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6" r:id="rId3"/>
  </p:sldMasterIdLst>
  <p:notesMasterIdLst>
    <p:notesMasterId r:id="rId29"/>
  </p:notesMasterIdLst>
  <p:sldIdLst>
    <p:sldId id="918" r:id="rId4"/>
    <p:sldId id="871" r:id="rId5"/>
    <p:sldId id="872" r:id="rId6"/>
    <p:sldId id="873" r:id="rId7"/>
    <p:sldId id="874" r:id="rId8"/>
    <p:sldId id="883" r:id="rId9"/>
    <p:sldId id="935" r:id="rId10"/>
    <p:sldId id="936" r:id="rId11"/>
    <p:sldId id="934" r:id="rId12"/>
    <p:sldId id="886" r:id="rId13"/>
    <p:sldId id="937" r:id="rId14"/>
    <p:sldId id="938" r:id="rId15"/>
    <p:sldId id="887" r:id="rId16"/>
    <p:sldId id="939" r:id="rId17"/>
    <p:sldId id="940" r:id="rId18"/>
    <p:sldId id="941" r:id="rId19"/>
    <p:sldId id="893" r:id="rId20"/>
    <p:sldId id="942" r:id="rId21"/>
    <p:sldId id="943" r:id="rId22"/>
    <p:sldId id="892" r:id="rId23"/>
    <p:sldId id="944" r:id="rId24"/>
    <p:sldId id="945" r:id="rId25"/>
    <p:sldId id="946" r:id="rId26"/>
    <p:sldId id="947" r:id="rId27"/>
    <p:sldId id="948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66"/>
    <a:srgbClr val="00FFFF"/>
    <a:srgbClr val="0000FF"/>
    <a:srgbClr val="FF6600"/>
    <a:srgbClr val="53B0C9"/>
    <a:srgbClr val="FFFF99"/>
    <a:srgbClr val="953735"/>
    <a:srgbClr val="00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72" autoAdjust="0"/>
    <p:restoredTop sz="83883" autoAdjust="0"/>
  </p:normalViewPr>
  <p:slideViewPr>
    <p:cSldViewPr>
      <p:cViewPr varScale="1">
        <p:scale>
          <a:sx n="109" d="100"/>
          <a:sy n="109" d="100"/>
        </p:scale>
        <p:origin x="374" y="82"/>
      </p:cViewPr>
      <p:guideLst>
        <p:guide orient="horz" pos="708"/>
        <p:guide pos="5520"/>
      </p:guideLst>
    </p:cSldViewPr>
  </p:slideViewPr>
  <p:outlineViewPr>
    <p:cViewPr>
      <p:scale>
        <a:sx n="33" d="100"/>
        <a:sy n="33" d="100"/>
      </p:scale>
      <p:origin x="0" y="1962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809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8C0A7-8683-4972-81D0-E951579AB07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6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202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00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74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79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163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882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4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01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47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2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56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9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243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553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26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35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1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375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7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741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8462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0171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4871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0687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64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36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6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6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9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Related image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39" y="-77926"/>
            <a:ext cx="9244428" cy="529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55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26" Type="http://schemas.openxmlformats.org/officeDocument/2006/relationships/oleObject" Target="../embeddings/oleObject13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14.w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360882" y="1971586"/>
            <a:ext cx="4422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>
                <a:solidFill>
                  <a:prstClr val="black"/>
                </a:solidFill>
              </a:rPr>
              <a:t>Lecture_10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0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65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-1695450"/>
            <a:ext cx="6019800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ADDITIONAL EXAMPLE</a:t>
            </a:r>
          </a:p>
        </p:txBody>
      </p:sp>
    </p:spTree>
    <p:extLst>
      <p:ext uri="{BB962C8B-B14F-4D97-AF65-F5344CB8AC3E}">
        <p14:creationId xmlns:p14="http://schemas.microsoft.com/office/powerpoint/2010/main" val="228872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223"/>
          <p:cNvSpPr txBox="1"/>
          <p:nvPr/>
        </p:nvSpPr>
        <p:spPr>
          <a:xfrm>
            <a:off x="6154088" y="2614065"/>
            <a:ext cx="2719719" cy="2357985"/>
          </a:xfrm>
          <a:prstGeom prst="rect">
            <a:avLst/>
          </a:prstGeom>
          <a:solidFill>
            <a:srgbClr val="008080">
              <a:alpha val="87000"/>
            </a:srgbClr>
          </a:solidFill>
          <a:ln w="19050">
            <a:solidFill>
              <a:srgbClr val="66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rgbClr val="FFFF00"/>
                </a:solidFill>
                <a:latin typeface="Century Schoolbook" panose="02040604050505020304" pitchFamily="18" charset="0"/>
              </a:defRPr>
            </a:lvl1pPr>
          </a:lstStyle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7225" y="1382287"/>
            <a:ext cx="44239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It is given that the gap between two </a:t>
            </a:r>
          </a:p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consecutive rungs is 25 cm and top and </a:t>
            </a:r>
          </a:p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bottom rungs are 2.5 </a:t>
            </a:r>
            <a:r>
              <a:rPr lang="en-US" sz="1400" b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metre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i.e., 250 cm apart.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8600" y="39955"/>
            <a:ext cx="8763000" cy="1393793"/>
            <a:chOff x="228600" y="59005"/>
            <a:chExt cx="8763000" cy="1393793"/>
          </a:xfrm>
        </p:grpSpPr>
        <p:sp>
          <p:nvSpPr>
            <p:cNvPr id="110" name="Rectangle 109"/>
            <p:cNvSpPr/>
            <p:nvPr/>
          </p:nvSpPr>
          <p:spPr>
            <a:xfrm>
              <a:off x="228600" y="59005"/>
              <a:ext cx="8763000" cy="9541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28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anose="02040602050305030304" pitchFamily="18" charset="0"/>
                </a:rPr>
                <a:t>Q</a:t>
              </a:r>
              <a:r>
                <a:rPr lang="en-US" sz="2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.</a:t>
              </a:r>
              <a:r>
                <a:rPr lang="en-US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 </a:t>
              </a: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A ladder has rungs 25 cm apart. (see Diagram). The rungs decrease uniformly in length </a:t>
              </a:r>
            </a:p>
            <a:p>
              <a:pPr marL="688975" indent="-688975">
                <a:defRPr/>
              </a:pP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        from 45 cm at the bottom to 25 cm at the top.   If the top and the bottom rungs are 2.5 </a:t>
              </a:r>
            </a:p>
            <a:p>
              <a:pPr marL="688975" indent="-688975">
                <a:defRPr/>
              </a:pP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        </a:t>
              </a:r>
              <a:r>
                <a:rPr lang="en-US" sz="1400" b="1" kern="0" spc="-20" dirty="0" err="1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metre</a:t>
              </a: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 apart,  what is the length of the wood required for the rungs? 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0543" y="934119"/>
              <a:ext cx="3301858" cy="518679"/>
              <a:chOff x="660543" y="943644"/>
              <a:chExt cx="3301858" cy="518679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066101" y="943644"/>
                <a:ext cx="515794" cy="518679"/>
                <a:chOff x="1219200" y="1407879"/>
                <a:chExt cx="515794" cy="518679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219200" y="1407879"/>
                  <a:ext cx="51579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FFFF66"/>
                      </a:solidFill>
                      <a:latin typeface="Century Schoolbook" panose="02040604050505020304" pitchFamily="18" charset="0"/>
                    </a:rPr>
                    <a:t>250</a:t>
                  </a:r>
                  <a:endParaRPr lang="en-US" sz="1400" b="1" baseline="30000" dirty="0">
                    <a:solidFill>
                      <a:srgbClr val="FFFF66"/>
                    </a:solidFill>
                    <a:latin typeface="Century Schoolbook" panose="02040604050505020304" pitchFamily="18" charset="0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270000" y="1618781"/>
                  <a:ext cx="38985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FFFF66"/>
                      </a:solidFill>
                      <a:latin typeface="Century Schoolbook" panose="02040604050505020304" pitchFamily="18" charset="0"/>
                    </a:rPr>
                    <a:t>25</a:t>
                  </a:r>
                  <a:endParaRPr lang="en-US" sz="1400" b="1" baseline="30000" dirty="0">
                    <a:solidFill>
                      <a:srgbClr val="FFFF66"/>
                    </a:solidFill>
                    <a:latin typeface="Century Schoolbook" panose="02040604050505020304" pitchFamily="18" charset="0"/>
                  </a:endParaRPr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308975" y="1669447"/>
                  <a:ext cx="297050" cy="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Rectangle 8"/>
              <p:cNvSpPr/>
              <p:nvPr/>
            </p:nvSpPr>
            <p:spPr>
              <a:xfrm>
                <a:off x="660543" y="1043537"/>
                <a:ext cx="3301858" cy="30777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688975" indent="-688975">
                  <a:defRPr/>
                </a:pPr>
                <a:r>
                  <a:rPr lang="en-US" sz="1400" b="1" kern="0" spc="-2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[Hint : Number of rungs =          + 1] </a:t>
                </a: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365760" y="2143811"/>
            <a:ext cx="409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70560" y="2061210"/>
            <a:ext cx="2873021" cy="518679"/>
            <a:chOff x="670560" y="2061210"/>
            <a:chExt cx="2873021" cy="518679"/>
          </a:xfrm>
        </p:grpSpPr>
        <p:sp>
          <p:nvSpPr>
            <p:cNvPr id="14" name="Rectangle 13"/>
            <p:cNvSpPr/>
            <p:nvPr/>
          </p:nvSpPr>
          <p:spPr>
            <a:xfrm>
              <a:off x="670560" y="2166671"/>
              <a:ext cx="20069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Number of rungs  = </a:t>
              </a:r>
              <a:endPara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561590" y="2061210"/>
              <a:ext cx="515794" cy="518679"/>
              <a:chOff x="2769870" y="2061210"/>
              <a:chExt cx="515794" cy="518679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769870" y="2061210"/>
                <a:ext cx="51579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250</a:t>
                </a:r>
                <a:endPara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820670" y="2272112"/>
                <a:ext cx="3898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25</a:t>
                </a:r>
                <a:endPara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856771" y="2324253"/>
                <a:ext cx="29705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/>
            <p:cNvSpPr/>
            <p:nvPr/>
          </p:nvSpPr>
          <p:spPr>
            <a:xfrm>
              <a:off x="2997240" y="2166671"/>
              <a:ext cx="370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+</a:t>
              </a:r>
              <a:endPara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2781" y="2166671"/>
              <a:ext cx="370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1</a:t>
              </a:r>
              <a:endPara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357560" y="2696804"/>
            <a:ext cx="291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3779" y="2705524"/>
            <a:ext cx="423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11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7226" y="3059174"/>
            <a:ext cx="5210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It is given that the rungs are decreasing uniformly in length from 45 cm at the bottom to 25 cm at the top.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5760" y="4067924"/>
            <a:ext cx="409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0560" y="4090784"/>
            <a:ext cx="387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Length of the wood required for rungs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0560" y="4414540"/>
            <a:ext cx="332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8718" y="4391680"/>
            <a:ext cx="30536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Sum of 11 term of an A.P. with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6619875" y="2863621"/>
            <a:ext cx="421236" cy="1866168"/>
          </a:xfrm>
          <a:prstGeom prst="line">
            <a:avLst/>
          </a:prstGeom>
          <a:ln w="28575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352823" y="2879009"/>
            <a:ext cx="420624" cy="1865376"/>
          </a:xfrm>
          <a:prstGeom prst="line">
            <a:avLst/>
          </a:prstGeom>
          <a:ln w="28575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47791" y="3268631"/>
            <a:ext cx="496424" cy="0"/>
          </a:xfrm>
          <a:prstGeom prst="line">
            <a:avLst/>
          </a:prstGeom>
          <a:ln w="28575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887266" y="3283908"/>
            <a:ext cx="6517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25 cm</a:t>
            </a:r>
            <a:endParaRPr lang="en-US" sz="12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6781159" y="3993153"/>
            <a:ext cx="832412" cy="0"/>
          </a:xfrm>
          <a:prstGeom prst="line">
            <a:avLst/>
          </a:prstGeom>
          <a:ln w="28575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737404" y="4232683"/>
            <a:ext cx="910396" cy="0"/>
          </a:xfrm>
          <a:prstGeom prst="line">
            <a:avLst/>
          </a:prstGeom>
          <a:ln w="28575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73324" y="4480516"/>
            <a:ext cx="1025857" cy="0"/>
          </a:xfrm>
          <a:prstGeom prst="line">
            <a:avLst/>
          </a:prstGeom>
          <a:ln w="28575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676136" y="4625529"/>
            <a:ext cx="234798" cy="0"/>
          </a:xfrm>
          <a:prstGeom prst="straightConnector1">
            <a:avLst/>
          </a:prstGeom>
          <a:ln w="19050">
            <a:solidFill>
              <a:srgbClr val="FFFF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895790" y="4478246"/>
            <a:ext cx="6517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45 cm</a:t>
            </a:r>
            <a:endParaRPr lang="en-US" sz="12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7502677" y="4625529"/>
            <a:ext cx="235125" cy="0"/>
          </a:xfrm>
          <a:prstGeom prst="straightConnector1">
            <a:avLst/>
          </a:prstGeom>
          <a:ln w="19050">
            <a:solidFill>
              <a:srgbClr val="FFFF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471102" y="3268631"/>
            <a:ext cx="671196" cy="0"/>
          </a:xfrm>
          <a:prstGeom prst="line">
            <a:avLst/>
          </a:prstGeom>
          <a:ln w="28575">
            <a:solidFill>
              <a:srgbClr val="FFFF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7989898" y="3256107"/>
            <a:ext cx="0" cy="512064"/>
          </a:xfrm>
          <a:prstGeom prst="straightConnector1">
            <a:avLst/>
          </a:prstGeom>
          <a:ln w="19050">
            <a:solidFill>
              <a:srgbClr val="FFFF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696200" y="3729845"/>
            <a:ext cx="7466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250 cm</a:t>
            </a:r>
            <a:endParaRPr lang="en-US" sz="12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989898" y="3993153"/>
            <a:ext cx="0" cy="508745"/>
          </a:xfrm>
          <a:prstGeom prst="straightConnector1">
            <a:avLst/>
          </a:prstGeom>
          <a:ln w="19050">
            <a:solidFill>
              <a:srgbClr val="FFFF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699181" y="4479903"/>
            <a:ext cx="778026" cy="6420"/>
          </a:xfrm>
          <a:prstGeom prst="line">
            <a:avLst/>
          </a:prstGeom>
          <a:ln w="28575">
            <a:solidFill>
              <a:srgbClr val="FFFF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633020" y="4232683"/>
            <a:ext cx="844187" cy="0"/>
          </a:xfrm>
          <a:prstGeom prst="line">
            <a:avLst/>
          </a:prstGeom>
          <a:ln w="28575">
            <a:solidFill>
              <a:srgbClr val="FFFF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6200000">
            <a:off x="8054551" y="4360850"/>
            <a:ext cx="247542" cy="0"/>
          </a:xfrm>
          <a:prstGeom prst="straightConnector1">
            <a:avLst/>
          </a:prstGeom>
          <a:ln w="19050">
            <a:solidFill>
              <a:srgbClr val="FFFF9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159212" y="4215674"/>
            <a:ext cx="6359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25 cm</a:t>
            </a:r>
            <a:endParaRPr lang="en-US" sz="12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5006684" y="482083"/>
            <a:ext cx="3527716" cy="0"/>
          </a:xfrm>
          <a:prstGeom prst="line">
            <a:avLst/>
          </a:prstGeom>
          <a:ln w="19050">
            <a:solidFill>
              <a:srgbClr val="FF00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62000" y="749041"/>
            <a:ext cx="3992244" cy="0"/>
          </a:xfrm>
          <a:prstGeom prst="line">
            <a:avLst/>
          </a:prstGeom>
          <a:ln w="19050">
            <a:solidFill>
              <a:srgbClr val="FF00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516540" y="1657350"/>
            <a:ext cx="1520698" cy="0"/>
          </a:xfrm>
          <a:prstGeom prst="line">
            <a:avLst/>
          </a:prstGeom>
          <a:ln w="19050">
            <a:solidFill>
              <a:srgbClr val="FF00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64654" y="1863090"/>
            <a:ext cx="2424336" cy="0"/>
          </a:xfrm>
          <a:prstGeom prst="line">
            <a:avLst/>
          </a:prstGeom>
          <a:ln w="19050">
            <a:solidFill>
              <a:srgbClr val="FF00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676335" y="1863090"/>
            <a:ext cx="670572" cy="0"/>
          </a:xfrm>
          <a:prstGeom prst="line">
            <a:avLst/>
          </a:prstGeom>
          <a:ln w="19050">
            <a:solidFill>
              <a:srgbClr val="FF00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41851" y="2082851"/>
            <a:ext cx="4150013" cy="0"/>
          </a:xfrm>
          <a:prstGeom prst="line">
            <a:avLst/>
          </a:prstGeom>
          <a:ln w="19050">
            <a:solidFill>
              <a:srgbClr val="FF00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3185940" y="2378511"/>
            <a:ext cx="319223" cy="261610"/>
            <a:chOff x="4059441" y="3663907"/>
            <a:chExt cx="319223" cy="261610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4101875" y="3702641"/>
              <a:ext cx="180380" cy="0"/>
            </a:xfrm>
            <a:prstGeom prst="line">
              <a:avLst/>
            </a:prstGeom>
            <a:ln w="190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4059441" y="3663907"/>
              <a:ext cx="31922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Sans" panose="020B0602030504020204" pitchFamily="34" charset="0"/>
                </a:rPr>
                <a:t>1</a:t>
              </a: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H="1" flipV="1">
            <a:off x="2941164" y="2249250"/>
            <a:ext cx="340665" cy="261163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2949835" y="2355088"/>
            <a:ext cx="307265" cy="86424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2941165" y="2440278"/>
            <a:ext cx="339182" cy="78269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603580" y="2607683"/>
            <a:ext cx="5228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250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836520" y="2818585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25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2680017" y="2870726"/>
            <a:ext cx="74222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3413205" y="2705524"/>
            <a:ext cx="291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956517" y="2607683"/>
            <a:ext cx="305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107924" y="2607683"/>
            <a:ext cx="3872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25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631407" y="2640513"/>
            <a:ext cx="855553" cy="24755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649942" y="2818585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25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3683634" y="2870726"/>
            <a:ext cx="30818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3590726" y="2580295"/>
            <a:ext cx="5320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275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988357" y="2705524"/>
            <a:ext cx="291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4828884" y="749041"/>
            <a:ext cx="3527716" cy="0"/>
          </a:xfrm>
          <a:prstGeom prst="line">
            <a:avLst/>
          </a:prstGeom>
          <a:ln w="19050">
            <a:solidFill>
              <a:srgbClr val="FF00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697380" y="946150"/>
            <a:ext cx="1192516" cy="0"/>
          </a:xfrm>
          <a:prstGeom prst="line">
            <a:avLst/>
          </a:prstGeom>
          <a:ln w="19050">
            <a:solidFill>
              <a:srgbClr val="FF00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737404" y="4232683"/>
            <a:ext cx="910396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673324" y="4480516"/>
            <a:ext cx="1025857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947791" y="3268631"/>
            <a:ext cx="496424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65760" y="2696804"/>
            <a:ext cx="409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85800" y="2696804"/>
            <a:ext cx="17599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Number of rungs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3688882" y="2720682"/>
            <a:ext cx="278012" cy="83138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3749064" y="2930385"/>
            <a:ext cx="191607" cy="10618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476114" y="2419350"/>
            <a:ext cx="348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FFFF"/>
                </a:solidFill>
                <a:latin typeface="Century Schoolbook" panose="02040604050505020304" pitchFamily="18" charset="0"/>
              </a:rPr>
              <a:t>11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65760" y="3581400"/>
            <a:ext cx="409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70559" y="3594949"/>
            <a:ext cx="38709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Lengths of the rungs form an A.P. with 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738993" y="2710407"/>
            <a:ext cx="1635441" cy="280443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4019487" y="2710407"/>
            <a:ext cx="462099" cy="280443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339544" y="3844029"/>
            <a:ext cx="26112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and 11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th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term 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t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rPr>
              <a:t>11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 = 25 cm.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70559" y="3844029"/>
            <a:ext cx="18471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first term 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 = 45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1314254" y="954762"/>
            <a:ext cx="2603768" cy="421715"/>
          </a:xfrm>
          <a:prstGeom prst="round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32418" y="491737"/>
            <a:ext cx="1040241" cy="248878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3023127" y="491737"/>
            <a:ext cx="808769" cy="248878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583384" y="4650938"/>
            <a:ext cx="26112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and 11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th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term 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t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rPr>
              <a:t>11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 = 25 cm.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914400" y="4650938"/>
            <a:ext cx="18437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first term 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 = 45</a:t>
            </a:r>
          </a:p>
        </p:txBody>
      </p:sp>
      <p:cxnSp>
        <p:nvCxnSpPr>
          <p:cNvPr id="142" name="Straight Connector 141"/>
          <p:cNvCxnSpPr/>
          <p:nvPr/>
        </p:nvCxnSpPr>
        <p:spPr>
          <a:xfrm>
            <a:off x="2015897" y="953770"/>
            <a:ext cx="4879797" cy="0"/>
          </a:xfrm>
          <a:prstGeom prst="line">
            <a:avLst/>
          </a:prstGeom>
          <a:ln w="19050">
            <a:solidFill>
              <a:srgbClr val="FF00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71437" y="1300160"/>
            <a:ext cx="761549" cy="40011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n w="9525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00FFFF"/>
                </a:solidFill>
                <a:latin typeface="Century Gothic" panose="020B0502020202020204" pitchFamily="34" charset="0"/>
              </a:rPr>
              <a:t>Sol.</a:t>
            </a:r>
          </a:p>
        </p:txBody>
      </p:sp>
    </p:spTree>
    <p:extLst>
      <p:ext uri="{BB962C8B-B14F-4D97-AF65-F5344CB8AC3E}">
        <p14:creationId xmlns:p14="http://schemas.microsoft.com/office/powerpoint/2010/main" val="251024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5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5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8.64198E-7 L 0.04584 -0.22778 " pathEditMode="relative" rAng="0" ptsTypes="AA">
                                      <p:cBhvr>
                                        <p:cTn id="209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750"/>
                            </p:stCondLst>
                            <p:childTnLst>
                              <p:par>
                                <p:cTn id="2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000"/>
                            </p:stCondLst>
                            <p:childTnLst>
                              <p:par>
                                <p:cTn id="2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9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0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500"/>
                            </p:stCondLst>
                            <p:childTnLst>
                              <p:par>
                                <p:cTn id="4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6" grpId="0"/>
      <p:bldP spid="13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85" grpId="0"/>
      <p:bldP spid="90" grpId="0"/>
      <p:bldP spid="94" grpId="0"/>
      <p:bldP spid="99" grpId="0"/>
      <p:bldP spid="108" grpId="0"/>
      <p:bldP spid="109" grpId="0"/>
      <p:bldP spid="113" grpId="0"/>
      <p:bldP spid="115" grpId="0"/>
      <p:bldP spid="116" grpId="0"/>
      <p:bldP spid="105" grpId="0" animBg="1"/>
      <p:bldP spid="105" grpId="1" animBg="1"/>
      <p:bldP spid="106" grpId="0"/>
      <p:bldP spid="114" grpId="0"/>
      <p:bldP spid="117" grpId="0"/>
      <p:bldP spid="124" grpId="0"/>
      <p:bldP spid="125" grpId="0"/>
      <p:bldP spid="128" grpId="0"/>
      <p:bldP spid="129" grpId="0"/>
      <p:bldP spid="130" grpId="0"/>
      <p:bldP spid="132" grpId="0" animBg="1"/>
      <p:bldP spid="132" grpId="1" animBg="1"/>
      <p:bldP spid="133" grpId="0" animBg="1"/>
      <p:bldP spid="133" grpId="1" animBg="1"/>
      <p:bldP spid="134" grpId="0"/>
      <p:bldP spid="135" grpId="0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40" grpId="0"/>
      <p:bldP spid="141" grpId="0"/>
      <p:bldP spid="1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223"/>
          <p:cNvSpPr txBox="1"/>
          <p:nvPr/>
        </p:nvSpPr>
        <p:spPr>
          <a:xfrm>
            <a:off x="6154088" y="2614065"/>
            <a:ext cx="2719719" cy="2357985"/>
          </a:xfrm>
          <a:prstGeom prst="rect">
            <a:avLst/>
          </a:prstGeom>
          <a:solidFill>
            <a:srgbClr val="008080">
              <a:alpha val="87000"/>
            </a:srgbClr>
          </a:solidFill>
          <a:ln w="19050">
            <a:solidFill>
              <a:srgbClr val="66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rgbClr val="FFFF00"/>
                </a:solidFill>
                <a:latin typeface="Century Schoolbook" panose="02040604050505020304" pitchFamily="18" charset="0"/>
              </a:defRPr>
            </a:lvl1pPr>
          </a:lstStyle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8600" y="39955"/>
            <a:ext cx="8763000" cy="1393793"/>
            <a:chOff x="228600" y="59005"/>
            <a:chExt cx="8763000" cy="1393793"/>
          </a:xfrm>
        </p:grpSpPr>
        <p:sp>
          <p:nvSpPr>
            <p:cNvPr id="110" name="Rectangle 109"/>
            <p:cNvSpPr/>
            <p:nvPr/>
          </p:nvSpPr>
          <p:spPr>
            <a:xfrm>
              <a:off x="228600" y="59005"/>
              <a:ext cx="8763000" cy="9541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28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anose="02040602050305030304" pitchFamily="18" charset="0"/>
                </a:rPr>
                <a:t>Q</a:t>
              </a:r>
              <a:r>
                <a:rPr lang="en-US" sz="2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.</a:t>
              </a:r>
              <a:r>
                <a:rPr lang="en-US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 </a:t>
              </a: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A ladder has rungs 25 cm apart. (see Diagram). The rungs decrease uniformly in length </a:t>
              </a:r>
            </a:p>
            <a:p>
              <a:pPr marL="688975" indent="-688975">
                <a:defRPr/>
              </a:pP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        from 45 cm at the bottom to 25 cm at the top.   If the top and the bottom rungs are 2.5 </a:t>
              </a:r>
            </a:p>
            <a:p>
              <a:pPr marL="688975" indent="-688975">
                <a:defRPr/>
              </a:pP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        </a:t>
              </a:r>
              <a:r>
                <a:rPr lang="en-US" sz="1400" b="1" kern="0" spc="-20" dirty="0" err="1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metre</a:t>
              </a: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 apart,  what is the length of the wood required for the rungs? 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0543" y="934119"/>
              <a:ext cx="3301858" cy="518679"/>
              <a:chOff x="660543" y="943644"/>
              <a:chExt cx="3301858" cy="518679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066101" y="943644"/>
                <a:ext cx="515794" cy="518679"/>
                <a:chOff x="1219200" y="1407879"/>
                <a:chExt cx="515794" cy="518679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219200" y="1407879"/>
                  <a:ext cx="51579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FFFF66"/>
                      </a:solidFill>
                      <a:latin typeface="Century Schoolbook" panose="02040604050505020304" pitchFamily="18" charset="0"/>
                    </a:rPr>
                    <a:t>250</a:t>
                  </a:r>
                  <a:endParaRPr lang="en-US" sz="1400" b="1" baseline="30000" dirty="0">
                    <a:solidFill>
                      <a:srgbClr val="FFFF66"/>
                    </a:solidFill>
                    <a:latin typeface="Century Schoolbook" panose="02040604050505020304" pitchFamily="18" charset="0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270000" y="1618781"/>
                  <a:ext cx="38985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FFFF66"/>
                      </a:solidFill>
                      <a:latin typeface="Century Schoolbook" panose="02040604050505020304" pitchFamily="18" charset="0"/>
                    </a:rPr>
                    <a:t>25</a:t>
                  </a:r>
                  <a:endParaRPr lang="en-US" sz="1400" b="1" baseline="30000" dirty="0">
                    <a:solidFill>
                      <a:srgbClr val="FFFF66"/>
                    </a:solidFill>
                    <a:latin typeface="Century Schoolbook" panose="02040604050505020304" pitchFamily="18" charset="0"/>
                  </a:endParaRPr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308975" y="1669447"/>
                  <a:ext cx="297050" cy="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Rectangle 8"/>
              <p:cNvSpPr/>
              <p:nvPr/>
            </p:nvSpPr>
            <p:spPr>
              <a:xfrm>
                <a:off x="660543" y="1043537"/>
                <a:ext cx="3301858" cy="30777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688975" indent="-688975">
                  <a:defRPr/>
                </a:pPr>
                <a:r>
                  <a:rPr lang="en-US" sz="1400" b="1" kern="0" spc="-2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[Hint : Number of rungs =          + 1] </a:t>
                </a:r>
              </a:p>
            </p:txBody>
          </p:sp>
        </p:grpSp>
      </p:grpSp>
      <p:sp>
        <p:nvSpPr>
          <p:cNvPr id="28" name="Rectangle 27"/>
          <p:cNvSpPr/>
          <p:nvPr/>
        </p:nvSpPr>
        <p:spPr>
          <a:xfrm>
            <a:off x="952548" y="2362237"/>
            <a:ext cx="313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92702" y="2267585"/>
            <a:ext cx="440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41319" y="247848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268334" y="2530628"/>
            <a:ext cx="22933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447499" y="2362237"/>
            <a:ext cx="473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(45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16657" y="2362237"/>
            <a:ext cx="454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cm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52548" y="3333750"/>
            <a:ext cx="313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59363" y="3333750"/>
            <a:ext cx="8620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385 cm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52500" y="3641923"/>
            <a:ext cx="313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77994" y="3641923"/>
            <a:ext cx="13021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3.85 meters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545376" y="2269490"/>
            <a:ext cx="1636224" cy="518679"/>
            <a:chOff x="4066304" y="4219578"/>
            <a:chExt cx="1636224" cy="518679"/>
          </a:xfrm>
        </p:grpSpPr>
        <p:sp>
          <p:nvSpPr>
            <p:cNvPr id="11" name="Left Bracket 10"/>
            <p:cNvSpPr/>
            <p:nvPr/>
          </p:nvSpPr>
          <p:spPr>
            <a:xfrm>
              <a:off x="4094523" y="4304041"/>
              <a:ext cx="85575" cy="386048"/>
            </a:xfrm>
            <a:prstGeom prst="leftBracket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66304" y="4321373"/>
              <a:ext cx="3505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FFFF66"/>
                  </a:solidFill>
                  <a:latin typeface="Century Schoolbook" panose="02040604050505020304" pitchFamily="18" charset="0"/>
                  <a:sym typeface="MT Extra Tiger"/>
                </a:rPr>
                <a:t></a:t>
              </a:r>
              <a:endParaRPr lang="en-US" sz="1400" b="1" dirty="0">
                <a:solidFill>
                  <a:srgbClr val="FFFF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284299" y="4321373"/>
              <a:ext cx="3860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FFFF00"/>
                  </a:solidFill>
                  <a:latin typeface="Century Schoolbook" panose="02040604050505020304" pitchFamily="18" charset="0"/>
                  <a:sym typeface="Symbol"/>
                </a:rPr>
                <a:t>S</a:t>
              </a:r>
              <a:r>
                <a:rPr lang="en-US" sz="1400" b="1" i="1" baseline="-25000" dirty="0">
                  <a:solidFill>
                    <a:srgbClr val="FFFF00"/>
                  </a:solidFill>
                  <a:latin typeface="Century Schoolbook" panose="02040604050505020304" pitchFamily="18" charset="0"/>
                  <a:sym typeface="Symbol"/>
                </a:rPr>
                <a:t>n</a:t>
              </a:r>
              <a:endParaRPr lang="en-US" sz="1400" b="1" i="1" baseline="-25000" dirty="0">
                <a:solidFill>
                  <a:srgbClr val="FFFF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23914" y="4321373"/>
              <a:ext cx="3505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FFFF00"/>
                  </a:solidFill>
                  <a:latin typeface="Century Schoolbook" panose="02040604050505020304" pitchFamily="18" charset="0"/>
                  <a:sym typeface="Symbol"/>
                </a:rPr>
                <a:t>=</a:t>
              </a:r>
              <a:endParaRPr lang="en-US" sz="1400" b="1" dirty="0">
                <a:solidFill>
                  <a:srgbClr val="FFFF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54244" y="4219578"/>
              <a:ext cx="3269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srgbClr val="FFFF00"/>
                  </a:solidFill>
                  <a:latin typeface="Century Schoolbook" panose="02040604050505020304" pitchFamily="18" charset="0"/>
                </a:rPr>
                <a:t>n</a:t>
              </a:r>
              <a:endParaRPr lang="en-US" sz="1400" b="1" i="1" baseline="30000" dirty="0">
                <a:solidFill>
                  <a:srgbClr val="FFFF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57905" y="4430480"/>
              <a:ext cx="2872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FFFF00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srgbClr val="FFFF00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812628" y="4491857"/>
              <a:ext cx="182880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4936376" y="4321373"/>
              <a:ext cx="7661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FFFF00"/>
                  </a:solidFill>
                  <a:latin typeface="Century Schoolbook" panose="02040604050505020304" pitchFamily="18" charset="0"/>
                  <a:sym typeface="Symbol"/>
                </a:rPr>
                <a:t>(</a:t>
              </a:r>
              <a:r>
                <a:rPr lang="en-US" sz="1400" b="1" i="1" dirty="0">
                  <a:solidFill>
                    <a:srgbClr val="FFFF00"/>
                  </a:solidFill>
                  <a:latin typeface="Century Schoolbook" panose="02040604050505020304" pitchFamily="18" charset="0"/>
                  <a:sym typeface="Symbol"/>
                </a:rPr>
                <a:t>a + l</a:t>
              </a:r>
              <a:r>
                <a:rPr lang="en-US" sz="1400" b="1" dirty="0">
                  <a:solidFill>
                    <a:srgbClr val="FFFF00"/>
                  </a:solidFill>
                  <a:latin typeface="Century Schoolbook" panose="02040604050505020304" pitchFamily="18" charset="0"/>
                  <a:sym typeface="Symbol"/>
                </a:rPr>
                <a:t>)</a:t>
              </a:r>
              <a:endParaRPr lang="en-US" sz="1400" b="1" dirty="0">
                <a:solidFill>
                  <a:srgbClr val="FFFF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7" name="Left Bracket 46"/>
            <p:cNvSpPr/>
            <p:nvPr/>
          </p:nvSpPr>
          <p:spPr>
            <a:xfrm flipH="1">
              <a:off x="5559471" y="4305041"/>
              <a:ext cx="82296" cy="384048"/>
            </a:xfrm>
            <a:prstGeom prst="leftBracket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</p:grpSp>
      <p:cxnSp>
        <p:nvCxnSpPr>
          <p:cNvPr id="82" name="Straight Connector 81"/>
          <p:cNvCxnSpPr/>
          <p:nvPr/>
        </p:nvCxnSpPr>
        <p:spPr>
          <a:xfrm flipH="1">
            <a:off x="6619875" y="2863621"/>
            <a:ext cx="421236" cy="1866168"/>
          </a:xfrm>
          <a:prstGeom prst="line">
            <a:avLst/>
          </a:prstGeom>
          <a:ln w="28575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352823" y="2879009"/>
            <a:ext cx="420624" cy="1865376"/>
          </a:xfrm>
          <a:prstGeom prst="line">
            <a:avLst/>
          </a:prstGeom>
          <a:ln w="28575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47791" y="3268631"/>
            <a:ext cx="496424" cy="0"/>
          </a:xfrm>
          <a:prstGeom prst="line">
            <a:avLst/>
          </a:prstGeom>
          <a:ln w="28575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887266" y="3283908"/>
            <a:ext cx="6517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25 cm</a:t>
            </a:r>
            <a:endParaRPr lang="en-US" sz="12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6781159" y="3993153"/>
            <a:ext cx="832412" cy="0"/>
          </a:xfrm>
          <a:prstGeom prst="line">
            <a:avLst/>
          </a:prstGeom>
          <a:ln w="28575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737404" y="4232683"/>
            <a:ext cx="910396" cy="0"/>
          </a:xfrm>
          <a:prstGeom prst="line">
            <a:avLst/>
          </a:prstGeom>
          <a:ln w="28575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73324" y="4480516"/>
            <a:ext cx="1025857" cy="0"/>
          </a:xfrm>
          <a:prstGeom prst="line">
            <a:avLst/>
          </a:prstGeom>
          <a:ln w="28575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676136" y="4625529"/>
            <a:ext cx="234798" cy="0"/>
          </a:xfrm>
          <a:prstGeom prst="straightConnector1">
            <a:avLst/>
          </a:prstGeom>
          <a:ln w="19050">
            <a:solidFill>
              <a:srgbClr val="FFFF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895790" y="4478246"/>
            <a:ext cx="6517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45 cm</a:t>
            </a:r>
            <a:endParaRPr lang="en-US" sz="12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7502677" y="4625529"/>
            <a:ext cx="235125" cy="0"/>
          </a:xfrm>
          <a:prstGeom prst="straightConnector1">
            <a:avLst/>
          </a:prstGeom>
          <a:ln w="19050">
            <a:solidFill>
              <a:srgbClr val="FFFF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471102" y="3268631"/>
            <a:ext cx="671196" cy="0"/>
          </a:xfrm>
          <a:prstGeom prst="line">
            <a:avLst/>
          </a:prstGeom>
          <a:ln w="28575">
            <a:solidFill>
              <a:srgbClr val="FFFF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7989898" y="3256107"/>
            <a:ext cx="0" cy="512064"/>
          </a:xfrm>
          <a:prstGeom prst="straightConnector1">
            <a:avLst/>
          </a:prstGeom>
          <a:ln w="19050">
            <a:solidFill>
              <a:srgbClr val="FFFF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696200" y="3729845"/>
            <a:ext cx="7466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250 cm</a:t>
            </a:r>
            <a:endParaRPr lang="en-US" sz="12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989898" y="3993153"/>
            <a:ext cx="0" cy="508745"/>
          </a:xfrm>
          <a:prstGeom prst="straightConnector1">
            <a:avLst/>
          </a:prstGeom>
          <a:ln w="19050">
            <a:solidFill>
              <a:srgbClr val="FFFF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699181" y="4479903"/>
            <a:ext cx="778026" cy="6420"/>
          </a:xfrm>
          <a:prstGeom prst="line">
            <a:avLst/>
          </a:prstGeom>
          <a:ln w="28575">
            <a:solidFill>
              <a:srgbClr val="FFFF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633020" y="4232683"/>
            <a:ext cx="844187" cy="0"/>
          </a:xfrm>
          <a:prstGeom prst="line">
            <a:avLst/>
          </a:prstGeom>
          <a:ln w="28575">
            <a:solidFill>
              <a:srgbClr val="FFFF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6200000">
            <a:off x="8054551" y="4360850"/>
            <a:ext cx="247542" cy="0"/>
          </a:xfrm>
          <a:prstGeom prst="straightConnector1">
            <a:avLst/>
          </a:prstGeom>
          <a:ln w="19050">
            <a:solidFill>
              <a:srgbClr val="FFFF9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159212" y="4215674"/>
            <a:ext cx="6359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25 cm</a:t>
            </a:r>
            <a:endParaRPr lang="en-US" sz="12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6737404" y="4232683"/>
            <a:ext cx="910396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673324" y="4480516"/>
            <a:ext cx="1025857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947791" y="3268631"/>
            <a:ext cx="496424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00375" y="1376159"/>
            <a:ext cx="4766975" cy="890791"/>
            <a:chOff x="700375" y="1376159"/>
            <a:chExt cx="4766975" cy="890791"/>
          </a:xfrm>
        </p:grpSpPr>
        <p:sp>
          <p:nvSpPr>
            <p:cNvPr id="148" name="Rectangle 147"/>
            <p:cNvSpPr/>
            <p:nvPr/>
          </p:nvSpPr>
          <p:spPr>
            <a:xfrm>
              <a:off x="700375" y="1376159"/>
              <a:ext cx="2902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</a:t>
              </a:r>
              <a:endPara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943256" y="1399019"/>
              <a:ext cx="38709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Length of the wood required for rungs</a:t>
              </a:r>
              <a:endPara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43256" y="1722775"/>
              <a:ext cx="33234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=</a:t>
              </a:r>
              <a:endPara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181414" y="1699915"/>
              <a:ext cx="30536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Sum of 11 term of an A.P. with</a:t>
              </a:r>
              <a:endPara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856080" y="1959173"/>
              <a:ext cx="261127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and 11</a:t>
              </a:r>
              <a:r>
                <a: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th</a:t>
              </a:r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 term (</a:t>
              </a:r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l</a:t>
              </a:r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) = 25 cm.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87096" y="1959173"/>
              <a:ext cx="18437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first term (</a:t>
              </a:r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a</a:t>
              </a:r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) = 45</a:t>
              </a:r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52548" y="2869151"/>
            <a:ext cx="313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192702" y="2774499"/>
            <a:ext cx="440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241319" y="2985401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1268334" y="3037542"/>
            <a:ext cx="22933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1443526" y="2869151"/>
            <a:ext cx="53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(70)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799276" y="2869151"/>
            <a:ext cx="454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cm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 flipV="1">
            <a:off x="1612062" y="2977562"/>
            <a:ext cx="206264" cy="83138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1306237" y="3075165"/>
            <a:ext cx="157032" cy="10618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1752600" y="2735590"/>
            <a:ext cx="348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FFFF"/>
                </a:solidFill>
                <a:latin typeface="Century Schoolbook" panose="02040604050505020304" pitchFamily="18" charset="0"/>
              </a:rPr>
              <a:t>35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3441236" y="3675677"/>
            <a:ext cx="21975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Century Schoolbook" panose="02040604050505020304" pitchFamily="18" charset="0"/>
                <a:sym typeface="MT Extra Tiger"/>
              </a:rPr>
              <a:t>[ 1 meter = 100 cm ]</a:t>
            </a:r>
            <a:endParaRPr lang="en-US" sz="1400" b="1" dirty="0">
              <a:solidFill>
                <a:srgbClr val="FFFF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1776136" y="2362237"/>
            <a:ext cx="2658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1933580" y="2362237"/>
            <a:ext cx="520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25)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1186184" y="3938505"/>
            <a:ext cx="5025031" cy="291829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36270" y="3908623"/>
            <a:ext cx="313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77994" y="3926947"/>
            <a:ext cx="37750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Length of the wood required for rungs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829106" y="3940373"/>
            <a:ext cx="1502269" cy="307777"/>
            <a:chOff x="4829106" y="3940373"/>
            <a:chExt cx="1502269" cy="307777"/>
          </a:xfrm>
        </p:grpSpPr>
        <p:sp>
          <p:nvSpPr>
            <p:cNvPr id="187" name="Rectangle 186"/>
            <p:cNvSpPr/>
            <p:nvPr/>
          </p:nvSpPr>
          <p:spPr>
            <a:xfrm>
              <a:off x="4829106" y="3940373"/>
              <a:ext cx="313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=</a:t>
              </a:r>
              <a:endPara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029200" y="3940373"/>
              <a:ext cx="13021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3.85 meters</a:t>
              </a:r>
              <a:endPara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189" name="Rounded Rectangle 188"/>
          <p:cNvSpPr/>
          <p:nvPr/>
        </p:nvSpPr>
        <p:spPr>
          <a:xfrm>
            <a:off x="114304" y="1290581"/>
            <a:ext cx="761549" cy="40011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n w="9525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00FFFF"/>
                </a:solidFill>
                <a:latin typeface="Century Gothic" panose="020B0502020202020204" pitchFamily="34" charset="0"/>
              </a:rPr>
              <a:t>Sol.</a:t>
            </a:r>
          </a:p>
        </p:txBody>
      </p:sp>
    </p:spTree>
    <p:extLst>
      <p:ext uri="{BB962C8B-B14F-4D97-AF65-F5344CB8AC3E}">
        <p14:creationId xmlns:p14="http://schemas.microsoft.com/office/powerpoint/2010/main" val="97945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34568E-6 L -0.00086 0.60834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0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46914E-6 L 0.12031 -0.07655 " pathEditMode="relative" rAng="0" ptsTypes="AA">
                                      <p:cBhvr>
                                        <p:cTn id="37" dur="5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7" y="-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46914E-6 L 0.27778 -0.07469 " pathEditMode="relative" rAng="0" ptsTypes="AA">
                                      <p:cBhvr>
                                        <p:cTn id="48" dur="500" spd="-100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-3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83477E-6 L -0.42413 -0.05857 " pathEditMode="relative" rAng="0" ptsTypes="AA">
                                      <p:cBhvr>
                                        <p:cTn id="133" dur="5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15" y="-29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3" grpId="0"/>
      <p:bldP spid="33" grpId="1"/>
      <p:bldP spid="34" grpId="0"/>
      <p:bldP spid="35" grpId="0"/>
      <p:bldP spid="36" grpId="0"/>
      <p:bldP spid="37" grpId="0"/>
      <p:bldP spid="38" grpId="0"/>
      <p:bldP spid="158" grpId="0"/>
      <p:bldP spid="159" grpId="0"/>
      <p:bldP spid="160" grpId="0"/>
      <p:bldP spid="162" grpId="0"/>
      <p:bldP spid="163" grpId="0"/>
      <p:bldP spid="166" grpId="0"/>
      <p:bldP spid="177" grpId="0"/>
      <p:bldP spid="179" grpId="0"/>
      <p:bldP spid="180" grpId="0"/>
      <p:bldP spid="180" grpId="1"/>
      <p:bldP spid="183" grpId="0" animBg="1"/>
      <p:bldP spid="184" grpId="0"/>
      <p:bldP spid="1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66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-1466850"/>
            <a:ext cx="5715000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ADDITIONAL EXAMPLE</a:t>
            </a:r>
          </a:p>
        </p:txBody>
      </p:sp>
    </p:spTree>
    <p:extLst>
      <p:ext uri="{BB962C8B-B14F-4D97-AF65-F5344CB8AC3E}">
        <p14:creationId xmlns:p14="http://schemas.microsoft.com/office/powerpoint/2010/main" val="3634532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137640" y="2449245"/>
            <a:ext cx="4872787" cy="2647950"/>
            <a:chOff x="4001020" y="2553607"/>
            <a:chExt cx="4872787" cy="2647950"/>
          </a:xfrm>
        </p:grpSpPr>
        <p:sp>
          <p:nvSpPr>
            <p:cNvPr id="162" name="TextBox 223"/>
            <p:cNvSpPr txBox="1"/>
            <p:nvPr/>
          </p:nvSpPr>
          <p:spPr>
            <a:xfrm>
              <a:off x="4001020" y="2553607"/>
              <a:ext cx="4872787" cy="2647950"/>
            </a:xfrm>
            <a:prstGeom prst="rect">
              <a:avLst/>
            </a:prstGeom>
            <a:solidFill>
              <a:srgbClr val="008080">
                <a:alpha val="74000"/>
              </a:srgbClr>
            </a:solidFill>
            <a:ln w="19050">
              <a:solidFill>
                <a:srgbClr val="00FFFF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400" b="1">
                  <a:solidFill>
                    <a:srgbClr val="FFFF00"/>
                  </a:solidFill>
                  <a:latin typeface="Century Schoolbook" panose="02040604050505020304" pitchFamily="18" charset="0"/>
                </a:defRPr>
              </a:lvl1pPr>
            </a:lstStyle>
            <a:p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4493130" y="2760026"/>
              <a:ext cx="4041270" cy="2173924"/>
              <a:chOff x="4264529" y="2571751"/>
              <a:chExt cx="4041270" cy="2173924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4264529" y="4504375"/>
                <a:ext cx="228600" cy="237744"/>
                <a:chOff x="1419222" y="3720470"/>
                <a:chExt cx="228600" cy="237744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1428748" y="3720470"/>
                  <a:ext cx="0" cy="237744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 rot="16200000">
                  <a:off x="1533522" y="3610510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Connector 178"/>
              <p:cNvCxnSpPr/>
              <p:nvPr/>
            </p:nvCxnSpPr>
            <p:spPr>
              <a:xfrm>
                <a:off x="4483611" y="4517075"/>
                <a:ext cx="0" cy="22860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0" name="Group 179"/>
              <p:cNvGrpSpPr/>
              <p:nvPr/>
            </p:nvGrpSpPr>
            <p:grpSpPr>
              <a:xfrm>
                <a:off x="4478848" y="4408170"/>
                <a:ext cx="228600" cy="91440"/>
                <a:chOff x="1633541" y="3633791"/>
                <a:chExt cx="228600" cy="91440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1638304" y="3633791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 rot="16200000">
                  <a:off x="1747841" y="3529017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1" name="Straight Connector 180"/>
              <p:cNvCxnSpPr/>
              <p:nvPr/>
            </p:nvCxnSpPr>
            <p:spPr>
              <a:xfrm>
                <a:off x="4706923" y="4412935"/>
                <a:ext cx="0" cy="32004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2" name="Group 181"/>
              <p:cNvGrpSpPr/>
              <p:nvPr/>
            </p:nvGrpSpPr>
            <p:grpSpPr>
              <a:xfrm>
                <a:off x="4706923" y="4321494"/>
                <a:ext cx="228600" cy="91440"/>
                <a:chOff x="1861616" y="3561404"/>
                <a:chExt cx="228600" cy="91440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1861616" y="3561404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 rot="16200000">
                  <a:off x="1975916" y="3456630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3" name="Straight Connector 182"/>
              <p:cNvCxnSpPr/>
              <p:nvPr/>
            </p:nvCxnSpPr>
            <p:spPr>
              <a:xfrm>
                <a:off x="4930760" y="4311970"/>
                <a:ext cx="0" cy="41148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5149834" y="4223705"/>
                <a:ext cx="0" cy="50292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4925997" y="4230055"/>
                <a:ext cx="228600" cy="91440"/>
                <a:chOff x="2080690" y="3479491"/>
                <a:chExt cx="228600" cy="91440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2085453" y="3479491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 rot="16200000">
                  <a:off x="2194990" y="3369955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>
              <a:xfrm>
                <a:off x="5367320" y="4135440"/>
                <a:ext cx="0" cy="59436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7" name="Group 186"/>
              <p:cNvGrpSpPr/>
              <p:nvPr/>
            </p:nvGrpSpPr>
            <p:grpSpPr>
              <a:xfrm>
                <a:off x="5145071" y="4140519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8" name="Straight Connector 187"/>
              <p:cNvCxnSpPr/>
              <p:nvPr/>
            </p:nvCxnSpPr>
            <p:spPr>
              <a:xfrm>
                <a:off x="5584806" y="4056700"/>
                <a:ext cx="0" cy="68580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9" name="Group 188"/>
              <p:cNvGrpSpPr/>
              <p:nvPr/>
            </p:nvGrpSpPr>
            <p:grpSpPr>
              <a:xfrm>
                <a:off x="5359907" y="4046218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5574218" y="3950966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>
                <a:off x="5788537" y="3855722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2" name="Straight Connector 191"/>
              <p:cNvCxnSpPr/>
              <p:nvPr/>
            </p:nvCxnSpPr>
            <p:spPr>
              <a:xfrm>
                <a:off x="5790117" y="3947791"/>
                <a:ext cx="0" cy="77724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6009199" y="3855722"/>
                <a:ext cx="0" cy="86868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6226677" y="3765233"/>
                <a:ext cx="0" cy="96012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>
                <a:off x="6002840" y="3765233"/>
                <a:ext cx="228600" cy="91440"/>
                <a:chOff x="2295001" y="3273740"/>
                <a:chExt cx="228600" cy="91440"/>
              </a:xfrm>
            </p:grpSpPr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2299764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 rot="16200000">
                  <a:off x="2409301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>
                <a:off x="6221922" y="3669981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>
                <a:off x="6436233" y="3573778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>
                <a:off x="6650544" y="3479477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>
                <a:off x="6864855" y="3384233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>
                <a:off x="7076785" y="3288981"/>
                <a:ext cx="228600" cy="91440"/>
                <a:chOff x="2297383" y="3273740"/>
                <a:chExt cx="228600" cy="91440"/>
              </a:xfrm>
            </p:grpSpPr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 rot="16200000">
                  <a:off x="2411683" y="3166585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>
                <a:off x="7281579" y="3214211"/>
                <a:ext cx="228600" cy="91440"/>
                <a:chOff x="2292621" y="3276121"/>
                <a:chExt cx="228600" cy="91440"/>
              </a:xfrm>
            </p:grpSpPr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2302146" y="3276121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 rot="16200000">
                  <a:off x="2406921" y="3166585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/>
            </p:nvCxnSpPr>
            <p:spPr>
              <a:xfrm flipV="1">
                <a:off x="4264529" y="4734398"/>
                <a:ext cx="3246120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5400000" flipV="1">
                <a:off x="6741887" y="3968652"/>
                <a:ext cx="1527048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6200000" flipH="1" flipV="1">
                <a:off x="7583423" y="2491041"/>
                <a:ext cx="640080" cy="804672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6200000" flipH="1" flipV="1">
                <a:off x="7367389" y="2494027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6200000">
                <a:off x="7924998" y="2609846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6200000" flipH="1" flipV="1">
                <a:off x="7166603" y="2571177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6200000">
                <a:off x="8188256" y="2469638"/>
                <a:ext cx="0" cy="219456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6200000">
                <a:off x="7710508" y="2707001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6200000" flipH="1" flipV="1">
                <a:off x="6952113" y="2668332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rot="16200000">
                <a:off x="7496189" y="2800350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rot="16200000" flipH="1" flipV="1">
                <a:off x="6737794" y="2761681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rot="16200000">
                <a:off x="7281878" y="2897505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rot="16200000" flipH="1" flipV="1">
                <a:off x="6523483" y="2858836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6200000">
                <a:off x="7067567" y="2992757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6200000" flipH="1" flipV="1">
                <a:off x="6309172" y="2954088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6200000">
                <a:off x="6853257" y="3086098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6200000" flipH="1" flipV="1">
                <a:off x="6094862" y="3047429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6200000">
                <a:off x="6419871" y="3273742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6200000" flipH="1" flipV="1">
                <a:off x="5661476" y="3235073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6200000">
                <a:off x="6638555" y="3167443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6200000" flipH="1" flipV="1">
                <a:off x="5875779" y="3137918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rot="16200000">
                <a:off x="6205552" y="3368994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rot="16200000" flipH="1" flipV="1">
                <a:off x="5447157" y="3330325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rot="16200000">
                <a:off x="5995622" y="3448428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rot="16200000" flipH="1" flipV="1">
                <a:off x="5232846" y="3418903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6200000">
                <a:off x="5771785" y="3545583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6200000" flipH="1" flipV="1">
                <a:off x="5004246" y="3516058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6200000">
                <a:off x="5547948" y="3640835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6200000" flipH="1" flipV="1">
                <a:off x="4780409" y="3611310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6200000">
                <a:off x="5324111" y="3731316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6200000" flipH="1" flipV="1">
                <a:off x="4556572" y="3701791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6200000">
                <a:off x="5114539" y="3807523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6200000" flipH="1" flipV="1">
                <a:off x="4347000" y="3782761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rot="5400000" flipV="1">
                <a:off x="7532750" y="3336860"/>
                <a:ext cx="1527048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rot="16200000" flipH="1" flipV="1">
                <a:off x="7583135" y="4014372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Rounded Rectangle 110"/>
          <p:cNvSpPr/>
          <p:nvPr/>
        </p:nvSpPr>
        <p:spPr>
          <a:xfrm>
            <a:off x="76200" y="874445"/>
            <a:ext cx="761549" cy="46166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n w="9525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00FFF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w Cen MT" panose="020B0602020104020603" pitchFamily="34" charset="0"/>
              </a:rPr>
              <a:t>Sol.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393" y="984847"/>
            <a:ext cx="44698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We observe that the length and width  of each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52061" y="1287194"/>
            <a:ext cx="291551" cy="507805"/>
            <a:chOff x="2290762" y="1736724"/>
            <a:chExt cx="291551" cy="507805"/>
          </a:xfrm>
        </p:grpSpPr>
        <p:sp>
          <p:nvSpPr>
            <p:cNvPr id="89" name="Rectangle 88"/>
            <p:cNvSpPr/>
            <p:nvPr/>
          </p:nvSpPr>
          <p:spPr>
            <a:xfrm>
              <a:off x="2290762" y="173672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2334321" y="1993214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2290762" y="193675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660022" y="1376095"/>
            <a:ext cx="19016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step are 50m and 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523239" y="1376095"/>
            <a:ext cx="16407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m respectively. 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3048000" y="1689818"/>
            <a:ext cx="291551" cy="517637"/>
            <a:chOff x="2290762" y="1726892"/>
            <a:chExt cx="291551" cy="517637"/>
          </a:xfrm>
        </p:grpSpPr>
        <p:sp>
          <p:nvSpPr>
            <p:cNvPr id="95" name="Rectangle 94"/>
            <p:cNvSpPr/>
            <p:nvPr/>
          </p:nvSpPr>
          <p:spPr>
            <a:xfrm>
              <a:off x="2290762" y="172689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2334321" y="1993214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2290762" y="193675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99" name="Rectangle 98"/>
          <p:cNvSpPr/>
          <p:nvPr/>
        </p:nvSpPr>
        <p:spPr>
          <a:xfrm>
            <a:off x="3223433" y="1768194"/>
            <a:ext cx="405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m.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166515" y="1780894"/>
            <a:ext cx="19934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Height of 1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st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step  =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60022" y="2282877"/>
            <a:ext cx="1983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Height of 2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nd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step =</a:t>
            </a:r>
          </a:p>
        </p:txBody>
      </p:sp>
      <p:sp>
        <p:nvSpPr>
          <p:cNvPr id="101" name="Left Bracket 100"/>
          <p:cNvSpPr/>
          <p:nvPr/>
        </p:nvSpPr>
        <p:spPr>
          <a:xfrm>
            <a:off x="2579814" y="2261358"/>
            <a:ext cx="64127" cy="386048"/>
          </a:xfrm>
          <a:prstGeom prst="leftBracket">
            <a:avLst>
              <a:gd name="adj" fmla="val 9737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72847" y="2187625"/>
            <a:ext cx="291551" cy="517637"/>
            <a:chOff x="2572847" y="2707005"/>
            <a:chExt cx="291551" cy="517637"/>
          </a:xfrm>
        </p:grpSpPr>
        <p:sp>
          <p:nvSpPr>
            <p:cNvPr id="103" name="Rectangle 102"/>
            <p:cNvSpPr/>
            <p:nvPr/>
          </p:nvSpPr>
          <p:spPr>
            <a:xfrm>
              <a:off x="2572847" y="2707005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2616406" y="2973327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2572847" y="2916865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2760424" y="2292853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948976" y="2187625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92535" y="2453947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948976" y="2397485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2" name="Left Bracket 111"/>
          <p:cNvSpPr/>
          <p:nvPr/>
        </p:nvSpPr>
        <p:spPr>
          <a:xfrm flipH="1">
            <a:off x="3145914" y="2261358"/>
            <a:ext cx="64127" cy="386048"/>
          </a:xfrm>
          <a:prstGeom prst="leftBracket">
            <a:avLst>
              <a:gd name="adj" fmla="val 9737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163373" y="2279900"/>
            <a:ext cx="3628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402157" y="2279900"/>
            <a:ext cx="3036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631175" y="2197151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3674734" y="2453947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631175" y="2397485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800481" y="2279900"/>
            <a:ext cx="3492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82881" y="2774663"/>
            <a:ext cx="1145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Similarly,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581674" y="2971262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2625233" y="3237584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581674" y="3181122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765442" y="3070097"/>
            <a:ext cx="1338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m and so on.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93420" y="3490645"/>
            <a:ext cx="34442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Let, V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rPr>
              <a:t>1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, V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rPr>
              <a:t>2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, V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rPr>
              <a:t>3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, …, V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rPr>
              <a:t>15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respectively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denote the volumes of the concrete required to build the first, second, third, …, fifteenth step.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1925" y="-19050"/>
            <a:ext cx="8610600" cy="1051410"/>
            <a:chOff x="228600" y="39955"/>
            <a:chExt cx="8610600" cy="1051410"/>
          </a:xfrm>
        </p:grpSpPr>
        <p:sp>
          <p:nvSpPr>
            <p:cNvPr id="110" name="Rectangle 109"/>
            <p:cNvSpPr/>
            <p:nvPr/>
          </p:nvSpPr>
          <p:spPr>
            <a:xfrm>
              <a:off x="228600" y="39955"/>
              <a:ext cx="8610600" cy="5232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28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anose="02040602050305030304" pitchFamily="18" charset="0"/>
                </a:rPr>
                <a:t>Q</a:t>
              </a:r>
              <a:r>
                <a:rPr lang="en-US" sz="2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.</a:t>
              </a:r>
              <a:r>
                <a:rPr lang="en-US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 </a:t>
              </a: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A small terrace at a football ground comprises of 15 steps each of which is 50 m long and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862692" y="423819"/>
              <a:ext cx="291551" cy="510585"/>
              <a:chOff x="3265737" y="878529"/>
              <a:chExt cx="291551" cy="51058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265737" y="878529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1</a:t>
                </a:r>
                <a:endParaRPr lang="en-US" sz="1400" b="1" baseline="30000" dirty="0">
                  <a:solidFill>
                    <a:srgbClr val="FFFF66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267883" y="1081337"/>
                <a:ext cx="2872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4</a:t>
                </a:r>
                <a:endParaRPr lang="en-US" sz="1400" b="1" baseline="30000" dirty="0">
                  <a:solidFill>
                    <a:srgbClr val="FFFF66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3319936" y="1138193"/>
                <a:ext cx="191733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Rectangle 80"/>
            <p:cNvSpPr/>
            <p:nvPr/>
          </p:nvSpPr>
          <p:spPr>
            <a:xfrm>
              <a:off x="674186" y="511373"/>
              <a:ext cx="4305300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built of solid concrete. Each step has a rise of 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036568" y="511373"/>
              <a:ext cx="1782104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m and a tread of</a:t>
              </a: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6629399" y="423819"/>
              <a:ext cx="291551" cy="510585"/>
              <a:chOff x="3175536" y="878529"/>
              <a:chExt cx="291551" cy="510585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175536" y="878529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1</a:t>
                </a:r>
                <a:endParaRPr lang="en-US" sz="1400" b="1" baseline="30000" dirty="0">
                  <a:solidFill>
                    <a:srgbClr val="FFFF66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177682" y="1081337"/>
                <a:ext cx="2872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2</a:t>
                </a:r>
                <a:endParaRPr lang="en-US" sz="1400" b="1" baseline="30000" dirty="0">
                  <a:solidFill>
                    <a:srgbClr val="FFFF66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3229735" y="1138193"/>
                <a:ext cx="191733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Rectangle 86"/>
            <p:cNvSpPr/>
            <p:nvPr/>
          </p:nvSpPr>
          <p:spPr>
            <a:xfrm>
              <a:off x="6796880" y="511373"/>
              <a:ext cx="1728998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m. Calculate the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74185" y="783588"/>
              <a:ext cx="5329635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total volume of concrete required to build the terrace. </a:t>
              </a:r>
            </a:p>
          </p:txBody>
        </p:sp>
      </p:grpSp>
      <p:sp>
        <p:nvSpPr>
          <p:cNvPr id="293" name="Rectangle 292"/>
          <p:cNvSpPr/>
          <p:nvPr/>
        </p:nvSpPr>
        <p:spPr>
          <a:xfrm>
            <a:off x="660023" y="1780894"/>
            <a:ext cx="659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And,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333375" y="2279898"/>
            <a:ext cx="449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682881" y="3064923"/>
            <a:ext cx="19607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Height of 3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rd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step =</a:t>
            </a:r>
          </a:p>
        </p:txBody>
      </p:sp>
      <p:sp>
        <p:nvSpPr>
          <p:cNvPr id="309" name="Rounded Rectangle 308"/>
          <p:cNvSpPr/>
          <p:nvPr/>
        </p:nvSpPr>
        <p:spPr>
          <a:xfrm>
            <a:off x="631746" y="177312"/>
            <a:ext cx="8039273" cy="253881"/>
          </a:xfrm>
          <a:prstGeom prst="roundRect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0" name="Rounded Rectangle 309"/>
          <p:cNvSpPr/>
          <p:nvPr/>
        </p:nvSpPr>
        <p:spPr>
          <a:xfrm>
            <a:off x="644159" y="424425"/>
            <a:ext cx="6415478" cy="401248"/>
          </a:xfrm>
          <a:prstGeom prst="roundRect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 rot="21420000">
            <a:off x="7900213" y="2955895"/>
            <a:ext cx="799905" cy="591506"/>
            <a:chOff x="4448994" y="3941012"/>
            <a:chExt cx="799905" cy="591506"/>
          </a:xfrm>
        </p:grpSpPr>
        <p:cxnSp>
          <p:nvCxnSpPr>
            <p:cNvPr id="311" name="Straight Arrow Connector 310"/>
            <p:cNvCxnSpPr/>
            <p:nvPr/>
          </p:nvCxnSpPr>
          <p:spPr>
            <a:xfrm flipV="1">
              <a:off x="4448994" y="4374046"/>
              <a:ext cx="200044" cy="158472"/>
            </a:xfrm>
            <a:prstGeom prst="straightConnector1">
              <a:avLst/>
            </a:prstGeom>
            <a:ln w="28575">
              <a:solidFill>
                <a:srgbClr val="FFFF6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 flipH="1">
              <a:off x="5047731" y="3941012"/>
              <a:ext cx="201168" cy="155448"/>
            </a:xfrm>
            <a:prstGeom prst="straightConnector1">
              <a:avLst/>
            </a:prstGeom>
            <a:ln w="28575">
              <a:solidFill>
                <a:srgbClr val="FFFF6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Rectangle 312"/>
            <p:cNvSpPr/>
            <p:nvPr/>
          </p:nvSpPr>
          <p:spPr>
            <a:xfrm rot="19359612">
              <a:off x="4597178" y="4077307"/>
              <a:ext cx="5060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FF66"/>
                  </a:solidFill>
                  <a:latin typeface="Century Schoolbook" panose="02040604050505020304" pitchFamily="18" charset="0"/>
                </a:rPr>
                <a:t>50m</a:t>
              </a:r>
              <a:endParaRPr lang="en-US" sz="1200" b="1" baseline="30000" dirty="0">
                <a:solidFill>
                  <a:srgbClr val="FFFF66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14" name="Curved Right Arrow 313"/>
          <p:cNvSpPr/>
          <p:nvPr/>
        </p:nvSpPr>
        <p:spPr>
          <a:xfrm flipV="1">
            <a:off x="4419264" y="4131995"/>
            <a:ext cx="200356" cy="625751"/>
          </a:xfrm>
          <a:prstGeom prst="curvedRightArrow">
            <a:avLst>
              <a:gd name="adj1" fmla="val 32386"/>
              <a:gd name="adj2" fmla="val 63833"/>
              <a:gd name="adj3" fmla="val 28881"/>
            </a:avLst>
          </a:prstGeom>
          <a:solidFill>
            <a:srgbClr val="FFFF00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 flipV="1">
            <a:off x="4639739" y="3951020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V="1">
            <a:off x="4855477" y="3865286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 flipV="1">
            <a:off x="5081826" y="3770026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flipV="1">
            <a:off x="5306361" y="3674766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flipV="1">
            <a:off x="5541870" y="3585866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V="1">
            <a:off x="5733107" y="3503316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V="1">
            <a:off x="5954041" y="3403293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flipV="1">
            <a:off x="6163597" y="3308033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V="1">
            <a:off x="6393202" y="3208010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1">
            <a:off x="6607289" y="3122276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V="1">
            <a:off x="6826372" y="3017490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V="1">
            <a:off x="7035922" y="2923110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V="1">
            <a:off x="7251822" y="2830925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 flipV="1">
            <a:off x="7461554" y="2741345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flipV="1">
            <a:off x="7664754" y="2655620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V="1">
            <a:off x="7877479" y="2668031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ounded Rectangle 304"/>
          <p:cNvSpPr/>
          <p:nvPr/>
        </p:nvSpPr>
        <p:spPr>
          <a:xfrm>
            <a:off x="7111379" y="177892"/>
            <a:ext cx="1133119" cy="248878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2723316" y="416293"/>
            <a:ext cx="2521937" cy="398452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31" name="Straight Connector 330"/>
          <p:cNvCxnSpPr/>
          <p:nvPr/>
        </p:nvCxnSpPr>
        <p:spPr>
          <a:xfrm flipV="1">
            <a:off x="4636491" y="4575627"/>
            <a:ext cx="2184" cy="24931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57711" y="3923582"/>
            <a:ext cx="485211" cy="453688"/>
            <a:chOff x="4573387" y="2764156"/>
            <a:chExt cx="485211" cy="453688"/>
          </a:xfrm>
        </p:grpSpPr>
        <p:sp>
          <p:nvSpPr>
            <p:cNvPr id="332" name="Rectangle 331"/>
            <p:cNvSpPr/>
            <p:nvPr/>
          </p:nvSpPr>
          <p:spPr>
            <a:xfrm>
              <a:off x="4573387" y="2764156"/>
              <a:ext cx="2915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1</a:t>
              </a:r>
              <a:endParaRPr lang="en-US" sz="1200" b="1" baseline="30000" dirty="0">
                <a:solidFill>
                  <a:srgbClr val="FFC000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33" name="Straight Connector 332"/>
            <p:cNvCxnSpPr/>
            <p:nvPr/>
          </p:nvCxnSpPr>
          <p:spPr>
            <a:xfrm>
              <a:off x="4638799" y="2992380"/>
              <a:ext cx="148027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 333"/>
            <p:cNvSpPr/>
            <p:nvPr/>
          </p:nvSpPr>
          <p:spPr>
            <a:xfrm>
              <a:off x="4573387" y="2940845"/>
              <a:ext cx="2915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4</a:t>
              </a:r>
              <a:endParaRPr lang="en-US" sz="1200" b="1" baseline="30000" dirty="0">
                <a:solidFill>
                  <a:srgbClr val="FFC0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4709359" y="2824160"/>
              <a:ext cx="3492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m</a:t>
              </a:r>
            </a:p>
          </p:txBody>
        </p:sp>
      </p:grpSp>
      <p:sp>
        <p:nvSpPr>
          <p:cNvPr id="306" name="Rounded Rectangle 305"/>
          <p:cNvSpPr/>
          <p:nvPr/>
        </p:nvSpPr>
        <p:spPr>
          <a:xfrm>
            <a:off x="5248429" y="427600"/>
            <a:ext cx="1813386" cy="401013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37" name="Straight Connector 336"/>
          <p:cNvCxnSpPr/>
          <p:nvPr/>
        </p:nvCxnSpPr>
        <p:spPr>
          <a:xfrm>
            <a:off x="5056592" y="4409210"/>
            <a:ext cx="225741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Curved Right Arrow 435"/>
          <p:cNvSpPr/>
          <p:nvPr/>
        </p:nvSpPr>
        <p:spPr>
          <a:xfrm flipV="1">
            <a:off x="4993406" y="3777703"/>
            <a:ext cx="200356" cy="625751"/>
          </a:xfrm>
          <a:prstGeom prst="curvedRightArrow">
            <a:avLst>
              <a:gd name="adj1" fmla="val 32386"/>
              <a:gd name="adj2" fmla="val 63833"/>
              <a:gd name="adj3" fmla="val 28881"/>
            </a:avLst>
          </a:prstGeom>
          <a:solidFill>
            <a:srgbClr val="FFFF00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437" name="Group 436"/>
          <p:cNvGrpSpPr/>
          <p:nvPr/>
        </p:nvGrpSpPr>
        <p:grpSpPr>
          <a:xfrm>
            <a:off x="5186930" y="3569290"/>
            <a:ext cx="485211" cy="453688"/>
            <a:chOff x="4573387" y="2764156"/>
            <a:chExt cx="485211" cy="453688"/>
          </a:xfrm>
        </p:grpSpPr>
        <p:sp>
          <p:nvSpPr>
            <p:cNvPr id="438" name="Rectangle 437"/>
            <p:cNvSpPr/>
            <p:nvPr/>
          </p:nvSpPr>
          <p:spPr>
            <a:xfrm>
              <a:off x="4573387" y="2764156"/>
              <a:ext cx="2915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1</a:t>
              </a:r>
              <a:endParaRPr lang="en-US" sz="1200" b="1" baseline="30000" dirty="0">
                <a:solidFill>
                  <a:srgbClr val="FFC000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439" name="Straight Connector 438"/>
            <p:cNvCxnSpPr/>
            <p:nvPr/>
          </p:nvCxnSpPr>
          <p:spPr>
            <a:xfrm>
              <a:off x="4638799" y="2992380"/>
              <a:ext cx="148027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Rectangle 439"/>
            <p:cNvSpPr/>
            <p:nvPr/>
          </p:nvSpPr>
          <p:spPr>
            <a:xfrm>
              <a:off x="4573387" y="2940845"/>
              <a:ext cx="2915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2</a:t>
              </a:r>
              <a:endParaRPr lang="en-US" sz="1200" b="1" baseline="30000" dirty="0">
                <a:solidFill>
                  <a:srgbClr val="FFC0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709359" y="2824160"/>
              <a:ext cx="3492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77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5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5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6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5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8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5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95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5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1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5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5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5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4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5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4" dur="25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3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0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750"/>
                            </p:stCondLst>
                            <p:childTnLst>
                              <p:par>
                                <p:cTn id="2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25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5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75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20988E-6 L 0.05313 -0.09814 " pathEditMode="relative" rAng="0" ptsTypes="AA">
                                      <p:cBhvr>
                                        <p:cTn id="265" dur="5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5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75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000"/>
                            </p:stCondLst>
                            <p:childTnLst>
                              <p:par>
                                <p:cTn id="2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6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750"/>
                            </p:stCondLst>
                            <p:childTnLst>
                              <p:par>
                                <p:cTn id="3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000"/>
                            </p:stCondLst>
                            <p:childTnLst>
                              <p:par>
                                <p:cTn id="3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250"/>
                            </p:stCondLst>
                            <p:childTnLst>
                              <p:par>
                                <p:cTn id="3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750"/>
                            </p:stCondLst>
                            <p:childTnLst>
                              <p:par>
                                <p:cTn id="3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6" grpId="0"/>
      <p:bldP spid="92" grpId="0"/>
      <p:bldP spid="93" grpId="0"/>
      <p:bldP spid="99" grpId="0"/>
      <p:bldP spid="98" grpId="0"/>
      <p:bldP spid="100" grpId="0"/>
      <p:bldP spid="101" grpId="0" animBg="1"/>
      <p:bldP spid="106" grpId="0"/>
      <p:bldP spid="107" grpId="0"/>
      <p:bldP spid="109" grpId="0"/>
      <p:bldP spid="112" grpId="0" animBg="1"/>
      <p:bldP spid="113" grpId="0"/>
      <p:bldP spid="114" grpId="0"/>
      <p:bldP spid="118" grpId="0"/>
      <p:bldP spid="120" grpId="0"/>
      <p:bldP spid="122" grpId="0"/>
      <p:bldP spid="123" grpId="0"/>
      <p:bldP spid="124" grpId="0"/>
      <p:bldP spid="126" grpId="0"/>
      <p:bldP spid="127" grpId="0"/>
      <p:bldP spid="129" grpId="0"/>
      <p:bldP spid="293" grpId="0"/>
      <p:bldP spid="298" grpId="0"/>
      <p:bldP spid="308" grpId="0"/>
      <p:bldP spid="309" grpId="0" animBg="1"/>
      <p:bldP spid="309" grpId="1" animBg="1"/>
      <p:bldP spid="310" grpId="0" animBg="1"/>
      <p:bldP spid="310" grpId="1" animBg="1"/>
      <p:bldP spid="314" grpId="0" animBg="1"/>
      <p:bldP spid="305" grpId="0" animBg="1"/>
      <p:bldP spid="305" grpId="1" animBg="1"/>
      <p:bldP spid="307" grpId="0" animBg="1"/>
      <p:bldP spid="307" grpId="1" animBg="1"/>
      <p:bldP spid="306" grpId="0" animBg="1"/>
      <p:bldP spid="306" grpId="1" animBg="1"/>
      <p:bldP spid="4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137640" y="2449245"/>
            <a:ext cx="4872787" cy="2647950"/>
            <a:chOff x="4001020" y="2553607"/>
            <a:chExt cx="4872787" cy="2647950"/>
          </a:xfrm>
        </p:grpSpPr>
        <p:sp>
          <p:nvSpPr>
            <p:cNvPr id="162" name="TextBox 223"/>
            <p:cNvSpPr txBox="1"/>
            <p:nvPr/>
          </p:nvSpPr>
          <p:spPr>
            <a:xfrm>
              <a:off x="4001020" y="2553607"/>
              <a:ext cx="4872787" cy="2647950"/>
            </a:xfrm>
            <a:prstGeom prst="rect">
              <a:avLst/>
            </a:prstGeom>
            <a:solidFill>
              <a:srgbClr val="008080">
                <a:alpha val="74000"/>
              </a:srgbClr>
            </a:solidFill>
            <a:ln w="19050">
              <a:solidFill>
                <a:srgbClr val="00FFFF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400" b="1">
                  <a:solidFill>
                    <a:srgbClr val="FFFF00"/>
                  </a:solidFill>
                  <a:latin typeface="Century Schoolbook" panose="02040604050505020304" pitchFamily="18" charset="0"/>
                </a:defRPr>
              </a:lvl1pPr>
            </a:lstStyle>
            <a:p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4493130" y="2760026"/>
              <a:ext cx="4041270" cy="2173924"/>
              <a:chOff x="4264529" y="2571751"/>
              <a:chExt cx="4041270" cy="2173924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4264529" y="4504375"/>
                <a:ext cx="228600" cy="237744"/>
                <a:chOff x="1419222" y="3720470"/>
                <a:chExt cx="228600" cy="237744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1428748" y="3720470"/>
                  <a:ext cx="0" cy="237744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 rot="16200000">
                  <a:off x="1533522" y="3610510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Connector 178"/>
              <p:cNvCxnSpPr/>
              <p:nvPr/>
            </p:nvCxnSpPr>
            <p:spPr>
              <a:xfrm>
                <a:off x="4483611" y="4517075"/>
                <a:ext cx="0" cy="22860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0" name="Group 179"/>
              <p:cNvGrpSpPr/>
              <p:nvPr/>
            </p:nvGrpSpPr>
            <p:grpSpPr>
              <a:xfrm>
                <a:off x="4478848" y="4408170"/>
                <a:ext cx="228600" cy="91440"/>
                <a:chOff x="1633541" y="3633791"/>
                <a:chExt cx="228600" cy="91440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1638304" y="3633791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 rot="16200000">
                  <a:off x="1747841" y="3529017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1" name="Straight Connector 180"/>
              <p:cNvCxnSpPr/>
              <p:nvPr/>
            </p:nvCxnSpPr>
            <p:spPr>
              <a:xfrm>
                <a:off x="4706923" y="4412935"/>
                <a:ext cx="0" cy="32004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2" name="Group 181"/>
              <p:cNvGrpSpPr/>
              <p:nvPr/>
            </p:nvGrpSpPr>
            <p:grpSpPr>
              <a:xfrm>
                <a:off x="4706923" y="4321494"/>
                <a:ext cx="228600" cy="91440"/>
                <a:chOff x="1861616" y="3561404"/>
                <a:chExt cx="228600" cy="91440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1861616" y="3561404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 rot="16200000">
                  <a:off x="1975916" y="3456630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3" name="Straight Connector 182"/>
              <p:cNvCxnSpPr/>
              <p:nvPr/>
            </p:nvCxnSpPr>
            <p:spPr>
              <a:xfrm>
                <a:off x="4930760" y="4311970"/>
                <a:ext cx="0" cy="41148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5149834" y="4223705"/>
                <a:ext cx="0" cy="50292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4925997" y="4230055"/>
                <a:ext cx="228600" cy="91440"/>
                <a:chOff x="2080690" y="3479491"/>
                <a:chExt cx="228600" cy="91440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2085453" y="3479491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 rot="16200000">
                  <a:off x="2194990" y="3369955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>
              <a:xfrm>
                <a:off x="5367320" y="4135440"/>
                <a:ext cx="0" cy="59436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7" name="Group 186"/>
              <p:cNvGrpSpPr/>
              <p:nvPr/>
            </p:nvGrpSpPr>
            <p:grpSpPr>
              <a:xfrm>
                <a:off x="5145071" y="4140519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8" name="Straight Connector 187"/>
              <p:cNvCxnSpPr/>
              <p:nvPr/>
            </p:nvCxnSpPr>
            <p:spPr>
              <a:xfrm>
                <a:off x="5584806" y="4056700"/>
                <a:ext cx="0" cy="68580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9" name="Group 188"/>
              <p:cNvGrpSpPr/>
              <p:nvPr/>
            </p:nvGrpSpPr>
            <p:grpSpPr>
              <a:xfrm>
                <a:off x="5359907" y="4046218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5574218" y="3950966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>
                <a:off x="5788537" y="3855722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2" name="Straight Connector 191"/>
              <p:cNvCxnSpPr/>
              <p:nvPr/>
            </p:nvCxnSpPr>
            <p:spPr>
              <a:xfrm>
                <a:off x="5790117" y="3947791"/>
                <a:ext cx="0" cy="77724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6009199" y="3855722"/>
                <a:ext cx="0" cy="86868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6226677" y="3765233"/>
                <a:ext cx="0" cy="96012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>
                <a:off x="6002840" y="3765233"/>
                <a:ext cx="228600" cy="91440"/>
                <a:chOff x="2295001" y="3273740"/>
                <a:chExt cx="228600" cy="91440"/>
              </a:xfrm>
            </p:grpSpPr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2299764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 rot="16200000">
                  <a:off x="2409301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>
                <a:off x="6221922" y="3669981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>
                <a:off x="6436233" y="3573778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>
                <a:off x="6650544" y="3479477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>
                <a:off x="6864855" y="3384233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>
                <a:off x="7076785" y="3288981"/>
                <a:ext cx="228600" cy="91440"/>
                <a:chOff x="2297383" y="3273740"/>
                <a:chExt cx="228600" cy="91440"/>
              </a:xfrm>
            </p:grpSpPr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 rot="16200000">
                  <a:off x="2411683" y="3166585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>
                <a:off x="7281579" y="3214211"/>
                <a:ext cx="228600" cy="91440"/>
                <a:chOff x="2292621" y="3276121"/>
                <a:chExt cx="228600" cy="91440"/>
              </a:xfrm>
            </p:grpSpPr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2302146" y="3276121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 rot="16200000">
                  <a:off x="2406921" y="3166585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/>
            </p:nvCxnSpPr>
            <p:spPr>
              <a:xfrm flipV="1">
                <a:off x="4264529" y="4734398"/>
                <a:ext cx="3246120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5400000" flipV="1">
                <a:off x="6741887" y="3968652"/>
                <a:ext cx="1527048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6200000" flipH="1" flipV="1">
                <a:off x="7583423" y="2491041"/>
                <a:ext cx="640080" cy="804672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6200000" flipH="1" flipV="1">
                <a:off x="7367389" y="2494027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6200000">
                <a:off x="7924998" y="2609846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6200000" flipH="1" flipV="1">
                <a:off x="7166603" y="2571177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6200000">
                <a:off x="8188256" y="2469638"/>
                <a:ext cx="0" cy="219456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6200000">
                <a:off x="7710508" y="2707001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6200000" flipH="1" flipV="1">
                <a:off x="6952113" y="2668332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rot="16200000">
                <a:off x="7496189" y="2800350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rot="16200000" flipH="1" flipV="1">
                <a:off x="6737794" y="2761681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rot="16200000">
                <a:off x="7281878" y="2897505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rot="16200000" flipH="1" flipV="1">
                <a:off x="6523483" y="2858836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6200000">
                <a:off x="7067567" y="2992757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6200000" flipH="1" flipV="1">
                <a:off x="6309172" y="2954088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6200000">
                <a:off x="6853257" y="3086098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6200000" flipH="1" flipV="1">
                <a:off x="6094862" y="3047429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6200000">
                <a:off x="6419871" y="3273742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6200000" flipH="1" flipV="1">
                <a:off x="5661476" y="3235073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6200000">
                <a:off x="6638555" y="3167443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6200000" flipH="1" flipV="1">
                <a:off x="5875779" y="3137918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rot="16200000">
                <a:off x="6205552" y="3368994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rot="16200000" flipH="1" flipV="1">
                <a:off x="5447157" y="3330325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rot="16200000">
                <a:off x="5995622" y="3448428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rot="16200000" flipH="1" flipV="1">
                <a:off x="5232846" y="3418903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6200000">
                <a:off x="5771785" y="3545583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6200000" flipH="1" flipV="1">
                <a:off x="5004246" y="3516058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6200000">
                <a:off x="5547948" y="3640835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6200000" flipH="1" flipV="1">
                <a:off x="4780409" y="3611310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6200000">
                <a:off x="5324111" y="3731316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6200000" flipH="1" flipV="1">
                <a:off x="4556572" y="3701791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6200000">
                <a:off x="5114539" y="3807523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6200000" flipH="1" flipV="1">
                <a:off x="4347000" y="3782761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rot="5400000" flipV="1">
                <a:off x="7532750" y="3336860"/>
                <a:ext cx="1527048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rot="16200000" flipH="1" flipV="1">
                <a:off x="7583135" y="4014372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/>
          <p:cNvGrpSpPr/>
          <p:nvPr/>
        </p:nvGrpSpPr>
        <p:grpSpPr>
          <a:xfrm>
            <a:off x="2535535" y="941120"/>
            <a:ext cx="291551" cy="517637"/>
            <a:chOff x="2290762" y="1726892"/>
            <a:chExt cx="291551" cy="517637"/>
          </a:xfrm>
        </p:grpSpPr>
        <p:sp>
          <p:nvSpPr>
            <p:cNvPr id="95" name="Rectangle 94"/>
            <p:cNvSpPr/>
            <p:nvPr/>
          </p:nvSpPr>
          <p:spPr>
            <a:xfrm>
              <a:off x="2290762" y="172689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2334321" y="1993214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2290762" y="193675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99" name="Rectangle 98"/>
          <p:cNvSpPr/>
          <p:nvPr/>
        </p:nvSpPr>
        <p:spPr>
          <a:xfrm>
            <a:off x="2710968" y="1019496"/>
            <a:ext cx="405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m.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54050" y="1032196"/>
            <a:ext cx="19934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Height of 1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st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step  =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60022" y="1534179"/>
            <a:ext cx="1983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Height of 2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nd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step =</a:t>
            </a:r>
          </a:p>
        </p:txBody>
      </p:sp>
      <p:sp>
        <p:nvSpPr>
          <p:cNvPr id="101" name="Left Bracket 100"/>
          <p:cNvSpPr/>
          <p:nvPr/>
        </p:nvSpPr>
        <p:spPr>
          <a:xfrm>
            <a:off x="2579814" y="1512660"/>
            <a:ext cx="64127" cy="386048"/>
          </a:xfrm>
          <a:prstGeom prst="leftBracket">
            <a:avLst>
              <a:gd name="adj" fmla="val 9737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72847" y="1438927"/>
            <a:ext cx="291551" cy="517637"/>
            <a:chOff x="2572847" y="2707005"/>
            <a:chExt cx="291551" cy="517637"/>
          </a:xfrm>
        </p:grpSpPr>
        <p:sp>
          <p:nvSpPr>
            <p:cNvPr id="103" name="Rectangle 102"/>
            <p:cNvSpPr/>
            <p:nvPr/>
          </p:nvSpPr>
          <p:spPr>
            <a:xfrm>
              <a:off x="2572847" y="2707005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2616406" y="2973327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2572847" y="2916865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2760424" y="1544155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948976" y="1438927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92535" y="1705249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948976" y="1648787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2" name="Left Bracket 111"/>
          <p:cNvSpPr/>
          <p:nvPr/>
        </p:nvSpPr>
        <p:spPr>
          <a:xfrm flipH="1">
            <a:off x="3145914" y="1512660"/>
            <a:ext cx="64127" cy="386048"/>
          </a:xfrm>
          <a:prstGeom prst="leftBracket">
            <a:avLst>
              <a:gd name="adj" fmla="val 9737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163373" y="1531202"/>
            <a:ext cx="3628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402157" y="1531202"/>
            <a:ext cx="3036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631175" y="1448453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3674734" y="1705249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631175" y="1648787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800481" y="1531202"/>
            <a:ext cx="3492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581674" y="1914512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2625233" y="2180834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581674" y="2124372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765442" y="2013347"/>
            <a:ext cx="3293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93420" y="2325008"/>
            <a:ext cx="34442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Let, V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rPr>
              <a:t>1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, V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rPr>
              <a:t>2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, V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rPr>
              <a:t>3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, …, V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rPr>
              <a:t>15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respectively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denote the volumes of the concrete required to build the first, second, third, …, fifteenth step.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723901" y="3614406"/>
            <a:ext cx="449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V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1011240" y="3614406"/>
            <a:ext cx="32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2" name="Left Bracket 131"/>
          <p:cNvSpPr/>
          <p:nvPr/>
        </p:nvSpPr>
        <p:spPr>
          <a:xfrm>
            <a:off x="1318959" y="3584045"/>
            <a:ext cx="64127" cy="386048"/>
          </a:xfrm>
          <a:prstGeom prst="leftBracket">
            <a:avLst>
              <a:gd name="adj" fmla="val 9737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33" name="Left Bracket 132"/>
          <p:cNvSpPr/>
          <p:nvPr/>
        </p:nvSpPr>
        <p:spPr>
          <a:xfrm flipH="1">
            <a:off x="2485612" y="3584045"/>
            <a:ext cx="64127" cy="386048"/>
          </a:xfrm>
          <a:prstGeom prst="leftBracket">
            <a:avLst>
              <a:gd name="adj" fmla="val 9737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271253" y="3614406"/>
            <a:ext cx="4007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50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545202" y="3614406"/>
            <a:ext cx="282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804574" y="3508640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1848133" y="3774962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804574" y="3718500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028909" y="3614406"/>
            <a:ext cx="282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248239" y="3508640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>
            <a:off x="2291798" y="3774962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2248239" y="3718500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509837" y="3614406"/>
            <a:ext cx="542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,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682881" y="2008173"/>
            <a:ext cx="19607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Height of 3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rd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step =</a:t>
            </a:r>
          </a:p>
        </p:txBody>
      </p:sp>
      <p:grpSp>
        <p:nvGrpSpPr>
          <p:cNvPr id="21" name="Group 20"/>
          <p:cNvGrpSpPr/>
          <p:nvPr/>
        </p:nvGrpSpPr>
        <p:grpSpPr>
          <a:xfrm rot="21420000">
            <a:off x="7900213" y="2955895"/>
            <a:ext cx="799905" cy="591506"/>
            <a:chOff x="4448994" y="3941012"/>
            <a:chExt cx="799905" cy="591506"/>
          </a:xfrm>
        </p:grpSpPr>
        <p:cxnSp>
          <p:nvCxnSpPr>
            <p:cNvPr id="311" name="Straight Arrow Connector 310"/>
            <p:cNvCxnSpPr/>
            <p:nvPr/>
          </p:nvCxnSpPr>
          <p:spPr>
            <a:xfrm flipV="1">
              <a:off x="4448994" y="4374046"/>
              <a:ext cx="200044" cy="158472"/>
            </a:xfrm>
            <a:prstGeom prst="straightConnector1">
              <a:avLst/>
            </a:prstGeom>
            <a:ln w="28575">
              <a:solidFill>
                <a:srgbClr val="FFFF6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 flipH="1">
              <a:off x="5047731" y="3941012"/>
              <a:ext cx="201168" cy="155448"/>
            </a:xfrm>
            <a:prstGeom prst="straightConnector1">
              <a:avLst/>
            </a:prstGeom>
            <a:ln w="28575">
              <a:solidFill>
                <a:srgbClr val="FFFF6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Rectangle 312"/>
            <p:cNvSpPr/>
            <p:nvPr/>
          </p:nvSpPr>
          <p:spPr>
            <a:xfrm rot="19359612">
              <a:off x="4597178" y="4077307"/>
              <a:ext cx="5060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FF66"/>
                  </a:solidFill>
                  <a:latin typeface="Century Schoolbook" panose="02040604050505020304" pitchFamily="18" charset="0"/>
                </a:rPr>
                <a:t>50m</a:t>
              </a:r>
              <a:endParaRPr lang="en-US" sz="1200" b="1" baseline="30000" dirty="0">
                <a:solidFill>
                  <a:srgbClr val="FFFF66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14" name="Curved Right Arrow 313"/>
          <p:cNvSpPr/>
          <p:nvPr/>
        </p:nvSpPr>
        <p:spPr>
          <a:xfrm flipV="1">
            <a:off x="4419264" y="4131995"/>
            <a:ext cx="200356" cy="625751"/>
          </a:xfrm>
          <a:prstGeom prst="curvedRightArrow">
            <a:avLst>
              <a:gd name="adj1" fmla="val 32386"/>
              <a:gd name="adj2" fmla="val 63833"/>
              <a:gd name="adj3" fmla="val 28881"/>
            </a:avLst>
          </a:prstGeom>
          <a:solidFill>
            <a:srgbClr val="FFFF00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cxnSp>
        <p:nvCxnSpPr>
          <p:cNvPr id="331" name="Straight Connector 330"/>
          <p:cNvCxnSpPr/>
          <p:nvPr/>
        </p:nvCxnSpPr>
        <p:spPr>
          <a:xfrm flipV="1">
            <a:off x="4636491" y="4575627"/>
            <a:ext cx="2184" cy="24931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57711" y="3923582"/>
            <a:ext cx="485211" cy="453688"/>
            <a:chOff x="4573387" y="2764156"/>
            <a:chExt cx="485211" cy="453688"/>
          </a:xfrm>
        </p:grpSpPr>
        <p:sp>
          <p:nvSpPr>
            <p:cNvPr id="332" name="Rectangle 331"/>
            <p:cNvSpPr/>
            <p:nvPr/>
          </p:nvSpPr>
          <p:spPr>
            <a:xfrm>
              <a:off x="4573387" y="2764156"/>
              <a:ext cx="2915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1</a:t>
              </a:r>
              <a:endParaRPr lang="en-US" sz="1200" b="1" baseline="30000" dirty="0">
                <a:solidFill>
                  <a:srgbClr val="FFC000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33" name="Straight Connector 332"/>
            <p:cNvCxnSpPr/>
            <p:nvPr/>
          </p:nvCxnSpPr>
          <p:spPr>
            <a:xfrm>
              <a:off x="4638799" y="2992380"/>
              <a:ext cx="148027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 333"/>
            <p:cNvSpPr/>
            <p:nvPr/>
          </p:nvSpPr>
          <p:spPr>
            <a:xfrm>
              <a:off x="4573387" y="2940845"/>
              <a:ext cx="2915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4</a:t>
              </a:r>
              <a:endParaRPr lang="en-US" sz="1200" b="1" baseline="30000" dirty="0">
                <a:solidFill>
                  <a:srgbClr val="FFC0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4709359" y="2824160"/>
              <a:ext cx="3492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m</a:t>
              </a:r>
            </a:p>
          </p:txBody>
        </p:sp>
      </p:grpSp>
      <p:cxnSp>
        <p:nvCxnSpPr>
          <p:cNvPr id="337" name="Straight Connector 336"/>
          <p:cNvCxnSpPr/>
          <p:nvPr/>
        </p:nvCxnSpPr>
        <p:spPr>
          <a:xfrm>
            <a:off x="5056592" y="4409210"/>
            <a:ext cx="225741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Curved Right Arrow 435"/>
          <p:cNvSpPr/>
          <p:nvPr/>
        </p:nvSpPr>
        <p:spPr>
          <a:xfrm flipV="1">
            <a:off x="4993406" y="3777703"/>
            <a:ext cx="200356" cy="625751"/>
          </a:xfrm>
          <a:prstGeom prst="curvedRightArrow">
            <a:avLst>
              <a:gd name="adj1" fmla="val 32386"/>
              <a:gd name="adj2" fmla="val 63833"/>
              <a:gd name="adj3" fmla="val 28881"/>
            </a:avLst>
          </a:prstGeom>
          <a:solidFill>
            <a:srgbClr val="FFFF00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437" name="Group 436"/>
          <p:cNvGrpSpPr/>
          <p:nvPr/>
        </p:nvGrpSpPr>
        <p:grpSpPr>
          <a:xfrm>
            <a:off x="5186930" y="3569290"/>
            <a:ext cx="485211" cy="453688"/>
            <a:chOff x="4573387" y="2764156"/>
            <a:chExt cx="485211" cy="453688"/>
          </a:xfrm>
        </p:grpSpPr>
        <p:sp>
          <p:nvSpPr>
            <p:cNvPr id="438" name="Rectangle 437"/>
            <p:cNvSpPr/>
            <p:nvPr/>
          </p:nvSpPr>
          <p:spPr>
            <a:xfrm>
              <a:off x="4573387" y="2764156"/>
              <a:ext cx="2915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1</a:t>
              </a:r>
              <a:endParaRPr lang="en-US" sz="1200" b="1" baseline="30000" dirty="0">
                <a:solidFill>
                  <a:srgbClr val="FFC000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439" name="Straight Connector 438"/>
            <p:cNvCxnSpPr/>
            <p:nvPr/>
          </p:nvCxnSpPr>
          <p:spPr>
            <a:xfrm>
              <a:off x="4638799" y="2992380"/>
              <a:ext cx="148027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Rectangle 439"/>
            <p:cNvSpPr/>
            <p:nvPr/>
          </p:nvSpPr>
          <p:spPr>
            <a:xfrm>
              <a:off x="4573387" y="2940845"/>
              <a:ext cx="2915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2</a:t>
              </a:r>
              <a:endParaRPr lang="en-US" sz="1200" b="1" baseline="30000" dirty="0">
                <a:solidFill>
                  <a:srgbClr val="FFC0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709359" y="2824160"/>
              <a:ext cx="3492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m</a:t>
              </a:r>
            </a:p>
          </p:txBody>
        </p:sp>
      </p:grpSp>
      <p:sp>
        <p:nvSpPr>
          <p:cNvPr id="299" name="Rectangle 298"/>
          <p:cNvSpPr/>
          <p:nvPr/>
        </p:nvSpPr>
        <p:spPr>
          <a:xfrm>
            <a:off x="693420" y="3241351"/>
            <a:ext cx="29346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We know, Volume  =  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l × b × h</a:t>
            </a:r>
          </a:p>
        </p:txBody>
      </p:sp>
      <p:grpSp>
        <p:nvGrpSpPr>
          <p:cNvPr id="300" name="Group 299"/>
          <p:cNvGrpSpPr/>
          <p:nvPr/>
        </p:nvGrpSpPr>
        <p:grpSpPr>
          <a:xfrm>
            <a:off x="161925" y="-19050"/>
            <a:ext cx="8610600" cy="1051410"/>
            <a:chOff x="228600" y="39955"/>
            <a:chExt cx="8610600" cy="1051410"/>
          </a:xfrm>
        </p:grpSpPr>
        <p:sp>
          <p:nvSpPr>
            <p:cNvPr id="301" name="Rectangle 300"/>
            <p:cNvSpPr/>
            <p:nvPr/>
          </p:nvSpPr>
          <p:spPr>
            <a:xfrm>
              <a:off x="228600" y="39955"/>
              <a:ext cx="8610600" cy="5232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28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anose="02040602050305030304" pitchFamily="18" charset="0"/>
                </a:rPr>
                <a:t>Q</a:t>
              </a:r>
              <a:r>
                <a:rPr lang="en-US" sz="2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.</a:t>
              </a:r>
              <a:r>
                <a:rPr lang="en-US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 </a:t>
              </a: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A small terrace at a football ground comprises of 15 steps each of which is 50 m long and</a:t>
              </a:r>
            </a:p>
          </p:txBody>
        </p:sp>
        <p:grpSp>
          <p:nvGrpSpPr>
            <p:cNvPr id="302" name="Group 301"/>
            <p:cNvGrpSpPr/>
            <p:nvPr/>
          </p:nvGrpSpPr>
          <p:grpSpPr>
            <a:xfrm>
              <a:off x="4862692" y="423819"/>
              <a:ext cx="291551" cy="510585"/>
              <a:chOff x="3265737" y="878529"/>
              <a:chExt cx="291551" cy="510585"/>
            </a:xfrm>
          </p:grpSpPr>
          <p:sp>
            <p:nvSpPr>
              <p:cNvPr id="343" name="Rectangle 342"/>
              <p:cNvSpPr/>
              <p:nvPr/>
            </p:nvSpPr>
            <p:spPr>
              <a:xfrm>
                <a:off x="3265737" y="878529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1</a:t>
                </a:r>
                <a:endParaRPr lang="en-US" sz="1400" b="1" baseline="30000" dirty="0">
                  <a:solidFill>
                    <a:srgbClr val="FFFF66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3267883" y="1081337"/>
                <a:ext cx="2872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4</a:t>
                </a:r>
                <a:endParaRPr lang="en-US" sz="1400" b="1" baseline="30000" dirty="0">
                  <a:solidFill>
                    <a:srgbClr val="FFFF66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345" name="Straight Connector 344"/>
              <p:cNvCxnSpPr/>
              <p:nvPr/>
            </p:nvCxnSpPr>
            <p:spPr>
              <a:xfrm>
                <a:off x="3319936" y="1138193"/>
                <a:ext cx="191733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3" name="Rectangle 302"/>
            <p:cNvSpPr/>
            <p:nvPr/>
          </p:nvSpPr>
          <p:spPr>
            <a:xfrm>
              <a:off x="674186" y="511373"/>
              <a:ext cx="4305300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built of solid concrete. Each step has a rise of </a:t>
              </a: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5036568" y="511373"/>
              <a:ext cx="1782104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m and a tread of</a:t>
              </a:r>
            </a:p>
          </p:txBody>
        </p:sp>
        <p:grpSp>
          <p:nvGrpSpPr>
            <p:cNvPr id="336" name="Group 335"/>
            <p:cNvGrpSpPr/>
            <p:nvPr/>
          </p:nvGrpSpPr>
          <p:grpSpPr>
            <a:xfrm>
              <a:off x="6629399" y="423819"/>
              <a:ext cx="291551" cy="510585"/>
              <a:chOff x="3175536" y="878529"/>
              <a:chExt cx="291551" cy="510585"/>
            </a:xfrm>
          </p:grpSpPr>
          <p:sp>
            <p:nvSpPr>
              <p:cNvPr id="340" name="Rectangle 339"/>
              <p:cNvSpPr/>
              <p:nvPr/>
            </p:nvSpPr>
            <p:spPr>
              <a:xfrm>
                <a:off x="3175536" y="878529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1</a:t>
                </a:r>
                <a:endParaRPr lang="en-US" sz="1400" b="1" baseline="30000" dirty="0">
                  <a:solidFill>
                    <a:srgbClr val="FFFF66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3177682" y="1081337"/>
                <a:ext cx="2872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2</a:t>
                </a:r>
                <a:endParaRPr lang="en-US" sz="1400" b="1" baseline="30000" dirty="0">
                  <a:solidFill>
                    <a:srgbClr val="FFFF66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342" name="Straight Connector 341"/>
              <p:cNvCxnSpPr/>
              <p:nvPr/>
            </p:nvCxnSpPr>
            <p:spPr>
              <a:xfrm>
                <a:off x="3229735" y="1138193"/>
                <a:ext cx="191733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8" name="Rectangle 337"/>
            <p:cNvSpPr/>
            <p:nvPr/>
          </p:nvSpPr>
          <p:spPr>
            <a:xfrm>
              <a:off x="6796880" y="511373"/>
              <a:ext cx="1728998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m. Calculate the</a:t>
              </a: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674185" y="783588"/>
              <a:ext cx="5329635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total volume of concrete required to build the terrace. </a:t>
              </a:r>
            </a:p>
          </p:txBody>
        </p:sp>
      </p:grpSp>
      <p:sp>
        <p:nvSpPr>
          <p:cNvPr id="346" name="Rounded Rectangle 345"/>
          <p:cNvSpPr/>
          <p:nvPr/>
        </p:nvSpPr>
        <p:spPr>
          <a:xfrm>
            <a:off x="76200" y="874445"/>
            <a:ext cx="761549" cy="46166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n w="9525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00FFF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w Cen MT" panose="020B0602020104020603" pitchFamily="34" charset="0"/>
              </a:rPr>
              <a:t>Sol.</a:t>
            </a:r>
          </a:p>
        </p:txBody>
      </p:sp>
      <p:sp>
        <p:nvSpPr>
          <p:cNvPr id="364" name="Rectangle 363"/>
          <p:cNvSpPr/>
          <p:nvPr/>
        </p:nvSpPr>
        <p:spPr>
          <a:xfrm>
            <a:off x="723901" y="4116263"/>
            <a:ext cx="449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V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365" name="Rectangle 364"/>
          <p:cNvSpPr/>
          <p:nvPr/>
        </p:nvSpPr>
        <p:spPr>
          <a:xfrm>
            <a:off x="1011240" y="4116263"/>
            <a:ext cx="32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6" name="Left Bracket 365"/>
          <p:cNvSpPr/>
          <p:nvPr/>
        </p:nvSpPr>
        <p:spPr>
          <a:xfrm>
            <a:off x="1318959" y="4085902"/>
            <a:ext cx="64127" cy="386048"/>
          </a:xfrm>
          <a:prstGeom prst="leftBracket">
            <a:avLst>
              <a:gd name="adj" fmla="val 9737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67" name="Left Bracket 366"/>
          <p:cNvSpPr/>
          <p:nvPr/>
        </p:nvSpPr>
        <p:spPr>
          <a:xfrm flipH="1">
            <a:off x="2485612" y="4085902"/>
            <a:ext cx="64127" cy="386048"/>
          </a:xfrm>
          <a:prstGeom prst="leftBracket">
            <a:avLst>
              <a:gd name="adj" fmla="val 9737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1271253" y="4116263"/>
            <a:ext cx="4007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50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1545202" y="4116263"/>
            <a:ext cx="282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04574" y="4010497"/>
            <a:ext cx="291551" cy="517637"/>
            <a:chOff x="1804574" y="4050452"/>
            <a:chExt cx="291551" cy="517637"/>
          </a:xfrm>
        </p:grpSpPr>
        <p:sp>
          <p:nvSpPr>
            <p:cNvPr id="370" name="Rectangle 369"/>
            <p:cNvSpPr/>
            <p:nvPr/>
          </p:nvSpPr>
          <p:spPr>
            <a:xfrm>
              <a:off x="1804574" y="405045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71" name="Straight Connector 370"/>
            <p:cNvCxnSpPr/>
            <p:nvPr/>
          </p:nvCxnSpPr>
          <p:spPr>
            <a:xfrm>
              <a:off x="1848133" y="4316774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Rectangle 371"/>
            <p:cNvSpPr/>
            <p:nvPr/>
          </p:nvSpPr>
          <p:spPr>
            <a:xfrm>
              <a:off x="1804574" y="426031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73" name="Rectangle 372"/>
          <p:cNvSpPr/>
          <p:nvPr/>
        </p:nvSpPr>
        <p:spPr>
          <a:xfrm>
            <a:off x="2028909" y="4116263"/>
            <a:ext cx="282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48239" y="4010497"/>
            <a:ext cx="291551" cy="517637"/>
            <a:chOff x="2248239" y="4050452"/>
            <a:chExt cx="291551" cy="517637"/>
          </a:xfrm>
        </p:grpSpPr>
        <p:sp>
          <p:nvSpPr>
            <p:cNvPr id="374" name="Rectangle 373"/>
            <p:cNvSpPr/>
            <p:nvPr/>
          </p:nvSpPr>
          <p:spPr>
            <a:xfrm>
              <a:off x="2248239" y="405045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75" name="Straight Connector 374"/>
            <p:cNvCxnSpPr/>
            <p:nvPr/>
          </p:nvCxnSpPr>
          <p:spPr>
            <a:xfrm>
              <a:off x="2291798" y="4316774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Rectangle 375"/>
            <p:cNvSpPr/>
            <p:nvPr/>
          </p:nvSpPr>
          <p:spPr>
            <a:xfrm>
              <a:off x="2248239" y="426031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77" name="Rectangle 376"/>
          <p:cNvSpPr/>
          <p:nvPr/>
        </p:nvSpPr>
        <p:spPr>
          <a:xfrm>
            <a:off x="2509837" y="4116263"/>
            <a:ext cx="542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3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,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723901" y="4607272"/>
            <a:ext cx="449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V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379" name="Rectangle 378"/>
          <p:cNvSpPr/>
          <p:nvPr/>
        </p:nvSpPr>
        <p:spPr>
          <a:xfrm>
            <a:off x="1011240" y="4607272"/>
            <a:ext cx="32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80" name="Left Bracket 379"/>
          <p:cNvSpPr/>
          <p:nvPr/>
        </p:nvSpPr>
        <p:spPr>
          <a:xfrm>
            <a:off x="1318959" y="4576911"/>
            <a:ext cx="64127" cy="386048"/>
          </a:xfrm>
          <a:prstGeom prst="leftBracket">
            <a:avLst>
              <a:gd name="adj" fmla="val 9737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81" name="Left Bracket 380"/>
          <p:cNvSpPr/>
          <p:nvPr/>
        </p:nvSpPr>
        <p:spPr>
          <a:xfrm flipH="1">
            <a:off x="2485612" y="4576911"/>
            <a:ext cx="64127" cy="386048"/>
          </a:xfrm>
          <a:prstGeom prst="leftBracket">
            <a:avLst>
              <a:gd name="adj" fmla="val 9737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1271253" y="4607272"/>
            <a:ext cx="4007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50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1545202" y="4607272"/>
            <a:ext cx="282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04574" y="4501506"/>
            <a:ext cx="291551" cy="517637"/>
            <a:chOff x="1804574" y="4541461"/>
            <a:chExt cx="291551" cy="517637"/>
          </a:xfrm>
        </p:grpSpPr>
        <p:sp>
          <p:nvSpPr>
            <p:cNvPr id="384" name="Rectangle 383"/>
            <p:cNvSpPr/>
            <p:nvPr/>
          </p:nvSpPr>
          <p:spPr>
            <a:xfrm>
              <a:off x="1804574" y="4541461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85" name="Straight Connector 384"/>
            <p:cNvCxnSpPr/>
            <p:nvPr/>
          </p:nvCxnSpPr>
          <p:spPr>
            <a:xfrm>
              <a:off x="1848133" y="4807783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Rectangle 385"/>
            <p:cNvSpPr/>
            <p:nvPr/>
          </p:nvSpPr>
          <p:spPr>
            <a:xfrm>
              <a:off x="1804574" y="4751321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87" name="Rectangle 386"/>
          <p:cNvSpPr/>
          <p:nvPr/>
        </p:nvSpPr>
        <p:spPr>
          <a:xfrm>
            <a:off x="2028909" y="4607272"/>
            <a:ext cx="282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48239" y="4501506"/>
            <a:ext cx="291551" cy="517637"/>
            <a:chOff x="2248239" y="4541461"/>
            <a:chExt cx="291551" cy="517637"/>
          </a:xfrm>
        </p:grpSpPr>
        <p:sp>
          <p:nvSpPr>
            <p:cNvPr id="388" name="Rectangle 387"/>
            <p:cNvSpPr/>
            <p:nvPr/>
          </p:nvSpPr>
          <p:spPr>
            <a:xfrm>
              <a:off x="2248239" y="4541461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3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89" name="Straight Connector 388"/>
            <p:cNvCxnSpPr/>
            <p:nvPr/>
          </p:nvCxnSpPr>
          <p:spPr>
            <a:xfrm>
              <a:off x="2291798" y="4807783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Rectangle 389"/>
            <p:cNvSpPr/>
            <p:nvPr/>
          </p:nvSpPr>
          <p:spPr>
            <a:xfrm>
              <a:off x="2248239" y="4751321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91" name="Rectangle 390"/>
          <p:cNvSpPr/>
          <p:nvPr/>
        </p:nvSpPr>
        <p:spPr>
          <a:xfrm>
            <a:off x="2509837" y="4607272"/>
            <a:ext cx="542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3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,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2918261" y="4622512"/>
            <a:ext cx="1104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And so on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3" name="Rounded Rectangle 392"/>
          <p:cNvSpPr/>
          <p:nvPr/>
        </p:nvSpPr>
        <p:spPr>
          <a:xfrm>
            <a:off x="700314" y="979221"/>
            <a:ext cx="2360037" cy="431556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394" name="Straight Connector 393"/>
          <p:cNvCxnSpPr/>
          <p:nvPr/>
        </p:nvCxnSpPr>
        <p:spPr>
          <a:xfrm flipV="1">
            <a:off x="7877479" y="2660080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Oval 394"/>
          <p:cNvSpPr/>
          <p:nvPr/>
        </p:nvSpPr>
        <p:spPr>
          <a:xfrm rot="19924107">
            <a:off x="8097650" y="3096660"/>
            <a:ext cx="438926" cy="302542"/>
          </a:xfrm>
          <a:prstGeom prst="ellipse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96" name="Oval 395"/>
          <p:cNvSpPr/>
          <p:nvPr/>
        </p:nvSpPr>
        <p:spPr>
          <a:xfrm>
            <a:off x="2665128" y="3281314"/>
            <a:ext cx="200454" cy="23090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97" name="Oval 396"/>
          <p:cNvSpPr/>
          <p:nvPr/>
        </p:nvSpPr>
        <p:spPr>
          <a:xfrm>
            <a:off x="2975411" y="3284489"/>
            <a:ext cx="200454" cy="23090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98" name="Oval 397"/>
          <p:cNvSpPr/>
          <p:nvPr/>
        </p:nvSpPr>
        <p:spPr>
          <a:xfrm rot="16513275">
            <a:off x="5178223" y="3602571"/>
            <a:ext cx="434581" cy="383269"/>
          </a:xfrm>
          <a:prstGeom prst="ellipse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400" name="Oval 399"/>
          <p:cNvSpPr/>
          <p:nvPr/>
        </p:nvSpPr>
        <p:spPr>
          <a:xfrm>
            <a:off x="3306693" y="3289252"/>
            <a:ext cx="200454" cy="23090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401" name="Rounded Rectangle 400"/>
          <p:cNvSpPr/>
          <p:nvPr/>
        </p:nvSpPr>
        <p:spPr>
          <a:xfrm>
            <a:off x="702151" y="1449887"/>
            <a:ext cx="3415253" cy="496064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402" name="Rounded Rectangle 401"/>
          <p:cNvSpPr/>
          <p:nvPr/>
        </p:nvSpPr>
        <p:spPr>
          <a:xfrm>
            <a:off x="703367" y="1969211"/>
            <a:ext cx="2395611" cy="414716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61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8.64198E-7 L -0.0026 0.32716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6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2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25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2" dur="25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5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25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000"/>
                            </p:stCondLst>
                            <p:childTnLst>
                              <p:par>
                                <p:cTn id="2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53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53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2" dur="25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750"/>
                            </p:stCondLst>
                            <p:childTnLst>
                              <p:par>
                                <p:cTn id="3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25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25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250"/>
                            </p:stCondLst>
                            <p:childTnLst>
                              <p:par>
                                <p:cTn id="3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29" grpId="1"/>
      <p:bldP spid="130" grpId="0"/>
      <p:bldP spid="131" grpId="0"/>
      <p:bldP spid="132" grpId="0" animBg="1"/>
      <p:bldP spid="133" grpId="0" animBg="1"/>
      <p:bldP spid="134" grpId="0"/>
      <p:bldP spid="135" grpId="0"/>
      <p:bldP spid="136" grpId="0"/>
      <p:bldP spid="138" grpId="0"/>
      <p:bldP spid="140" grpId="0"/>
      <p:bldP spid="141" grpId="0"/>
      <p:bldP spid="143" grpId="0"/>
      <p:bldP spid="144" grpId="0"/>
      <p:bldP spid="299" grpId="0"/>
      <p:bldP spid="364" grpId="0"/>
      <p:bldP spid="365" grpId="0"/>
      <p:bldP spid="366" grpId="0" animBg="1"/>
      <p:bldP spid="367" grpId="0" animBg="1"/>
      <p:bldP spid="368" grpId="0"/>
      <p:bldP spid="369" grpId="0"/>
      <p:bldP spid="373" grpId="0"/>
      <p:bldP spid="377" grpId="0"/>
      <p:bldP spid="378" grpId="0"/>
      <p:bldP spid="379" grpId="0"/>
      <p:bldP spid="380" grpId="0" animBg="1"/>
      <p:bldP spid="381" grpId="0" animBg="1"/>
      <p:bldP spid="382" grpId="0"/>
      <p:bldP spid="383" grpId="0"/>
      <p:bldP spid="387" grpId="0"/>
      <p:bldP spid="391" grpId="0"/>
      <p:bldP spid="392" grpId="0"/>
      <p:bldP spid="393" grpId="0" animBg="1"/>
      <p:bldP spid="393" grpId="1" animBg="1"/>
      <p:bldP spid="395" grpId="0" animBg="1"/>
      <p:bldP spid="395" grpId="1" animBg="1"/>
      <p:bldP spid="395" grpId="2" animBg="1"/>
      <p:bldP spid="395" grpId="3" animBg="1"/>
      <p:bldP spid="395" grpId="4" animBg="1"/>
      <p:bldP spid="395" grpId="5" animBg="1"/>
      <p:bldP spid="396" grpId="0" animBg="1"/>
      <p:bldP spid="396" grpId="1" animBg="1"/>
      <p:bldP spid="396" grpId="2" animBg="1"/>
      <p:bldP spid="396" grpId="3" animBg="1"/>
      <p:bldP spid="396" grpId="4" animBg="1"/>
      <p:bldP spid="396" grpId="5" animBg="1"/>
      <p:bldP spid="397" grpId="0" animBg="1"/>
      <p:bldP spid="397" grpId="1" animBg="1"/>
      <p:bldP spid="397" grpId="2" animBg="1"/>
      <p:bldP spid="397" grpId="3" animBg="1"/>
      <p:bldP spid="397" grpId="4" animBg="1"/>
      <p:bldP spid="397" grpId="5" animBg="1"/>
      <p:bldP spid="398" grpId="0" animBg="1"/>
      <p:bldP spid="398" grpId="1" animBg="1"/>
      <p:bldP spid="398" grpId="2" animBg="1"/>
      <p:bldP spid="398" grpId="3" animBg="1"/>
      <p:bldP spid="398" grpId="4" animBg="1"/>
      <p:bldP spid="398" grpId="5" animBg="1"/>
      <p:bldP spid="400" grpId="0" animBg="1"/>
      <p:bldP spid="400" grpId="1" animBg="1"/>
      <p:bldP spid="400" grpId="2" animBg="1"/>
      <p:bldP spid="400" grpId="3" animBg="1"/>
      <p:bldP spid="401" grpId="0" animBg="1"/>
      <p:bldP spid="401" grpId="1" animBg="1"/>
      <p:bldP spid="402" grpId="0" animBg="1"/>
      <p:bldP spid="40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 hidden="1"/>
          <p:cNvGrpSpPr/>
          <p:nvPr/>
        </p:nvGrpSpPr>
        <p:grpSpPr>
          <a:xfrm>
            <a:off x="4137640" y="2489200"/>
            <a:ext cx="4872787" cy="2647950"/>
            <a:chOff x="4001020" y="2553607"/>
            <a:chExt cx="4872787" cy="2647950"/>
          </a:xfrm>
        </p:grpSpPr>
        <p:sp>
          <p:nvSpPr>
            <p:cNvPr id="162" name="TextBox 223"/>
            <p:cNvSpPr txBox="1"/>
            <p:nvPr/>
          </p:nvSpPr>
          <p:spPr>
            <a:xfrm>
              <a:off x="4001020" y="2553607"/>
              <a:ext cx="4872787" cy="2647950"/>
            </a:xfrm>
            <a:prstGeom prst="rect">
              <a:avLst/>
            </a:prstGeom>
            <a:solidFill>
              <a:srgbClr val="008080">
                <a:alpha val="74000"/>
              </a:srgbClr>
            </a:solidFill>
            <a:ln w="19050">
              <a:solidFill>
                <a:srgbClr val="00FFFF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400" b="1">
                  <a:solidFill>
                    <a:srgbClr val="FFFF00"/>
                  </a:solidFill>
                  <a:latin typeface="Century Schoolbook" panose="02040604050505020304" pitchFamily="18" charset="0"/>
                </a:defRPr>
              </a:lvl1pPr>
            </a:lstStyle>
            <a:p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4493130" y="2760026"/>
              <a:ext cx="4041270" cy="2173924"/>
              <a:chOff x="4264529" y="2571751"/>
              <a:chExt cx="4041270" cy="2173924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4264529" y="4504375"/>
                <a:ext cx="228600" cy="237744"/>
                <a:chOff x="1419222" y="3720470"/>
                <a:chExt cx="228600" cy="237744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1428748" y="3720470"/>
                  <a:ext cx="0" cy="237744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 rot="16200000">
                  <a:off x="1533522" y="3610510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Connector 178"/>
              <p:cNvCxnSpPr/>
              <p:nvPr/>
            </p:nvCxnSpPr>
            <p:spPr>
              <a:xfrm>
                <a:off x="4483611" y="4517075"/>
                <a:ext cx="0" cy="22860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0" name="Group 179"/>
              <p:cNvGrpSpPr/>
              <p:nvPr/>
            </p:nvGrpSpPr>
            <p:grpSpPr>
              <a:xfrm>
                <a:off x="4478848" y="4408170"/>
                <a:ext cx="228600" cy="91440"/>
                <a:chOff x="1633541" y="3633791"/>
                <a:chExt cx="228600" cy="91440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1638304" y="3633791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 rot="16200000">
                  <a:off x="1747841" y="3529017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1" name="Straight Connector 180"/>
              <p:cNvCxnSpPr/>
              <p:nvPr/>
            </p:nvCxnSpPr>
            <p:spPr>
              <a:xfrm>
                <a:off x="4706923" y="4412935"/>
                <a:ext cx="0" cy="32004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2" name="Group 181"/>
              <p:cNvGrpSpPr/>
              <p:nvPr/>
            </p:nvGrpSpPr>
            <p:grpSpPr>
              <a:xfrm>
                <a:off x="4706923" y="4321494"/>
                <a:ext cx="228600" cy="91440"/>
                <a:chOff x="1861616" y="3561404"/>
                <a:chExt cx="228600" cy="91440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1861616" y="3561404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 rot="16200000">
                  <a:off x="1975916" y="3456630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3" name="Straight Connector 182"/>
              <p:cNvCxnSpPr/>
              <p:nvPr/>
            </p:nvCxnSpPr>
            <p:spPr>
              <a:xfrm>
                <a:off x="4930760" y="4311970"/>
                <a:ext cx="0" cy="41148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5149834" y="4223705"/>
                <a:ext cx="0" cy="50292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4925997" y="4230055"/>
                <a:ext cx="228600" cy="91440"/>
                <a:chOff x="2080690" y="3479491"/>
                <a:chExt cx="228600" cy="91440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2085453" y="3479491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 rot="16200000">
                  <a:off x="2194990" y="3369955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>
              <a:xfrm>
                <a:off x="5367320" y="4135440"/>
                <a:ext cx="0" cy="59436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7" name="Group 186"/>
              <p:cNvGrpSpPr/>
              <p:nvPr/>
            </p:nvGrpSpPr>
            <p:grpSpPr>
              <a:xfrm>
                <a:off x="5145071" y="4140519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8" name="Straight Connector 187"/>
              <p:cNvCxnSpPr/>
              <p:nvPr/>
            </p:nvCxnSpPr>
            <p:spPr>
              <a:xfrm>
                <a:off x="5584806" y="4056700"/>
                <a:ext cx="0" cy="68580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9" name="Group 188"/>
              <p:cNvGrpSpPr/>
              <p:nvPr/>
            </p:nvGrpSpPr>
            <p:grpSpPr>
              <a:xfrm>
                <a:off x="5359907" y="4046218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5574218" y="3950966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>
                <a:off x="5788537" y="3855722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2" name="Straight Connector 191"/>
              <p:cNvCxnSpPr/>
              <p:nvPr/>
            </p:nvCxnSpPr>
            <p:spPr>
              <a:xfrm>
                <a:off x="5790117" y="3947791"/>
                <a:ext cx="0" cy="77724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6009199" y="3855722"/>
                <a:ext cx="0" cy="86868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6226677" y="3765233"/>
                <a:ext cx="0" cy="96012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>
                <a:off x="6002840" y="3765233"/>
                <a:ext cx="228600" cy="91440"/>
                <a:chOff x="2295001" y="3273740"/>
                <a:chExt cx="228600" cy="91440"/>
              </a:xfrm>
            </p:grpSpPr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2299764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 rot="16200000">
                  <a:off x="2409301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>
                <a:off x="6221922" y="3669981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>
                <a:off x="6436233" y="3573778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>
                <a:off x="6650544" y="3479477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>
                <a:off x="6864855" y="3384233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>
                <a:off x="7076785" y="3288981"/>
                <a:ext cx="228600" cy="91440"/>
                <a:chOff x="2297383" y="3273740"/>
                <a:chExt cx="228600" cy="91440"/>
              </a:xfrm>
            </p:grpSpPr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 rot="16200000">
                  <a:off x="2411683" y="3166585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>
                <a:off x="7281579" y="3214211"/>
                <a:ext cx="228600" cy="91440"/>
                <a:chOff x="2292621" y="3276121"/>
                <a:chExt cx="228600" cy="91440"/>
              </a:xfrm>
            </p:grpSpPr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2302146" y="3276121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 rot="16200000">
                  <a:off x="2406921" y="3166585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/>
            </p:nvCxnSpPr>
            <p:spPr>
              <a:xfrm flipV="1">
                <a:off x="4264529" y="4734398"/>
                <a:ext cx="3246120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5400000" flipV="1">
                <a:off x="6741887" y="3968652"/>
                <a:ext cx="1527048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6200000" flipH="1" flipV="1">
                <a:off x="7583423" y="2491041"/>
                <a:ext cx="640080" cy="804672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6200000" flipH="1" flipV="1">
                <a:off x="7367389" y="2494027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6200000">
                <a:off x="7924998" y="2609846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6200000" flipH="1" flipV="1">
                <a:off x="7166603" y="2571177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6200000">
                <a:off x="8188256" y="2469638"/>
                <a:ext cx="0" cy="219456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6200000">
                <a:off x="7710508" y="2707001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6200000" flipH="1" flipV="1">
                <a:off x="6952113" y="2668332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rot="16200000">
                <a:off x="7496189" y="2800350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rot="16200000" flipH="1" flipV="1">
                <a:off x="6737794" y="2761681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rot="16200000">
                <a:off x="7281878" y="2897505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rot="16200000" flipH="1" flipV="1">
                <a:off x="6523483" y="2858836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6200000">
                <a:off x="7067567" y="2992757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6200000" flipH="1" flipV="1">
                <a:off x="6309172" y="2954088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6200000">
                <a:off x="6853257" y="3086098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6200000" flipH="1" flipV="1">
                <a:off x="6094862" y="3047429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6200000">
                <a:off x="6419871" y="3273742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6200000" flipH="1" flipV="1">
                <a:off x="5661476" y="3235073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6200000">
                <a:off x="6638555" y="3167443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6200000" flipH="1" flipV="1">
                <a:off x="5875779" y="3137918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rot="16200000">
                <a:off x="6205552" y="3368994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rot="16200000" flipH="1" flipV="1">
                <a:off x="5447157" y="3330325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rot="16200000">
                <a:off x="5995622" y="3448428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rot="16200000" flipH="1" flipV="1">
                <a:off x="5232846" y="3418903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6200000">
                <a:off x="5771785" y="3545583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6200000" flipH="1" flipV="1">
                <a:off x="5004246" y="3516058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6200000">
                <a:off x="5547948" y="3640835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6200000" flipH="1" flipV="1">
                <a:off x="4780409" y="3611310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6200000">
                <a:off x="5324111" y="3731316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6200000" flipH="1" flipV="1">
                <a:off x="4556572" y="3701791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6200000">
                <a:off x="5114539" y="3807523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6200000" flipH="1" flipV="1">
                <a:off x="4347000" y="3782761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rot="5400000" flipV="1">
                <a:off x="7532750" y="3336860"/>
                <a:ext cx="1527048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rot="16200000" flipH="1" flipV="1">
                <a:off x="7583135" y="4014372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 hidden="1"/>
          <p:cNvGrpSpPr/>
          <p:nvPr/>
        </p:nvGrpSpPr>
        <p:grpSpPr>
          <a:xfrm rot="21420000">
            <a:off x="7900213" y="2995850"/>
            <a:ext cx="799905" cy="591506"/>
            <a:chOff x="4448994" y="3941012"/>
            <a:chExt cx="799905" cy="591506"/>
          </a:xfrm>
        </p:grpSpPr>
        <p:cxnSp>
          <p:nvCxnSpPr>
            <p:cNvPr id="311" name="Straight Arrow Connector 310"/>
            <p:cNvCxnSpPr/>
            <p:nvPr/>
          </p:nvCxnSpPr>
          <p:spPr>
            <a:xfrm flipV="1">
              <a:off x="4448994" y="4374046"/>
              <a:ext cx="200044" cy="158472"/>
            </a:xfrm>
            <a:prstGeom prst="straightConnector1">
              <a:avLst/>
            </a:prstGeom>
            <a:ln w="28575">
              <a:solidFill>
                <a:srgbClr val="FFFF6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 flipH="1">
              <a:off x="5047731" y="3941012"/>
              <a:ext cx="201168" cy="155448"/>
            </a:xfrm>
            <a:prstGeom prst="straightConnector1">
              <a:avLst/>
            </a:prstGeom>
            <a:ln w="28575">
              <a:solidFill>
                <a:srgbClr val="FFFF6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Rectangle 312"/>
            <p:cNvSpPr/>
            <p:nvPr/>
          </p:nvSpPr>
          <p:spPr>
            <a:xfrm rot="19359612">
              <a:off x="4597178" y="4077307"/>
              <a:ext cx="5060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FF66"/>
                  </a:solidFill>
                  <a:latin typeface="Century Schoolbook" panose="02040604050505020304" pitchFamily="18" charset="0"/>
                </a:rPr>
                <a:t>50m</a:t>
              </a:r>
              <a:endParaRPr lang="en-US" sz="1200" b="1" baseline="30000" dirty="0">
                <a:solidFill>
                  <a:srgbClr val="FFFF66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14" name="Curved Right Arrow 313" hidden="1"/>
          <p:cNvSpPr/>
          <p:nvPr/>
        </p:nvSpPr>
        <p:spPr>
          <a:xfrm flipV="1">
            <a:off x="4419264" y="4171950"/>
            <a:ext cx="200356" cy="625751"/>
          </a:xfrm>
          <a:prstGeom prst="curvedRightArrow">
            <a:avLst>
              <a:gd name="adj1" fmla="val 32386"/>
              <a:gd name="adj2" fmla="val 63833"/>
              <a:gd name="adj3" fmla="val 28881"/>
            </a:avLst>
          </a:prstGeom>
          <a:solidFill>
            <a:srgbClr val="FFFF00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26" name="Group 25" hidden="1"/>
          <p:cNvGrpSpPr/>
          <p:nvPr/>
        </p:nvGrpSpPr>
        <p:grpSpPr>
          <a:xfrm>
            <a:off x="4557711" y="3963537"/>
            <a:ext cx="485211" cy="453688"/>
            <a:chOff x="4573387" y="2764156"/>
            <a:chExt cx="485211" cy="453688"/>
          </a:xfrm>
        </p:grpSpPr>
        <p:sp>
          <p:nvSpPr>
            <p:cNvPr id="332" name="Rectangle 331"/>
            <p:cNvSpPr/>
            <p:nvPr/>
          </p:nvSpPr>
          <p:spPr>
            <a:xfrm>
              <a:off x="4573387" y="2764156"/>
              <a:ext cx="2915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1</a:t>
              </a:r>
              <a:endParaRPr lang="en-US" sz="1200" b="1" baseline="30000" dirty="0">
                <a:solidFill>
                  <a:srgbClr val="FFC000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33" name="Straight Connector 332"/>
            <p:cNvCxnSpPr/>
            <p:nvPr/>
          </p:nvCxnSpPr>
          <p:spPr>
            <a:xfrm>
              <a:off x="4638799" y="2992380"/>
              <a:ext cx="148027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 333"/>
            <p:cNvSpPr/>
            <p:nvPr/>
          </p:nvSpPr>
          <p:spPr>
            <a:xfrm>
              <a:off x="4573387" y="2940845"/>
              <a:ext cx="2915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4</a:t>
              </a:r>
              <a:endParaRPr lang="en-US" sz="1200" b="1" baseline="30000" dirty="0">
                <a:solidFill>
                  <a:srgbClr val="FFC0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4709359" y="2824160"/>
              <a:ext cx="3492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m</a:t>
              </a:r>
            </a:p>
          </p:txBody>
        </p:sp>
      </p:grpSp>
      <p:sp>
        <p:nvSpPr>
          <p:cNvPr id="436" name="Curved Right Arrow 435" hidden="1"/>
          <p:cNvSpPr/>
          <p:nvPr/>
        </p:nvSpPr>
        <p:spPr>
          <a:xfrm flipV="1">
            <a:off x="4993406" y="3817658"/>
            <a:ext cx="200356" cy="625751"/>
          </a:xfrm>
          <a:prstGeom prst="curvedRightArrow">
            <a:avLst>
              <a:gd name="adj1" fmla="val 32386"/>
              <a:gd name="adj2" fmla="val 63833"/>
              <a:gd name="adj3" fmla="val 28881"/>
            </a:avLst>
          </a:prstGeom>
          <a:solidFill>
            <a:srgbClr val="FFFF00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437" name="Group 436" hidden="1"/>
          <p:cNvGrpSpPr/>
          <p:nvPr/>
        </p:nvGrpSpPr>
        <p:grpSpPr>
          <a:xfrm>
            <a:off x="5186930" y="3609245"/>
            <a:ext cx="485211" cy="453688"/>
            <a:chOff x="4573387" y="2764156"/>
            <a:chExt cx="485211" cy="453688"/>
          </a:xfrm>
        </p:grpSpPr>
        <p:sp>
          <p:nvSpPr>
            <p:cNvPr id="438" name="Rectangle 437"/>
            <p:cNvSpPr/>
            <p:nvPr/>
          </p:nvSpPr>
          <p:spPr>
            <a:xfrm>
              <a:off x="4573387" y="2764156"/>
              <a:ext cx="2915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1</a:t>
              </a:r>
              <a:endParaRPr lang="en-US" sz="1200" b="1" baseline="30000" dirty="0">
                <a:solidFill>
                  <a:srgbClr val="FFC000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439" name="Straight Connector 438"/>
            <p:cNvCxnSpPr/>
            <p:nvPr/>
          </p:nvCxnSpPr>
          <p:spPr>
            <a:xfrm>
              <a:off x="4638799" y="2992380"/>
              <a:ext cx="148027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Rectangle 439"/>
            <p:cNvSpPr/>
            <p:nvPr/>
          </p:nvSpPr>
          <p:spPr>
            <a:xfrm>
              <a:off x="4573387" y="2940845"/>
              <a:ext cx="2915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2</a:t>
              </a:r>
              <a:endParaRPr lang="en-US" sz="1200" b="1" baseline="30000" dirty="0">
                <a:solidFill>
                  <a:srgbClr val="FFC0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709359" y="2824160"/>
              <a:ext cx="3492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m</a:t>
              </a: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161925" y="-19050"/>
            <a:ext cx="8610600" cy="1051410"/>
            <a:chOff x="228600" y="39955"/>
            <a:chExt cx="8610600" cy="1051410"/>
          </a:xfrm>
        </p:grpSpPr>
        <p:sp>
          <p:nvSpPr>
            <p:cNvPr id="301" name="Rectangle 300"/>
            <p:cNvSpPr/>
            <p:nvPr/>
          </p:nvSpPr>
          <p:spPr>
            <a:xfrm>
              <a:off x="228600" y="39955"/>
              <a:ext cx="8610600" cy="5232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28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anose="02040602050305030304" pitchFamily="18" charset="0"/>
                </a:rPr>
                <a:t>Q</a:t>
              </a:r>
              <a:r>
                <a:rPr lang="en-US" sz="2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.</a:t>
              </a:r>
              <a:r>
                <a:rPr lang="en-US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 </a:t>
              </a: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A small terrace at a football ground comprises of 15 steps each of which is 50 m long and</a:t>
              </a:r>
            </a:p>
          </p:txBody>
        </p:sp>
        <p:grpSp>
          <p:nvGrpSpPr>
            <p:cNvPr id="302" name="Group 301"/>
            <p:cNvGrpSpPr/>
            <p:nvPr/>
          </p:nvGrpSpPr>
          <p:grpSpPr>
            <a:xfrm>
              <a:off x="4862692" y="423819"/>
              <a:ext cx="291551" cy="510585"/>
              <a:chOff x="3265737" y="878529"/>
              <a:chExt cx="291551" cy="510585"/>
            </a:xfrm>
          </p:grpSpPr>
          <p:sp>
            <p:nvSpPr>
              <p:cNvPr id="343" name="Rectangle 342"/>
              <p:cNvSpPr/>
              <p:nvPr/>
            </p:nvSpPr>
            <p:spPr>
              <a:xfrm>
                <a:off x="3265737" y="878529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1</a:t>
                </a:r>
                <a:endParaRPr lang="en-US" sz="1400" b="1" baseline="30000" dirty="0">
                  <a:solidFill>
                    <a:srgbClr val="FFFF66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3267883" y="1081337"/>
                <a:ext cx="2872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4</a:t>
                </a:r>
                <a:endParaRPr lang="en-US" sz="1400" b="1" baseline="30000" dirty="0">
                  <a:solidFill>
                    <a:srgbClr val="FFFF66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345" name="Straight Connector 344"/>
              <p:cNvCxnSpPr/>
              <p:nvPr/>
            </p:nvCxnSpPr>
            <p:spPr>
              <a:xfrm>
                <a:off x="3319936" y="1138193"/>
                <a:ext cx="191733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3" name="Rectangle 302"/>
            <p:cNvSpPr/>
            <p:nvPr/>
          </p:nvSpPr>
          <p:spPr>
            <a:xfrm>
              <a:off x="674186" y="511373"/>
              <a:ext cx="4305300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built of solid concrete. Each step has a rise of </a:t>
              </a: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5036568" y="511373"/>
              <a:ext cx="1782104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m and a tread of</a:t>
              </a:r>
            </a:p>
          </p:txBody>
        </p:sp>
        <p:grpSp>
          <p:nvGrpSpPr>
            <p:cNvPr id="336" name="Group 335"/>
            <p:cNvGrpSpPr/>
            <p:nvPr/>
          </p:nvGrpSpPr>
          <p:grpSpPr>
            <a:xfrm>
              <a:off x="6629399" y="423819"/>
              <a:ext cx="291551" cy="510585"/>
              <a:chOff x="3175536" y="878529"/>
              <a:chExt cx="291551" cy="510585"/>
            </a:xfrm>
          </p:grpSpPr>
          <p:sp>
            <p:nvSpPr>
              <p:cNvPr id="340" name="Rectangle 339"/>
              <p:cNvSpPr/>
              <p:nvPr/>
            </p:nvSpPr>
            <p:spPr>
              <a:xfrm>
                <a:off x="3175536" y="878529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1</a:t>
                </a:r>
                <a:endParaRPr lang="en-US" sz="1400" b="1" baseline="30000" dirty="0">
                  <a:solidFill>
                    <a:srgbClr val="FFFF66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3177682" y="1081337"/>
                <a:ext cx="2872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2</a:t>
                </a:r>
                <a:endParaRPr lang="en-US" sz="1400" b="1" baseline="30000" dirty="0">
                  <a:solidFill>
                    <a:srgbClr val="FFFF66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342" name="Straight Connector 341"/>
              <p:cNvCxnSpPr/>
              <p:nvPr/>
            </p:nvCxnSpPr>
            <p:spPr>
              <a:xfrm>
                <a:off x="3229735" y="1138193"/>
                <a:ext cx="191733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8" name="Rectangle 337"/>
            <p:cNvSpPr/>
            <p:nvPr/>
          </p:nvSpPr>
          <p:spPr>
            <a:xfrm>
              <a:off x="6796880" y="511373"/>
              <a:ext cx="1728998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m. Calculate the</a:t>
              </a: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674185" y="783588"/>
              <a:ext cx="5329635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total volume of concrete required to build the terrace. </a:t>
              </a:r>
            </a:p>
          </p:txBody>
        </p:sp>
      </p:grpSp>
      <p:sp>
        <p:nvSpPr>
          <p:cNvPr id="346" name="Rounded Rectangle 345"/>
          <p:cNvSpPr/>
          <p:nvPr/>
        </p:nvSpPr>
        <p:spPr>
          <a:xfrm>
            <a:off x="76200" y="874445"/>
            <a:ext cx="761549" cy="46166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n w="9525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00FFF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w Cen MT" panose="020B0602020104020603" pitchFamily="34" charset="0"/>
              </a:rPr>
              <a:t>Sol.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3901" y="975137"/>
            <a:ext cx="2328074" cy="1510503"/>
            <a:chOff x="723901" y="3548595"/>
            <a:chExt cx="2328074" cy="1510503"/>
          </a:xfrm>
        </p:grpSpPr>
        <p:sp>
          <p:nvSpPr>
            <p:cNvPr id="130" name="Rectangle 129"/>
            <p:cNvSpPr/>
            <p:nvPr/>
          </p:nvSpPr>
          <p:spPr>
            <a:xfrm>
              <a:off x="723901" y="3654361"/>
              <a:ext cx="4499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V</a:t>
              </a:r>
              <a:r>
                <a:rPr lang="en-US" sz="1400" b="1" baseline="-25000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011240" y="3654361"/>
              <a:ext cx="3251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=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32" name="Left Bracket 131"/>
            <p:cNvSpPr/>
            <p:nvPr/>
          </p:nvSpPr>
          <p:spPr>
            <a:xfrm>
              <a:off x="1318959" y="3624000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" name="Left Bracket 132"/>
            <p:cNvSpPr/>
            <p:nvPr/>
          </p:nvSpPr>
          <p:spPr>
            <a:xfrm flipH="1">
              <a:off x="2485612" y="3624000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71253" y="3654361"/>
              <a:ext cx="400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50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545202" y="3654361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804574" y="3548595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1848133" y="3814917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1804574" y="3758455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28909" y="3654361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248239" y="3548595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2291798" y="3814917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2248239" y="3758455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509837" y="3654361"/>
              <a:ext cx="5421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</a:t>
              </a:r>
              <a:r>
                <a: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3</a:t>
              </a:r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 ,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723901" y="4156218"/>
              <a:ext cx="4499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V</a:t>
              </a:r>
              <a:r>
                <a:rPr lang="en-US" sz="1400" b="1" baseline="-25000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011240" y="4156218"/>
              <a:ext cx="3251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=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66" name="Left Bracket 365"/>
            <p:cNvSpPr/>
            <p:nvPr/>
          </p:nvSpPr>
          <p:spPr>
            <a:xfrm>
              <a:off x="1318959" y="4125857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7" name="Left Bracket 366"/>
            <p:cNvSpPr/>
            <p:nvPr/>
          </p:nvSpPr>
          <p:spPr>
            <a:xfrm flipH="1">
              <a:off x="2485612" y="4125857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1271253" y="4156218"/>
              <a:ext cx="400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50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1545202" y="4156218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804574" y="4050452"/>
              <a:ext cx="291551" cy="517637"/>
              <a:chOff x="1804574" y="4050452"/>
              <a:chExt cx="291551" cy="517637"/>
            </a:xfrm>
          </p:grpSpPr>
          <p:sp>
            <p:nvSpPr>
              <p:cNvPr id="370" name="Rectangle 369"/>
              <p:cNvSpPr/>
              <p:nvPr/>
            </p:nvSpPr>
            <p:spPr>
              <a:xfrm>
                <a:off x="1804574" y="4050452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1</a:t>
                </a:r>
                <a:endPara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371" name="Straight Connector 370"/>
              <p:cNvCxnSpPr/>
              <p:nvPr/>
            </p:nvCxnSpPr>
            <p:spPr>
              <a:xfrm>
                <a:off x="1848133" y="4316774"/>
                <a:ext cx="19173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2" name="Rectangle 371"/>
              <p:cNvSpPr/>
              <p:nvPr/>
            </p:nvSpPr>
            <p:spPr>
              <a:xfrm>
                <a:off x="1804574" y="4260312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2</a:t>
                </a:r>
                <a:endPara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</p:grpSp>
        <p:sp>
          <p:nvSpPr>
            <p:cNvPr id="373" name="Rectangle 372"/>
            <p:cNvSpPr/>
            <p:nvPr/>
          </p:nvSpPr>
          <p:spPr>
            <a:xfrm>
              <a:off x="2028909" y="4156218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248239" y="4050452"/>
              <a:ext cx="291551" cy="517637"/>
              <a:chOff x="2248239" y="4050452"/>
              <a:chExt cx="291551" cy="517637"/>
            </a:xfrm>
          </p:grpSpPr>
          <p:sp>
            <p:nvSpPr>
              <p:cNvPr id="374" name="Rectangle 373"/>
              <p:cNvSpPr/>
              <p:nvPr/>
            </p:nvSpPr>
            <p:spPr>
              <a:xfrm>
                <a:off x="2248239" y="4050452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2</a:t>
                </a:r>
                <a:endPara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375" name="Straight Connector 374"/>
              <p:cNvCxnSpPr/>
              <p:nvPr/>
            </p:nvCxnSpPr>
            <p:spPr>
              <a:xfrm>
                <a:off x="2291798" y="4316774"/>
                <a:ext cx="19173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6" name="Rectangle 375"/>
              <p:cNvSpPr/>
              <p:nvPr/>
            </p:nvSpPr>
            <p:spPr>
              <a:xfrm>
                <a:off x="2248239" y="4260312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4</a:t>
                </a:r>
                <a:endPara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</p:grpSp>
        <p:sp>
          <p:nvSpPr>
            <p:cNvPr id="377" name="Rectangle 376"/>
            <p:cNvSpPr/>
            <p:nvPr/>
          </p:nvSpPr>
          <p:spPr>
            <a:xfrm>
              <a:off x="2509837" y="4156218"/>
              <a:ext cx="5421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</a:t>
              </a:r>
              <a:r>
                <a: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3 </a:t>
              </a:r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,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723901" y="4647227"/>
              <a:ext cx="4499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V</a:t>
              </a:r>
              <a:r>
                <a:rPr lang="en-US" sz="1400" b="1" baseline="-25000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3</a:t>
              </a: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011240" y="4647227"/>
              <a:ext cx="3251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=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80" name="Left Bracket 379"/>
            <p:cNvSpPr/>
            <p:nvPr/>
          </p:nvSpPr>
          <p:spPr>
            <a:xfrm>
              <a:off x="1318959" y="4616866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1" name="Left Bracket 380"/>
            <p:cNvSpPr/>
            <p:nvPr/>
          </p:nvSpPr>
          <p:spPr>
            <a:xfrm flipH="1">
              <a:off x="2485612" y="4616866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1271253" y="4647227"/>
              <a:ext cx="400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50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1545202" y="4647227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804574" y="4541461"/>
              <a:ext cx="291551" cy="517637"/>
              <a:chOff x="1804574" y="4541461"/>
              <a:chExt cx="291551" cy="517637"/>
            </a:xfrm>
          </p:grpSpPr>
          <p:sp>
            <p:nvSpPr>
              <p:cNvPr id="384" name="Rectangle 383"/>
              <p:cNvSpPr/>
              <p:nvPr/>
            </p:nvSpPr>
            <p:spPr>
              <a:xfrm>
                <a:off x="1804574" y="4541461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1</a:t>
                </a:r>
                <a:endPara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385" name="Straight Connector 384"/>
              <p:cNvCxnSpPr/>
              <p:nvPr/>
            </p:nvCxnSpPr>
            <p:spPr>
              <a:xfrm>
                <a:off x="1848133" y="4807783"/>
                <a:ext cx="19173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6" name="Rectangle 385"/>
              <p:cNvSpPr/>
              <p:nvPr/>
            </p:nvSpPr>
            <p:spPr>
              <a:xfrm>
                <a:off x="1804574" y="4751321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2</a:t>
                </a:r>
                <a:endPara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</p:grpSp>
        <p:sp>
          <p:nvSpPr>
            <p:cNvPr id="387" name="Rectangle 386"/>
            <p:cNvSpPr/>
            <p:nvPr/>
          </p:nvSpPr>
          <p:spPr>
            <a:xfrm>
              <a:off x="2028909" y="4647227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248239" y="4541461"/>
              <a:ext cx="291551" cy="517637"/>
              <a:chOff x="2248239" y="4541461"/>
              <a:chExt cx="291551" cy="517637"/>
            </a:xfrm>
          </p:grpSpPr>
          <p:sp>
            <p:nvSpPr>
              <p:cNvPr id="388" name="Rectangle 387"/>
              <p:cNvSpPr/>
              <p:nvPr/>
            </p:nvSpPr>
            <p:spPr>
              <a:xfrm>
                <a:off x="2248239" y="4541461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3</a:t>
                </a:r>
                <a:endPara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389" name="Straight Connector 388"/>
              <p:cNvCxnSpPr/>
              <p:nvPr/>
            </p:nvCxnSpPr>
            <p:spPr>
              <a:xfrm>
                <a:off x="2291798" y="4807783"/>
                <a:ext cx="19173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Rectangle 389"/>
              <p:cNvSpPr/>
              <p:nvPr/>
            </p:nvSpPr>
            <p:spPr>
              <a:xfrm>
                <a:off x="2248239" y="4751321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4</a:t>
                </a:r>
                <a:endPara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</p:grpSp>
        <p:sp>
          <p:nvSpPr>
            <p:cNvPr id="391" name="Rectangle 390"/>
            <p:cNvSpPr/>
            <p:nvPr/>
          </p:nvSpPr>
          <p:spPr>
            <a:xfrm>
              <a:off x="2509837" y="4647227"/>
              <a:ext cx="44628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</a:t>
              </a:r>
              <a:r>
                <a: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3 </a:t>
              </a:r>
            </a:p>
          </p:txBody>
        </p:sp>
      </p:grpSp>
      <p:sp>
        <p:nvSpPr>
          <p:cNvPr id="270" name="Rectangle 269"/>
          <p:cNvSpPr/>
          <p:nvPr/>
        </p:nvSpPr>
        <p:spPr>
          <a:xfrm>
            <a:off x="795457" y="2912795"/>
            <a:ext cx="28724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Total volume of the concrete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822781" y="3630747"/>
            <a:ext cx="32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83499" y="3524981"/>
            <a:ext cx="1278486" cy="517637"/>
            <a:chOff x="1083499" y="3679236"/>
            <a:chExt cx="1278486" cy="517637"/>
          </a:xfrm>
        </p:grpSpPr>
        <p:sp>
          <p:nvSpPr>
            <p:cNvPr id="272" name="Left Bracket 271"/>
            <p:cNvSpPr/>
            <p:nvPr/>
          </p:nvSpPr>
          <p:spPr>
            <a:xfrm>
              <a:off x="1131205" y="3754641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3" name="Left Bracket 272"/>
            <p:cNvSpPr/>
            <p:nvPr/>
          </p:nvSpPr>
          <p:spPr>
            <a:xfrm flipH="1">
              <a:off x="2297858" y="3754641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083499" y="3785002"/>
              <a:ext cx="400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50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357448" y="3785002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616820" y="367923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277" name="Straight Connector 276"/>
            <p:cNvCxnSpPr/>
            <p:nvPr/>
          </p:nvCxnSpPr>
          <p:spPr>
            <a:xfrm>
              <a:off x="1660379" y="3945558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Rectangle 277"/>
            <p:cNvSpPr/>
            <p:nvPr/>
          </p:nvSpPr>
          <p:spPr>
            <a:xfrm>
              <a:off x="1616820" y="388909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841155" y="3785002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60485" y="367923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281" name="Straight Connector 280"/>
            <p:cNvCxnSpPr/>
            <p:nvPr/>
          </p:nvCxnSpPr>
          <p:spPr>
            <a:xfrm>
              <a:off x="2104044" y="3945558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Rectangle 282"/>
            <p:cNvSpPr/>
            <p:nvPr/>
          </p:nvSpPr>
          <p:spPr>
            <a:xfrm>
              <a:off x="2060485" y="388909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284" name="Rectangle 283"/>
          <p:cNvSpPr/>
          <p:nvPr/>
        </p:nvSpPr>
        <p:spPr>
          <a:xfrm>
            <a:off x="2387550" y="3630747"/>
            <a:ext cx="279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1104900" y="3214249"/>
            <a:ext cx="559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V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363" name="Rectangle 362"/>
          <p:cNvSpPr/>
          <p:nvPr/>
        </p:nvSpPr>
        <p:spPr>
          <a:xfrm>
            <a:off x="1383986" y="3214249"/>
            <a:ext cx="340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1568412" y="3214249"/>
            <a:ext cx="463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V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403" name="Rectangle 402"/>
          <p:cNvSpPr/>
          <p:nvPr/>
        </p:nvSpPr>
        <p:spPr>
          <a:xfrm>
            <a:off x="1847498" y="3214249"/>
            <a:ext cx="340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04" name="Rectangle 403"/>
          <p:cNvSpPr/>
          <p:nvPr/>
        </p:nvSpPr>
        <p:spPr>
          <a:xfrm>
            <a:off x="2040015" y="3214249"/>
            <a:ext cx="463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V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405" name="Rectangle 404"/>
          <p:cNvSpPr/>
          <p:nvPr/>
        </p:nvSpPr>
        <p:spPr>
          <a:xfrm>
            <a:off x="2319101" y="3214249"/>
            <a:ext cx="340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2470268" y="3214249"/>
            <a:ext cx="463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…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2667475" y="3214249"/>
            <a:ext cx="340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2837559" y="3214249"/>
            <a:ext cx="463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V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rPr>
              <a:t>15</a:t>
            </a:r>
          </a:p>
        </p:txBody>
      </p:sp>
      <p:sp>
        <p:nvSpPr>
          <p:cNvPr id="409" name="Rectangle 408"/>
          <p:cNvSpPr/>
          <p:nvPr/>
        </p:nvSpPr>
        <p:spPr>
          <a:xfrm>
            <a:off x="822781" y="3214249"/>
            <a:ext cx="32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762000" y="2533581"/>
            <a:ext cx="1145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Similarly,</a:t>
            </a:r>
          </a:p>
        </p:txBody>
      </p:sp>
      <p:sp>
        <p:nvSpPr>
          <p:cNvPr id="411" name="Rectangle 410"/>
          <p:cNvSpPr/>
          <p:nvPr/>
        </p:nvSpPr>
        <p:spPr>
          <a:xfrm>
            <a:off x="1707896" y="2560414"/>
            <a:ext cx="4983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V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rPr>
              <a:t>15</a:t>
            </a:r>
          </a:p>
        </p:txBody>
      </p:sp>
      <p:sp>
        <p:nvSpPr>
          <p:cNvPr id="412" name="Rectangle 411"/>
          <p:cNvSpPr/>
          <p:nvPr/>
        </p:nvSpPr>
        <p:spPr>
          <a:xfrm>
            <a:off x="2047629" y="2560414"/>
            <a:ext cx="32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13" name="Left Bracket 412"/>
          <p:cNvSpPr/>
          <p:nvPr/>
        </p:nvSpPr>
        <p:spPr>
          <a:xfrm>
            <a:off x="2355348" y="2530053"/>
            <a:ext cx="64127" cy="386048"/>
          </a:xfrm>
          <a:prstGeom prst="leftBracket">
            <a:avLst>
              <a:gd name="adj" fmla="val 9737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14" name="Left Bracket 413"/>
          <p:cNvSpPr/>
          <p:nvPr/>
        </p:nvSpPr>
        <p:spPr>
          <a:xfrm flipH="1">
            <a:off x="3567114" y="2530053"/>
            <a:ext cx="64127" cy="386048"/>
          </a:xfrm>
          <a:prstGeom prst="leftBracket">
            <a:avLst>
              <a:gd name="adj" fmla="val 9737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2307642" y="2560414"/>
            <a:ext cx="4007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50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2581591" y="2560414"/>
            <a:ext cx="282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2840963" y="2454648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418" name="Straight Connector 417"/>
          <p:cNvCxnSpPr/>
          <p:nvPr/>
        </p:nvCxnSpPr>
        <p:spPr>
          <a:xfrm>
            <a:off x="2884522" y="2720970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/>
          <p:cNvSpPr/>
          <p:nvPr/>
        </p:nvSpPr>
        <p:spPr>
          <a:xfrm>
            <a:off x="2840963" y="2664508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3065298" y="2560414"/>
            <a:ext cx="282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3257552" y="2454648"/>
            <a:ext cx="411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15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422" name="Straight Connector 421"/>
          <p:cNvCxnSpPr/>
          <p:nvPr/>
        </p:nvCxnSpPr>
        <p:spPr>
          <a:xfrm>
            <a:off x="3348833" y="2720970"/>
            <a:ext cx="228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/>
          <p:cNvSpPr/>
          <p:nvPr/>
        </p:nvSpPr>
        <p:spPr>
          <a:xfrm>
            <a:off x="3317358" y="2664508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3591339" y="2560414"/>
            <a:ext cx="542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,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2656409" y="3524981"/>
            <a:ext cx="1278486" cy="517637"/>
            <a:chOff x="1083499" y="3679236"/>
            <a:chExt cx="1278486" cy="517637"/>
          </a:xfrm>
        </p:grpSpPr>
        <p:sp>
          <p:nvSpPr>
            <p:cNvPr id="427" name="Left Bracket 426"/>
            <p:cNvSpPr/>
            <p:nvPr/>
          </p:nvSpPr>
          <p:spPr>
            <a:xfrm>
              <a:off x="1131205" y="3754641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28" name="Left Bracket 427"/>
            <p:cNvSpPr/>
            <p:nvPr/>
          </p:nvSpPr>
          <p:spPr>
            <a:xfrm flipH="1">
              <a:off x="2297858" y="3754641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1083499" y="3785002"/>
              <a:ext cx="400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50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1357448" y="3785002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1616820" y="367923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432" name="Straight Connector 431"/>
            <p:cNvCxnSpPr/>
            <p:nvPr/>
          </p:nvCxnSpPr>
          <p:spPr>
            <a:xfrm>
              <a:off x="1660379" y="3945558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Rectangle 432"/>
            <p:cNvSpPr/>
            <p:nvPr/>
          </p:nvSpPr>
          <p:spPr>
            <a:xfrm>
              <a:off x="1616820" y="388909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1841155" y="3785002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2060485" y="367923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442" name="Straight Connector 441"/>
            <p:cNvCxnSpPr/>
            <p:nvPr/>
          </p:nvCxnSpPr>
          <p:spPr>
            <a:xfrm>
              <a:off x="2104044" y="3945558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Rectangle 442"/>
            <p:cNvSpPr/>
            <p:nvPr/>
          </p:nvSpPr>
          <p:spPr>
            <a:xfrm>
              <a:off x="2060485" y="388909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457" name="Rectangle 456"/>
          <p:cNvSpPr/>
          <p:nvPr/>
        </p:nvSpPr>
        <p:spPr>
          <a:xfrm>
            <a:off x="2595563" y="4153513"/>
            <a:ext cx="279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58" name="Group 457"/>
          <p:cNvGrpSpPr/>
          <p:nvPr/>
        </p:nvGrpSpPr>
        <p:grpSpPr>
          <a:xfrm>
            <a:off x="1349948" y="4047747"/>
            <a:ext cx="1278486" cy="517637"/>
            <a:chOff x="1083499" y="3679236"/>
            <a:chExt cx="1278486" cy="517637"/>
          </a:xfrm>
        </p:grpSpPr>
        <p:sp>
          <p:nvSpPr>
            <p:cNvPr id="459" name="Left Bracket 458"/>
            <p:cNvSpPr/>
            <p:nvPr/>
          </p:nvSpPr>
          <p:spPr>
            <a:xfrm>
              <a:off x="1131205" y="3754641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60" name="Left Bracket 459"/>
            <p:cNvSpPr/>
            <p:nvPr/>
          </p:nvSpPr>
          <p:spPr>
            <a:xfrm flipH="1">
              <a:off x="2297858" y="3754641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1083499" y="3785002"/>
              <a:ext cx="400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50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357448" y="3785002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616820" y="367923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464" name="Straight Connector 463"/>
            <p:cNvCxnSpPr/>
            <p:nvPr/>
          </p:nvCxnSpPr>
          <p:spPr>
            <a:xfrm>
              <a:off x="1660379" y="3945558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Rectangle 464"/>
            <p:cNvSpPr/>
            <p:nvPr/>
          </p:nvSpPr>
          <p:spPr>
            <a:xfrm>
              <a:off x="1616820" y="388909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841155" y="3785002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060485" y="367923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3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468" name="Straight Connector 467"/>
            <p:cNvCxnSpPr/>
            <p:nvPr/>
          </p:nvCxnSpPr>
          <p:spPr>
            <a:xfrm>
              <a:off x="2104044" y="3945558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9" name="Rectangle 468"/>
            <p:cNvSpPr/>
            <p:nvPr/>
          </p:nvSpPr>
          <p:spPr>
            <a:xfrm>
              <a:off x="2060485" y="388909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470" name="Rectangle 469"/>
          <p:cNvSpPr/>
          <p:nvPr/>
        </p:nvSpPr>
        <p:spPr>
          <a:xfrm>
            <a:off x="1092011" y="4153513"/>
            <a:ext cx="279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71" name="Group 470"/>
          <p:cNvGrpSpPr/>
          <p:nvPr/>
        </p:nvGrpSpPr>
        <p:grpSpPr>
          <a:xfrm>
            <a:off x="3160463" y="4047747"/>
            <a:ext cx="1362737" cy="517637"/>
            <a:chOff x="1083499" y="3679236"/>
            <a:chExt cx="1362737" cy="517637"/>
          </a:xfrm>
        </p:grpSpPr>
        <p:sp>
          <p:nvSpPr>
            <p:cNvPr id="472" name="Left Bracket 471"/>
            <p:cNvSpPr/>
            <p:nvPr/>
          </p:nvSpPr>
          <p:spPr>
            <a:xfrm>
              <a:off x="1131205" y="3754641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3" name="Left Bracket 472"/>
            <p:cNvSpPr/>
            <p:nvPr/>
          </p:nvSpPr>
          <p:spPr>
            <a:xfrm flipH="1">
              <a:off x="2350248" y="3754641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1083499" y="3785002"/>
              <a:ext cx="400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50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1357448" y="3785002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1616820" y="367923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477" name="Straight Connector 476"/>
            <p:cNvCxnSpPr/>
            <p:nvPr/>
          </p:nvCxnSpPr>
          <p:spPr>
            <a:xfrm>
              <a:off x="1660379" y="3945558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Rectangle 477"/>
            <p:cNvSpPr/>
            <p:nvPr/>
          </p:nvSpPr>
          <p:spPr>
            <a:xfrm>
              <a:off x="1616820" y="388909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841155" y="3785002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2041437" y="3679236"/>
              <a:ext cx="4047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15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481" name="Straight Connector 480"/>
            <p:cNvCxnSpPr/>
            <p:nvPr/>
          </p:nvCxnSpPr>
          <p:spPr>
            <a:xfrm>
              <a:off x="2129536" y="3945558"/>
              <a:ext cx="228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2" name="Rectangle 481"/>
            <p:cNvSpPr/>
            <p:nvPr/>
          </p:nvSpPr>
          <p:spPr>
            <a:xfrm>
              <a:off x="2098061" y="388909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483" name="Rectangle 482"/>
          <p:cNvSpPr/>
          <p:nvPr/>
        </p:nvSpPr>
        <p:spPr>
          <a:xfrm>
            <a:off x="2733616" y="4153513"/>
            <a:ext cx="279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…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84" name="Rectangle 483"/>
          <p:cNvSpPr/>
          <p:nvPr/>
        </p:nvSpPr>
        <p:spPr>
          <a:xfrm>
            <a:off x="2934505" y="4153513"/>
            <a:ext cx="279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822781" y="4644049"/>
            <a:ext cx="32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82088" y="4538283"/>
            <a:ext cx="854122" cy="517637"/>
            <a:chOff x="1082088" y="4616338"/>
            <a:chExt cx="854122" cy="517637"/>
          </a:xfrm>
        </p:grpSpPr>
        <p:sp>
          <p:nvSpPr>
            <p:cNvPr id="486" name="Left Bracket 485"/>
            <p:cNvSpPr/>
            <p:nvPr/>
          </p:nvSpPr>
          <p:spPr>
            <a:xfrm>
              <a:off x="1129794" y="4663168"/>
              <a:ext cx="73152" cy="457200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87" name="Left Bracket 486"/>
            <p:cNvSpPr/>
            <p:nvPr/>
          </p:nvSpPr>
          <p:spPr>
            <a:xfrm flipH="1">
              <a:off x="1863058" y="4663168"/>
              <a:ext cx="73152" cy="457200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1082088" y="4722104"/>
              <a:ext cx="400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50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1356037" y="4722104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615409" y="4616338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491" name="Straight Connector 490"/>
            <p:cNvCxnSpPr/>
            <p:nvPr/>
          </p:nvCxnSpPr>
          <p:spPr>
            <a:xfrm>
              <a:off x="1658968" y="4882660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Rectangle 491"/>
            <p:cNvSpPr/>
            <p:nvPr/>
          </p:nvSpPr>
          <p:spPr>
            <a:xfrm>
              <a:off x="1615409" y="4826198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494" name="Left Bracket 493"/>
          <p:cNvSpPr/>
          <p:nvPr/>
        </p:nvSpPr>
        <p:spPr>
          <a:xfrm>
            <a:off x="1972244" y="4578114"/>
            <a:ext cx="73152" cy="457197"/>
          </a:xfrm>
          <a:prstGeom prst="leftBracket">
            <a:avLst>
              <a:gd name="adj" fmla="val 8263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97639" y="4538283"/>
            <a:ext cx="291551" cy="517637"/>
            <a:chOff x="2310733" y="4616338"/>
            <a:chExt cx="291551" cy="517637"/>
          </a:xfrm>
        </p:grpSpPr>
        <p:sp>
          <p:nvSpPr>
            <p:cNvPr id="495" name="Rectangle 494"/>
            <p:cNvSpPr/>
            <p:nvPr/>
          </p:nvSpPr>
          <p:spPr>
            <a:xfrm>
              <a:off x="2310733" y="4616338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496" name="Straight Connector 495"/>
            <p:cNvCxnSpPr/>
            <p:nvPr/>
          </p:nvCxnSpPr>
          <p:spPr>
            <a:xfrm>
              <a:off x="2354292" y="4882660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7" name="Rectangle 496"/>
            <p:cNvSpPr/>
            <p:nvPr/>
          </p:nvSpPr>
          <p:spPr>
            <a:xfrm>
              <a:off x="2310733" y="4826198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498" name="Rectangle 497"/>
          <p:cNvSpPr/>
          <p:nvPr/>
        </p:nvSpPr>
        <p:spPr>
          <a:xfrm>
            <a:off x="2209823" y="4644049"/>
            <a:ext cx="282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431818" y="4538283"/>
            <a:ext cx="291551" cy="517637"/>
            <a:chOff x="2768727" y="4616338"/>
            <a:chExt cx="291551" cy="517637"/>
          </a:xfrm>
        </p:grpSpPr>
        <p:sp>
          <p:nvSpPr>
            <p:cNvPr id="499" name="Rectangle 498"/>
            <p:cNvSpPr/>
            <p:nvPr/>
          </p:nvSpPr>
          <p:spPr>
            <a:xfrm>
              <a:off x="2768727" y="4616338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500" name="Straight Connector 499"/>
            <p:cNvCxnSpPr/>
            <p:nvPr/>
          </p:nvCxnSpPr>
          <p:spPr>
            <a:xfrm>
              <a:off x="2812286" y="4882660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Rectangle 500"/>
            <p:cNvSpPr/>
            <p:nvPr/>
          </p:nvSpPr>
          <p:spPr>
            <a:xfrm>
              <a:off x="2768727" y="4826198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502" name="Rectangle 501"/>
          <p:cNvSpPr/>
          <p:nvPr/>
        </p:nvSpPr>
        <p:spPr>
          <a:xfrm>
            <a:off x="2672580" y="4644049"/>
            <a:ext cx="282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901786" y="4538283"/>
            <a:ext cx="291551" cy="517637"/>
            <a:chOff x="3214880" y="4616338"/>
            <a:chExt cx="291551" cy="517637"/>
          </a:xfrm>
        </p:grpSpPr>
        <p:sp>
          <p:nvSpPr>
            <p:cNvPr id="503" name="Rectangle 502"/>
            <p:cNvSpPr/>
            <p:nvPr/>
          </p:nvSpPr>
          <p:spPr>
            <a:xfrm>
              <a:off x="3214880" y="4616338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3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504" name="Straight Connector 503"/>
            <p:cNvCxnSpPr/>
            <p:nvPr/>
          </p:nvCxnSpPr>
          <p:spPr>
            <a:xfrm>
              <a:off x="3258439" y="4882660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5" name="Rectangle 504"/>
            <p:cNvSpPr/>
            <p:nvPr/>
          </p:nvSpPr>
          <p:spPr>
            <a:xfrm>
              <a:off x="3214880" y="4826198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506" name="Rectangle 505"/>
          <p:cNvSpPr/>
          <p:nvPr/>
        </p:nvSpPr>
        <p:spPr>
          <a:xfrm>
            <a:off x="3118733" y="4644049"/>
            <a:ext cx="282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242889" y="4644049"/>
            <a:ext cx="282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…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08" name="Rectangle 507"/>
          <p:cNvSpPr/>
          <p:nvPr/>
        </p:nvSpPr>
        <p:spPr>
          <a:xfrm>
            <a:off x="3430177" y="4644049"/>
            <a:ext cx="282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597839" y="4538283"/>
            <a:ext cx="434618" cy="517637"/>
            <a:chOff x="3910933" y="4616338"/>
            <a:chExt cx="434618" cy="517637"/>
          </a:xfrm>
        </p:grpSpPr>
        <p:sp>
          <p:nvSpPr>
            <p:cNvPr id="509" name="Rectangle 508"/>
            <p:cNvSpPr/>
            <p:nvPr/>
          </p:nvSpPr>
          <p:spPr>
            <a:xfrm>
              <a:off x="3910933" y="4616338"/>
              <a:ext cx="4346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15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510" name="Straight Connector 509"/>
            <p:cNvCxnSpPr/>
            <p:nvPr/>
          </p:nvCxnSpPr>
          <p:spPr>
            <a:xfrm>
              <a:off x="4005276" y="4882660"/>
              <a:ext cx="20556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1" name="Rectangle 510"/>
            <p:cNvSpPr/>
            <p:nvPr/>
          </p:nvSpPr>
          <p:spPr>
            <a:xfrm>
              <a:off x="3968632" y="4826198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512" name="Left Bracket 511"/>
          <p:cNvSpPr/>
          <p:nvPr/>
        </p:nvSpPr>
        <p:spPr>
          <a:xfrm flipH="1">
            <a:off x="3914618" y="4563825"/>
            <a:ext cx="73152" cy="457197"/>
          </a:xfrm>
          <a:prstGeom prst="leftBracket">
            <a:avLst>
              <a:gd name="adj" fmla="val 99479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3962765" y="4558324"/>
            <a:ext cx="425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514" name="Rounded Rectangle 513"/>
          <p:cNvSpPr/>
          <p:nvPr/>
        </p:nvSpPr>
        <p:spPr>
          <a:xfrm>
            <a:off x="773357" y="1004117"/>
            <a:ext cx="2201250" cy="496064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515" name="Oval 514"/>
          <p:cNvSpPr/>
          <p:nvPr/>
        </p:nvSpPr>
        <p:spPr>
          <a:xfrm>
            <a:off x="1133477" y="3208286"/>
            <a:ext cx="329675" cy="31122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518" name="Rounded Rectangle 517"/>
          <p:cNvSpPr/>
          <p:nvPr/>
        </p:nvSpPr>
        <p:spPr>
          <a:xfrm>
            <a:off x="773357" y="1502331"/>
            <a:ext cx="2201250" cy="496064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519" name="Oval 518"/>
          <p:cNvSpPr/>
          <p:nvPr/>
        </p:nvSpPr>
        <p:spPr>
          <a:xfrm>
            <a:off x="1584496" y="3208286"/>
            <a:ext cx="329675" cy="31122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520" name="Rounded Rectangle 519"/>
          <p:cNvSpPr/>
          <p:nvPr/>
        </p:nvSpPr>
        <p:spPr>
          <a:xfrm>
            <a:off x="773357" y="1998395"/>
            <a:ext cx="2201250" cy="496064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521" name="Rounded Rectangle 520"/>
          <p:cNvSpPr/>
          <p:nvPr/>
        </p:nvSpPr>
        <p:spPr>
          <a:xfrm>
            <a:off x="1773850" y="2480829"/>
            <a:ext cx="2201250" cy="496064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522" name="Oval 521"/>
          <p:cNvSpPr/>
          <p:nvPr/>
        </p:nvSpPr>
        <p:spPr>
          <a:xfrm>
            <a:off x="2066849" y="3208286"/>
            <a:ext cx="329675" cy="31122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523" name="Oval 522"/>
          <p:cNvSpPr/>
          <p:nvPr/>
        </p:nvSpPr>
        <p:spPr>
          <a:xfrm>
            <a:off x="2888568" y="3205159"/>
            <a:ext cx="353458" cy="31747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524" name="Rounded Rectangle 523"/>
          <p:cNvSpPr/>
          <p:nvPr/>
        </p:nvSpPr>
        <p:spPr>
          <a:xfrm>
            <a:off x="1107983" y="3527929"/>
            <a:ext cx="787138" cy="496064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525" name="Rounded Rectangle 524"/>
          <p:cNvSpPr/>
          <p:nvPr/>
        </p:nvSpPr>
        <p:spPr>
          <a:xfrm>
            <a:off x="2699438" y="3527929"/>
            <a:ext cx="787138" cy="496064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526" name="Rounded Rectangle 525"/>
          <p:cNvSpPr/>
          <p:nvPr/>
        </p:nvSpPr>
        <p:spPr>
          <a:xfrm>
            <a:off x="3175262" y="4042219"/>
            <a:ext cx="787138" cy="496064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527" name="Rounded Rectangle 526"/>
          <p:cNvSpPr/>
          <p:nvPr/>
        </p:nvSpPr>
        <p:spPr>
          <a:xfrm>
            <a:off x="1384562" y="4042219"/>
            <a:ext cx="787138" cy="496064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2060701" y="3524772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530" name="Straight Connector 529"/>
          <p:cNvCxnSpPr/>
          <p:nvPr/>
        </p:nvCxnSpPr>
        <p:spPr>
          <a:xfrm>
            <a:off x="2104260" y="3791094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Rectangle 530"/>
          <p:cNvSpPr/>
          <p:nvPr/>
        </p:nvSpPr>
        <p:spPr>
          <a:xfrm>
            <a:off x="2060701" y="3734632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32" name="Rectangle 531"/>
          <p:cNvSpPr/>
          <p:nvPr/>
        </p:nvSpPr>
        <p:spPr>
          <a:xfrm>
            <a:off x="3598073" y="3524772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533" name="Straight Connector 532"/>
          <p:cNvCxnSpPr/>
          <p:nvPr/>
        </p:nvCxnSpPr>
        <p:spPr>
          <a:xfrm>
            <a:off x="3646394" y="3791094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Rectangle 533"/>
          <p:cNvSpPr/>
          <p:nvPr/>
        </p:nvSpPr>
        <p:spPr>
          <a:xfrm>
            <a:off x="3598073" y="3734632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35" name="Rectangle 534"/>
          <p:cNvSpPr/>
          <p:nvPr/>
        </p:nvSpPr>
        <p:spPr>
          <a:xfrm>
            <a:off x="2328866" y="4046267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536" name="Straight Connector 535"/>
          <p:cNvCxnSpPr/>
          <p:nvPr/>
        </p:nvCxnSpPr>
        <p:spPr>
          <a:xfrm>
            <a:off x="2374806" y="4312589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Rectangle 536"/>
          <p:cNvSpPr/>
          <p:nvPr/>
        </p:nvSpPr>
        <p:spPr>
          <a:xfrm>
            <a:off x="2328866" y="4256127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38" name="Rectangle 537"/>
          <p:cNvSpPr/>
          <p:nvPr/>
        </p:nvSpPr>
        <p:spPr>
          <a:xfrm>
            <a:off x="4118015" y="4045371"/>
            <a:ext cx="4047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15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539" name="Straight Connector 538"/>
          <p:cNvCxnSpPr/>
          <p:nvPr/>
        </p:nvCxnSpPr>
        <p:spPr>
          <a:xfrm>
            <a:off x="4206114" y="4311693"/>
            <a:ext cx="228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Rectangle 539"/>
          <p:cNvSpPr/>
          <p:nvPr/>
        </p:nvSpPr>
        <p:spPr>
          <a:xfrm>
            <a:off x="4174639" y="4256705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800600" y="2856495"/>
            <a:ext cx="0" cy="22210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Rectangle 540"/>
          <p:cNvSpPr/>
          <p:nvPr/>
        </p:nvSpPr>
        <p:spPr>
          <a:xfrm>
            <a:off x="4853847" y="2800420"/>
            <a:ext cx="32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42" name="Rectangle 541"/>
          <p:cNvSpPr/>
          <p:nvPr/>
        </p:nvSpPr>
        <p:spPr>
          <a:xfrm>
            <a:off x="5113860" y="2800420"/>
            <a:ext cx="4007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25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460709" y="2694654"/>
            <a:ext cx="2369213" cy="517637"/>
            <a:chOff x="5474777" y="2694654"/>
            <a:chExt cx="2369213" cy="517637"/>
          </a:xfrm>
        </p:grpSpPr>
        <p:sp>
          <p:nvSpPr>
            <p:cNvPr id="543" name="Left Bracket 542"/>
            <p:cNvSpPr/>
            <p:nvPr/>
          </p:nvSpPr>
          <p:spPr>
            <a:xfrm>
              <a:off x="5477954" y="2720196"/>
              <a:ext cx="73152" cy="457197"/>
            </a:xfrm>
            <a:prstGeom prst="leftBracket">
              <a:avLst>
                <a:gd name="adj" fmla="val 92223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5474777" y="269465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545" name="Straight Connector 544"/>
            <p:cNvCxnSpPr/>
            <p:nvPr/>
          </p:nvCxnSpPr>
          <p:spPr>
            <a:xfrm>
              <a:off x="5518336" y="2960976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Rectangle 545"/>
            <p:cNvSpPr/>
            <p:nvPr/>
          </p:nvSpPr>
          <p:spPr>
            <a:xfrm>
              <a:off x="5474777" y="290451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5701250" y="2800420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+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5932771" y="269465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549" name="Straight Connector 548"/>
            <p:cNvCxnSpPr/>
            <p:nvPr/>
          </p:nvCxnSpPr>
          <p:spPr>
            <a:xfrm>
              <a:off x="5976330" y="2960976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Rectangle 549"/>
            <p:cNvSpPr/>
            <p:nvPr/>
          </p:nvSpPr>
          <p:spPr>
            <a:xfrm>
              <a:off x="5932771" y="290451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6159244" y="2800420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+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6378924" y="269465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3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553" name="Straight Connector 552"/>
            <p:cNvCxnSpPr/>
            <p:nvPr/>
          </p:nvCxnSpPr>
          <p:spPr>
            <a:xfrm>
              <a:off x="6422483" y="2960976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4" name="Rectangle 553"/>
            <p:cNvSpPr/>
            <p:nvPr/>
          </p:nvSpPr>
          <p:spPr>
            <a:xfrm>
              <a:off x="6378924" y="290451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6595871" y="2800420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+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6720027" y="2800420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…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6907315" y="2800420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+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7074977" y="2694654"/>
              <a:ext cx="4346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15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559" name="Straight Connector 558"/>
            <p:cNvCxnSpPr/>
            <p:nvPr/>
          </p:nvCxnSpPr>
          <p:spPr>
            <a:xfrm>
              <a:off x="7169320" y="2960976"/>
              <a:ext cx="20556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0" name="Rectangle 559"/>
            <p:cNvSpPr/>
            <p:nvPr/>
          </p:nvSpPr>
          <p:spPr>
            <a:xfrm>
              <a:off x="7132676" y="290451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61" name="Left Bracket 560"/>
            <p:cNvSpPr/>
            <p:nvPr/>
          </p:nvSpPr>
          <p:spPr>
            <a:xfrm flipH="1">
              <a:off x="7365689" y="2720196"/>
              <a:ext cx="73152" cy="457197"/>
            </a:xfrm>
            <a:prstGeom prst="leftBracket">
              <a:avLst>
                <a:gd name="adj" fmla="val 94619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7418595" y="2800420"/>
              <a:ext cx="42539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</a:t>
              </a:r>
              <a:r>
                <a: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3</a:t>
              </a:r>
            </a:p>
          </p:txBody>
        </p:sp>
      </p:grpSp>
      <p:sp>
        <p:nvSpPr>
          <p:cNvPr id="563" name="Rectangle 562"/>
          <p:cNvSpPr/>
          <p:nvPr/>
        </p:nvSpPr>
        <p:spPr>
          <a:xfrm>
            <a:off x="4851544" y="3293025"/>
            <a:ext cx="32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64" name="Rectangle 563"/>
          <p:cNvSpPr/>
          <p:nvPr/>
        </p:nvSpPr>
        <p:spPr>
          <a:xfrm>
            <a:off x="5101954" y="3182758"/>
            <a:ext cx="412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25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565" name="Straight Connector 564"/>
          <p:cNvCxnSpPr/>
          <p:nvPr/>
        </p:nvCxnSpPr>
        <p:spPr>
          <a:xfrm>
            <a:off x="5166173" y="3449080"/>
            <a:ext cx="2483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Rectangle 565"/>
          <p:cNvSpPr/>
          <p:nvPr/>
        </p:nvSpPr>
        <p:spPr>
          <a:xfrm>
            <a:off x="5150918" y="3392618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68" name="Rectangle 567"/>
          <p:cNvSpPr/>
          <p:nvPr/>
        </p:nvSpPr>
        <p:spPr>
          <a:xfrm>
            <a:off x="5381622" y="3291239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[ 1</a:t>
            </a:r>
          </a:p>
        </p:txBody>
      </p:sp>
      <p:sp>
        <p:nvSpPr>
          <p:cNvPr id="569" name="Rectangle 568"/>
          <p:cNvSpPr/>
          <p:nvPr/>
        </p:nvSpPr>
        <p:spPr>
          <a:xfrm>
            <a:off x="5644884" y="3291239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0" name="Rectangle 569"/>
          <p:cNvSpPr/>
          <p:nvPr/>
        </p:nvSpPr>
        <p:spPr>
          <a:xfrm>
            <a:off x="5802959" y="3291239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1" name="Rectangle 570"/>
          <p:cNvSpPr/>
          <p:nvPr/>
        </p:nvSpPr>
        <p:spPr>
          <a:xfrm>
            <a:off x="5984162" y="3291239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2" name="Rectangle 571"/>
          <p:cNvSpPr/>
          <p:nvPr/>
        </p:nvSpPr>
        <p:spPr>
          <a:xfrm>
            <a:off x="6142237" y="3291239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3" name="Rectangle 572"/>
          <p:cNvSpPr/>
          <p:nvPr/>
        </p:nvSpPr>
        <p:spPr>
          <a:xfrm>
            <a:off x="6325921" y="3291239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4" name="Rectangle 573"/>
          <p:cNvSpPr/>
          <p:nvPr/>
        </p:nvSpPr>
        <p:spPr>
          <a:xfrm>
            <a:off x="6464032" y="3291239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…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5" name="Rectangle 574"/>
          <p:cNvSpPr/>
          <p:nvPr/>
        </p:nvSpPr>
        <p:spPr>
          <a:xfrm>
            <a:off x="6664059" y="3291239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6" name="Rectangle 575"/>
          <p:cNvSpPr/>
          <p:nvPr/>
        </p:nvSpPr>
        <p:spPr>
          <a:xfrm>
            <a:off x="6822595" y="3291239"/>
            <a:ext cx="5230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15 ]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7" name="Rectangle 576"/>
          <p:cNvSpPr/>
          <p:nvPr/>
        </p:nvSpPr>
        <p:spPr>
          <a:xfrm>
            <a:off x="7172326" y="3283306"/>
            <a:ext cx="425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578" name="Rectangle 577"/>
          <p:cNvSpPr/>
          <p:nvPr/>
        </p:nvSpPr>
        <p:spPr>
          <a:xfrm>
            <a:off x="4850575" y="3798683"/>
            <a:ext cx="2777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096708" y="3698135"/>
            <a:ext cx="412300" cy="517637"/>
            <a:chOff x="5096708" y="3698135"/>
            <a:chExt cx="412300" cy="517637"/>
          </a:xfrm>
        </p:grpSpPr>
        <p:sp>
          <p:nvSpPr>
            <p:cNvPr id="579" name="Rectangle 578"/>
            <p:cNvSpPr/>
            <p:nvPr/>
          </p:nvSpPr>
          <p:spPr>
            <a:xfrm>
              <a:off x="5096708" y="3698135"/>
              <a:ext cx="4123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25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580" name="Straight Connector 579"/>
            <p:cNvCxnSpPr/>
            <p:nvPr/>
          </p:nvCxnSpPr>
          <p:spPr>
            <a:xfrm>
              <a:off x="5160927" y="3964457"/>
              <a:ext cx="24834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Rectangle 580"/>
            <p:cNvSpPr/>
            <p:nvPr/>
          </p:nvSpPr>
          <p:spPr>
            <a:xfrm>
              <a:off x="5145672" y="3907995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582" name="Rectangle 581"/>
          <p:cNvSpPr/>
          <p:nvPr/>
        </p:nvSpPr>
        <p:spPr>
          <a:xfrm>
            <a:off x="5409071" y="3798683"/>
            <a:ext cx="2777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83" name="Rectangle 582"/>
          <p:cNvSpPr/>
          <p:nvPr/>
        </p:nvSpPr>
        <p:spPr>
          <a:xfrm>
            <a:off x="5613725" y="3806190"/>
            <a:ext cx="554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120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89" name="Rectangle 588"/>
          <p:cNvSpPr/>
          <p:nvPr/>
        </p:nvSpPr>
        <p:spPr>
          <a:xfrm>
            <a:off x="5958840" y="3798683"/>
            <a:ext cx="425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590" name="Rectangle 589"/>
          <p:cNvSpPr/>
          <p:nvPr/>
        </p:nvSpPr>
        <p:spPr>
          <a:xfrm>
            <a:off x="4889500" y="4210050"/>
            <a:ext cx="2769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01" name="Rectangle 600"/>
          <p:cNvSpPr/>
          <p:nvPr/>
        </p:nvSpPr>
        <p:spPr>
          <a:xfrm>
            <a:off x="5093495" y="4210050"/>
            <a:ext cx="825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750 m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cxnSp>
        <p:nvCxnSpPr>
          <p:cNvPr id="602" name="Straight Connector 601"/>
          <p:cNvCxnSpPr/>
          <p:nvPr/>
        </p:nvCxnSpPr>
        <p:spPr>
          <a:xfrm flipV="1">
            <a:off x="1660505" y="4848938"/>
            <a:ext cx="191607" cy="10618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tangle 602"/>
          <p:cNvSpPr/>
          <p:nvPr/>
        </p:nvSpPr>
        <p:spPr>
          <a:xfrm>
            <a:off x="1194878" y="4494898"/>
            <a:ext cx="348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FFFF"/>
                </a:solidFill>
                <a:latin typeface="Century Schoolbook" panose="02040604050505020304" pitchFamily="18" charset="0"/>
              </a:rPr>
              <a:t>25</a:t>
            </a:r>
          </a:p>
        </p:txBody>
      </p:sp>
      <p:cxnSp>
        <p:nvCxnSpPr>
          <p:cNvPr id="604" name="Straight Connector 603"/>
          <p:cNvCxnSpPr/>
          <p:nvPr/>
        </p:nvCxnSpPr>
        <p:spPr>
          <a:xfrm flipV="1">
            <a:off x="1174425" y="4749800"/>
            <a:ext cx="191607" cy="10618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Oval 604"/>
          <p:cNvSpPr/>
          <p:nvPr/>
        </p:nvSpPr>
        <p:spPr>
          <a:xfrm>
            <a:off x="5497941" y="2968911"/>
            <a:ext cx="216996" cy="19961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606" name="Oval 605"/>
          <p:cNvSpPr/>
          <p:nvPr/>
        </p:nvSpPr>
        <p:spPr>
          <a:xfrm>
            <a:off x="5962704" y="2968911"/>
            <a:ext cx="216996" cy="19961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607" name="Oval 606"/>
          <p:cNvSpPr/>
          <p:nvPr/>
        </p:nvSpPr>
        <p:spPr>
          <a:xfrm>
            <a:off x="6408415" y="2968911"/>
            <a:ext cx="216996" cy="19961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608" name="Oval 607"/>
          <p:cNvSpPr/>
          <p:nvPr/>
        </p:nvSpPr>
        <p:spPr>
          <a:xfrm>
            <a:off x="7155156" y="2968911"/>
            <a:ext cx="216996" cy="19961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609" name="Straight Connector 608"/>
          <p:cNvCxnSpPr/>
          <p:nvPr/>
        </p:nvCxnSpPr>
        <p:spPr>
          <a:xfrm flipV="1">
            <a:off x="5200889" y="4021741"/>
            <a:ext cx="191607" cy="10618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Rectangle 609"/>
          <p:cNvSpPr/>
          <p:nvPr/>
        </p:nvSpPr>
        <p:spPr>
          <a:xfrm>
            <a:off x="5879653" y="3604036"/>
            <a:ext cx="348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FFFF"/>
                </a:solidFill>
                <a:latin typeface="Century Schoolbook" panose="02040604050505020304" pitchFamily="18" charset="0"/>
              </a:rPr>
              <a:t>30</a:t>
            </a:r>
          </a:p>
        </p:txBody>
      </p:sp>
      <p:cxnSp>
        <p:nvCxnSpPr>
          <p:cNvPr id="611" name="Straight Connector 610"/>
          <p:cNvCxnSpPr/>
          <p:nvPr/>
        </p:nvCxnSpPr>
        <p:spPr>
          <a:xfrm flipV="1">
            <a:off x="5746005" y="3908390"/>
            <a:ext cx="253171" cy="112717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Rectangle 611"/>
          <p:cNvSpPr/>
          <p:nvPr/>
        </p:nvSpPr>
        <p:spPr>
          <a:xfrm>
            <a:off x="4889500" y="4457844"/>
            <a:ext cx="2769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5169138" y="4457844"/>
            <a:ext cx="3746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The total volume of concrete required to build the terrace is 750 m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3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.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  <a:sym typeface="Symbol"/>
            </a:endParaRPr>
          </a:p>
        </p:txBody>
      </p:sp>
      <p:sp>
        <p:nvSpPr>
          <p:cNvPr id="615" name="Rounded Rectangle 614"/>
          <p:cNvSpPr/>
          <p:nvPr/>
        </p:nvSpPr>
        <p:spPr>
          <a:xfrm>
            <a:off x="5578725" y="3337466"/>
            <a:ext cx="1574368" cy="228280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616" name="Rounded Rectangle 615"/>
          <p:cNvSpPr/>
          <p:nvPr/>
        </p:nvSpPr>
        <p:spPr>
          <a:xfrm>
            <a:off x="5173584" y="4490018"/>
            <a:ext cx="3629145" cy="483460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39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74205E-6 L -0.00156 0.60303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301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5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5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7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5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25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25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07407E-6 L 0.02239 -0.50556 " pathEditMode="relative" rAng="0" ptsTypes="AA">
                                      <p:cBhvr>
                                        <p:cTn id="143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-2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5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5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25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25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5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0062 L -0.15226 -0.41142 " pathEditMode="relative" rAng="0" ptsTypes="AA">
                                      <p:cBhvr>
                                        <p:cTn id="175" dur="500" spd="-100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31" y="-2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25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5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25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8.64198E-7 L -4.72222E-6 -0.40556 " pathEditMode="relative" rAng="0" ptsTypes="AA">
                                      <p:cBhvr>
                                        <p:cTn id="207" dur="500" spd="-100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25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25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25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25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25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25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8.64198E-7 L -0.08958 -0.31852 " pathEditMode="relative" rAng="0" ptsTypes="AA">
                                      <p:cBhvr>
                                        <p:cTn id="249" dur="500" spd="-100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25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50"/>
                            </p:stCondLst>
                            <p:childTnLst>
                              <p:par>
                                <p:cTn id="2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750"/>
                            </p:stCondLst>
                            <p:childTnLst>
                              <p:par>
                                <p:cTn id="2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250"/>
                            </p:stCondLst>
                            <p:childTnLst>
                              <p:par>
                                <p:cTn id="2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7" dur="indefinite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9" dur="indefinite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indefinite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2" dur="indefinite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0" dur="indefinite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2" dur="indefinite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indefinite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5" dur="indefinite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5" dur="indefinite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7" dur="indefinite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indefinite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0" dur="indefinite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2" dur="indefinite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750"/>
                            </p:stCondLst>
                            <p:childTnLst>
                              <p:par>
                                <p:cTn id="353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4" dur="indefinite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6" dur="indefinite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indefinite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9" dur="indefinite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1" dur="indefinite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1" dur="indefinite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3" dur="indefinite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indefinite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6" dur="indefinite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8" dur="indefinite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25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250"/>
                            </p:stCondLst>
                            <p:childTnLst>
                              <p:par>
                                <p:cTn id="3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750"/>
                            </p:stCondLst>
                            <p:childTnLst>
                              <p:par>
                                <p:cTn id="389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0" dur="indefinite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2" dur="indefinite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indefinite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5" dur="indefinite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7" dur="indefinite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500"/>
                            </p:stCondLst>
                            <p:childTnLst>
                              <p:par>
                                <p:cTn id="4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25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16" dur="indefinite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18" dur="indefinite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indefinite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1" dur="indefinite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3" dur="indefinite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25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250"/>
                            </p:stCondLst>
                            <p:childTnLst>
                              <p:par>
                                <p:cTn id="4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750"/>
                            </p:stCondLst>
                            <p:childTnLst>
                              <p:par>
                                <p:cTn id="434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35" dur="indefinite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37" dur="indefinite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indefinite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0" dur="indefinite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2" dur="indefinite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750"/>
                            </p:stCondLst>
                            <p:childTnLst>
                              <p:par>
                                <p:cTn id="4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8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500"/>
                            </p:stCondLst>
                            <p:childTnLst>
                              <p:par>
                                <p:cTn id="4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2" dur="25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750"/>
                            </p:stCondLst>
                            <p:childTnLst>
                              <p:par>
                                <p:cTn id="4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25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-0.37396 0.36482 " pathEditMode="relative" rAng="0" ptsTypes="AA">
                                      <p:cBhvr>
                                        <p:cTn id="497" dur="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1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7" dur="5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8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3" dur="25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25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5" dur="25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8" dur="25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25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25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25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25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5" dur="25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8" dur="25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25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0" dur="25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500"/>
                            </p:stCondLst>
                            <p:childTnLst>
                              <p:par>
                                <p:cTn id="5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500"/>
                            </p:stCondLst>
                            <p:childTnLst>
                              <p:par>
                                <p:cTn id="5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25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750"/>
                            </p:stCondLst>
                            <p:childTnLst>
                              <p:par>
                                <p:cTn id="5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25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25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25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500"/>
                            </p:stCondLst>
                            <p:childTnLst>
                              <p:par>
                                <p:cTn id="5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25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750"/>
                            </p:stCondLst>
                            <p:childTnLst>
                              <p:par>
                                <p:cTn id="5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25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2000"/>
                            </p:stCondLst>
                            <p:childTnLst>
                              <p:par>
                                <p:cTn id="5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25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2250"/>
                            </p:stCondLst>
                            <p:childTnLst>
                              <p:par>
                                <p:cTn id="5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25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2500"/>
                            </p:stCondLst>
                            <p:childTnLst>
                              <p:par>
                                <p:cTn id="5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9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5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8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3000"/>
                            </p:stCondLst>
                            <p:childTnLst>
                              <p:par>
                                <p:cTn id="5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9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4" dur="5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5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500"/>
                            </p:stCondLst>
                            <p:childTnLst>
                              <p:par>
                                <p:cTn id="6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4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6" fill="hold">
                            <p:stCondLst>
                              <p:cond delay="1000"/>
                            </p:stCondLst>
                            <p:childTnLst>
                              <p:par>
                                <p:cTn id="6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9" dur="25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4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500"/>
                            </p:stCondLst>
                            <p:childTnLst>
                              <p:par>
                                <p:cTn id="6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8" dur="25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750"/>
                            </p:stCondLst>
                            <p:childTnLst>
                              <p:par>
                                <p:cTn id="6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25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7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7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2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>
                            <p:stCondLst>
                              <p:cond delay="500"/>
                            </p:stCondLst>
                            <p:childTnLst>
                              <p:par>
                                <p:cTn id="66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6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271" grpId="0"/>
      <p:bldP spid="284" grpId="0"/>
      <p:bldP spid="284" grpId="1"/>
      <p:bldP spid="284" grpId="2"/>
      <p:bldP spid="362" grpId="0"/>
      <p:bldP spid="363" grpId="0"/>
      <p:bldP spid="399" grpId="0"/>
      <p:bldP spid="403" grpId="0"/>
      <p:bldP spid="404" grpId="0"/>
      <p:bldP spid="405" grpId="0"/>
      <p:bldP spid="406" grpId="0"/>
      <p:bldP spid="407" grpId="0"/>
      <p:bldP spid="408" grpId="0"/>
      <p:bldP spid="409" grpId="0"/>
      <p:bldP spid="410" grpId="0"/>
      <p:bldP spid="411" grpId="0"/>
      <p:bldP spid="412" grpId="0"/>
      <p:bldP spid="413" grpId="0" animBg="1"/>
      <p:bldP spid="414" grpId="0" animBg="1"/>
      <p:bldP spid="415" grpId="0"/>
      <p:bldP spid="416" grpId="0"/>
      <p:bldP spid="417" grpId="0"/>
      <p:bldP spid="419" grpId="0"/>
      <p:bldP spid="420" grpId="0"/>
      <p:bldP spid="421" grpId="0"/>
      <p:bldP spid="423" grpId="0"/>
      <p:bldP spid="424" grpId="0"/>
      <p:bldP spid="457" grpId="0"/>
      <p:bldP spid="470" grpId="0"/>
      <p:bldP spid="470" grpId="1"/>
      <p:bldP spid="470" grpId="2"/>
      <p:bldP spid="483" grpId="0"/>
      <p:bldP spid="484" grpId="0"/>
      <p:bldP spid="484" grpId="1"/>
      <p:bldP spid="484" grpId="2"/>
      <p:bldP spid="485" grpId="0"/>
      <p:bldP spid="494" grpId="0" animBg="1"/>
      <p:bldP spid="498" grpId="0"/>
      <p:bldP spid="502" grpId="0"/>
      <p:bldP spid="506" grpId="0"/>
      <p:bldP spid="507" grpId="0"/>
      <p:bldP spid="508" grpId="0"/>
      <p:bldP spid="512" grpId="0" animBg="1"/>
      <p:bldP spid="513" grpId="0"/>
      <p:bldP spid="514" grpId="0" animBg="1"/>
      <p:bldP spid="514" grpId="1" animBg="1"/>
      <p:bldP spid="515" grpId="0" animBg="1"/>
      <p:bldP spid="515" grpId="1" animBg="1"/>
      <p:bldP spid="518" grpId="0" animBg="1"/>
      <p:bldP spid="518" grpId="1" animBg="1"/>
      <p:bldP spid="519" grpId="0" animBg="1"/>
      <p:bldP spid="519" grpId="1" animBg="1"/>
      <p:bldP spid="520" grpId="0" animBg="1"/>
      <p:bldP spid="520" grpId="1" animBg="1"/>
      <p:bldP spid="521" grpId="0" animBg="1"/>
      <p:bldP spid="521" grpId="1" animBg="1"/>
      <p:bldP spid="522" grpId="0" animBg="1"/>
      <p:bldP spid="522" grpId="1" animBg="1"/>
      <p:bldP spid="523" grpId="0" animBg="1"/>
      <p:bldP spid="523" grpId="1" animBg="1"/>
      <p:bldP spid="524" grpId="0" animBg="1"/>
      <p:bldP spid="524" grpId="1" animBg="1"/>
      <p:bldP spid="525" grpId="0" animBg="1"/>
      <p:bldP spid="525" grpId="1" animBg="1"/>
      <p:bldP spid="526" grpId="0" animBg="1"/>
      <p:bldP spid="526" grpId="1" animBg="1"/>
      <p:bldP spid="527" grpId="0" animBg="1"/>
      <p:bldP spid="527" grpId="1" animBg="1"/>
      <p:bldP spid="529" grpId="0"/>
      <p:bldP spid="529" grpId="1"/>
      <p:bldP spid="529" grpId="2"/>
      <p:bldP spid="531" grpId="0"/>
      <p:bldP spid="531" grpId="1"/>
      <p:bldP spid="531" grpId="2"/>
      <p:bldP spid="532" grpId="0"/>
      <p:bldP spid="532" grpId="1"/>
      <p:bldP spid="532" grpId="2"/>
      <p:bldP spid="534" grpId="0"/>
      <p:bldP spid="534" grpId="1"/>
      <p:bldP spid="534" grpId="2"/>
      <p:bldP spid="535" grpId="0"/>
      <p:bldP spid="535" grpId="1"/>
      <p:bldP spid="535" grpId="2"/>
      <p:bldP spid="537" grpId="0"/>
      <p:bldP spid="537" grpId="1"/>
      <p:bldP spid="537" grpId="2"/>
      <p:bldP spid="538" grpId="0"/>
      <p:bldP spid="538" grpId="1"/>
      <p:bldP spid="538" grpId="2"/>
      <p:bldP spid="540" grpId="0"/>
      <p:bldP spid="540" grpId="1"/>
      <p:bldP spid="540" grpId="2"/>
      <p:bldP spid="541" grpId="0"/>
      <p:bldP spid="542" grpId="0"/>
      <p:bldP spid="563" grpId="0"/>
      <p:bldP spid="564" grpId="0"/>
      <p:bldP spid="566" grpId="0"/>
      <p:bldP spid="568" grpId="0"/>
      <p:bldP spid="569" grpId="0"/>
      <p:bldP spid="570" grpId="0"/>
      <p:bldP spid="571" grpId="0"/>
      <p:bldP spid="572" grpId="0"/>
      <p:bldP spid="573" grpId="0"/>
      <p:bldP spid="574" grpId="0"/>
      <p:bldP spid="575" grpId="0"/>
      <p:bldP spid="576" grpId="0"/>
      <p:bldP spid="577" grpId="0"/>
      <p:bldP spid="578" grpId="0"/>
      <p:bldP spid="582" grpId="0"/>
      <p:bldP spid="583" grpId="0"/>
      <p:bldP spid="589" grpId="0"/>
      <p:bldP spid="590" grpId="0"/>
      <p:bldP spid="601" grpId="0"/>
      <p:bldP spid="603" grpId="0"/>
      <p:bldP spid="605" grpId="0" animBg="1"/>
      <p:bldP spid="605" grpId="1" animBg="1"/>
      <p:bldP spid="606" grpId="0" animBg="1"/>
      <p:bldP spid="606" grpId="1" animBg="1"/>
      <p:bldP spid="607" grpId="0" animBg="1"/>
      <p:bldP spid="607" grpId="1" animBg="1"/>
      <p:bldP spid="608" grpId="0" animBg="1"/>
      <p:bldP spid="608" grpId="1" animBg="1"/>
      <p:bldP spid="610" grpId="0"/>
      <p:bldP spid="612" grpId="0"/>
      <p:bldP spid="613" grpId="0"/>
      <p:bldP spid="615" grpId="0" animBg="1"/>
      <p:bldP spid="615" grpId="1" animBg="1"/>
      <p:bldP spid="6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67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-1771650"/>
            <a:ext cx="5943600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ADDITIONAL EXAMPLE</a:t>
            </a:r>
          </a:p>
        </p:txBody>
      </p:sp>
    </p:spTree>
    <p:extLst>
      <p:ext uri="{BB962C8B-B14F-4D97-AF65-F5344CB8AC3E}">
        <p14:creationId xmlns:p14="http://schemas.microsoft.com/office/powerpoint/2010/main" val="2244066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ounded Rectangle 110"/>
          <p:cNvSpPr/>
          <p:nvPr/>
        </p:nvSpPr>
        <p:spPr>
          <a:xfrm>
            <a:off x="76200" y="713454"/>
            <a:ext cx="761549" cy="46166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n w="9525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00FFF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w Cen MT" panose="020B0602020104020603" pitchFamily="34" charset="0"/>
              </a:rPr>
              <a:t>Sol.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393" y="823856"/>
            <a:ext cx="20958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Let the four parts be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61925" y="79897"/>
            <a:ext cx="8067675" cy="738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688975" indent="-688975">
              <a:defRPr/>
            </a:pPr>
            <a:r>
              <a:rPr lang="en-US" sz="28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</a:t>
            </a:r>
            <a:r>
              <a:rPr lang="en-US" sz="2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.</a:t>
            </a:r>
            <a:r>
              <a:rPr lang="en-US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</a:t>
            </a:r>
            <a:r>
              <a:rPr lang="en-US" sz="1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Divide 32 into four parts which are in A.P . Such that product of extremes is to the </a:t>
            </a:r>
          </a:p>
          <a:p>
            <a:pPr marL="688975" indent="-688975">
              <a:defRPr/>
            </a:pPr>
            <a:r>
              <a:rPr lang="en-US" sz="1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        product of means is 7:15.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2580971" y="819150"/>
            <a:ext cx="9528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– 3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),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047430" y="1115317"/>
            <a:ext cx="9155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+ 3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3329940" y="819150"/>
            <a:ext cx="865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– 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),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4015740" y="819150"/>
            <a:ext cx="865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),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655240" y="1115317"/>
            <a:ext cx="53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and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647393" y="1413510"/>
            <a:ext cx="24768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Sum of the numbers = 32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361948" y="1708587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647701" y="1708150"/>
            <a:ext cx="876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– 3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1610679" y="1708150"/>
            <a:ext cx="7515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– 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409700" y="1708150"/>
            <a:ext cx="2802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2256160" y="1708150"/>
            <a:ext cx="2802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3132460" y="1708150"/>
            <a:ext cx="2802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4316890" y="1708150"/>
            <a:ext cx="4075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32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4098770" y="1708150"/>
            <a:ext cx="2802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61948" y="2016364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47701" y="2015927"/>
            <a:ext cx="6667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 =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1166815" y="2015927"/>
            <a:ext cx="4581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7393" y="3072861"/>
            <a:ext cx="16087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It is given that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701" y="3365359"/>
            <a:ext cx="876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– 3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755159" y="3658847"/>
            <a:ext cx="134113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40571" y="3635032"/>
            <a:ext cx="753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– 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33600" y="3498707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405783" y="3395403"/>
            <a:ext cx="269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7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439040" y="3661725"/>
            <a:ext cx="2483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62200" y="3619549"/>
            <a:ext cx="3956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15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1948" y="4061018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6600" y="3965768"/>
            <a:ext cx="438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81303" y="3965768"/>
            <a:ext cx="2884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42999" y="3965768"/>
            <a:ext cx="4895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9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826572" y="4228897"/>
            <a:ext cx="70634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74700" y="4197543"/>
            <a:ext cx="388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13053" y="4197543"/>
            <a:ext cx="2884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55700" y="4197543"/>
            <a:ext cx="381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63574" y="4065681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814185" y="3962377"/>
            <a:ext cx="395615" cy="527161"/>
            <a:chOff x="1814185" y="3962377"/>
            <a:chExt cx="395615" cy="527161"/>
          </a:xfrm>
        </p:grpSpPr>
        <p:sp>
          <p:nvSpPr>
            <p:cNvPr id="48" name="Rectangle 47"/>
            <p:cNvSpPr/>
            <p:nvPr/>
          </p:nvSpPr>
          <p:spPr>
            <a:xfrm>
              <a:off x="1857768" y="3962377"/>
              <a:ext cx="2696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7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891025" y="4228897"/>
              <a:ext cx="24834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1814185" y="4181761"/>
              <a:ext cx="3956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15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61948" y="4596016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75531" y="4495904"/>
            <a:ext cx="355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8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009878" y="4495904"/>
            <a:ext cx="2884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171575" y="4495904"/>
            <a:ext cx="5061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9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819474" y="4759033"/>
            <a:ext cx="7205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77875" y="4730750"/>
            <a:ext cx="388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8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047978" y="4730750"/>
            <a:ext cx="2884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90625" y="4730750"/>
            <a:ext cx="381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563574" y="4595817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814185" y="4492513"/>
            <a:ext cx="395615" cy="527161"/>
            <a:chOff x="1814185" y="4492513"/>
            <a:chExt cx="395615" cy="527161"/>
          </a:xfrm>
        </p:grpSpPr>
        <p:sp>
          <p:nvSpPr>
            <p:cNvPr id="65" name="Rectangle 64"/>
            <p:cNvSpPr/>
            <p:nvPr/>
          </p:nvSpPr>
          <p:spPr>
            <a:xfrm>
              <a:off x="1857768" y="4492513"/>
              <a:ext cx="2696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7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891025" y="4759033"/>
              <a:ext cx="24834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1814185" y="4711897"/>
              <a:ext cx="3956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15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361948" y="2403673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202929" y="2298700"/>
            <a:ext cx="429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1281425" y="2565022"/>
            <a:ext cx="2483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254793" y="2508560"/>
            <a:ext cx="2692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50436" y="2394148"/>
            <a:ext cx="58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 =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61948" y="2809875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50436" y="2800350"/>
            <a:ext cx="58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 =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212380" y="2800350"/>
            <a:ext cx="303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8</a:t>
            </a:r>
          </a:p>
        </p:txBody>
      </p:sp>
      <p:sp>
        <p:nvSpPr>
          <p:cNvPr id="100" name="Oval 99"/>
          <p:cNvSpPr/>
          <p:nvPr/>
        </p:nvSpPr>
        <p:spPr>
          <a:xfrm>
            <a:off x="760936" y="1775964"/>
            <a:ext cx="194942" cy="21112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1720143" y="1775964"/>
            <a:ext cx="194942" cy="21112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582768" y="1775964"/>
            <a:ext cx="194942" cy="21112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451834" y="1775964"/>
            <a:ext cx="194942" cy="21112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1290425" y="2416450"/>
            <a:ext cx="206264" cy="100440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1321904" y="2617171"/>
            <a:ext cx="157032" cy="10618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086863" y="2235997"/>
            <a:ext cx="272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FFFF"/>
                </a:solidFill>
                <a:latin typeface="Century Schoolbook" panose="02040604050505020304" pitchFamily="18" charset="0"/>
              </a:rPr>
              <a:t>8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690080" y="514350"/>
            <a:ext cx="3753197" cy="0"/>
          </a:xfrm>
          <a:prstGeom prst="line">
            <a:avLst/>
          </a:prstGeom>
          <a:ln w="19050">
            <a:solidFill>
              <a:srgbClr val="FF00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85535" y="793161"/>
            <a:ext cx="2200799" cy="0"/>
          </a:xfrm>
          <a:prstGeom prst="line">
            <a:avLst/>
          </a:prstGeom>
          <a:ln w="19050">
            <a:solidFill>
              <a:srgbClr val="FF00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81446" y="2008988"/>
            <a:ext cx="3312852" cy="0"/>
          </a:xfrm>
          <a:prstGeom prst="line">
            <a:avLst/>
          </a:prstGeom>
          <a:ln w="19050">
            <a:solidFill>
              <a:srgbClr val="FFFF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314444" y="3365359"/>
            <a:ext cx="9518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+ 3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308099" y="3635032"/>
            <a:ext cx="911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2461579" y="1708150"/>
            <a:ext cx="8150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3337879" y="1708150"/>
            <a:ext cx="8977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+ 3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124" name="TextBox 223"/>
          <p:cNvSpPr txBox="1"/>
          <p:nvPr/>
        </p:nvSpPr>
        <p:spPr>
          <a:xfrm>
            <a:off x="5331111" y="4396245"/>
            <a:ext cx="3528393" cy="551769"/>
          </a:xfrm>
          <a:prstGeom prst="rect">
            <a:avLst/>
          </a:prstGeom>
          <a:solidFill>
            <a:srgbClr val="008080">
              <a:alpha val="87000"/>
            </a:srgbClr>
          </a:solidFill>
          <a:ln w="19050">
            <a:solidFill>
              <a:srgbClr val="66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rgbClr val="FFFF00"/>
                </a:solidFill>
                <a:latin typeface="Century Schoolbook" panose="02040604050505020304" pitchFamily="18" charset="0"/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We know,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–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+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 =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–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4570705" y="514350"/>
            <a:ext cx="3500676" cy="0"/>
          </a:xfrm>
          <a:prstGeom prst="line">
            <a:avLst/>
          </a:prstGeom>
          <a:ln w="19050">
            <a:solidFill>
              <a:srgbClr val="FF00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754683" y="3409998"/>
            <a:ext cx="1332088" cy="228552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826572" y="3682107"/>
            <a:ext cx="1166042" cy="228552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081870" y="3404258"/>
            <a:ext cx="293831" cy="23651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73612" y="3431016"/>
            <a:ext cx="194942" cy="19691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1430473" y="3435516"/>
            <a:ext cx="204886" cy="20696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764718" y="3401755"/>
            <a:ext cx="311907" cy="24503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862412" y="3705301"/>
            <a:ext cx="204886" cy="20903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1432435" y="3701875"/>
            <a:ext cx="198860" cy="21112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1176732" y="3682127"/>
            <a:ext cx="202857" cy="21996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1761489" y="3681662"/>
            <a:ext cx="209004" cy="22320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802728" y="2855759"/>
            <a:ext cx="642853" cy="228552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2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2.96296E-6 L 0.20625 -0.17223 " pathEditMode="relative" rAng="0" ptsTypes="AA">
                                      <p:cBhvr>
                                        <p:cTn id="64" dur="500" spd="-100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0.19062 -0.17223 " pathEditMode="relative" rAng="0" ptsTypes="AA">
                                      <p:cBhvr>
                                        <p:cTn id="75" dur="500" spd="-100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96296E-6 L 0.16562 -0.17037 " pathEditMode="relative" rAng="0" ptsTypes="AA">
                                      <p:cBhvr>
                                        <p:cTn id="86" dur="500" spd="-100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-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30208 -0.11667 " pathEditMode="relative" rAng="0" ptsTypes="AA">
                                      <p:cBhvr>
                                        <p:cTn id="97" dur="500" spd="-100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4" y="-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0.17187 -0.06297 " pathEditMode="relative" rAng="0" ptsTypes="AA">
                                      <p:cBhvr>
                                        <p:cTn id="108" dur="500" spd="-100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155 L 0.34167 -0.05988 " pathEditMode="relative" rAng="0" ptsTypes="AA">
                                      <p:cBhvr>
                                        <p:cTn id="159" dur="500" spd="-100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1" y="-29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-0.06024 -0.09166 " pathEditMode="relative" rAng="0" ptsTypes="AA">
                                      <p:cBhvr>
                                        <p:cTn id="184" dur="500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4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0313 -0.31574 " pathEditMode="relative" rAng="0" ptsTypes="AA">
                                      <p:cBhvr>
                                        <p:cTn id="244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15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1.11111E-6 L 0.21823 -0.32222 " pathEditMode="relative" rAng="0" ptsTypes="AA">
                                      <p:cBhvr>
                                        <p:cTn id="250" dur="5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-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-0.00093 L 0.09288 -0.37327 " pathEditMode="relative" rAng="0" ptsTypes="AA">
                                      <p:cBhvr>
                                        <p:cTn id="260" dur="5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-18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0062 L 0.12986 -0.37666 " pathEditMode="relative" rAng="0" ptsTypes="AA">
                                      <p:cBhvr>
                                        <p:cTn id="266" dur="5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4" y="-1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750"/>
                            </p:stCondLst>
                            <p:childTnLst>
                              <p:par>
                                <p:cTn id="2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"/>
                            </p:stCondLst>
                            <p:childTnLst>
                              <p:par>
                                <p:cTn id="3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750"/>
                            </p:stCondLst>
                            <p:childTnLst>
                              <p:par>
                                <p:cTn id="3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500"/>
                            </p:stCondLst>
                            <p:childTnLst>
                              <p:par>
                                <p:cTn id="4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9.87654E-7 L 0.05954 -0.11173 " pathEditMode="relative" rAng="0" ptsTypes="AA">
                                      <p:cBhvr>
                                        <p:cTn id="453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-5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500"/>
                            </p:stCondLst>
                            <p:childTnLst>
                              <p:par>
                                <p:cTn id="474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500"/>
                            </p:stCondLst>
                            <p:childTnLst>
                              <p:par>
                                <p:cTn id="4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93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500"/>
                            </p:stCondLst>
                            <p:childTnLst>
                              <p:par>
                                <p:cTn id="500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1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6" grpId="0"/>
      <p:bldP spid="110" grpId="0"/>
      <p:bldP spid="139" grpId="0"/>
      <p:bldP spid="162" grpId="0"/>
      <p:bldP spid="164" grpId="0"/>
      <p:bldP spid="165" grpId="0"/>
      <p:bldP spid="179" grpId="0"/>
      <p:bldP spid="180" grpId="0"/>
      <p:bldP spid="181" grpId="0"/>
      <p:bldP spid="182" grpId="0"/>
      <p:bldP spid="182" grpId="1"/>
      <p:bldP spid="183" grpId="0"/>
      <p:bldP spid="183" grpId="1"/>
      <p:bldP spid="185" grpId="0"/>
      <p:bldP spid="186" grpId="0"/>
      <p:bldP spid="188" grpId="0"/>
      <p:bldP spid="189" grpId="0"/>
      <p:bldP spid="189" grpId="1"/>
      <p:bldP spid="190" grpId="0"/>
      <p:bldP spid="191" grpId="0"/>
      <p:bldP spid="192" grpId="0"/>
      <p:bldP spid="193" grpId="0"/>
      <p:bldP spid="193" grpId="1"/>
      <p:bldP spid="27" grpId="0"/>
      <p:bldP spid="28" grpId="0"/>
      <p:bldP spid="28" grpId="1"/>
      <p:bldP spid="32" grpId="0"/>
      <p:bldP spid="32" grpId="1"/>
      <p:bldP spid="34" grpId="0"/>
      <p:bldP spid="35" grpId="0"/>
      <p:bldP spid="37" grpId="0"/>
      <p:bldP spid="38" grpId="0"/>
      <p:bldP spid="39" grpId="0"/>
      <p:bldP spid="39" grpId="1"/>
      <p:bldP spid="39" grpId="2"/>
      <p:bldP spid="40" grpId="0"/>
      <p:bldP spid="41" grpId="0"/>
      <p:bldP spid="44" grpId="0"/>
      <p:bldP spid="44" grpId="1"/>
      <p:bldP spid="44" grpId="2"/>
      <p:bldP spid="45" grpId="0"/>
      <p:bldP spid="46" grpId="0"/>
      <p:bldP spid="47" grpId="0"/>
      <p:bldP spid="51" grpId="0"/>
      <p:bldP spid="57" grpId="0"/>
      <p:bldP spid="58" grpId="0"/>
      <p:bldP spid="59" grpId="0"/>
      <p:bldP spid="61" grpId="0"/>
      <p:bldP spid="62" grpId="0"/>
      <p:bldP spid="63" grpId="0"/>
      <p:bldP spid="64" grpId="0"/>
      <p:bldP spid="92" grpId="0"/>
      <p:bldP spid="93" grpId="0"/>
      <p:bldP spid="95" grpId="0"/>
      <p:bldP spid="95" grpId="1"/>
      <p:bldP spid="96" grpId="0"/>
      <p:bldP spid="97" grpId="0"/>
      <p:bldP spid="98" grpId="0"/>
      <p:bldP spid="99" grpId="0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6" grpId="0"/>
      <p:bldP spid="29" grpId="0"/>
      <p:bldP spid="29" grpId="1"/>
      <p:bldP spid="33" grpId="0"/>
      <p:bldP spid="33" grpId="1"/>
      <p:bldP spid="184" grpId="0"/>
      <p:bldP spid="184" grpId="1"/>
      <p:bldP spid="187" grpId="0"/>
      <p:bldP spid="187" grpId="1"/>
      <p:bldP spid="124" grpId="0" animBg="1"/>
      <p:bldP spid="124" grpId="1" animBg="1"/>
      <p:bldP spid="126" grpId="0" animBg="1"/>
      <p:bldP spid="126" grpId="1" animBg="1"/>
      <p:bldP spid="127" grpId="0" animBg="1"/>
      <p:bldP spid="127" grpId="1" animBg="1"/>
      <p:bldP spid="114" grpId="0" animBg="1"/>
      <p:bldP spid="114" grpId="1" animBg="1"/>
      <p:bldP spid="112" grpId="0" animBg="1"/>
      <p:bldP spid="112" grpId="1" animBg="1"/>
      <p:bldP spid="113" grpId="0" animBg="1"/>
      <p:bldP spid="113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8" grpId="0" animBg="1"/>
      <p:bldP spid="12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/>
          <p:cNvSpPr/>
          <p:nvPr/>
        </p:nvSpPr>
        <p:spPr>
          <a:xfrm>
            <a:off x="4873348" y="4154245"/>
            <a:ext cx="3218519" cy="487256"/>
          </a:xfrm>
          <a:prstGeom prst="roundRect">
            <a:avLst/>
          </a:prstGeom>
          <a:solidFill>
            <a:schemeClr val="bg1">
              <a:lumMod val="65000"/>
              <a:alpha val="46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6200" y="713454"/>
            <a:ext cx="761549" cy="46166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n w="9525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00FFF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w Cen MT" panose="020B0602020104020603" pitchFamily="34" charset="0"/>
              </a:rPr>
              <a:t>Sol.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61925" y="79897"/>
            <a:ext cx="8067675" cy="738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688975" indent="-688975">
              <a:defRPr/>
            </a:pPr>
            <a:r>
              <a:rPr lang="en-US" sz="28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</a:t>
            </a:r>
            <a:r>
              <a:rPr lang="en-US" sz="2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.</a:t>
            </a:r>
            <a:r>
              <a:rPr lang="en-US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</a:t>
            </a:r>
            <a:r>
              <a:rPr lang="en-US" sz="1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Divide 32 into four parts which are in A.P . Such that product of extremes is to the </a:t>
            </a:r>
          </a:p>
          <a:p>
            <a:pPr marL="688975" indent="-688975">
              <a:defRPr/>
            </a:pPr>
            <a:r>
              <a:rPr lang="en-US" sz="1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        product of means is 7:15.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13069" y="2281639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08025" y="2181527"/>
            <a:ext cx="438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64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81303" y="2181527"/>
            <a:ext cx="2884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143000" y="2181527"/>
            <a:ext cx="5061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9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790899" y="2444656"/>
            <a:ext cx="7205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49300" y="2416373"/>
            <a:ext cx="388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64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19403" y="2416373"/>
            <a:ext cx="2884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62050" y="2416373"/>
            <a:ext cx="381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534999" y="2281440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85610" y="2178136"/>
            <a:ext cx="395615" cy="527161"/>
            <a:chOff x="1814185" y="4492513"/>
            <a:chExt cx="395615" cy="527161"/>
          </a:xfrm>
        </p:grpSpPr>
        <p:sp>
          <p:nvSpPr>
            <p:cNvPr id="65" name="Rectangle 64"/>
            <p:cNvSpPr/>
            <p:nvPr/>
          </p:nvSpPr>
          <p:spPr>
            <a:xfrm>
              <a:off x="1857768" y="4492513"/>
              <a:ext cx="2696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7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891025" y="4759033"/>
              <a:ext cx="24834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1814185" y="4711897"/>
              <a:ext cx="3956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15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97" name="Rectangle 96"/>
          <p:cNvSpPr/>
          <p:nvPr/>
        </p:nvSpPr>
        <p:spPr>
          <a:xfrm>
            <a:off x="313069" y="1381125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97096" y="1371600"/>
            <a:ext cx="58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 =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159040" y="1371600"/>
            <a:ext cx="303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6228" y="1661881"/>
            <a:ext cx="1847852" cy="546014"/>
            <a:chOff x="361948" y="4492513"/>
            <a:chExt cx="1847852" cy="546014"/>
          </a:xfrm>
        </p:grpSpPr>
        <p:sp>
          <p:nvSpPr>
            <p:cNvPr id="126" name="Rectangle 125"/>
            <p:cNvSpPr/>
            <p:nvPr/>
          </p:nvSpPr>
          <p:spPr>
            <a:xfrm>
              <a:off x="361948" y="4596016"/>
              <a:ext cx="4194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</a:t>
              </a:r>
              <a:endPara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75531" y="4495904"/>
              <a:ext cx="3555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8</a:t>
              </a:r>
              <a:r>
                <a: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09878" y="4495904"/>
              <a:ext cx="2884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–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171575" y="4495904"/>
              <a:ext cx="50618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9</a:t>
              </a:r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d</a:t>
              </a:r>
              <a:r>
                <a: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819474" y="4759033"/>
              <a:ext cx="72054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777875" y="4730750"/>
              <a:ext cx="3889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8</a:t>
              </a:r>
              <a:r>
                <a: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047978" y="4730750"/>
              <a:ext cx="2884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–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190625" y="4730750"/>
              <a:ext cx="38100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d</a:t>
              </a:r>
              <a:r>
                <a: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563574" y="4595817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=</a:t>
              </a: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1814185" y="4492513"/>
              <a:ext cx="395615" cy="527161"/>
              <a:chOff x="1814185" y="4492513"/>
              <a:chExt cx="395615" cy="527161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857768" y="4492513"/>
                <a:ext cx="26969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7</a:t>
                </a:r>
                <a:endPara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891025" y="4759033"/>
                <a:ext cx="248341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Rectangle 137"/>
              <p:cNvSpPr/>
              <p:nvPr/>
            </p:nvSpPr>
            <p:spPr>
              <a:xfrm>
                <a:off x="1814185" y="4711897"/>
                <a:ext cx="39561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15</a:t>
                </a:r>
                <a:endPara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</p:grpSp>
      </p:grpSp>
      <p:cxnSp>
        <p:nvCxnSpPr>
          <p:cNvPr id="140" name="Straight Arrow Connector 139"/>
          <p:cNvCxnSpPr/>
          <p:nvPr/>
        </p:nvCxnSpPr>
        <p:spPr>
          <a:xfrm flipH="1" flipV="1">
            <a:off x="1536923" y="2358360"/>
            <a:ext cx="340665" cy="224951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505617" y="2387674"/>
            <a:ext cx="382456" cy="150879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313069" y="2724150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81656" y="2724150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15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88243" y="2724150"/>
            <a:ext cx="10791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(64 –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9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1821040" y="2724150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024455" y="2724150"/>
            <a:ext cx="358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7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129134" y="2724150"/>
            <a:ext cx="9522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(64 – 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13069" y="3031927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707847" y="3031927"/>
            <a:ext cx="5069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960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097000" y="3031927"/>
            <a:ext cx="2879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– 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840090" y="3031927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118360" y="3031927"/>
            <a:ext cx="5231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448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506572" y="3031927"/>
            <a:ext cx="318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–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253225" y="3031927"/>
            <a:ext cx="6936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135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691203" y="3031927"/>
            <a:ext cx="4888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7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47393" y="823856"/>
            <a:ext cx="20958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Let the four parts be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2580971" y="819150"/>
            <a:ext cx="9528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– 3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),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047430" y="1115317"/>
            <a:ext cx="9155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+ 3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3329940" y="819150"/>
            <a:ext cx="865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– 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),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4015740" y="819150"/>
            <a:ext cx="865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),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655240" y="1115317"/>
            <a:ext cx="53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and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313069" y="3638550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246988" y="3638550"/>
            <a:ext cx="708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512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656873" y="3638550"/>
            <a:ext cx="306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896825" y="3638550"/>
            <a:ext cx="7084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128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313069" y="4039176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366568" y="4061003"/>
            <a:ext cx="39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1656873" y="4061003"/>
            <a:ext cx="306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904448" y="3953536"/>
            <a:ext cx="5169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512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1997315" y="4219858"/>
            <a:ext cx="31220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1903781" y="4182446"/>
            <a:ext cx="5183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128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13069" y="4445496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366568" y="4467323"/>
            <a:ext cx="39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656873" y="4467323"/>
            <a:ext cx="306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910300" y="4467323"/>
            <a:ext cx="306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313069" y="4716595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366568" y="4738422"/>
            <a:ext cx="39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656873" y="4738422"/>
            <a:ext cx="306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916341" y="4738422"/>
            <a:ext cx="306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±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2076450" y="4738422"/>
            <a:ext cx="306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4882871" y="4132032"/>
            <a:ext cx="3208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Thus, the four parts </a:t>
            </a:r>
            <a:r>
              <a:rPr lang="en-US" sz="1400" b="1" i="1" dirty="0">
                <a:solidFill>
                  <a:srgbClr val="FFFF00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 – 3</a:t>
            </a:r>
            <a:r>
              <a:rPr lang="en-US" sz="1400" b="1" i="1" dirty="0">
                <a:solidFill>
                  <a:srgbClr val="FFFF00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, </a:t>
            </a:r>
            <a:r>
              <a:rPr lang="en-US" sz="1400" b="1" i="1" dirty="0">
                <a:solidFill>
                  <a:srgbClr val="FFFF00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 – </a:t>
            </a:r>
            <a:r>
              <a:rPr lang="en-US" sz="1400" b="1" i="1" dirty="0">
                <a:solidFill>
                  <a:srgbClr val="FFFF00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, </a:t>
            </a:r>
          </a:p>
          <a:p>
            <a:r>
              <a:rPr lang="en-US" sz="1400" b="1" i="1" dirty="0">
                <a:solidFill>
                  <a:srgbClr val="FFFF00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srgbClr val="FFFF00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 and </a:t>
            </a:r>
            <a:r>
              <a:rPr lang="en-US" sz="1400" b="1" i="1" dirty="0">
                <a:solidFill>
                  <a:srgbClr val="FFFF00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 + 3</a:t>
            </a:r>
            <a:r>
              <a:rPr lang="en-US" sz="1400" b="1" i="1" dirty="0">
                <a:solidFill>
                  <a:srgbClr val="FFFF00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 are  2, 6, 10, 14.</a:t>
            </a:r>
            <a:endParaRPr lang="en-US" sz="1400" b="1" baseline="30000" dirty="0">
              <a:solidFill>
                <a:srgbClr val="FFFF00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03" name="Straight Connector 202"/>
          <p:cNvCxnSpPr/>
          <p:nvPr/>
        </p:nvCxnSpPr>
        <p:spPr>
          <a:xfrm flipV="1">
            <a:off x="2020446" y="4072088"/>
            <a:ext cx="286436" cy="83138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2025154" y="4274985"/>
            <a:ext cx="266086" cy="120848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1774684" y="3914371"/>
            <a:ext cx="272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FFFF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313069" y="3339704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07847" y="3339704"/>
            <a:ext cx="5069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960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097000" y="3339704"/>
            <a:ext cx="2879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– 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644748" y="3339704"/>
            <a:ext cx="330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1852615" y="3339704"/>
            <a:ext cx="6996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135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2417428" y="3339704"/>
            <a:ext cx="318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–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253226" y="3339704"/>
            <a:ext cx="538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448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2602059" y="3339704"/>
            <a:ext cx="4888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7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2280112" y="4738422"/>
            <a:ext cx="3587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[Taking square  root on both sides]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572000" y="4236337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731041" y="1666642"/>
            <a:ext cx="438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8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733422" y="1899941"/>
            <a:ext cx="438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8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18" name="Curved Right Arrow 217"/>
          <p:cNvSpPr/>
          <p:nvPr/>
        </p:nvSpPr>
        <p:spPr>
          <a:xfrm rot="5400000" flipV="1">
            <a:off x="964911" y="2550819"/>
            <a:ext cx="131753" cy="371329"/>
          </a:xfrm>
          <a:prstGeom prst="curvedRightArrow">
            <a:avLst>
              <a:gd name="adj1" fmla="val 35782"/>
              <a:gd name="adj2" fmla="val 73441"/>
              <a:gd name="adj3" fmla="val 28881"/>
            </a:avLst>
          </a:prstGeom>
          <a:solidFill>
            <a:srgbClr val="00FF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19" name="Curved Right Arrow 218"/>
          <p:cNvSpPr/>
          <p:nvPr/>
        </p:nvSpPr>
        <p:spPr>
          <a:xfrm rot="5400000" flipV="1">
            <a:off x="1162522" y="2346285"/>
            <a:ext cx="131753" cy="780398"/>
          </a:xfrm>
          <a:prstGeom prst="curvedRightArrow">
            <a:avLst>
              <a:gd name="adj1" fmla="val 35782"/>
              <a:gd name="adj2" fmla="val 73441"/>
              <a:gd name="adj3" fmla="val 28881"/>
            </a:avLst>
          </a:prstGeom>
          <a:solidFill>
            <a:srgbClr val="00FF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20" name="Curved Right Arrow 219"/>
          <p:cNvSpPr/>
          <p:nvPr/>
        </p:nvSpPr>
        <p:spPr>
          <a:xfrm rot="5400000" flipV="1">
            <a:off x="2254799" y="2582181"/>
            <a:ext cx="129157" cy="308616"/>
          </a:xfrm>
          <a:prstGeom prst="curvedRightArrow">
            <a:avLst>
              <a:gd name="adj1" fmla="val 35782"/>
              <a:gd name="adj2" fmla="val 73441"/>
              <a:gd name="adj3" fmla="val 28881"/>
            </a:avLst>
          </a:prstGeom>
          <a:solidFill>
            <a:srgbClr val="00FF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21" name="Curved Right Arrow 220"/>
          <p:cNvSpPr/>
          <p:nvPr/>
        </p:nvSpPr>
        <p:spPr>
          <a:xfrm rot="5400000" flipV="1">
            <a:off x="2437400" y="2379011"/>
            <a:ext cx="131753" cy="714949"/>
          </a:xfrm>
          <a:prstGeom prst="curvedRightArrow">
            <a:avLst>
              <a:gd name="adj1" fmla="val 35782"/>
              <a:gd name="adj2" fmla="val 73441"/>
              <a:gd name="adj3" fmla="val 28881"/>
            </a:avLst>
          </a:prstGeom>
          <a:solidFill>
            <a:srgbClr val="00FF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22" name="Curved Right Arrow 221"/>
          <p:cNvSpPr/>
          <p:nvPr/>
        </p:nvSpPr>
        <p:spPr>
          <a:xfrm rot="5400000" flipV="1">
            <a:off x="1837879" y="2621065"/>
            <a:ext cx="131753" cy="850302"/>
          </a:xfrm>
          <a:prstGeom prst="curvedRightArrow">
            <a:avLst>
              <a:gd name="adj1" fmla="val 35782"/>
              <a:gd name="adj2" fmla="val 73441"/>
              <a:gd name="adj3" fmla="val 28881"/>
            </a:avLst>
          </a:prstGeom>
          <a:solidFill>
            <a:srgbClr val="00FF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2010940" y="3074670"/>
            <a:ext cx="198860" cy="21112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Century Schoolbook" pitchFamily="18" charset="0"/>
              </a:rPr>
              <a:t>+</a:t>
            </a:r>
          </a:p>
        </p:txBody>
      </p:sp>
      <p:sp>
        <p:nvSpPr>
          <p:cNvPr id="224" name="Curved Right Arrow 223"/>
          <p:cNvSpPr/>
          <p:nvPr/>
        </p:nvSpPr>
        <p:spPr>
          <a:xfrm rot="16200000" flipH="1" flipV="1">
            <a:off x="1807075" y="2621066"/>
            <a:ext cx="131753" cy="850302"/>
          </a:xfrm>
          <a:prstGeom prst="curvedRightArrow">
            <a:avLst>
              <a:gd name="adj1" fmla="val 35782"/>
              <a:gd name="adj2" fmla="val 73441"/>
              <a:gd name="adj3" fmla="val 28881"/>
            </a:avLst>
          </a:prstGeom>
          <a:solidFill>
            <a:srgbClr val="00FF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1120021" y="3085891"/>
            <a:ext cx="198860" cy="21112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107293" y="3638550"/>
            <a:ext cx="708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128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1911316" y="3638550"/>
            <a:ext cx="534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512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1105695" y="3637954"/>
            <a:ext cx="5183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128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1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23457E-7 L 0.00087 0.56975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8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09877E-6 L -0.02587 -0.10401 " pathEditMode="relative" rAng="0" ptsTypes="AA">
                                      <p:cBhvr>
                                        <p:cTn id="97" dur="500" spd="-100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-5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2.09877E-6 L -0.15539 -0.05556 " pathEditMode="relative" rAng="0" ptsTypes="AA">
                                      <p:cBhvr>
                                        <p:cTn id="122" dur="500" spd="-100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47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4" dur="indefinite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6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8" dur="indefinite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6" dur="indefinite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8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0" dur="indefinite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9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1" dur="indefinite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3" dur="indefinite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1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3" dur="indefinite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5" dur="indefinite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1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"/>
                            </p:stCondLst>
                            <p:childTnLst>
                              <p:par>
                                <p:cTn id="33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1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1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00"/>
                            </p:stCondLst>
                            <p:childTnLst>
                              <p:par>
                                <p:cTn id="3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0" dur="indefinite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23457E-6 L -0.0882 -0.10432 " pathEditMode="relative" rAng="0" ptsTypes="AA">
                                      <p:cBhvr>
                                        <p:cTn id="386" dur="500" spd="-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0" y="-5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9" dur="indefinite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9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000"/>
                            </p:stCondLst>
                            <p:childTnLst>
                              <p:par>
                                <p:cTn id="4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3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500"/>
                            </p:stCondLst>
                            <p:childTnLst>
                              <p:par>
                                <p:cTn id="4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51" grpId="0"/>
      <p:bldP spid="57" grpId="0"/>
      <p:bldP spid="58" grpId="0"/>
      <p:bldP spid="59" grpId="0"/>
      <p:bldP spid="61" grpId="0"/>
      <p:bldP spid="62" grpId="0"/>
      <p:bldP spid="63" grpId="0"/>
      <p:bldP spid="64" grpId="0"/>
      <p:bldP spid="143" grpId="0"/>
      <p:bldP spid="144" grpId="0"/>
      <p:bldP spid="145" grpId="0"/>
      <p:bldP spid="145" grpId="1"/>
      <p:bldP spid="146" grpId="0"/>
      <p:bldP spid="147" grpId="0"/>
      <p:bldP spid="148" grpId="0"/>
      <p:bldP spid="148" grpId="1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67" grpId="0"/>
      <p:bldP spid="168" grpId="0"/>
      <p:bldP spid="168" grpId="1"/>
      <p:bldP spid="169" grpId="0"/>
      <p:bldP spid="170" grpId="0"/>
      <p:bldP spid="170" grpId="1"/>
      <p:bldP spid="171" grpId="0"/>
      <p:bldP spid="172" grpId="0"/>
      <p:bldP spid="173" grpId="0"/>
      <p:bldP spid="174" grpId="0"/>
      <p:bldP spid="176" grpId="0"/>
      <p:bldP spid="176" grpId="1"/>
      <p:bldP spid="177" grpId="0"/>
      <p:bldP spid="178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5" grpId="0"/>
      <p:bldP spid="206" grpId="0"/>
      <p:bldP spid="207" grpId="0"/>
      <p:bldP spid="207" grpId="1"/>
      <p:bldP spid="207" grpId="2"/>
      <p:bldP spid="208" grpId="0"/>
      <p:bldP spid="208" grpId="1"/>
      <p:bldP spid="208" grpId="2"/>
      <p:bldP spid="209" grpId="0"/>
      <p:bldP spid="210" grpId="0"/>
      <p:bldP spid="210" grpId="1"/>
      <p:bldP spid="210" grpId="2"/>
      <p:bldP spid="211" grpId="0"/>
      <p:bldP spid="211" grpId="1"/>
      <p:bldP spid="211" grpId="2"/>
      <p:bldP spid="212" grpId="0"/>
      <p:bldP spid="212" grpId="1"/>
      <p:bldP spid="212" grpId="2"/>
      <p:bldP spid="213" grpId="0"/>
      <p:bldP spid="213" grpId="1"/>
      <p:bldP spid="213" grpId="2"/>
      <p:bldP spid="214" grpId="0"/>
      <p:bldP spid="215" grpId="0"/>
      <p:bldP spid="216" grpId="0"/>
      <p:bldP spid="216" grpId="1"/>
      <p:bldP spid="216" grpId="2"/>
      <p:bldP spid="217" grpId="0"/>
      <p:bldP spid="217" grpId="1"/>
      <p:bldP spid="217" grpId="2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9" grpId="0"/>
      <p:bldP spid="230" grpId="0"/>
      <p:bldP spid="231" grpId="0"/>
      <p:bldP spid="231" grpId="1"/>
      <p:bldP spid="231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63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67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68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4484" y="-1695450"/>
            <a:ext cx="5398916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ADDITIONAL EXAMPLE</a:t>
            </a:r>
          </a:p>
        </p:txBody>
      </p:sp>
    </p:spTree>
    <p:extLst>
      <p:ext uri="{BB962C8B-B14F-4D97-AF65-F5344CB8AC3E}">
        <p14:creationId xmlns:p14="http://schemas.microsoft.com/office/powerpoint/2010/main" val="4093396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ounded Rectangle 110"/>
          <p:cNvSpPr/>
          <p:nvPr/>
        </p:nvSpPr>
        <p:spPr>
          <a:xfrm>
            <a:off x="38100" y="814685"/>
            <a:ext cx="761549" cy="46166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n w="9525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00FFF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w Cen MT" panose="020B0602020104020603" pitchFamily="34" charset="0"/>
              </a:rPr>
              <a:t>Sol.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393" y="925087"/>
            <a:ext cx="3624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Let 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be the first term and 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be the </a:t>
            </a:r>
          </a:p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common difference of the given A.P. 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524000" y="1517014"/>
            <a:ext cx="476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t</a:t>
            </a:r>
            <a:r>
              <a:rPr lang="en-US" sz="1400" b="1" i="1" baseline="-25000" dirty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1925" y="79897"/>
            <a:ext cx="8571579" cy="907534"/>
            <a:chOff x="161925" y="79897"/>
            <a:chExt cx="8571579" cy="907534"/>
          </a:xfrm>
        </p:grpSpPr>
        <p:sp>
          <p:nvSpPr>
            <p:cNvPr id="92" name="Rectangle 91"/>
            <p:cNvSpPr/>
            <p:nvPr/>
          </p:nvSpPr>
          <p:spPr>
            <a:xfrm>
              <a:off x="3109767" y="15904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136906" y="15904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61925" y="79897"/>
              <a:ext cx="8571579" cy="907534"/>
              <a:chOff x="161925" y="79897"/>
              <a:chExt cx="8571579" cy="9075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61925" y="79897"/>
                <a:ext cx="3239393" cy="52322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688975" indent="-688975">
                  <a:defRPr/>
                </a:pPr>
                <a:r>
                  <a:rPr lang="en-US" sz="28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 Antiqua" panose="02040602050305030304" pitchFamily="18" charset="0"/>
                  </a:rPr>
                  <a:t>Q</a:t>
                </a:r>
                <a:r>
                  <a:rPr lang="en-US" sz="2400" b="1" kern="0" spc="-2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itchFamily="34" charset="0"/>
                  </a:rPr>
                  <a:t>.</a:t>
                </a:r>
                <a:r>
                  <a:rPr lang="en-US" b="1" kern="0" spc="-2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itchFamily="34" charset="0"/>
                  </a:rPr>
                  <a:t> </a:t>
                </a:r>
                <a:r>
                  <a:rPr lang="en-US" sz="1400" b="1" kern="0" spc="-2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If the </a:t>
                </a:r>
                <a:r>
                  <a:rPr lang="en-US" sz="1400" b="1" i="1" kern="0" spc="-20" dirty="0" err="1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m</a:t>
                </a:r>
                <a:r>
                  <a:rPr lang="en-US" sz="1400" b="1" kern="0" spc="-20" baseline="30000" dirty="0" err="1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th</a:t>
                </a:r>
                <a:r>
                  <a:rPr lang="en-US" sz="1400" b="1" kern="0" spc="-20" baseline="3000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 </a:t>
                </a:r>
                <a:r>
                  <a:rPr lang="en-US" sz="1400" b="1" kern="0" spc="-2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term of an A.P. is </a:t>
                </a:r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3151399" y="432982"/>
                <a:ext cx="195587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tangle 93"/>
              <p:cNvSpPr/>
              <p:nvPr/>
            </p:nvSpPr>
            <p:spPr>
              <a:xfrm>
                <a:off x="3109767" y="346040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n</a:t>
                </a:r>
                <a:endParaRPr lang="en-US" sz="1400" b="1" i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323918" y="242898"/>
                <a:ext cx="190340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and the </a:t>
                </a:r>
                <a:r>
                  <a:rPr lang="en-US" sz="1400" b="1" i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n</a:t>
                </a:r>
                <a:r>
                  <a:rPr lang="en-US" sz="1400" b="1" baseline="30000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th</a:t>
                </a:r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 term is</a:t>
                </a: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5182922" y="432982"/>
                <a:ext cx="199518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5129286" y="353660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m</a:t>
                </a:r>
                <a:endParaRPr lang="en-US" sz="1400" b="1" i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352944" y="242898"/>
                <a:ext cx="338056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, show that the sum of </a:t>
                </a:r>
                <a:r>
                  <a:rPr lang="en-US" sz="1400" b="1" i="1" dirty="0" err="1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mn</a:t>
                </a:r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 term is 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21993" y="555829"/>
                <a:ext cx="36860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is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92175" y="483129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1</a:t>
                </a:r>
                <a:endParaRPr lang="en-US" sz="1400" b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936982" y="744371"/>
                <a:ext cx="195587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892175" y="679654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2</a:t>
                </a:r>
                <a:endParaRPr lang="en-US" sz="1400" b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113519" y="555829"/>
                <a:ext cx="100103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(</a:t>
                </a:r>
                <a:r>
                  <a:rPr lang="en-US" sz="1400" b="1" i="1" dirty="0" err="1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mn</a:t>
                </a:r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 + 1).</a:t>
                </a:r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1884444" y="1536064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179805" y="1426118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2229714" y="1692440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179805" y="1602637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n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05449" y="1973561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68846" y="1973561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65696" y="1973561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043963" y="1973561"/>
            <a:ext cx="7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m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 1)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658862" y="1973561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84444" y="1973561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179805" y="1871552"/>
            <a:ext cx="291551" cy="485887"/>
            <a:chOff x="2179805" y="1871552"/>
            <a:chExt cx="291551" cy="485887"/>
          </a:xfrm>
        </p:grpSpPr>
        <p:sp>
          <p:nvSpPr>
            <p:cNvPr id="117" name="Rectangle 116"/>
            <p:cNvSpPr/>
            <p:nvPr/>
          </p:nvSpPr>
          <p:spPr>
            <a:xfrm>
              <a:off x="2179805" y="187155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2229714" y="2137874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2179805" y="204966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685800" y="2393727"/>
            <a:ext cx="540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and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568450" y="2373086"/>
            <a:ext cx="476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t</a:t>
            </a:r>
            <a:r>
              <a:rPr lang="en-US" sz="1400" b="1" i="1" baseline="-25000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n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884444" y="239213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179805" y="2282190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2219684" y="2548512"/>
            <a:ext cx="211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2170280" y="2463472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05449" y="2846686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87894" y="2862560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84744" y="2862560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082063" y="2862560"/>
            <a:ext cx="7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 1)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669342" y="2862560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884444" y="2862560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163930" y="2752614"/>
            <a:ext cx="297901" cy="485887"/>
            <a:chOff x="2163930" y="2752614"/>
            <a:chExt cx="297901" cy="485887"/>
          </a:xfrm>
        </p:grpSpPr>
        <p:sp>
          <p:nvSpPr>
            <p:cNvPr id="132" name="Rectangle 131"/>
            <p:cNvSpPr/>
            <p:nvPr/>
          </p:nvSpPr>
          <p:spPr>
            <a:xfrm>
              <a:off x="2170280" y="275261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2217249" y="3018936"/>
              <a:ext cx="21031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/>
            <p:cNvSpPr/>
            <p:nvPr/>
          </p:nvSpPr>
          <p:spPr>
            <a:xfrm>
              <a:off x="2163930" y="293072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135" name="Rectangle 134"/>
          <p:cNvSpPr/>
          <p:nvPr/>
        </p:nvSpPr>
        <p:spPr>
          <a:xfrm>
            <a:off x="680657" y="3237231"/>
            <a:ext cx="48721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Subtracting equation (ii) from equation (i), we get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330922" y="3633273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18519" y="3537273"/>
            <a:ext cx="296314" cy="487319"/>
            <a:chOff x="3618519" y="3537273"/>
            <a:chExt cx="296314" cy="487319"/>
          </a:xfrm>
        </p:grpSpPr>
        <p:sp>
          <p:nvSpPr>
            <p:cNvPr id="140" name="Rectangle 139"/>
            <p:cNvSpPr/>
            <p:nvPr/>
          </p:nvSpPr>
          <p:spPr>
            <a:xfrm>
              <a:off x="3618519" y="3537273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3671604" y="3802097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/>
            <p:cNvSpPr/>
            <p:nvPr/>
          </p:nvSpPr>
          <p:spPr>
            <a:xfrm>
              <a:off x="3623282" y="3716815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3876830" y="3622955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68043" y="3537273"/>
            <a:ext cx="308218" cy="487319"/>
            <a:chOff x="4060900" y="3537273"/>
            <a:chExt cx="308218" cy="487319"/>
          </a:xfrm>
        </p:grpSpPr>
        <p:sp>
          <p:nvSpPr>
            <p:cNvPr id="144" name="Rectangle 143"/>
            <p:cNvSpPr/>
            <p:nvPr/>
          </p:nvSpPr>
          <p:spPr>
            <a:xfrm>
              <a:off x="4077567" y="3537273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4122948" y="3802097"/>
              <a:ext cx="21031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4060900" y="3716815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642934" y="1517014"/>
            <a:ext cx="489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So,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2726964" y="1973561"/>
            <a:ext cx="568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…(i)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691087" y="2807612"/>
            <a:ext cx="6406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…(ii)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411480" y="3621128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4877" y="3621128"/>
            <a:ext cx="1294816" cy="307777"/>
            <a:chOff x="674877" y="3598268"/>
            <a:chExt cx="1294816" cy="307777"/>
          </a:xfrm>
        </p:grpSpPr>
        <p:sp>
          <p:nvSpPr>
            <p:cNvPr id="165" name="Rectangle 164"/>
            <p:cNvSpPr/>
            <p:nvPr/>
          </p:nvSpPr>
          <p:spPr>
            <a:xfrm>
              <a:off x="674877" y="3598268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a</a:t>
              </a:r>
              <a:endParaRPr lang="en-US" sz="1400" b="1" i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871727" y="3598268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+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049994" y="3598268"/>
              <a:ext cx="7896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(</a:t>
              </a:r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 </a:t>
              </a:r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– 1)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664893" y="3598268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d</a:t>
              </a:r>
              <a:endParaRPr lang="en-US" sz="1400" b="1" i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034568" y="3625733"/>
            <a:ext cx="1516352" cy="307777"/>
            <a:chOff x="2034568" y="3602873"/>
            <a:chExt cx="1516352" cy="307777"/>
          </a:xfrm>
        </p:grpSpPr>
        <p:grpSp>
          <p:nvGrpSpPr>
            <p:cNvPr id="4" name="Group 3"/>
            <p:cNvGrpSpPr/>
            <p:nvPr/>
          </p:nvGrpSpPr>
          <p:grpSpPr>
            <a:xfrm>
              <a:off x="2034568" y="3602873"/>
              <a:ext cx="1234917" cy="307777"/>
              <a:chOff x="2034568" y="3602873"/>
              <a:chExt cx="1234917" cy="307777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2034568" y="3602873"/>
                <a:ext cx="37515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[</a:t>
                </a:r>
                <a:r>
                  <a:rPr lang="en-US" sz="1400" b="1" i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a</a:t>
                </a:r>
                <a:endParaRPr lang="en-US" sz="1400" b="1" i="1" baseline="-25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282542" y="3602873"/>
                <a:ext cx="3048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+</a:t>
                </a:r>
                <a:endParaRPr lang="en-US" sz="1400" b="1" baseline="-25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2479861" y="3602873"/>
                <a:ext cx="78962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(</a:t>
                </a:r>
                <a:r>
                  <a:rPr lang="en-US" sz="1400" b="1" i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n </a:t>
                </a:r>
                <a:r>
                  <a:rPr lang="en-US" sz="14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– 1)</a:t>
                </a:r>
                <a:endParaRPr lang="en-US" sz="1400" b="1" baseline="-25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</p:grpSp>
        <p:sp>
          <p:nvSpPr>
            <p:cNvPr id="183" name="Rectangle 182"/>
            <p:cNvSpPr/>
            <p:nvPr/>
          </p:nvSpPr>
          <p:spPr>
            <a:xfrm>
              <a:off x="3036660" y="3602873"/>
              <a:ext cx="5142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d</a:t>
              </a:r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]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184" name="Rectangle 183"/>
          <p:cNvSpPr/>
          <p:nvPr/>
        </p:nvSpPr>
        <p:spPr>
          <a:xfrm>
            <a:off x="1886020" y="3622955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3330922" y="4147388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613756" y="4061188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3864925" y="4061188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4037090" y="4061188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n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>
            <a:off x="3673233" y="4316212"/>
            <a:ext cx="5989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3746941" y="4230930"/>
            <a:ext cx="4896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411480" y="4135243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674877" y="4135243"/>
            <a:ext cx="1294816" cy="307777"/>
            <a:chOff x="674877" y="3598268"/>
            <a:chExt cx="1294816" cy="307777"/>
          </a:xfrm>
        </p:grpSpPr>
        <p:sp>
          <p:nvSpPr>
            <p:cNvPr id="200" name="Rectangle 199"/>
            <p:cNvSpPr/>
            <p:nvPr/>
          </p:nvSpPr>
          <p:spPr>
            <a:xfrm>
              <a:off x="674877" y="3598268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a</a:t>
              </a:r>
              <a:endParaRPr lang="en-US" sz="1400" b="1" i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871727" y="3598268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+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049994" y="3598268"/>
              <a:ext cx="7896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(</a:t>
              </a:r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 </a:t>
              </a:r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– 1)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664893" y="3598268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d</a:t>
              </a:r>
              <a:endParaRPr lang="en-US" sz="1400" b="1" i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262" name="Rectangle 261"/>
          <p:cNvSpPr/>
          <p:nvPr/>
        </p:nvSpPr>
        <p:spPr>
          <a:xfrm>
            <a:off x="2034568" y="4139848"/>
            <a:ext cx="3751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2282542" y="4139848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2479861" y="4139848"/>
            <a:ext cx="7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 1)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3036660" y="4139848"/>
            <a:ext cx="3646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886020" y="4137070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3330922" y="4688125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411480" y="4675980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1400715" y="4675980"/>
            <a:ext cx="10059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[(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m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 1)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282542" y="4680585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2457001" y="4680585"/>
            <a:ext cx="7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 1)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3036660" y="4680585"/>
            <a:ext cx="4466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]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13756" y="4597400"/>
            <a:ext cx="724409" cy="477519"/>
            <a:chOff x="3613756" y="4597400"/>
            <a:chExt cx="724409" cy="477519"/>
          </a:xfrm>
        </p:grpSpPr>
        <p:sp>
          <p:nvSpPr>
            <p:cNvPr id="287" name="Rectangle 286"/>
            <p:cNvSpPr/>
            <p:nvPr/>
          </p:nvSpPr>
          <p:spPr>
            <a:xfrm>
              <a:off x="3613756" y="459740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3864925" y="4597400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–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4046614" y="459740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290" name="Straight Connector 289"/>
            <p:cNvCxnSpPr/>
            <p:nvPr/>
          </p:nvCxnSpPr>
          <p:spPr>
            <a:xfrm>
              <a:off x="3679126" y="4852424"/>
              <a:ext cx="59899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Rectangle 290"/>
            <p:cNvSpPr/>
            <p:nvPr/>
          </p:nvSpPr>
          <p:spPr>
            <a:xfrm>
              <a:off x="3757616" y="4767142"/>
              <a:ext cx="48967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err="1">
                  <a:solidFill>
                    <a:prstClr val="white"/>
                  </a:solidFill>
                  <a:latin typeface="Century Schoolbook" panose="02040604050505020304" pitchFamily="18" charset="0"/>
                </a:rPr>
                <a:t>mn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cxnSp>
        <p:nvCxnSpPr>
          <p:cNvPr id="292" name="Straight Connector 291"/>
          <p:cNvCxnSpPr/>
          <p:nvPr/>
        </p:nvCxnSpPr>
        <p:spPr>
          <a:xfrm flipV="1">
            <a:off x="741035" y="4274643"/>
            <a:ext cx="172441" cy="83138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2094400" y="4274643"/>
            <a:ext cx="172441" cy="83138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 flipH="1" flipV="1">
            <a:off x="3824814" y="3894325"/>
            <a:ext cx="326439" cy="10925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 flipV="1">
            <a:off x="3850459" y="3709988"/>
            <a:ext cx="350066" cy="177193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 flipH="1" flipV="1">
            <a:off x="3812381" y="3695700"/>
            <a:ext cx="326232" cy="204788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86"/>
          <p:cNvSpPr/>
          <p:nvPr/>
        </p:nvSpPr>
        <p:spPr>
          <a:xfrm>
            <a:off x="635727" y="196375"/>
            <a:ext cx="2774300" cy="398297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3778456" y="203995"/>
            <a:ext cx="1722753" cy="398297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1564726" y="1580900"/>
            <a:ext cx="281707" cy="25761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1593301" y="2436268"/>
            <a:ext cx="281707" cy="25761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927153" y="3703666"/>
            <a:ext cx="180782" cy="17448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2337486" y="3698081"/>
            <a:ext cx="180782" cy="17448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60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6.17284E-7 L -0.00486 -0.3179 " pathEditMode="relative" rAng="0" ptsTypes="AA">
                                      <p:cBhvr>
                                        <p:cTn id="209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15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45679E-6 L -0.15069 -0.14445 " pathEditMode="relative" rAng="0" ptsTypes="AA">
                                      <p:cBhvr>
                                        <p:cTn id="220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35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45679E-6 L -0.1599 -0.32408 " pathEditMode="relative" rAng="0" ptsTypes="AA">
                                      <p:cBhvr>
                                        <p:cTn id="23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3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45679E-6 L -0.21042 -0.15371 " pathEditMode="relative" rAng="0" ptsTypes="AA">
                                      <p:cBhvr>
                                        <p:cTn id="24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000"/>
                            </p:stCondLst>
                            <p:childTnLst>
                              <p:par>
                                <p:cTn id="2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25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25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750"/>
                            </p:stCondLst>
                            <p:childTnLst>
                              <p:par>
                                <p:cTn id="3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4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25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0247 L -0.04601 -0.10309 " pathEditMode="relative" rAng="0" ptsTypes="AA">
                                      <p:cBhvr>
                                        <p:cTn id="373" dur="500" spd="-100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6" grpId="0"/>
      <p:bldP spid="139" grpId="0"/>
      <p:bldP spid="105" grpId="0"/>
      <p:bldP spid="106" grpId="0"/>
      <p:bldP spid="108" grpId="0"/>
      <p:bldP spid="109" grpId="0"/>
      <p:bldP spid="112" grpId="0"/>
      <p:bldP spid="113" grpId="0"/>
      <p:bldP spid="114" grpId="0"/>
      <p:bldP spid="115" grpId="0"/>
      <p:bldP spid="116" grpId="0"/>
      <p:bldP spid="120" grpId="0"/>
      <p:bldP spid="121" grpId="0"/>
      <p:bldP spid="122" grpId="0"/>
      <p:bldP spid="123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5" grpId="0"/>
      <p:bldP spid="138" grpId="0"/>
      <p:bldP spid="143" grpId="0"/>
      <p:bldP spid="157" grpId="0"/>
      <p:bldP spid="159" grpId="0"/>
      <p:bldP spid="162" grpId="0"/>
      <p:bldP spid="164" grpId="0"/>
      <p:bldP spid="184" grpId="0"/>
      <p:bldP spid="185" grpId="0"/>
      <p:bldP spid="186" grpId="0"/>
      <p:bldP spid="189" grpId="0"/>
      <p:bldP spid="190" grpId="0"/>
      <p:bldP spid="192" grpId="0"/>
      <p:bldP spid="193" grpId="0"/>
      <p:bldP spid="262" grpId="0"/>
      <p:bldP spid="263" grpId="0"/>
      <p:bldP spid="264" grpId="0"/>
      <p:bldP spid="261" grpId="0"/>
      <p:bldP spid="265" grpId="0"/>
      <p:bldP spid="266" grpId="0"/>
      <p:bldP spid="274" grpId="0"/>
      <p:bldP spid="278" grpId="0"/>
      <p:bldP spid="278" grpId="1"/>
      <p:bldP spid="284" grpId="0"/>
      <p:bldP spid="285" grpId="0"/>
      <p:bldP spid="282" grpId="0"/>
      <p:bldP spid="187" grpId="0" animBg="1"/>
      <p:bldP spid="187" grpId="1" animBg="1"/>
      <p:bldP spid="188" grpId="0" animBg="1"/>
      <p:bldP spid="188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ounded Rectangle 110"/>
          <p:cNvSpPr/>
          <p:nvPr/>
        </p:nvSpPr>
        <p:spPr>
          <a:xfrm>
            <a:off x="38100" y="814685"/>
            <a:ext cx="761549" cy="46166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n w="9525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00FFF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w Cen MT" panose="020B0602020104020603" pitchFamily="34" charset="0"/>
              </a:rPr>
              <a:t>Sol.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394" y="925087"/>
            <a:ext cx="36140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Let 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be the first term and 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be the </a:t>
            </a:r>
          </a:p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common difference of the given A.P.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1925" y="79897"/>
            <a:ext cx="8571579" cy="907534"/>
            <a:chOff x="161925" y="79897"/>
            <a:chExt cx="8571579" cy="907534"/>
          </a:xfrm>
        </p:grpSpPr>
        <p:sp>
          <p:nvSpPr>
            <p:cNvPr id="92" name="Rectangle 91"/>
            <p:cNvSpPr/>
            <p:nvPr/>
          </p:nvSpPr>
          <p:spPr>
            <a:xfrm>
              <a:off x="3109767" y="15904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136906" y="15904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61925" y="79897"/>
              <a:ext cx="8571579" cy="907534"/>
              <a:chOff x="161925" y="79897"/>
              <a:chExt cx="8571579" cy="9075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61925" y="79897"/>
                <a:ext cx="3239393" cy="52322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688975" indent="-688975">
                  <a:defRPr/>
                </a:pPr>
                <a:r>
                  <a:rPr lang="en-US" sz="28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 Antiqua" panose="02040602050305030304" pitchFamily="18" charset="0"/>
                  </a:rPr>
                  <a:t>Q</a:t>
                </a:r>
                <a:r>
                  <a:rPr lang="en-US" sz="2400" b="1" kern="0" spc="-2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itchFamily="34" charset="0"/>
                  </a:rPr>
                  <a:t>.</a:t>
                </a:r>
                <a:r>
                  <a:rPr lang="en-US" b="1" kern="0" spc="-2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itchFamily="34" charset="0"/>
                  </a:rPr>
                  <a:t> </a:t>
                </a:r>
                <a:r>
                  <a:rPr lang="en-US" sz="1400" b="1" kern="0" spc="-2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If the </a:t>
                </a:r>
                <a:r>
                  <a:rPr lang="en-US" sz="1400" b="1" i="1" kern="0" spc="-20" dirty="0" err="1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m</a:t>
                </a:r>
                <a:r>
                  <a:rPr lang="en-US" sz="1400" b="1" kern="0" spc="-20" baseline="30000" dirty="0" err="1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th</a:t>
                </a:r>
                <a:r>
                  <a:rPr lang="en-US" sz="1400" b="1" kern="0" spc="-20" baseline="3000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 </a:t>
                </a:r>
                <a:r>
                  <a:rPr lang="en-US" sz="1400" b="1" kern="0" spc="-2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term of an A.P. is </a:t>
                </a:r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3151399" y="432982"/>
                <a:ext cx="195587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tangle 93"/>
              <p:cNvSpPr/>
              <p:nvPr/>
            </p:nvSpPr>
            <p:spPr>
              <a:xfrm>
                <a:off x="3109767" y="346040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n</a:t>
                </a:r>
                <a:endParaRPr lang="en-US" sz="1400" b="1" i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323918" y="242898"/>
                <a:ext cx="190340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and the </a:t>
                </a:r>
                <a:r>
                  <a:rPr lang="en-US" sz="1400" b="1" i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n</a:t>
                </a:r>
                <a:r>
                  <a:rPr lang="en-US" sz="1400" b="1" baseline="30000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th</a:t>
                </a:r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 term is</a:t>
                </a: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5182922" y="432982"/>
                <a:ext cx="199518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5129286" y="353660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m</a:t>
                </a:r>
                <a:endParaRPr lang="en-US" sz="1400" b="1" i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352944" y="242898"/>
                <a:ext cx="338056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, show that the sum of </a:t>
                </a:r>
                <a:r>
                  <a:rPr lang="en-US" sz="1400" b="1" i="1" dirty="0" err="1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mn</a:t>
                </a:r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 term is 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21993" y="555829"/>
                <a:ext cx="36860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is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92175" y="483129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1</a:t>
                </a:r>
                <a:endParaRPr lang="en-US" sz="1400" b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936982" y="744371"/>
                <a:ext cx="195587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892175" y="679654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2</a:t>
                </a:r>
                <a:endParaRPr lang="en-US" sz="1400" b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113519" y="555829"/>
                <a:ext cx="100103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(</a:t>
                </a:r>
                <a:r>
                  <a:rPr lang="en-US" sz="1400" b="1" i="1" dirty="0" err="1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mn</a:t>
                </a:r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 + 1).</a:t>
                </a: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411480" y="2294870"/>
            <a:ext cx="3433794" cy="477519"/>
            <a:chOff x="411480" y="4597400"/>
            <a:chExt cx="3433794" cy="477519"/>
          </a:xfrm>
        </p:grpSpPr>
        <p:sp>
          <p:nvSpPr>
            <p:cNvPr id="156" name="Rectangle 155"/>
            <p:cNvSpPr/>
            <p:nvPr/>
          </p:nvSpPr>
          <p:spPr>
            <a:xfrm>
              <a:off x="2844607" y="4688125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=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411480" y="4675980"/>
              <a:ext cx="4091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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914400" y="4675980"/>
              <a:ext cx="10059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[(</a:t>
              </a:r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 </a:t>
              </a:r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– 1)</a:t>
              </a:r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d</a:t>
              </a:r>
              <a:endParaRPr lang="en-US" sz="1400" b="1" i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796227" y="4680585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–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970686" y="4680585"/>
              <a:ext cx="7896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(</a:t>
              </a:r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n </a:t>
              </a:r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– 1)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550345" y="4680585"/>
              <a:ext cx="4466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d</a:t>
              </a:r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]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3120865" y="4597400"/>
              <a:ext cx="724409" cy="477519"/>
              <a:chOff x="3120865" y="4597400"/>
              <a:chExt cx="724409" cy="477519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3120865" y="4597400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m</a:t>
                </a:r>
                <a:endParaRPr lang="en-US" sz="1400" b="1" i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372034" y="4597400"/>
                <a:ext cx="3048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–</a:t>
                </a:r>
                <a:endParaRPr lang="en-US" sz="1400" b="1" baseline="-25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3553723" y="4597400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n</a:t>
                </a:r>
                <a:endParaRPr lang="en-US" sz="1400" b="1" i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3186235" y="4852424"/>
                <a:ext cx="59899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Rectangle 181"/>
              <p:cNvSpPr/>
              <p:nvPr/>
            </p:nvSpPr>
            <p:spPr>
              <a:xfrm>
                <a:off x="3264725" y="4767142"/>
                <a:ext cx="48967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 err="1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mn</a:t>
                </a:r>
                <a:endParaRPr lang="en-US" sz="1400" b="1" i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</p:grpSp>
      </p:grpSp>
      <p:sp>
        <p:nvSpPr>
          <p:cNvPr id="183" name="Rectangle 182"/>
          <p:cNvSpPr/>
          <p:nvPr/>
        </p:nvSpPr>
        <p:spPr>
          <a:xfrm>
            <a:off x="2853661" y="2862422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24337" y="2856349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014415" y="2862422"/>
            <a:ext cx="8578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[(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m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 1)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805281" y="2862422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1971272" y="2862422"/>
            <a:ext cx="8739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 1)]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2593267" y="2862422"/>
            <a:ext cx="2624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3174599" y="2777769"/>
            <a:ext cx="724409" cy="477519"/>
            <a:chOff x="3613756" y="4597400"/>
            <a:chExt cx="724409" cy="477519"/>
          </a:xfrm>
        </p:grpSpPr>
        <p:sp>
          <p:nvSpPr>
            <p:cNvPr id="190" name="Rectangle 189"/>
            <p:cNvSpPr/>
            <p:nvPr/>
          </p:nvSpPr>
          <p:spPr>
            <a:xfrm>
              <a:off x="3613756" y="459740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864925" y="4597400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–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046614" y="459740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193" name="Straight Connector 192"/>
            <p:cNvCxnSpPr/>
            <p:nvPr/>
          </p:nvCxnSpPr>
          <p:spPr>
            <a:xfrm>
              <a:off x="3679126" y="4852424"/>
              <a:ext cx="59899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/>
            <p:cNvSpPr/>
            <p:nvPr/>
          </p:nvSpPr>
          <p:spPr>
            <a:xfrm>
              <a:off x="3757616" y="4767142"/>
              <a:ext cx="48967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err="1">
                  <a:solidFill>
                    <a:prstClr val="white"/>
                  </a:solidFill>
                  <a:latin typeface="Century Schoolbook" panose="02040604050505020304" pitchFamily="18" charset="0"/>
                </a:rPr>
                <a:t>mn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200" name="Rectangle 199"/>
          <p:cNvSpPr/>
          <p:nvPr/>
        </p:nvSpPr>
        <p:spPr>
          <a:xfrm>
            <a:off x="2853661" y="3326820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424337" y="3320747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1194571" y="3326820"/>
            <a:ext cx="717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[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m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 1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1841284" y="3326820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2036104" y="3326820"/>
            <a:ext cx="3068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n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2593267" y="3326820"/>
            <a:ext cx="4466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61" name="Group 260"/>
          <p:cNvGrpSpPr/>
          <p:nvPr/>
        </p:nvGrpSpPr>
        <p:grpSpPr>
          <a:xfrm>
            <a:off x="3174599" y="3242167"/>
            <a:ext cx="724409" cy="477519"/>
            <a:chOff x="3613756" y="4597400"/>
            <a:chExt cx="724409" cy="477519"/>
          </a:xfrm>
        </p:grpSpPr>
        <p:sp>
          <p:nvSpPr>
            <p:cNvPr id="262" name="Rectangle 261"/>
            <p:cNvSpPr/>
            <p:nvPr/>
          </p:nvSpPr>
          <p:spPr>
            <a:xfrm>
              <a:off x="3613756" y="459740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3864925" y="4597400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–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4046614" y="459740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265" name="Straight Connector 264"/>
            <p:cNvCxnSpPr/>
            <p:nvPr/>
          </p:nvCxnSpPr>
          <p:spPr>
            <a:xfrm>
              <a:off x="3679126" y="4852424"/>
              <a:ext cx="59899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 265"/>
            <p:cNvSpPr/>
            <p:nvPr/>
          </p:nvSpPr>
          <p:spPr>
            <a:xfrm>
              <a:off x="3757616" y="4767142"/>
              <a:ext cx="48967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err="1">
                  <a:solidFill>
                    <a:prstClr val="white"/>
                  </a:solidFill>
                  <a:latin typeface="Century Schoolbook" panose="02040604050505020304" pitchFamily="18" charset="0"/>
                </a:rPr>
                <a:t>mn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267" name="Rectangle 266"/>
          <p:cNvSpPr/>
          <p:nvPr/>
        </p:nvSpPr>
        <p:spPr>
          <a:xfrm>
            <a:off x="2853661" y="3809948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1946847" y="3809948"/>
            <a:ext cx="8058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m – n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3174599" y="3730269"/>
            <a:ext cx="724409" cy="477519"/>
            <a:chOff x="3613756" y="4597400"/>
            <a:chExt cx="724409" cy="477519"/>
          </a:xfrm>
        </p:grpSpPr>
        <p:sp>
          <p:nvSpPr>
            <p:cNvPr id="270" name="Rectangle 269"/>
            <p:cNvSpPr/>
            <p:nvPr/>
          </p:nvSpPr>
          <p:spPr>
            <a:xfrm>
              <a:off x="3613756" y="459740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864925" y="4597400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–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4046614" y="459740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679126" y="4852424"/>
              <a:ext cx="59899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Rectangle 273"/>
            <p:cNvSpPr/>
            <p:nvPr/>
          </p:nvSpPr>
          <p:spPr>
            <a:xfrm>
              <a:off x="3757616" y="4767142"/>
              <a:ext cx="48967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err="1">
                  <a:solidFill>
                    <a:prstClr val="white"/>
                  </a:solidFill>
                  <a:latin typeface="Century Schoolbook" panose="02040604050505020304" pitchFamily="18" charset="0"/>
                </a:rPr>
                <a:t>mn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275" name="Rectangle 274"/>
          <p:cNvSpPr/>
          <p:nvPr/>
        </p:nvSpPr>
        <p:spPr>
          <a:xfrm>
            <a:off x="2853661" y="4299040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3448772" y="4415162"/>
            <a:ext cx="8126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m – n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3142243" y="4415162"/>
            <a:ext cx="535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3331052" y="4196793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3582221" y="4196793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3763910" y="4196793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n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88" name="Straight Connector 287"/>
          <p:cNvCxnSpPr/>
          <p:nvPr/>
        </p:nvCxnSpPr>
        <p:spPr>
          <a:xfrm>
            <a:off x="3249494" y="4460142"/>
            <a:ext cx="90611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2853661" y="4771251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2590800" y="4771251"/>
            <a:ext cx="32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3225823" y="4670880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2593267" y="3809948"/>
            <a:ext cx="3619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2611829" y="4299040"/>
            <a:ext cx="301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424337" y="3805689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424337" y="4299040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424337" y="4756963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 flipV="1">
            <a:off x="3408703" y="4345920"/>
            <a:ext cx="568446" cy="62936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3612288" y="4558524"/>
            <a:ext cx="479982" cy="62936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1583574" y="2377117"/>
            <a:ext cx="2624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549981" y="2377420"/>
            <a:ext cx="2624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 flipV="1">
            <a:off x="1557395" y="3437890"/>
            <a:ext cx="244780" cy="926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1845297" y="2943333"/>
            <a:ext cx="180782" cy="17448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2258805" y="2937748"/>
            <a:ext cx="180782" cy="17448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2233620" y="3326820"/>
            <a:ext cx="3119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2418942" y="3326820"/>
            <a:ext cx="3792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1]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V="1">
            <a:off x="2320776" y="3449795"/>
            <a:ext cx="272168" cy="8313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216148" y="4936183"/>
            <a:ext cx="313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3150634" y="4850901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424337" y="1505359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83000" y="150535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879850" y="150535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1058117" y="1505359"/>
            <a:ext cx="7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m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 1)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1673016" y="150535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1898598" y="150535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04" name="Group 303"/>
          <p:cNvGrpSpPr/>
          <p:nvPr/>
        </p:nvGrpSpPr>
        <p:grpSpPr>
          <a:xfrm>
            <a:off x="2193959" y="1403350"/>
            <a:ext cx="291551" cy="485887"/>
            <a:chOff x="2179805" y="1871552"/>
            <a:chExt cx="291551" cy="485887"/>
          </a:xfrm>
        </p:grpSpPr>
        <p:sp>
          <p:nvSpPr>
            <p:cNvPr id="305" name="Rectangle 304"/>
            <p:cNvSpPr/>
            <p:nvPr/>
          </p:nvSpPr>
          <p:spPr>
            <a:xfrm>
              <a:off x="2179805" y="187155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06" name="Straight Connector 305"/>
            <p:cNvCxnSpPr/>
            <p:nvPr/>
          </p:nvCxnSpPr>
          <p:spPr>
            <a:xfrm>
              <a:off x="2229714" y="2137874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Rectangle 306"/>
            <p:cNvSpPr/>
            <p:nvPr/>
          </p:nvSpPr>
          <p:spPr>
            <a:xfrm>
              <a:off x="2179805" y="204966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08" name="Rectangle 307"/>
          <p:cNvSpPr/>
          <p:nvPr/>
        </p:nvSpPr>
        <p:spPr>
          <a:xfrm>
            <a:off x="424337" y="1960972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702048" y="197684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898898" y="197684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1096217" y="1976846"/>
            <a:ext cx="7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 1)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1683496" y="197684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1898598" y="197684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14" name="Group 313"/>
          <p:cNvGrpSpPr/>
          <p:nvPr/>
        </p:nvGrpSpPr>
        <p:grpSpPr>
          <a:xfrm>
            <a:off x="2178084" y="1866900"/>
            <a:ext cx="297901" cy="485887"/>
            <a:chOff x="2163930" y="2752614"/>
            <a:chExt cx="297901" cy="485887"/>
          </a:xfrm>
        </p:grpSpPr>
        <p:sp>
          <p:nvSpPr>
            <p:cNvPr id="315" name="Rectangle 314"/>
            <p:cNvSpPr/>
            <p:nvPr/>
          </p:nvSpPr>
          <p:spPr>
            <a:xfrm>
              <a:off x="2170280" y="275261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16" name="Straight Connector 315"/>
            <p:cNvCxnSpPr/>
            <p:nvPr/>
          </p:nvCxnSpPr>
          <p:spPr>
            <a:xfrm>
              <a:off x="2217249" y="3018936"/>
              <a:ext cx="21031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Rectangle 316"/>
            <p:cNvSpPr/>
            <p:nvPr/>
          </p:nvSpPr>
          <p:spPr>
            <a:xfrm>
              <a:off x="2163930" y="293072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18" name="Rectangle 317"/>
          <p:cNvSpPr/>
          <p:nvPr/>
        </p:nvSpPr>
        <p:spPr>
          <a:xfrm>
            <a:off x="2741118" y="1505359"/>
            <a:ext cx="568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…(i)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2705241" y="1921898"/>
            <a:ext cx="6406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…(ii)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1263436" y="3326010"/>
            <a:ext cx="36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1841284" y="3326608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2036104" y="3326608"/>
            <a:ext cx="3068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n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58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62535E-7 L -0.00087 0.62596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12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0494E-6 L 0.0158 -0.09537 " pathEditMode="relative" rAng="0" ptsTypes="AA">
                                      <p:cBhvr>
                                        <p:cTn id="227" dur="500" spd="-100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-47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-0.16198 -0.11852 " pathEditMode="relative" rAng="0" ptsTypes="AA">
                                      <p:cBhvr>
                                        <p:cTn id="233" dur="500" spd="-100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8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25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184" grpId="0"/>
      <p:bldP spid="185" grpId="0"/>
      <p:bldP spid="186" grpId="0"/>
      <p:bldP spid="187" grpId="0"/>
      <p:bldP spid="188" grpId="0"/>
      <p:bldP spid="200" grpId="0"/>
      <p:bldP spid="201" grpId="0"/>
      <p:bldP spid="257" grpId="0"/>
      <p:bldP spid="258" grpId="0"/>
      <p:bldP spid="259" grpId="0"/>
      <p:bldP spid="260" grpId="0"/>
      <p:bldP spid="267" grpId="0"/>
      <p:bldP spid="268" grpId="0"/>
      <p:bldP spid="275" grpId="0"/>
      <p:bldP spid="276" grpId="0"/>
      <p:bldP spid="276" grpId="1"/>
      <p:bldP spid="283" grpId="0"/>
      <p:bldP spid="283" grpId="1"/>
      <p:bldP spid="285" grpId="0"/>
      <p:bldP spid="286" grpId="0"/>
      <p:bldP spid="287" grpId="0"/>
      <p:bldP spid="290" grpId="0"/>
      <p:bldP spid="291" grpId="0"/>
      <p:bldP spid="292" grpId="0"/>
      <p:bldP spid="294" grpId="0"/>
      <p:bldP spid="295" grpId="0"/>
      <p:bldP spid="296" grpId="0"/>
      <p:bldP spid="297" grpId="0"/>
      <p:bldP spid="298" grpId="0"/>
      <p:bldP spid="160" grpId="0"/>
      <p:bldP spid="160" grpId="1"/>
      <p:bldP spid="160" grpId="2"/>
      <p:bldP spid="161" grpId="0"/>
      <p:bldP spid="161" grpId="1"/>
      <p:bldP spid="161" grpId="2"/>
      <p:bldP spid="169" grpId="0" animBg="1"/>
      <p:bldP spid="169" grpId="1" animBg="1"/>
      <p:bldP spid="277" grpId="0" animBg="1"/>
      <p:bldP spid="277" grpId="1" animBg="1"/>
      <p:bldP spid="278" grpId="0"/>
      <p:bldP spid="279" grpId="0"/>
      <p:bldP spid="289" grpId="0"/>
      <p:bldP spid="320" grpId="0"/>
      <p:bldP spid="320" grpId="1"/>
      <p:bldP spid="320" grpId="2"/>
      <p:bldP spid="321" grpId="0"/>
      <p:bldP spid="321" grpId="1"/>
      <p:bldP spid="321" grpId="2"/>
      <p:bldP spid="322" grpId="0"/>
      <p:bldP spid="322" grpId="1"/>
      <p:bldP spid="322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ounded Rectangle 110"/>
          <p:cNvSpPr/>
          <p:nvPr/>
        </p:nvSpPr>
        <p:spPr>
          <a:xfrm>
            <a:off x="38100" y="814685"/>
            <a:ext cx="761549" cy="46166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n w="9525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00FFF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w Cen MT" panose="020B0602020104020603" pitchFamily="34" charset="0"/>
              </a:rPr>
              <a:t>Sol.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393" y="925087"/>
            <a:ext cx="36282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Let 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be the first term and 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be the </a:t>
            </a:r>
          </a:p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common difference of the given A.P.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1925" y="79897"/>
            <a:ext cx="8571579" cy="907534"/>
            <a:chOff x="161925" y="79897"/>
            <a:chExt cx="8571579" cy="907534"/>
          </a:xfrm>
        </p:grpSpPr>
        <p:sp>
          <p:nvSpPr>
            <p:cNvPr id="92" name="Rectangle 91"/>
            <p:cNvSpPr/>
            <p:nvPr/>
          </p:nvSpPr>
          <p:spPr>
            <a:xfrm>
              <a:off x="3109767" y="15904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136906" y="15904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61925" y="79897"/>
              <a:ext cx="8571579" cy="907534"/>
              <a:chOff x="161925" y="79897"/>
              <a:chExt cx="8571579" cy="9075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61925" y="79897"/>
                <a:ext cx="3239393" cy="52322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688975" indent="-688975">
                  <a:defRPr/>
                </a:pPr>
                <a:r>
                  <a:rPr lang="en-US" sz="28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 Antiqua" panose="02040602050305030304" pitchFamily="18" charset="0"/>
                  </a:rPr>
                  <a:t>Q</a:t>
                </a:r>
                <a:r>
                  <a:rPr lang="en-US" sz="2400" b="1" kern="0" spc="-2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itchFamily="34" charset="0"/>
                  </a:rPr>
                  <a:t>.</a:t>
                </a:r>
                <a:r>
                  <a:rPr lang="en-US" b="1" kern="0" spc="-2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itchFamily="34" charset="0"/>
                  </a:rPr>
                  <a:t> </a:t>
                </a:r>
                <a:r>
                  <a:rPr lang="en-US" sz="1400" b="1" kern="0" spc="-2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If the </a:t>
                </a:r>
                <a:r>
                  <a:rPr lang="en-US" sz="1400" b="1" i="1" kern="0" spc="-20" dirty="0" err="1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m</a:t>
                </a:r>
                <a:r>
                  <a:rPr lang="en-US" sz="1400" b="1" kern="0" spc="-20" baseline="30000" dirty="0" err="1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th</a:t>
                </a:r>
                <a:r>
                  <a:rPr lang="en-US" sz="1400" b="1" kern="0" spc="-20" baseline="3000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 </a:t>
                </a:r>
                <a:r>
                  <a:rPr lang="en-US" sz="1400" b="1" kern="0" spc="-2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term of an A.P. is </a:t>
                </a:r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3151399" y="432982"/>
                <a:ext cx="195587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tangle 93"/>
              <p:cNvSpPr/>
              <p:nvPr/>
            </p:nvSpPr>
            <p:spPr>
              <a:xfrm>
                <a:off x="3109767" y="346040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n</a:t>
                </a:r>
                <a:endParaRPr lang="en-US" sz="1400" b="1" i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323918" y="242898"/>
                <a:ext cx="190340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and the </a:t>
                </a:r>
                <a:r>
                  <a:rPr lang="en-US" sz="1400" b="1" i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n</a:t>
                </a:r>
                <a:r>
                  <a:rPr lang="en-US" sz="1400" b="1" baseline="30000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th</a:t>
                </a:r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 term is</a:t>
                </a: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5182922" y="432982"/>
                <a:ext cx="199518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5129286" y="353660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m</a:t>
                </a:r>
                <a:endParaRPr lang="en-US" sz="1400" b="1" i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352944" y="242898"/>
                <a:ext cx="338056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, show that the sum of </a:t>
                </a:r>
                <a:r>
                  <a:rPr lang="en-US" sz="1400" b="1" i="1" dirty="0" err="1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mn</a:t>
                </a:r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 term is 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21993" y="555829"/>
                <a:ext cx="36860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is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92175" y="483129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1</a:t>
                </a:r>
                <a:endParaRPr lang="en-US" sz="1400" b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936982" y="744371"/>
                <a:ext cx="195587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892175" y="679654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2</a:t>
                </a:r>
                <a:endParaRPr lang="en-US" sz="1400" b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113519" y="555829"/>
                <a:ext cx="100103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(</a:t>
                </a:r>
                <a:r>
                  <a:rPr lang="en-US" sz="1400" b="1" i="1" dirty="0" err="1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mn</a:t>
                </a:r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 + 1).</a:t>
                </a:r>
              </a:p>
            </p:txBody>
          </p:sp>
        </p:grpSp>
      </p:grpSp>
      <p:sp>
        <p:nvSpPr>
          <p:cNvPr id="170" name="Rectangle 169"/>
          <p:cNvSpPr/>
          <p:nvPr/>
        </p:nvSpPr>
        <p:spPr>
          <a:xfrm>
            <a:off x="775025" y="2861743"/>
            <a:ext cx="926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Putting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565375" y="2861743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806900" y="2880793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109093" y="2774052"/>
            <a:ext cx="377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038124" y="2955026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420679" y="2861743"/>
            <a:ext cx="22275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in equation (i), we get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104904" y="3322203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313088" y="3322203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1500418" y="3322203"/>
            <a:ext cx="799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– 1)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271247" y="3227431"/>
            <a:ext cx="377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96" name="Straight Connector 195"/>
          <p:cNvCxnSpPr/>
          <p:nvPr/>
        </p:nvCxnSpPr>
        <p:spPr>
          <a:xfrm>
            <a:off x="2275317" y="3492255"/>
            <a:ext cx="313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2209803" y="3406973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635570" y="3322203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2900392" y="3227431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03" name="Straight Connector 202"/>
          <p:cNvCxnSpPr/>
          <p:nvPr/>
        </p:nvCxnSpPr>
        <p:spPr>
          <a:xfrm>
            <a:off x="2950301" y="3492255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2900392" y="3406973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n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405065" y="4301739"/>
            <a:ext cx="394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09373" y="4301739"/>
            <a:ext cx="534704" cy="307777"/>
            <a:chOff x="1309373" y="4323684"/>
            <a:chExt cx="534704" cy="307777"/>
          </a:xfrm>
        </p:grpSpPr>
        <p:sp>
          <p:nvSpPr>
            <p:cNvPr id="206" name="Rectangle 205"/>
            <p:cNvSpPr/>
            <p:nvPr/>
          </p:nvSpPr>
          <p:spPr>
            <a:xfrm>
              <a:off x="1309373" y="4323684"/>
              <a:ext cx="3265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a</a:t>
              </a:r>
              <a:endParaRPr lang="en-US" sz="1400" b="1" i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517557" y="4323684"/>
              <a:ext cx="3265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+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208" name="Rectangle 207"/>
          <p:cNvSpPr/>
          <p:nvPr/>
        </p:nvSpPr>
        <p:spPr>
          <a:xfrm>
            <a:off x="2271244" y="3672115"/>
            <a:ext cx="377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09" name="Straight Connector 208"/>
          <p:cNvCxnSpPr/>
          <p:nvPr/>
        </p:nvCxnSpPr>
        <p:spPr>
          <a:xfrm>
            <a:off x="2275314" y="3936938"/>
            <a:ext cx="313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2209800" y="3851657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2025164" y="4298563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767986" y="4206967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13" name="Straight Connector 212"/>
          <p:cNvCxnSpPr/>
          <p:nvPr/>
        </p:nvCxnSpPr>
        <p:spPr>
          <a:xfrm>
            <a:off x="1821071" y="4471791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1772749" y="4386509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n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2635570" y="4292213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900392" y="4206967"/>
            <a:ext cx="291551" cy="487319"/>
            <a:chOff x="2900392" y="4228912"/>
            <a:chExt cx="291551" cy="487319"/>
          </a:xfrm>
        </p:grpSpPr>
        <p:sp>
          <p:nvSpPr>
            <p:cNvPr id="216" name="Rectangle 215"/>
            <p:cNvSpPr/>
            <p:nvPr/>
          </p:nvSpPr>
          <p:spPr>
            <a:xfrm>
              <a:off x="2900392" y="422891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217" name="Straight Connector 216"/>
            <p:cNvCxnSpPr/>
            <p:nvPr/>
          </p:nvCxnSpPr>
          <p:spPr>
            <a:xfrm>
              <a:off x="2950301" y="4493736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/>
            <p:cNvSpPr/>
            <p:nvPr/>
          </p:nvSpPr>
          <p:spPr>
            <a:xfrm>
              <a:off x="2900392" y="440845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219" name="Rectangle 218"/>
          <p:cNvSpPr/>
          <p:nvPr/>
        </p:nvSpPr>
        <p:spPr>
          <a:xfrm>
            <a:off x="436191" y="4756548"/>
            <a:ext cx="3325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413746" y="4756548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2635570" y="4756548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2945382" y="4648346"/>
            <a:ext cx="377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>
            <a:off x="2949452" y="4913170"/>
            <a:ext cx="313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2883938" y="4827888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4337" y="2312552"/>
            <a:ext cx="2232503" cy="487798"/>
            <a:chOff x="424337" y="2312552"/>
            <a:chExt cx="2232503" cy="487798"/>
          </a:xfrm>
        </p:grpSpPr>
        <p:sp>
          <p:nvSpPr>
            <p:cNvPr id="290" name="Rectangle 289"/>
            <p:cNvSpPr/>
            <p:nvPr/>
          </p:nvSpPr>
          <p:spPr>
            <a:xfrm>
              <a:off x="1921166" y="2412923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=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658305" y="2412923"/>
              <a:ext cx="3260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d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248878" y="2312552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424337" y="2398635"/>
              <a:ext cx="4091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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284" name="Straight Connector 283"/>
            <p:cNvCxnSpPr/>
            <p:nvPr/>
          </p:nvCxnSpPr>
          <p:spPr>
            <a:xfrm>
              <a:off x="2239203" y="2577855"/>
              <a:ext cx="3134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Rectangle 288"/>
            <p:cNvSpPr/>
            <p:nvPr/>
          </p:nvSpPr>
          <p:spPr>
            <a:xfrm>
              <a:off x="2173689" y="2492573"/>
              <a:ext cx="4831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err="1">
                  <a:solidFill>
                    <a:prstClr val="white"/>
                  </a:solidFill>
                  <a:latin typeface="Century Schoolbook" panose="02040604050505020304" pitchFamily="18" charset="0"/>
                </a:rPr>
                <a:t>mn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293" name="Rectangle 292"/>
          <p:cNvSpPr/>
          <p:nvPr/>
        </p:nvSpPr>
        <p:spPr>
          <a:xfrm>
            <a:off x="397907" y="1505359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83000" y="150535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879850" y="150535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1058117" y="1505359"/>
            <a:ext cx="7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m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 1)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1673016" y="150535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1898598" y="150535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04" name="Group 303"/>
          <p:cNvGrpSpPr/>
          <p:nvPr/>
        </p:nvGrpSpPr>
        <p:grpSpPr>
          <a:xfrm>
            <a:off x="2193959" y="1403350"/>
            <a:ext cx="291551" cy="485887"/>
            <a:chOff x="2179805" y="1871552"/>
            <a:chExt cx="291551" cy="485887"/>
          </a:xfrm>
        </p:grpSpPr>
        <p:sp>
          <p:nvSpPr>
            <p:cNvPr id="305" name="Rectangle 304"/>
            <p:cNvSpPr/>
            <p:nvPr/>
          </p:nvSpPr>
          <p:spPr>
            <a:xfrm>
              <a:off x="2179805" y="187155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06" name="Straight Connector 305"/>
            <p:cNvCxnSpPr/>
            <p:nvPr/>
          </p:nvCxnSpPr>
          <p:spPr>
            <a:xfrm>
              <a:off x="2229714" y="2137874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Rectangle 306"/>
            <p:cNvSpPr/>
            <p:nvPr/>
          </p:nvSpPr>
          <p:spPr>
            <a:xfrm>
              <a:off x="2179805" y="204966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08" name="Rectangle 307"/>
          <p:cNvSpPr/>
          <p:nvPr/>
        </p:nvSpPr>
        <p:spPr>
          <a:xfrm>
            <a:off x="397907" y="1960972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702048" y="197684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898898" y="197684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1096217" y="1976846"/>
            <a:ext cx="7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 1)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1683496" y="197684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1898598" y="197684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14" name="Group 313"/>
          <p:cNvGrpSpPr/>
          <p:nvPr/>
        </p:nvGrpSpPr>
        <p:grpSpPr>
          <a:xfrm>
            <a:off x="2178084" y="1866900"/>
            <a:ext cx="297901" cy="485887"/>
            <a:chOff x="2163930" y="2752614"/>
            <a:chExt cx="297901" cy="485887"/>
          </a:xfrm>
        </p:grpSpPr>
        <p:sp>
          <p:nvSpPr>
            <p:cNvPr id="315" name="Rectangle 314"/>
            <p:cNvSpPr/>
            <p:nvPr/>
          </p:nvSpPr>
          <p:spPr>
            <a:xfrm>
              <a:off x="2170280" y="275261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16" name="Straight Connector 315"/>
            <p:cNvCxnSpPr/>
            <p:nvPr/>
          </p:nvCxnSpPr>
          <p:spPr>
            <a:xfrm>
              <a:off x="2217249" y="3018936"/>
              <a:ext cx="21031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Rectangle 316"/>
            <p:cNvSpPr/>
            <p:nvPr/>
          </p:nvSpPr>
          <p:spPr>
            <a:xfrm>
              <a:off x="2163930" y="293072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18" name="Rectangle 317"/>
          <p:cNvSpPr/>
          <p:nvPr/>
        </p:nvSpPr>
        <p:spPr>
          <a:xfrm>
            <a:off x="2741118" y="1505359"/>
            <a:ext cx="568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…(i)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2705241" y="1921898"/>
            <a:ext cx="6406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…(ii)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80" name="Straight Connector 279"/>
          <p:cNvCxnSpPr/>
          <p:nvPr/>
        </p:nvCxnSpPr>
        <p:spPr>
          <a:xfrm>
            <a:off x="2104728" y="3040323"/>
            <a:ext cx="313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/>
          <p:cNvSpPr/>
          <p:nvPr/>
        </p:nvSpPr>
        <p:spPr>
          <a:xfrm>
            <a:off x="814347" y="3756112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022531" y="3756112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1202241" y="3756112"/>
            <a:ext cx="4962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1631624" y="3672115"/>
            <a:ext cx="377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322" name="Straight Connector 321"/>
          <p:cNvCxnSpPr/>
          <p:nvPr/>
        </p:nvCxnSpPr>
        <p:spPr>
          <a:xfrm>
            <a:off x="1635694" y="3936938"/>
            <a:ext cx="313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ctangle 322"/>
          <p:cNvSpPr/>
          <p:nvPr/>
        </p:nvSpPr>
        <p:spPr>
          <a:xfrm>
            <a:off x="1570180" y="3851657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2635570" y="3784687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900392" y="3672115"/>
            <a:ext cx="291551" cy="487319"/>
            <a:chOff x="2900392" y="3694060"/>
            <a:chExt cx="291551" cy="487319"/>
          </a:xfrm>
        </p:grpSpPr>
        <p:sp>
          <p:nvSpPr>
            <p:cNvPr id="325" name="Rectangle 324"/>
            <p:cNvSpPr/>
            <p:nvPr/>
          </p:nvSpPr>
          <p:spPr>
            <a:xfrm>
              <a:off x="2900392" y="369406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26" name="Straight Connector 325"/>
            <p:cNvCxnSpPr/>
            <p:nvPr/>
          </p:nvCxnSpPr>
          <p:spPr>
            <a:xfrm>
              <a:off x="2950301" y="3958883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Rectangle 326"/>
            <p:cNvSpPr/>
            <p:nvPr/>
          </p:nvSpPr>
          <p:spPr>
            <a:xfrm>
              <a:off x="2900392" y="387360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28" name="Rectangle 327"/>
          <p:cNvSpPr/>
          <p:nvPr/>
        </p:nvSpPr>
        <p:spPr>
          <a:xfrm>
            <a:off x="2005480" y="3756112"/>
            <a:ext cx="2845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 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30798" y="4203345"/>
            <a:ext cx="483151" cy="487319"/>
            <a:chOff x="2230798" y="4225290"/>
            <a:chExt cx="483151" cy="487319"/>
          </a:xfrm>
        </p:grpSpPr>
        <p:sp>
          <p:nvSpPr>
            <p:cNvPr id="331" name="Rectangle 330"/>
            <p:cNvSpPr/>
            <p:nvPr/>
          </p:nvSpPr>
          <p:spPr>
            <a:xfrm>
              <a:off x="2292242" y="4225290"/>
              <a:ext cx="3779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2296312" y="4490114"/>
              <a:ext cx="3134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ectangle 332"/>
            <p:cNvSpPr/>
            <p:nvPr/>
          </p:nvSpPr>
          <p:spPr>
            <a:xfrm>
              <a:off x="2230798" y="4404832"/>
              <a:ext cx="4831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err="1">
                  <a:solidFill>
                    <a:prstClr val="white"/>
                  </a:solidFill>
                  <a:latin typeface="Century Schoolbook" panose="02040604050505020304" pitchFamily="18" charset="0"/>
                </a:rPr>
                <a:t>mn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35" name="Curved Right Arrow 334"/>
          <p:cNvSpPr/>
          <p:nvPr/>
        </p:nvSpPr>
        <p:spPr>
          <a:xfrm rot="16200000" flipH="1" flipV="1">
            <a:off x="2000296" y="2892773"/>
            <a:ext cx="131753" cy="714949"/>
          </a:xfrm>
          <a:prstGeom prst="curvedRightArrow">
            <a:avLst>
              <a:gd name="adj1" fmla="val 35782"/>
              <a:gd name="adj2" fmla="val 73441"/>
              <a:gd name="adj3" fmla="val 28881"/>
            </a:avLst>
          </a:prstGeom>
          <a:solidFill>
            <a:srgbClr val="00FF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cxnSp>
        <p:nvCxnSpPr>
          <p:cNvPr id="336" name="Straight Connector 335"/>
          <p:cNvCxnSpPr/>
          <p:nvPr/>
        </p:nvCxnSpPr>
        <p:spPr>
          <a:xfrm flipV="1">
            <a:off x="1646288" y="3990119"/>
            <a:ext cx="190227" cy="83138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flipV="1">
            <a:off x="1355233" y="3882224"/>
            <a:ext cx="190227" cy="83138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Oval 337"/>
          <p:cNvSpPr/>
          <p:nvPr/>
        </p:nvSpPr>
        <p:spPr>
          <a:xfrm>
            <a:off x="1780197" y="4245105"/>
            <a:ext cx="290243" cy="45246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39" name="Oval 338"/>
          <p:cNvSpPr/>
          <p:nvPr/>
        </p:nvSpPr>
        <p:spPr>
          <a:xfrm>
            <a:off x="2891824" y="4245105"/>
            <a:ext cx="290243" cy="45246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340" name="Straight Connector 339"/>
          <p:cNvCxnSpPr/>
          <p:nvPr/>
        </p:nvCxnSpPr>
        <p:spPr>
          <a:xfrm flipV="1">
            <a:off x="2968005" y="4313445"/>
            <a:ext cx="149818" cy="30009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V="1">
            <a:off x="1845112" y="4306907"/>
            <a:ext cx="145412" cy="315403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Oval 341"/>
          <p:cNvSpPr/>
          <p:nvPr/>
        </p:nvSpPr>
        <p:spPr>
          <a:xfrm>
            <a:off x="2077819" y="4390235"/>
            <a:ext cx="163924" cy="16431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43" name="Curved Right Arrow 342"/>
          <p:cNvSpPr/>
          <p:nvPr/>
        </p:nvSpPr>
        <p:spPr>
          <a:xfrm rot="5400000" flipV="1">
            <a:off x="2542237" y="3718689"/>
            <a:ext cx="159173" cy="968740"/>
          </a:xfrm>
          <a:prstGeom prst="curvedRightArrow">
            <a:avLst>
              <a:gd name="adj1" fmla="val 35782"/>
              <a:gd name="adj2" fmla="val 73441"/>
              <a:gd name="adj3" fmla="val 28881"/>
            </a:avLst>
          </a:prstGeom>
          <a:solidFill>
            <a:srgbClr val="00FF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344" name="Curved Right Arrow 343"/>
          <p:cNvSpPr/>
          <p:nvPr/>
        </p:nvSpPr>
        <p:spPr>
          <a:xfrm rot="16200000" flipH="1" flipV="1">
            <a:off x="2159430" y="3055857"/>
            <a:ext cx="133071" cy="393543"/>
          </a:xfrm>
          <a:prstGeom prst="curvedRightArrow">
            <a:avLst>
              <a:gd name="adj1" fmla="val 35782"/>
              <a:gd name="adj2" fmla="val 73441"/>
              <a:gd name="adj3" fmla="val 28881"/>
            </a:avLst>
          </a:prstGeom>
          <a:solidFill>
            <a:srgbClr val="00FF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361" name="Rounded Rectangle 360"/>
          <p:cNvSpPr/>
          <p:nvPr/>
        </p:nvSpPr>
        <p:spPr>
          <a:xfrm>
            <a:off x="714603" y="1439135"/>
            <a:ext cx="1806193" cy="430504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1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58025E-6 L 0.00174 0.47809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25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5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25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25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50"/>
                            </p:stCondLst>
                            <p:childTnLst>
                              <p:par>
                                <p:cTn id="1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2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75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2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2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50"/>
                            </p:stCondLst>
                            <p:childTnLst>
                              <p:par>
                                <p:cTn id="1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-0.04584 -0.10679 " pathEditMode="relative" rAng="0" ptsTypes="AA">
                                      <p:cBhvr>
                                        <p:cTn id="179" dur="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-5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2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75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750"/>
                            </p:stCondLst>
                            <p:childTnLst>
                              <p:par>
                                <p:cTn id="2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2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000"/>
                            </p:stCondLst>
                            <p:childTnLst>
                              <p:par>
                                <p:cTn id="2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/>
      <p:bldP spid="172" grpId="0"/>
      <p:bldP spid="173" grpId="0"/>
      <p:bldP spid="175" grpId="0"/>
      <p:bldP spid="176" grpId="0"/>
      <p:bldP spid="177" grpId="0"/>
      <p:bldP spid="178" grpId="0"/>
      <p:bldP spid="194" grpId="0"/>
      <p:bldP spid="195" grpId="0"/>
      <p:bldP spid="197" grpId="0"/>
      <p:bldP spid="198" grpId="0"/>
      <p:bldP spid="202" grpId="0"/>
      <p:bldP spid="204" grpId="0"/>
      <p:bldP spid="205" grpId="0"/>
      <p:bldP spid="208" grpId="0"/>
      <p:bldP spid="210" grpId="0"/>
      <p:bldP spid="211" grpId="0"/>
      <p:bldP spid="212" grpId="0"/>
      <p:bldP spid="214" grpId="0"/>
      <p:bldP spid="215" grpId="0"/>
      <p:bldP spid="219" grpId="0"/>
      <p:bldP spid="220" grpId="0"/>
      <p:bldP spid="221" grpId="0"/>
      <p:bldP spid="222" grpId="0"/>
      <p:bldP spid="224" grpId="0"/>
      <p:bldP spid="281" grpId="0"/>
      <p:bldP spid="282" grpId="0"/>
      <p:bldP spid="320" grpId="0"/>
      <p:bldP spid="321" grpId="0"/>
      <p:bldP spid="323" grpId="0"/>
      <p:bldP spid="324" grpId="0"/>
      <p:bldP spid="328" grpId="0"/>
      <p:bldP spid="335" grpId="0" animBg="1"/>
      <p:bldP spid="335" grpId="1" animBg="1"/>
      <p:bldP spid="338" grpId="0" animBg="1"/>
      <p:bldP spid="338" grpId="1" animBg="1"/>
      <p:bldP spid="339" grpId="0" animBg="1"/>
      <p:bldP spid="339" grpId="1" animBg="1"/>
      <p:bldP spid="342" grpId="0" animBg="1"/>
      <p:bldP spid="342" grpId="1" animBg="1"/>
      <p:bldP spid="343" grpId="0" animBg="1"/>
      <p:bldP spid="343" grpId="1" animBg="1"/>
      <p:bldP spid="344" grpId="0" animBg="1"/>
      <p:bldP spid="344" grpId="1" animBg="1"/>
      <p:bldP spid="361" grpId="0" animBg="1"/>
      <p:bldP spid="36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ounded Rectangle 110"/>
          <p:cNvSpPr/>
          <p:nvPr/>
        </p:nvSpPr>
        <p:spPr>
          <a:xfrm>
            <a:off x="38100" y="814685"/>
            <a:ext cx="761549" cy="46166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n w="9525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00FFF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w Cen MT" panose="020B0602020104020603" pitchFamily="34" charset="0"/>
              </a:rPr>
              <a:t>Sol.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393" y="925087"/>
            <a:ext cx="36915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Let 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be the first term and 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be the </a:t>
            </a:r>
          </a:p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common difference of the given A.P.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1925" y="79897"/>
            <a:ext cx="8571579" cy="907534"/>
            <a:chOff x="161925" y="79897"/>
            <a:chExt cx="8571579" cy="907534"/>
          </a:xfrm>
        </p:grpSpPr>
        <p:sp>
          <p:nvSpPr>
            <p:cNvPr id="92" name="Rectangle 91"/>
            <p:cNvSpPr/>
            <p:nvPr/>
          </p:nvSpPr>
          <p:spPr>
            <a:xfrm>
              <a:off x="3109767" y="15904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136906" y="15904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61925" y="79897"/>
              <a:ext cx="8571579" cy="907534"/>
              <a:chOff x="161925" y="79897"/>
              <a:chExt cx="8571579" cy="9075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61925" y="79897"/>
                <a:ext cx="3239393" cy="52322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688975" indent="-688975">
                  <a:defRPr/>
                </a:pPr>
                <a:r>
                  <a:rPr lang="en-US" sz="28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 Antiqua" panose="02040602050305030304" pitchFamily="18" charset="0"/>
                  </a:rPr>
                  <a:t>Q</a:t>
                </a:r>
                <a:r>
                  <a:rPr lang="en-US" sz="2400" b="1" kern="0" spc="-2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itchFamily="34" charset="0"/>
                  </a:rPr>
                  <a:t>.</a:t>
                </a:r>
                <a:r>
                  <a:rPr lang="en-US" b="1" kern="0" spc="-2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itchFamily="34" charset="0"/>
                  </a:rPr>
                  <a:t> </a:t>
                </a:r>
                <a:r>
                  <a:rPr lang="en-US" sz="1400" b="1" kern="0" spc="-2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If the </a:t>
                </a:r>
                <a:r>
                  <a:rPr lang="en-US" sz="1400" b="1" i="1" kern="0" spc="-20" dirty="0" err="1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m</a:t>
                </a:r>
                <a:r>
                  <a:rPr lang="en-US" sz="1400" b="1" kern="0" spc="-20" baseline="30000" dirty="0" err="1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th</a:t>
                </a:r>
                <a:r>
                  <a:rPr lang="en-US" sz="1400" b="1" kern="0" spc="-20" baseline="3000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 </a:t>
                </a:r>
                <a:r>
                  <a:rPr lang="en-US" sz="1400" b="1" kern="0" spc="-2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term of an A.P. is </a:t>
                </a:r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3151399" y="432982"/>
                <a:ext cx="195587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tangle 93"/>
              <p:cNvSpPr/>
              <p:nvPr/>
            </p:nvSpPr>
            <p:spPr>
              <a:xfrm>
                <a:off x="3109767" y="346040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n</a:t>
                </a:r>
                <a:endParaRPr lang="en-US" sz="1400" b="1" i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323918" y="242898"/>
                <a:ext cx="190340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and the </a:t>
                </a:r>
                <a:r>
                  <a:rPr lang="en-US" sz="1400" b="1" i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n</a:t>
                </a:r>
                <a:r>
                  <a:rPr lang="en-US" sz="1400" b="1" baseline="30000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th</a:t>
                </a:r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 term is</a:t>
                </a: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5182922" y="432982"/>
                <a:ext cx="199518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5129286" y="353660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m</a:t>
                </a:r>
                <a:endParaRPr lang="en-US" sz="1400" b="1" i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352944" y="242898"/>
                <a:ext cx="338056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, show that the sum of </a:t>
                </a:r>
                <a:r>
                  <a:rPr lang="en-US" sz="1400" b="1" i="1" dirty="0" err="1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mn</a:t>
                </a:r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 term is 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21993" y="555829"/>
                <a:ext cx="36860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is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92175" y="483129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1</a:t>
                </a:r>
                <a:endParaRPr lang="en-US" sz="1400" b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936982" y="744371"/>
                <a:ext cx="195587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892175" y="679654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2</a:t>
                </a:r>
                <a:endParaRPr lang="en-US" sz="1400" b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113519" y="555829"/>
                <a:ext cx="100103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(</a:t>
                </a:r>
                <a:r>
                  <a:rPr lang="en-US" sz="1400" b="1" i="1" dirty="0" err="1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mn</a:t>
                </a:r>
                <a:r>
                  <a:rPr lang="en-US" sz="1400" b="1" i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 </a:t>
                </a:r>
                <a:r>
                  <a:rPr lang="en-US" sz="1400" b="1" dirty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+ 1).</a:t>
                </a:r>
              </a:p>
            </p:txBody>
          </p:sp>
        </p:grpSp>
      </p:grpSp>
      <p:sp>
        <p:nvSpPr>
          <p:cNvPr id="220" name="Rectangle 219"/>
          <p:cNvSpPr/>
          <p:nvPr/>
        </p:nvSpPr>
        <p:spPr>
          <a:xfrm>
            <a:off x="3109056" y="2421892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3330880" y="2421892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3640692" y="2313690"/>
            <a:ext cx="377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>
            <a:off x="3644762" y="2578514"/>
            <a:ext cx="313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3579248" y="2493232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430724" y="2960786"/>
            <a:ext cx="3902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682380" y="2960786"/>
            <a:ext cx="607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S</a:t>
            </a:r>
            <a:r>
              <a:rPr lang="en-US" sz="1400" b="1" i="1" baseline="-25000" dirty="0" err="1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mn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1096426" y="2960786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1447174" y="3084031"/>
            <a:ext cx="332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29" name="Straight Connector 228"/>
          <p:cNvCxnSpPr/>
          <p:nvPr/>
        </p:nvCxnSpPr>
        <p:spPr>
          <a:xfrm>
            <a:off x="1424706" y="3133580"/>
            <a:ext cx="32351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1351217" y="2856011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1736608" y="2949955"/>
            <a:ext cx="257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[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810686" y="2949955"/>
            <a:ext cx="414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a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078245" y="2949955"/>
            <a:ext cx="3314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2237852" y="2949955"/>
            <a:ext cx="924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(</a:t>
            </a:r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mn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 – 1)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2979829" y="2949955"/>
            <a:ext cx="400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]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412505" y="3476614"/>
            <a:ext cx="3902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725533" y="3476614"/>
            <a:ext cx="607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S</a:t>
            </a:r>
            <a:r>
              <a:rPr lang="en-US" sz="1400" b="1" i="1" baseline="-25000" dirty="0" err="1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mn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39579" y="3476614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394370" y="3370361"/>
            <a:ext cx="483151" cy="521884"/>
            <a:chOff x="1394370" y="3370361"/>
            <a:chExt cx="483151" cy="521884"/>
          </a:xfrm>
        </p:grpSpPr>
        <p:sp>
          <p:nvSpPr>
            <p:cNvPr id="239" name="Rectangle 238"/>
            <p:cNvSpPr/>
            <p:nvPr/>
          </p:nvSpPr>
          <p:spPr>
            <a:xfrm>
              <a:off x="1490327" y="3584468"/>
              <a:ext cx="3326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240" name="Straight Connector 239"/>
            <p:cNvCxnSpPr/>
            <p:nvPr/>
          </p:nvCxnSpPr>
          <p:spPr>
            <a:xfrm>
              <a:off x="1464646" y="3643758"/>
              <a:ext cx="3134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Rectangle 240"/>
            <p:cNvSpPr/>
            <p:nvPr/>
          </p:nvSpPr>
          <p:spPr>
            <a:xfrm>
              <a:off x="1394370" y="3370361"/>
              <a:ext cx="4831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err="1">
                  <a:solidFill>
                    <a:prstClr val="white"/>
                  </a:solidFill>
                  <a:latin typeface="Century Schoolbook" panose="02040604050505020304" pitchFamily="18" charset="0"/>
                </a:rPr>
                <a:t>mn</a:t>
              </a:r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 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7" name="Left Brace 6"/>
          <p:cNvSpPr/>
          <p:nvPr/>
        </p:nvSpPr>
        <p:spPr>
          <a:xfrm>
            <a:off x="1877781" y="3411300"/>
            <a:ext cx="101274" cy="467290"/>
          </a:xfrm>
          <a:prstGeom prst="leftBrace">
            <a:avLst>
              <a:gd name="adj1" fmla="val 54275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990660" y="3368374"/>
            <a:ext cx="332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1991613" y="3643758"/>
            <a:ext cx="313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1921337" y="3580003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2321355" y="3487730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2486762" y="3487730"/>
            <a:ext cx="995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(</a:t>
            </a:r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mn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 – 1)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3282375" y="3487730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×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3610444" y="3368374"/>
            <a:ext cx="332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49" name="Straight Connector 248"/>
          <p:cNvCxnSpPr/>
          <p:nvPr/>
        </p:nvCxnSpPr>
        <p:spPr>
          <a:xfrm>
            <a:off x="3591113" y="3643758"/>
            <a:ext cx="313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3520837" y="3580003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1" name="Left Brace 250"/>
          <p:cNvSpPr/>
          <p:nvPr/>
        </p:nvSpPr>
        <p:spPr>
          <a:xfrm flipH="1">
            <a:off x="3947040" y="3411300"/>
            <a:ext cx="101274" cy="467290"/>
          </a:xfrm>
          <a:prstGeom prst="leftBrace">
            <a:avLst>
              <a:gd name="adj1" fmla="val 54275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5566938" y="4431220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75886" y="4327776"/>
            <a:ext cx="296314" cy="515897"/>
            <a:chOff x="5813168" y="4493422"/>
            <a:chExt cx="296314" cy="515897"/>
          </a:xfrm>
        </p:grpSpPr>
        <p:sp>
          <p:nvSpPr>
            <p:cNvPr id="253" name="Rectangle 252"/>
            <p:cNvSpPr/>
            <p:nvPr/>
          </p:nvSpPr>
          <p:spPr>
            <a:xfrm>
              <a:off x="5813168" y="449342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254" name="Straight Connector 253"/>
            <p:cNvCxnSpPr/>
            <p:nvPr/>
          </p:nvCxnSpPr>
          <p:spPr>
            <a:xfrm>
              <a:off x="5866253" y="4758246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/>
            <p:cNvSpPr/>
            <p:nvPr/>
          </p:nvSpPr>
          <p:spPr>
            <a:xfrm>
              <a:off x="5817931" y="470154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256" name="Rectangle 255"/>
          <p:cNvSpPr/>
          <p:nvPr/>
        </p:nvSpPr>
        <p:spPr>
          <a:xfrm>
            <a:off x="6074776" y="4421694"/>
            <a:ext cx="584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(</a:t>
            </a:r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mn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4337" y="2312552"/>
            <a:ext cx="2232503" cy="487798"/>
            <a:chOff x="424337" y="2312552"/>
            <a:chExt cx="2232503" cy="487798"/>
          </a:xfrm>
        </p:grpSpPr>
        <p:sp>
          <p:nvSpPr>
            <p:cNvPr id="290" name="Rectangle 289"/>
            <p:cNvSpPr/>
            <p:nvPr/>
          </p:nvSpPr>
          <p:spPr>
            <a:xfrm>
              <a:off x="1921166" y="2412923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=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658305" y="2412923"/>
              <a:ext cx="3260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d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248878" y="2312552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424337" y="2398635"/>
              <a:ext cx="4091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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284" name="Straight Connector 283"/>
            <p:cNvCxnSpPr/>
            <p:nvPr/>
          </p:nvCxnSpPr>
          <p:spPr>
            <a:xfrm>
              <a:off x="2239203" y="2577855"/>
              <a:ext cx="3134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Rectangle 288"/>
            <p:cNvSpPr/>
            <p:nvPr/>
          </p:nvSpPr>
          <p:spPr>
            <a:xfrm>
              <a:off x="2173689" y="2492573"/>
              <a:ext cx="4831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err="1">
                  <a:solidFill>
                    <a:prstClr val="white"/>
                  </a:solidFill>
                  <a:latin typeface="Century Schoolbook" panose="02040604050505020304" pitchFamily="18" charset="0"/>
                </a:rPr>
                <a:t>mn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293" name="Rectangle 292"/>
          <p:cNvSpPr/>
          <p:nvPr/>
        </p:nvSpPr>
        <p:spPr>
          <a:xfrm>
            <a:off x="397907" y="1505359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83000" y="150535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879850" y="150535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1058117" y="1505359"/>
            <a:ext cx="7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m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 1)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1673016" y="150535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1898598" y="150535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04" name="Group 303"/>
          <p:cNvGrpSpPr/>
          <p:nvPr/>
        </p:nvGrpSpPr>
        <p:grpSpPr>
          <a:xfrm>
            <a:off x="2193959" y="1403350"/>
            <a:ext cx="291551" cy="485887"/>
            <a:chOff x="2179805" y="1871552"/>
            <a:chExt cx="291551" cy="485887"/>
          </a:xfrm>
        </p:grpSpPr>
        <p:sp>
          <p:nvSpPr>
            <p:cNvPr id="305" name="Rectangle 304"/>
            <p:cNvSpPr/>
            <p:nvPr/>
          </p:nvSpPr>
          <p:spPr>
            <a:xfrm>
              <a:off x="2179805" y="187155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06" name="Straight Connector 305"/>
            <p:cNvCxnSpPr/>
            <p:nvPr/>
          </p:nvCxnSpPr>
          <p:spPr>
            <a:xfrm>
              <a:off x="2229714" y="2137874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Rectangle 306"/>
            <p:cNvSpPr/>
            <p:nvPr/>
          </p:nvSpPr>
          <p:spPr>
            <a:xfrm>
              <a:off x="2179805" y="204966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08" name="Rectangle 307"/>
          <p:cNvSpPr/>
          <p:nvPr/>
        </p:nvSpPr>
        <p:spPr>
          <a:xfrm>
            <a:off x="397907" y="1960972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702048" y="197684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898898" y="197684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1096217" y="1976846"/>
            <a:ext cx="7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 1)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1683496" y="197684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1898598" y="197684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14" name="Group 313"/>
          <p:cNvGrpSpPr/>
          <p:nvPr/>
        </p:nvGrpSpPr>
        <p:grpSpPr>
          <a:xfrm>
            <a:off x="2178084" y="1866900"/>
            <a:ext cx="297901" cy="485887"/>
            <a:chOff x="2163930" y="2752614"/>
            <a:chExt cx="297901" cy="485887"/>
          </a:xfrm>
        </p:grpSpPr>
        <p:sp>
          <p:nvSpPr>
            <p:cNvPr id="315" name="Rectangle 314"/>
            <p:cNvSpPr/>
            <p:nvPr/>
          </p:nvSpPr>
          <p:spPr>
            <a:xfrm>
              <a:off x="2170280" y="275261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16" name="Straight Connector 315"/>
            <p:cNvCxnSpPr/>
            <p:nvPr/>
          </p:nvCxnSpPr>
          <p:spPr>
            <a:xfrm>
              <a:off x="2217249" y="3018936"/>
              <a:ext cx="21031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Rectangle 316"/>
            <p:cNvSpPr/>
            <p:nvPr/>
          </p:nvSpPr>
          <p:spPr>
            <a:xfrm>
              <a:off x="2163930" y="293072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18" name="Rectangle 317"/>
          <p:cNvSpPr/>
          <p:nvPr/>
        </p:nvSpPr>
        <p:spPr>
          <a:xfrm>
            <a:off x="2741118" y="1505359"/>
            <a:ext cx="568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…(i)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2705241" y="1921898"/>
            <a:ext cx="6406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…(ii)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71103" y="3044077"/>
            <a:ext cx="3521975" cy="763489"/>
            <a:chOff x="4085325" y="2665511"/>
            <a:chExt cx="3521975" cy="763489"/>
          </a:xfrm>
        </p:grpSpPr>
        <p:sp>
          <p:nvSpPr>
            <p:cNvPr id="345" name="TextBox 223"/>
            <p:cNvSpPr txBox="1"/>
            <p:nvPr/>
          </p:nvSpPr>
          <p:spPr>
            <a:xfrm>
              <a:off x="4085325" y="2665511"/>
              <a:ext cx="3521975" cy="763489"/>
            </a:xfrm>
            <a:prstGeom prst="rect">
              <a:avLst/>
            </a:prstGeom>
            <a:solidFill>
              <a:srgbClr val="008080">
                <a:alpha val="87000"/>
              </a:srgbClr>
            </a:solidFill>
            <a:ln w="19050">
              <a:solidFill>
                <a:srgbClr val="53B0C9"/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400" b="1">
                  <a:solidFill>
                    <a:srgbClr val="FFFF00"/>
                  </a:solidFill>
                  <a:latin typeface="Century Schoolbook" panose="02040604050505020304" pitchFamily="18" charset="0"/>
                </a:defRPr>
              </a:lvl1pPr>
            </a:lstStyle>
            <a:p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208942" y="2778903"/>
              <a:ext cx="3258658" cy="548497"/>
              <a:chOff x="4208942" y="2778903"/>
              <a:chExt cx="3258658" cy="548497"/>
            </a:xfrm>
          </p:grpSpPr>
          <p:sp>
            <p:nvSpPr>
              <p:cNvPr id="346" name="Rectangle 345"/>
              <p:cNvSpPr/>
              <p:nvPr/>
            </p:nvSpPr>
            <p:spPr>
              <a:xfrm>
                <a:off x="5177991" y="2883678"/>
                <a:ext cx="45477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00"/>
                    </a:solidFill>
                    <a:latin typeface="Century Schoolbook" panose="02040604050505020304" pitchFamily="18" charset="0"/>
                    <a:sym typeface="Symbol"/>
                  </a:rPr>
                  <a:t>S</a:t>
                </a:r>
                <a:r>
                  <a:rPr lang="en-US" sz="1400" b="1" i="1" baseline="-25000" dirty="0">
                    <a:solidFill>
                      <a:srgbClr val="FFFF00"/>
                    </a:solidFill>
                    <a:latin typeface="Century Schoolbook" panose="02040604050505020304" pitchFamily="18" charset="0"/>
                    <a:sym typeface="Symbol"/>
                  </a:rPr>
                  <a:t>n</a:t>
                </a:r>
                <a:endParaRPr lang="en-US" sz="1400" b="1" i="1" baseline="-25000" dirty="0">
                  <a:solidFill>
                    <a:srgbClr val="FFFF00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5486400" y="2883678"/>
                <a:ext cx="34222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00"/>
                    </a:solidFill>
                    <a:latin typeface="Century Schoolbook" panose="02040604050505020304" pitchFamily="18" charset="0"/>
                    <a:sym typeface="Symbol"/>
                  </a:rPr>
                  <a:t>=</a:t>
                </a:r>
                <a:endParaRPr lang="en-US" sz="1400" b="1" baseline="-25000" dirty="0">
                  <a:solidFill>
                    <a:srgbClr val="FFFF00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5756275" y="3019623"/>
                <a:ext cx="33267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00"/>
                    </a:solidFill>
                    <a:latin typeface="Century Schoolbook" panose="02040604050505020304" pitchFamily="18" charset="0"/>
                  </a:rPr>
                  <a:t>2</a:t>
                </a:r>
                <a:endParaRPr lang="en-US" sz="1400" b="1" baseline="30000" dirty="0">
                  <a:solidFill>
                    <a:srgbClr val="FFFF00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349" name="Straight Connector 348"/>
              <p:cNvCxnSpPr/>
              <p:nvPr/>
            </p:nvCxnSpPr>
            <p:spPr>
              <a:xfrm>
                <a:off x="5789261" y="3056472"/>
                <a:ext cx="228600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Rectangle 349"/>
              <p:cNvSpPr/>
              <p:nvPr/>
            </p:nvSpPr>
            <p:spPr>
              <a:xfrm>
                <a:off x="5761708" y="2778903"/>
                <a:ext cx="28370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>
                    <a:solidFill>
                      <a:srgbClr val="FFFF00"/>
                    </a:solidFill>
                    <a:latin typeface="Century Schoolbook" panose="02040604050505020304" pitchFamily="18" charset="0"/>
                  </a:rPr>
                  <a:t>n</a:t>
                </a:r>
                <a:endParaRPr lang="en-US" sz="1400" b="1" i="1" baseline="30000" dirty="0">
                  <a:solidFill>
                    <a:srgbClr val="FFFF00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5988050" y="2872847"/>
                <a:ext cx="2573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00"/>
                    </a:solidFill>
                    <a:latin typeface="Century Schoolbook" panose="02040604050505020304" pitchFamily="18" charset="0"/>
                    <a:sym typeface="Symbol"/>
                  </a:rPr>
                  <a:t>[</a:t>
                </a:r>
                <a:endParaRPr lang="en-US" sz="1400" b="1" baseline="-25000" dirty="0">
                  <a:solidFill>
                    <a:srgbClr val="FFFF00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6062128" y="2872847"/>
                <a:ext cx="41446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00"/>
                    </a:solidFill>
                    <a:latin typeface="Century Schoolbook" panose="02040604050505020304" pitchFamily="18" charset="0"/>
                    <a:sym typeface="Symbol"/>
                  </a:rPr>
                  <a:t>2</a:t>
                </a:r>
                <a:r>
                  <a:rPr lang="en-US" sz="1400" b="1" i="1" dirty="0">
                    <a:solidFill>
                      <a:srgbClr val="FFFF00"/>
                    </a:solidFill>
                    <a:latin typeface="Century Schoolbook" panose="02040604050505020304" pitchFamily="18" charset="0"/>
                    <a:sym typeface="Symbol"/>
                  </a:rPr>
                  <a:t>a</a:t>
                </a:r>
                <a:endParaRPr lang="en-US" sz="1400" b="1" i="1" baseline="-25000" dirty="0">
                  <a:solidFill>
                    <a:srgbClr val="FFFF00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6329687" y="2872847"/>
                <a:ext cx="33142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00"/>
                    </a:solidFill>
                    <a:latin typeface="Century Schoolbook" panose="02040604050505020304" pitchFamily="18" charset="0"/>
                    <a:sym typeface="Symbol"/>
                  </a:rPr>
                  <a:t>+</a:t>
                </a:r>
                <a:endParaRPr lang="en-US" sz="1400" b="1" baseline="-25000" dirty="0">
                  <a:solidFill>
                    <a:srgbClr val="FFFF00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6489294" y="2872847"/>
                <a:ext cx="92490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00"/>
                    </a:solidFill>
                    <a:latin typeface="Century Schoolbook" panose="02040604050505020304" pitchFamily="18" charset="0"/>
                    <a:sym typeface="Symbol"/>
                  </a:rPr>
                  <a:t>(</a:t>
                </a:r>
                <a:r>
                  <a:rPr lang="en-US" sz="1400" b="1" i="1" dirty="0">
                    <a:solidFill>
                      <a:srgbClr val="FFFF00"/>
                    </a:solidFill>
                    <a:latin typeface="Century Schoolbook" panose="02040604050505020304" pitchFamily="18" charset="0"/>
                    <a:sym typeface="Symbol"/>
                  </a:rPr>
                  <a:t>n</a:t>
                </a:r>
                <a:r>
                  <a:rPr lang="en-US" sz="1400" b="1" dirty="0">
                    <a:solidFill>
                      <a:srgbClr val="FFFF00"/>
                    </a:solidFill>
                    <a:latin typeface="Century Schoolbook" panose="02040604050505020304" pitchFamily="18" charset="0"/>
                    <a:sym typeface="Symbol"/>
                  </a:rPr>
                  <a:t> – 1)</a:t>
                </a:r>
                <a:endParaRPr lang="en-US" sz="1400" b="1" baseline="-25000" dirty="0">
                  <a:solidFill>
                    <a:srgbClr val="FFFF00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7066881" y="2872847"/>
                <a:ext cx="40071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>
                    <a:solidFill>
                      <a:srgbClr val="FFFF00"/>
                    </a:solidFill>
                    <a:latin typeface="Century Schoolbook" panose="02040604050505020304" pitchFamily="18" charset="0"/>
                    <a:sym typeface="Symbol"/>
                  </a:rPr>
                  <a:t>d</a:t>
                </a:r>
                <a:r>
                  <a:rPr lang="en-US" sz="1400" b="1" dirty="0">
                    <a:solidFill>
                      <a:srgbClr val="FFFF00"/>
                    </a:solidFill>
                    <a:latin typeface="Century Schoolbook" panose="02040604050505020304" pitchFamily="18" charset="0"/>
                    <a:sym typeface="Symbol"/>
                  </a:rPr>
                  <a:t>]</a:t>
                </a:r>
                <a:endParaRPr lang="en-US" sz="1400" b="1" baseline="-25000" dirty="0">
                  <a:solidFill>
                    <a:srgbClr val="FFFF00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4208942" y="2883678"/>
                <a:ext cx="117349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FFFF00"/>
                    </a:solidFill>
                    <a:latin typeface="Century Schoolbook" panose="02040604050505020304" pitchFamily="18" charset="0"/>
                    <a:sym typeface="Symbol"/>
                  </a:rPr>
                  <a:t>We know,</a:t>
                </a:r>
                <a:endParaRPr lang="en-US" sz="1400" b="1" i="1" baseline="-25000" dirty="0">
                  <a:solidFill>
                    <a:srgbClr val="FFFF00"/>
                  </a:solidFill>
                  <a:latin typeface="Century Schoolbook" panose="02040604050505020304" pitchFamily="18" charset="0"/>
                </a:endParaRPr>
              </a:p>
            </p:txBody>
          </p:sp>
        </p:grpSp>
      </p:grpSp>
      <p:sp>
        <p:nvSpPr>
          <p:cNvPr id="357" name="Rounded Rectangle 356"/>
          <p:cNvSpPr/>
          <p:nvPr/>
        </p:nvSpPr>
        <p:spPr>
          <a:xfrm>
            <a:off x="3149072" y="2375078"/>
            <a:ext cx="877792" cy="405555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58" name="Oval 357"/>
          <p:cNvSpPr/>
          <p:nvPr/>
        </p:nvSpPr>
        <p:spPr>
          <a:xfrm>
            <a:off x="3039668" y="2996341"/>
            <a:ext cx="200018" cy="265482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59" name="Oval 358"/>
          <p:cNvSpPr/>
          <p:nvPr/>
        </p:nvSpPr>
        <p:spPr>
          <a:xfrm>
            <a:off x="1966070" y="3023495"/>
            <a:ext cx="200018" cy="21117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60" name="Rounded Rectangle 359"/>
          <p:cNvSpPr/>
          <p:nvPr/>
        </p:nvSpPr>
        <p:spPr>
          <a:xfrm>
            <a:off x="1710442" y="2375078"/>
            <a:ext cx="895436" cy="405555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619795" y="2421892"/>
            <a:ext cx="5324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and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12505" y="4084634"/>
            <a:ext cx="3902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725533" y="4084634"/>
            <a:ext cx="607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S</a:t>
            </a:r>
            <a:r>
              <a:rPr lang="en-US" sz="1400" b="1" i="1" baseline="-25000" dirty="0" err="1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mn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139579" y="4084634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490327" y="4192488"/>
            <a:ext cx="332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1464646" y="4251778"/>
            <a:ext cx="313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1394370" y="3978381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 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970244" y="3985272"/>
            <a:ext cx="332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>
            <a:off x="1944563" y="4251778"/>
            <a:ext cx="313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1874287" y="4170267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321355" y="4095750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486762" y="4095750"/>
            <a:ext cx="995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(</a:t>
            </a:r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mn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 – 1)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3282375" y="4095750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×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591394" y="3994150"/>
            <a:ext cx="332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>
            <a:off x="3572063" y="4251778"/>
            <a:ext cx="313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3501787" y="4170267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2" name="Left Bracket 191"/>
          <p:cNvSpPr/>
          <p:nvPr/>
        </p:nvSpPr>
        <p:spPr>
          <a:xfrm>
            <a:off x="1420185" y="4041449"/>
            <a:ext cx="78185" cy="423032"/>
          </a:xfrm>
          <a:prstGeom prst="leftBracket">
            <a:avLst>
              <a:gd name="adj" fmla="val 9806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3" name="Left Bracket 192"/>
          <p:cNvSpPr/>
          <p:nvPr/>
        </p:nvSpPr>
        <p:spPr>
          <a:xfrm flipH="1">
            <a:off x="1757758" y="4041449"/>
            <a:ext cx="78185" cy="423032"/>
          </a:xfrm>
          <a:prstGeom prst="leftBracket">
            <a:avLst>
              <a:gd name="adj" fmla="val 9806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9" name="Left Bracket 198"/>
          <p:cNvSpPr/>
          <p:nvPr/>
        </p:nvSpPr>
        <p:spPr>
          <a:xfrm>
            <a:off x="1893095" y="4041449"/>
            <a:ext cx="78185" cy="423032"/>
          </a:xfrm>
          <a:prstGeom prst="leftBracket">
            <a:avLst>
              <a:gd name="adj" fmla="val 9806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0" name="Left Bracket 199"/>
          <p:cNvSpPr/>
          <p:nvPr/>
        </p:nvSpPr>
        <p:spPr>
          <a:xfrm flipH="1">
            <a:off x="2219324" y="4041449"/>
            <a:ext cx="78185" cy="423032"/>
          </a:xfrm>
          <a:prstGeom prst="leftBracket">
            <a:avLst>
              <a:gd name="adj" fmla="val 9806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4032406" y="4192488"/>
            <a:ext cx="332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58" name="Straight Connector 257"/>
          <p:cNvCxnSpPr/>
          <p:nvPr/>
        </p:nvCxnSpPr>
        <p:spPr>
          <a:xfrm flipH="1">
            <a:off x="4013064" y="4245228"/>
            <a:ext cx="310896" cy="5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/>
          <p:cNvSpPr/>
          <p:nvPr/>
        </p:nvSpPr>
        <p:spPr>
          <a:xfrm>
            <a:off x="3936449" y="3978381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 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0" name="Left Bracket 259"/>
          <p:cNvSpPr/>
          <p:nvPr/>
        </p:nvSpPr>
        <p:spPr>
          <a:xfrm>
            <a:off x="3962264" y="4041449"/>
            <a:ext cx="78185" cy="423032"/>
          </a:xfrm>
          <a:prstGeom prst="leftBracket">
            <a:avLst>
              <a:gd name="adj" fmla="val 9806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61" name="Left Bracket 260"/>
          <p:cNvSpPr/>
          <p:nvPr/>
        </p:nvSpPr>
        <p:spPr>
          <a:xfrm flipH="1">
            <a:off x="4299837" y="4041449"/>
            <a:ext cx="78185" cy="423032"/>
          </a:xfrm>
          <a:prstGeom prst="leftBracket">
            <a:avLst>
              <a:gd name="adj" fmla="val 9806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1428749" y="3441195"/>
            <a:ext cx="395989" cy="426242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1956991" y="3425822"/>
            <a:ext cx="395989" cy="456989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2551259" y="3425822"/>
            <a:ext cx="1401973" cy="456989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265" name="Straight Connector 264"/>
          <p:cNvCxnSpPr/>
          <p:nvPr/>
        </p:nvCxnSpPr>
        <p:spPr>
          <a:xfrm flipV="1">
            <a:off x="1508191" y="4088798"/>
            <a:ext cx="248818" cy="117144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V="1">
            <a:off x="1968027" y="4278633"/>
            <a:ext cx="248818" cy="117144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1553910" y="4294000"/>
            <a:ext cx="138333" cy="117144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V="1">
            <a:off x="2045779" y="4078545"/>
            <a:ext cx="138333" cy="117144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2228852" y="3904477"/>
            <a:ext cx="3326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1</a:t>
            </a:r>
            <a:endParaRPr lang="en-US" sz="1200" b="1" baseline="30000" dirty="0">
              <a:solidFill>
                <a:srgbClr val="FFFF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412505" y="4605152"/>
            <a:ext cx="3902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725533" y="4605152"/>
            <a:ext cx="607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S</a:t>
            </a:r>
            <a:r>
              <a:rPr lang="en-US" sz="1400" b="1" i="1" baseline="-25000" dirty="0" err="1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mn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1139579" y="4605152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1398842" y="4605152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1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1604966" y="4605152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 flipV="1">
            <a:off x="3603755" y="4294000"/>
            <a:ext cx="248818" cy="117144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V="1">
            <a:off x="4028136" y="4089368"/>
            <a:ext cx="248818" cy="117144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1876425" y="4513422"/>
            <a:ext cx="7766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mn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 – 1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79" name="Straight Connector 278"/>
          <p:cNvCxnSpPr/>
          <p:nvPr/>
        </p:nvCxnSpPr>
        <p:spPr>
          <a:xfrm>
            <a:off x="1946331" y="4782507"/>
            <a:ext cx="61058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2104646" y="4748024"/>
            <a:ext cx="274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85" name="Group 284"/>
          <p:cNvGrpSpPr/>
          <p:nvPr/>
        </p:nvGrpSpPr>
        <p:grpSpPr>
          <a:xfrm>
            <a:off x="1422701" y="4837786"/>
            <a:ext cx="319223" cy="261610"/>
            <a:chOff x="4059441" y="3663907"/>
            <a:chExt cx="319223" cy="261610"/>
          </a:xfrm>
        </p:grpSpPr>
        <p:cxnSp>
          <p:nvCxnSpPr>
            <p:cNvPr id="286" name="Straight Connector 285"/>
            <p:cNvCxnSpPr/>
            <p:nvPr/>
          </p:nvCxnSpPr>
          <p:spPr>
            <a:xfrm>
              <a:off x="4101875" y="3702641"/>
              <a:ext cx="180380" cy="0"/>
            </a:xfrm>
            <a:prstGeom prst="line">
              <a:avLst/>
            </a:prstGeom>
            <a:ln w="190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Rectangle 286"/>
            <p:cNvSpPr/>
            <p:nvPr/>
          </p:nvSpPr>
          <p:spPr>
            <a:xfrm>
              <a:off x="4059441" y="3663907"/>
              <a:ext cx="31922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Sans" panose="020B0602030504020204" pitchFamily="34" charset="0"/>
                </a:rPr>
                <a:t>1</a:t>
              </a:r>
            </a:p>
          </p:txBody>
        </p:sp>
      </p:grpSp>
      <p:cxnSp>
        <p:nvCxnSpPr>
          <p:cNvPr id="288" name="Straight Arrow Connector 287"/>
          <p:cNvCxnSpPr/>
          <p:nvPr/>
        </p:nvCxnSpPr>
        <p:spPr>
          <a:xfrm flipH="1" flipV="1">
            <a:off x="1645516" y="4782508"/>
            <a:ext cx="502839" cy="133146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 flipV="1">
            <a:off x="1658305" y="4750754"/>
            <a:ext cx="326041" cy="217838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 flipH="1">
            <a:off x="1616533" y="4942424"/>
            <a:ext cx="554521" cy="25835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4817154" y="4006304"/>
            <a:ext cx="3902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5130182" y="4006304"/>
            <a:ext cx="607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S</a:t>
            </a:r>
            <a:r>
              <a:rPr lang="en-US" sz="1400" b="1" i="1" baseline="-25000" dirty="0" err="1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mn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5544228" y="4006304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5810252" y="3930104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5966759" y="3930104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6134425" y="3905250"/>
            <a:ext cx="7766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mn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 – 1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362" name="Straight Connector 361"/>
          <p:cNvCxnSpPr/>
          <p:nvPr/>
        </p:nvCxnSpPr>
        <p:spPr>
          <a:xfrm flipV="1">
            <a:off x="5893058" y="4174335"/>
            <a:ext cx="921859" cy="2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angle 362"/>
          <p:cNvSpPr/>
          <p:nvPr/>
        </p:nvSpPr>
        <p:spPr>
          <a:xfrm>
            <a:off x="6216983" y="4139852"/>
            <a:ext cx="274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4840964" y="4392066"/>
            <a:ext cx="3902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5130182" y="4396639"/>
            <a:ext cx="607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S</a:t>
            </a:r>
            <a:r>
              <a:rPr lang="en-US" sz="1400" b="1" i="1" baseline="-25000" dirty="0" err="1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mn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495382" y="4434926"/>
            <a:ext cx="5150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+ 1)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819652" y="3995193"/>
            <a:ext cx="0" cy="11102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/>
          <p:cNvSpPr/>
          <p:nvPr/>
        </p:nvSpPr>
        <p:spPr>
          <a:xfrm>
            <a:off x="6474953" y="3905696"/>
            <a:ext cx="4274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– 1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368" name="Straight Connector 367"/>
          <p:cNvCxnSpPr/>
          <p:nvPr/>
        </p:nvCxnSpPr>
        <p:spPr>
          <a:xfrm>
            <a:off x="5891218" y="4170853"/>
            <a:ext cx="966782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Oval 368"/>
          <p:cNvSpPr/>
          <p:nvPr/>
        </p:nvSpPr>
        <p:spPr>
          <a:xfrm>
            <a:off x="6244012" y="4180047"/>
            <a:ext cx="236880" cy="230958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4840964" y="4778573"/>
            <a:ext cx="16544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Hence Proved.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71" name="Rounded Rectangle 370"/>
          <p:cNvSpPr/>
          <p:nvPr/>
        </p:nvSpPr>
        <p:spPr>
          <a:xfrm>
            <a:off x="5148438" y="4377845"/>
            <a:ext cx="1821206" cy="438838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2" name="Rounded Rectangle 371"/>
          <p:cNvSpPr/>
          <p:nvPr/>
        </p:nvSpPr>
        <p:spPr>
          <a:xfrm>
            <a:off x="5496655" y="264063"/>
            <a:ext cx="3059240" cy="275620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3" name="Rounded Rectangle 372"/>
          <p:cNvSpPr/>
          <p:nvPr/>
        </p:nvSpPr>
        <p:spPr>
          <a:xfrm>
            <a:off x="630627" y="514283"/>
            <a:ext cx="1431820" cy="447748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43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2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2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2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75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2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50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75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250"/>
                            </p:stCondLst>
                            <p:childTnLst>
                              <p:par>
                                <p:cTn id="2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5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750"/>
                            </p:stCondLst>
                            <p:childTnLst>
                              <p:par>
                                <p:cTn id="2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2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2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2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750"/>
                            </p:stCondLst>
                            <p:childTnLst>
                              <p:par>
                                <p:cTn id="3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000"/>
                            </p:stCondLst>
                            <p:childTnLst>
                              <p:par>
                                <p:cTn id="3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1250"/>
                            </p:stCondLst>
                            <p:childTnLst>
                              <p:par>
                                <p:cTn id="3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500"/>
                            </p:stCondLst>
                            <p:childTnLst>
                              <p:par>
                                <p:cTn id="3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2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750"/>
                            </p:stCondLst>
                            <p:childTnLst>
                              <p:par>
                                <p:cTn id="3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2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2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2250"/>
                            </p:stCondLst>
                            <p:childTnLst>
                              <p:par>
                                <p:cTn id="3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2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2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3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2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00"/>
                            </p:stCondLst>
                            <p:childTnLst>
                              <p:par>
                                <p:cTn id="4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25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00"/>
                            </p:stCondLst>
                            <p:childTnLst>
                              <p:par>
                                <p:cTn id="4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25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500"/>
                            </p:stCondLst>
                            <p:childTnLst>
                              <p:par>
                                <p:cTn id="48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25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25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58025E-6 L 0.0007 -0.10092 " pathEditMode="relative" rAng="0" ptsTypes="AA">
                                      <p:cBhvr>
                                        <p:cTn id="511" dur="500" spd="-100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5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17" dur="indefinite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19" dur="indefinite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500"/>
                            </p:stCondLst>
                            <p:childTnLst>
                              <p:par>
                                <p:cTn id="526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7" dur="indefinite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9" dur="indefinite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500"/>
                            </p:stCondLst>
                            <p:childTnLst>
                              <p:par>
                                <p:cTn id="5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8" dur="25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25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0" dur="25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500"/>
                            </p:stCondLst>
                            <p:childTnLst>
                              <p:par>
                                <p:cTn id="54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8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6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226" grpId="0"/>
      <p:bldP spid="227" grpId="0"/>
      <p:bldP spid="228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7" grpId="0" animBg="1"/>
      <p:bldP spid="242" grpId="0"/>
      <p:bldP spid="244" grpId="0"/>
      <p:bldP spid="245" grpId="0"/>
      <p:bldP spid="246" grpId="0"/>
      <p:bldP spid="247" grpId="0"/>
      <p:bldP spid="248" grpId="0"/>
      <p:bldP spid="250" grpId="0"/>
      <p:bldP spid="251" grpId="0" animBg="1"/>
      <p:bldP spid="252" grpId="0"/>
      <p:bldP spid="256" grpId="0"/>
      <p:bldP spid="256" grpId="1"/>
      <p:bldP spid="357" grpId="0" animBg="1"/>
      <p:bldP spid="357" grpId="1" animBg="1"/>
      <p:bldP spid="358" grpId="0" animBg="1"/>
      <p:bldP spid="358" grpId="1" animBg="1"/>
      <p:bldP spid="359" grpId="0" animBg="1"/>
      <p:bldP spid="359" grpId="1" animBg="1"/>
      <p:bldP spid="360" grpId="0" animBg="1"/>
      <p:bldP spid="360" grpId="1" animBg="1"/>
      <p:bldP spid="167" grpId="0"/>
      <p:bldP spid="168" grpId="0"/>
      <p:bldP spid="169" grpId="0"/>
      <p:bldP spid="174" grpId="0"/>
      <p:bldP spid="180" grpId="0"/>
      <p:bldP spid="182" grpId="0"/>
      <p:bldP spid="184" grpId="0"/>
      <p:bldP spid="185" grpId="0"/>
      <p:bldP spid="186" grpId="0"/>
      <p:bldP spid="187" grpId="0"/>
      <p:bldP spid="188" grpId="0"/>
      <p:bldP spid="190" grpId="0"/>
      <p:bldP spid="192" grpId="0" animBg="1"/>
      <p:bldP spid="193" grpId="0" animBg="1"/>
      <p:bldP spid="199" grpId="0" animBg="1"/>
      <p:bldP spid="200" grpId="0" animBg="1"/>
      <p:bldP spid="257" grpId="0"/>
      <p:bldP spid="259" grpId="0"/>
      <p:bldP spid="260" grpId="0" animBg="1"/>
      <p:bldP spid="261" grpId="0" animBg="1"/>
      <p:bldP spid="262" grpId="0" animBg="1"/>
      <p:bldP spid="262" grpId="1" animBg="1"/>
      <p:bldP spid="262" grpId="2" animBg="1"/>
      <p:bldP spid="262" grpId="3" animBg="1"/>
      <p:bldP spid="263" grpId="0" animBg="1"/>
      <p:bldP spid="263" grpId="1" animBg="1"/>
      <p:bldP spid="264" grpId="0" animBg="1"/>
      <p:bldP spid="264" grpId="1" animBg="1"/>
      <p:bldP spid="269" grpId="0"/>
      <p:bldP spid="270" grpId="0"/>
      <p:bldP spid="271" grpId="0"/>
      <p:bldP spid="272" grpId="0"/>
      <p:bldP spid="273" grpId="0"/>
      <p:bldP spid="274" grpId="0"/>
      <p:bldP spid="277" grpId="0"/>
      <p:bldP spid="283" grpId="0"/>
      <p:bldP spid="296" grpId="0"/>
      <p:bldP spid="297" grpId="0"/>
      <p:bldP spid="329" grpId="0"/>
      <p:bldP spid="330" grpId="0"/>
      <p:bldP spid="330" grpId="1"/>
      <p:bldP spid="330" grpId="2"/>
      <p:bldP spid="334" grpId="0"/>
      <p:bldP spid="361" grpId="0"/>
      <p:bldP spid="363" grpId="0"/>
      <p:bldP spid="364" grpId="0"/>
      <p:bldP spid="365" grpId="0"/>
      <p:bldP spid="366" grpId="0"/>
      <p:bldP spid="367" grpId="0"/>
      <p:bldP spid="367" grpId="1"/>
      <p:bldP spid="367" grpId="2"/>
      <p:bldP spid="369" grpId="0" animBg="1"/>
      <p:bldP spid="369" grpId="1" animBg="1"/>
      <p:bldP spid="370" grpId="0"/>
      <p:bldP spid="371" grpId="0" animBg="1"/>
      <p:bldP spid="372" grpId="0" animBg="1"/>
      <p:bldP spid="372" grpId="1" animBg="1"/>
      <p:bldP spid="373" grpId="0" animBg="1"/>
      <p:bldP spid="37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8397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6009979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Additional sums based on concepts of AP</a:t>
            </a:r>
          </a:p>
        </p:txBody>
      </p:sp>
    </p:spTree>
    <p:extLst>
      <p:ext uri="{BB962C8B-B14F-4D97-AF65-F5344CB8AC3E}">
        <p14:creationId xmlns:p14="http://schemas.microsoft.com/office/powerpoint/2010/main" val="130300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owchart: Alternate Process 65"/>
          <p:cNvSpPr/>
          <p:nvPr/>
        </p:nvSpPr>
        <p:spPr>
          <a:xfrm>
            <a:off x="5715000" y="1522284"/>
            <a:ext cx="2852908" cy="801017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rgbClr val="FFFF00">
                <a:alpha val="6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Flowchart: Alternate Process 57"/>
          <p:cNvSpPr/>
          <p:nvPr/>
        </p:nvSpPr>
        <p:spPr>
          <a:xfrm>
            <a:off x="567903" y="1522285"/>
            <a:ext cx="4401503" cy="801017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rgbClr val="FFFF00">
                <a:alpha val="6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68602" y="1535731"/>
            <a:ext cx="5091956" cy="77828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36695" y="1124429"/>
            <a:ext cx="1142026" cy="23572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752722" y="916006"/>
            <a:ext cx="3694861" cy="23807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679465" y="917311"/>
            <a:ext cx="1065189" cy="23807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40014" y="923739"/>
            <a:ext cx="3182566" cy="23572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642663" y="685144"/>
            <a:ext cx="3806819" cy="23572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51937" y="688719"/>
            <a:ext cx="2116415" cy="23807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218575" y="482520"/>
            <a:ext cx="3586195" cy="23572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81209" y="480136"/>
            <a:ext cx="1896992" cy="23807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1595" y="440258"/>
            <a:ext cx="8013961" cy="9541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4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Q.5] The houses in a row are numbered consecutively from 1 to 49.</a:t>
            </a:r>
          </a:p>
          <a:p>
            <a:pPr algn="just">
              <a:defRPr/>
            </a:pPr>
            <a:r>
              <a:rPr lang="en-US" sz="14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Such that there is a value of </a:t>
            </a:r>
            <a:r>
              <a:rPr lang="en-US" sz="1400" b="1" i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x </a:t>
            </a:r>
            <a:r>
              <a:rPr lang="en-US" sz="14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such that the sum of the numbers of the houses preceding the house numbered </a:t>
            </a:r>
            <a:r>
              <a:rPr lang="en-US" sz="1400" b="1" i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x</a:t>
            </a:r>
            <a:r>
              <a:rPr lang="en-US" sz="14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is equal to the sum of the numbers of the houses following it. Find the value of </a:t>
            </a:r>
            <a:r>
              <a:rPr lang="en-US" sz="1400" b="1" i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x</a:t>
            </a:r>
            <a:r>
              <a:rPr lang="en-US" sz="14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.</a:t>
            </a:r>
            <a:endParaRPr lang="en-US" sz="1400" b="1" i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288" y="1292168"/>
            <a:ext cx="5613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5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441636" y="2382428"/>
            <a:ext cx="2139340" cy="523221"/>
            <a:chOff x="4248838" y="3457104"/>
            <a:chExt cx="2329969" cy="546327"/>
          </a:xfrm>
        </p:grpSpPr>
        <p:sp>
          <p:nvSpPr>
            <p:cNvPr id="60" name="Rounded Rectangular Callout 59"/>
            <p:cNvSpPr/>
            <p:nvPr/>
          </p:nvSpPr>
          <p:spPr>
            <a:xfrm>
              <a:off x="4287628" y="3457669"/>
              <a:ext cx="2259236" cy="545762"/>
            </a:xfrm>
            <a:prstGeom prst="wedgeRoundRectCallout">
              <a:avLst>
                <a:gd name="adj1" fmla="val -41218"/>
                <a:gd name="adj2" fmla="val -4060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48838" y="3457104"/>
              <a:ext cx="2329969" cy="546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Sum of the numbers of these houses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033731" y="2415845"/>
            <a:ext cx="614594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rgbClr val="0000FF"/>
                </a:solidFill>
                <a:effectLst>
                  <a:glow rad="1397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cs typeface="Calibri" pitchFamily="34" charset="0"/>
              </a:rPr>
              <a:t> =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6165212" y="2386349"/>
            <a:ext cx="2139340" cy="523221"/>
            <a:chOff x="4248838" y="3457104"/>
            <a:chExt cx="2329969" cy="546327"/>
          </a:xfrm>
        </p:grpSpPr>
        <p:sp>
          <p:nvSpPr>
            <p:cNvPr id="68" name="Rounded Rectangular Callout 67"/>
            <p:cNvSpPr/>
            <p:nvPr/>
          </p:nvSpPr>
          <p:spPr>
            <a:xfrm>
              <a:off x="4287628" y="3457669"/>
              <a:ext cx="2259236" cy="545762"/>
            </a:xfrm>
            <a:prstGeom prst="wedgeRoundRectCallout">
              <a:avLst>
                <a:gd name="adj1" fmla="val -41218"/>
                <a:gd name="adj2" fmla="val -4060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248838" y="3457104"/>
              <a:ext cx="2329969" cy="546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Sum of the numbers of these houses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1243" y="2927140"/>
            <a:ext cx="1261311" cy="522680"/>
            <a:chOff x="4869601" y="3467935"/>
            <a:chExt cx="1373704" cy="545762"/>
          </a:xfrm>
        </p:grpSpPr>
        <p:sp>
          <p:nvSpPr>
            <p:cNvPr id="72" name="Rounded Rectangular Callout 71"/>
            <p:cNvSpPr/>
            <p:nvPr/>
          </p:nvSpPr>
          <p:spPr>
            <a:xfrm>
              <a:off x="4869601" y="3467935"/>
              <a:ext cx="1373704" cy="545762"/>
            </a:xfrm>
            <a:prstGeom prst="wedgeRoundRectCallout">
              <a:avLst>
                <a:gd name="adj1" fmla="val -41218"/>
                <a:gd name="adj2" fmla="val -4060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91601" y="3498169"/>
              <a:ext cx="844443" cy="482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400" b="1" kern="0" dirty="0" err="1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2400" b="1" i="1" kern="0" baseline="-25000" dirty="0" err="1">
                  <a:solidFill>
                    <a:prstClr val="white"/>
                  </a:solidFill>
                  <a:latin typeface="Bookman Old Style"/>
                </a:rPr>
                <a:t>x</a:t>
              </a:r>
              <a:endParaRPr lang="en-US" sz="2400" b="1" i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356100" y="315165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- 1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870738" y="1534193"/>
            <a:ext cx="803514" cy="778283"/>
          </a:xfrm>
          <a:prstGeom prst="roundRect">
            <a:avLst>
              <a:gd name="adj" fmla="val 511"/>
            </a:avLst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69793" y="1532809"/>
            <a:ext cx="7991628" cy="77828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505258" y="2926114"/>
            <a:ext cx="1287522" cy="522680"/>
            <a:chOff x="4841055" y="3467935"/>
            <a:chExt cx="1402250" cy="545762"/>
          </a:xfrm>
        </p:grpSpPr>
        <p:sp>
          <p:nvSpPr>
            <p:cNvPr id="42" name="Rounded Rectangular Callout 41"/>
            <p:cNvSpPr/>
            <p:nvPr/>
          </p:nvSpPr>
          <p:spPr>
            <a:xfrm>
              <a:off x="4869601" y="3467935"/>
              <a:ext cx="1373704" cy="545762"/>
            </a:xfrm>
            <a:prstGeom prst="wedgeRoundRectCallout">
              <a:avLst>
                <a:gd name="adj1" fmla="val -41218"/>
                <a:gd name="adj2" fmla="val -4060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41055" y="3498169"/>
              <a:ext cx="844443" cy="482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400" b="1" kern="0" dirty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2400" b="1" kern="0" baseline="-25000" dirty="0">
                  <a:solidFill>
                    <a:prstClr val="white"/>
                  </a:solidFill>
                  <a:latin typeface="Bookman Old Style"/>
                </a:rPr>
                <a:t>49</a:t>
              </a: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9" t="-1" b="11965"/>
          <a:stretch/>
        </p:blipFill>
        <p:spPr>
          <a:xfrm>
            <a:off x="6223810" y="1575953"/>
            <a:ext cx="2374493" cy="69368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446402" y="1638866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96561" y="1638866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58847" y="1638866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49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69793" y="1528411"/>
            <a:ext cx="5171749" cy="7860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75698" y="2952750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- </a:t>
            </a:r>
            <a:r>
              <a:rPr lang="en-US" sz="2400" b="1" kern="0" dirty="0" err="1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2400" b="1" i="1" kern="0" baseline="-25000" dirty="0" err="1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x</a:t>
            </a:r>
            <a:endParaRPr lang="en-US" sz="2400" b="1" i="1" kern="0" baseline="-25000" dirty="0">
              <a:solidFill>
                <a:prstClr val="white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869205" y="3641215"/>
            <a:ext cx="2074395" cy="597413"/>
            <a:chOff x="4152768" y="3417320"/>
            <a:chExt cx="2259236" cy="623795"/>
          </a:xfrm>
        </p:grpSpPr>
        <p:sp>
          <p:nvSpPr>
            <p:cNvPr id="50" name="Rounded Rectangular Callout 49"/>
            <p:cNvSpPr/>
            <p:nvPr/>
          </p:nvSpPr>
          <p:spPr>
            <a:xfrm>
              <a:off x="4152768" y="3419988"/>
              <a:ext cx="2259236" cy="621127"/>
            </a:xfrm>
            <a:prstGeom prst="wedgeRoundRectCallout">
              <a:avLst>
                <a:gd name="adj1" fmla="val -41218"/>
                <a:gd name="adj2" fmla="val -40603"/>
                <a:gd name="adj3" fmla="val 16667"/>
              </a:avLst>
            </a:prstGeom>
            <a:solidFill>
              <a:srgbClr val="92D050"/>
            </a:solidFill>
            <a:ln w="12700">
              <a:solidFill>
                <a:schemeClr val="tx2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85465" y="3417320"/>
              <a:ext cx="2173203" cy="61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We need to solve:</a:t>
              </a:r>
              <a:endParaRPr lang="en-US" sz="1400" b="1" kern="0" baseline="-25000" dirty="0">
                <a:solidFill>
                  <a:srgbClr val="1F497D">
                    <a:lumMod val="50000"/>
                  </a:srgbClr>
                </a:solidFill>
                <a:latin typeface="Bookman Old Style"/>
              </a:endParaRPr>
            </a:p>
            <a:p>
              <a:pPr algn="ctr">
                <a:defRPr/>
              </a:pPr>
              <a:r>
                <a:rPr lang="en-US" b="1" kern="0" dirty="0" err="1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S</a:t>
              </a:r>
              <a:r>
                <a:rPr lang="en-US" b="1" i="1" kern="0" baseline="-25000" dirty="0" err="1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x</a:t>
              </a:r>
              <a:r>
                <a:rPr lang="en-US" b="1" kern="0" baseline="-25000" dirty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 – 1</a:t>
              </a:r>
              <a:r>
                <a:rPr lang="en-US" b="1" kern="0" dirty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 = S</a:t>
              </a:r>
              <a:r>
                <a:rPr lang="en-US" b="1" kern="0" baseline="-25000" dirty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49</a:t>
              </a:r>
              <a:r>
                <a:rPr lang="en-US" b="1" kern="0" dirty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 – </a:t>
              </a:r>
              <a:r>
                <a:rPr lang="en-US" b="1" kern="0" dirty="0" err="1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S</a:t>
              </a:r>
              <a:r>
                <a:rPr lang="en-US" b="1" i="1" kern="0" baseline="-25000" dirty="0" err="1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x</a:t>
              </a:r>
              <a:r>
                <a:rPr lang="en-US" b="1" kern="0" dirty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 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65"/>
          <a:stretch/>
        </p:blipFill>
        <p:spPr>
          <a:xfrm>
            <a:off x="567904" y="1575953"/>
            <a:ext cx="3879210" cy="69368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27098" y="163886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7089" y="163886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56100" y="163886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16091" y="163886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88209" y="163886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476610" y="1891317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. . . . . . . .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5" t="-1" r="21786" b="11965"/>
          <a:stretch/>
        </p:blipFill>
        <p:spPr>
          <a:xfrm>
            <a:off x="5003005" y="1575953"/>
            <a:ext cx="671839" cy="69368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181603" y="163410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i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x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447114" y="-12382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5.4 4</a:t>
            </a:r>
          </a:p>
        </p:txBody>
      </p:sp>
    </p:spTree>
    <p:extLst>
      <p:ext uri="{BB962C8B-B14F-4D97-AF65-F5344CB8AC3E}">
        <p14:creationId xmlns:p14="http://schemas.microsoft.com/office/powerpoint/2010/main" val="782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1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58" grpId="0" animBg="1"/>
      <p:bldP spid="58" grpId="1" animBg="1"/>
      <p:bldP spid="70" grpId="0" animBg="1"/>
      <p:bldP spid="70" grpId="1" animBg="1"/>
      <p:bldP spid="65" grpId="0" animBg="1"/>
      <p:bldP spid="65" grpId="1" animBg="1"/>
      <p:bldP spid="64" grpId="0" animBg="1"/>
      <p:bldP spid="64" grpId="1" animBg="1"/>
      <p:bldP spid="62" grpId="0" animBg="1"/>
      <p:bldP spid="62" grpId="1" animBg="1"/>
      <p:bldP spid="57" grpId="0" animBg="1"/>
      <p:bldP spid="57" grpId="1" animBg="1"/>
      <p:bldP spid="56" grpId="0" animBg="1"/>
      <p:bldP spid="56" grpId="1" animBg="1"/>
      <p:bldP spid="53" grpId="0" animBg="1"/>
      <p:bldP spid="53" grpId="1" animBg="1"/>
      <p:bldP spid="31" grpId="0" animBg="1"/>
      <p:bldP spid="31" grpId="1" animBg="1"/>
      <p:bldP spid="4" grpId="0" animBg="1"/>
      <p:bldP spid="4" grpId="1" animBg="1"/>
      <p:bldP spid="2" grpId="0" bldLvl="2"/>
      <p:bldP spid="3" grpId="0"/>
      <p:bldP spid="63" grpId="0" animBg="1"/>
      <p:bldP spid="74" grpId="0"/>
      <p:bldP spid="39" grpId="0" animBg="1"/>
      <p:bldP spid="39" grpId="1" animBg="1"/>
      <p:bldP spid="40" grpId="0" animBg="1"/>
      <p:bldP spid="40" grpId="1" animBg="1"/>
      <p:bldP spid="44" grpId="0"/>
      <p:bldP spid="45" grpId="0"/>
      <p:bldP spid="46" grpId="0"/>
      <p:bldP spid="47" grpId="0" animBg="1"/>
      <p:bldP spid="47" grpId="1" animBg="1"/>
      <p:bldP spid="48" grpId="0"/>
      <p:bldP spid="32" grpId="0"/>
      <p:bldP spid="33" grpId="0"/>
      <p:bldP spid="34" grpId="0"/>
      <p:bldP spid="35" grpId="0"/>
      <p:bldP spid="36" grpId="0"/>
      <p:bldP spid="52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lowchart: Alternate Process 94"/>
          <p:cNvSpPr/>
          <p:nvPr/>
        </p:nvSpPr>
        <p:spPr>
          <a:xfrm>
            <a:off x="3811841" y="2276475"/>
            <a:ext cx="323895" cy="23466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94" name="Flowchart: Alternate Process 93"/>
          <p:cNvSpPr/>
          <p:nvPr/>
        </p:nvSpPr>
        <p:spPr>
          <a:xfrm>
            <a:off x="3264077" y="2278156"/>
            <a:ext cx="415373" cy="23466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93" name="Flowchart: Alternate Process 92"/>
          <p:cNvSpPr/>
          <p:nvPr/>
        </p:nvSpPr>
        <p:spPr>
          <a:xfrm>
            <a:off x="2433787" y="2287681"/>
            <a:ext cx="538013" cy="23466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84" name="Flowchart: Alternate Process 83"/>
          <p:cNvSpPr/>
          <p:nvPr/>
        </p:nvSpPr>
        <p:spPr>
          <a:xfrm>
            <a:off x="1693321" y="4225705"/>
            <a:ext cx="179281" cy="20012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1595" y="440258"/>
            <a:ext cx="8013961" cy="9541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4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Q.5] The houses in a row are numbered consecutively from 1 to 49.</a:t>
            </a:r>
          </a:p>
          <a:p>
            <a:pPr algn="just">
              <a:defRPr/>
            </a:pPr>
            <a:r>
              <a:rPr lang="en-US" sz="1400" b="1" ker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Such </a:t>
            </a:r>
            <a:r>
              <a:rPr lang="en-US" sz="14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that there is a value of x such that the sum of the numbers of the houses preceding the house numbered x is equal to the sum of the numbers of the houses following it. Find the value of x.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6288" y="1292168"/>
            <a:ext cx="5741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5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366793" y="1124233"/>
            <a:ext cx="2074395" cy="597413"/>
            <a:chOff x="4152768" y="3417320"/>
            <a:chExt cx="2259236" cy="623795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4152768" y="3419988"/>
              <a:ext cx="2259236" cy="621127"/>
            </a:xfrm>
            <a:prstGeom prst="wedgeRoundRectCallout">
              <a:avLst>
                <a:gd name="adj1" fmla="val -41218"/>
                <a:gd name="adj2" fmla="val -40603"/>
                <a:gd name="adj3" fmla="val 16667"/>
              </a:avLst>
            </a:prstGeom>
            <a:solidFill>
              <a:srgbClr val="92D050"/>
            </a:solidFill>
            <a:ln w="12700">
              <a:solidFill>
                <a:schemeClr val="tx2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5465" y="3417320"/>
              <a:ext cx="2173203" cy="61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We need to solve:</a:t>
              </a:r>
              <a:endParaRPr lang="en-US" sz="1400" b="1" kern="0" baseline="-25000" dirty="0">
                <a:solidFill>
                  <a:srgbClr val="1F497D">
                    <a:lumMod val="50000"/>
                  </a:srgbClr>
                </a:solidFill>
                <a:latin typeface="Bookman Old Style"/>
              </a:endParaRPr>
            </a:p>
            <a:p>
              <a:pPr algn="ctr">
                <a:defRPr/>
              </a:pPr>
              <a:r>
                <a:rPr lang="en-US" b="1" kern="0" dirty="0" err="1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S</a:t>
              </a:r>
              <a:r>
                <a:rPr lang="en-US" b="1" kern="0" baseline="-25000" dirty="0" err="1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x</a:t>
              </a:r>
              <a:r>
                <a:rPr lang="en-US" b="1" kern="0" baseline="-25000" dirty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 – 1</a:t>
              </a:r>
              <a:r>
                <a:rPr lang="en-US" b="1" kern="0" dirty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 = S</a:t>
              </a:r>
              <a:r>
                <a:rPr lang="en-US" b="1" kern="0" baseline="-25000" dirty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49</a:t>
              </a:r>
              <a:r>
                <a:rPr lang="en-US" b="1" kern="0" dirty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 – </a:t>
              </a:r>
              <a:r>
                <a:rPr lang="en-US" b="1" kern="0" dirty="0" err="1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S</a:t>
              </a:r>
              <a:r>
                <a:rPr lang="en-US" b="1" kern="0" baseline="-25000" dirty="0" err="1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x</a:t>
              </a:r>
              <a:r>
                <a:rPr lang="en-US" b="1" kern="0" dirty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 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77098" y="1276350"/>
            <a:ext cx="3999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The number on houses are as follows: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53104" y="1276350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6643" y="1276350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1360" y="1276350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36843" y="127635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24760" y="127635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49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6725" y="1518821"/>
            <a:ext cx="302816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These numbers form an A.P.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62673" y="1524000"/>
            <a:ext cx="147943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with a =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4151" y="1518799"/>
            <a:ext cx="107914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and  d =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73889" y="1518799"/>
            <a:ext cx="73770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 – 1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60677" y="1518799"/>
            <a:ext cx="50045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75460" y="1852196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83290" y="1850275"/>
            <a:ext cx="62991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438548"/>
              </p:ext>
            </p:extLst>
          </p:nvPr>
        </p:nvGraphicFramePr>
        <p:xfrm>
          <a:off x="3275012" y="1759367"/>
          <a:ext cx="165893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06360" imgH="393480" progId="Equation.DSMT4">
                  <p:embed/>
                </p:oleObj>
              </mc:Choice>
              <mc:Fallback>
                <p:oleObj name="Equation" r:id="rId3" imgW="1206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2" y="1759367"/>
                        <a:ext cx="1658938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394371" y="2223135"/>
            <a:ext cx="188425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err="1">
                <a:solidFill>
                  <a:srgbClr val="1F497D">
                    <a:lumMod val="50000"/>
                  </a:srgbClr>
                </a:solidFill>
                <a:latin typeface="Bookman Old Style"/>
              </a:rPr>
              <a:t>x</a:t>
            </a:r>
            <a:r>
              <a:rPr lang="en-US" sz="1600" kern="0" baseline="-25000" dirty="0">
                <a:solidFill>
                  <a:srgbClr val="1F497D">
                    <a:lumMod val="50000"/>
                  </a:srgbClr>
                </a:solidFill>
                <a:latin typeface="Bookman Old Style"/>
              </a:rPr>
              <a:t> – 1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=  </a:t>
            </a:r>
            <a:r>
              <a:rPr lang="en-US" sz="1600" kern="0" dirty="0">
                <a:solidFill>
                  <a:srgbClr val="1F497D">
                    <a:lumMod val="50000"/>
                  </a:srgbClr>
                </a:solidFill>
                <a:latin typeface="Bookman Old Style"/>
              </a:rPr>
              <a:t>S</a:t>
            </a:r>
            <a:r>
              <a:rPr lang="en-US" sz="1600" kern="0" baseline="-25000" dirty="0">
                <a:solidFill>
                  <a:srgbClr val="1F497D">
                    <a:lumMod val="50000"/>
                  </a:srgbClr>
                </a:solidFill>
                <a:latin typeface="Bookman Old Style"/>
              </a:rPr>
              <a:t>49</a:t>
            </a:r>
            <a:r>
              <a:rPr lang="en-US" sz="1600" kern="0" dirty="0">
                <a:solidFill>
                  <a:srgbClr val="1F497D">
                    <a:lumMod val="50000"/>
                  </a:srgbClr>
                </a:solidFill>
                <a:latin typeface="Bookman Old Style"/>
              </a:rPr>
              <a:t> – </a:t>
            </a:r>
            <a:r>
              <a:rPr lang="en-US" sz="1600" kern="0" dirty="0" err="1">
                <a:solidFill>
                  <a:srgbClr val="1F497D">
                    <a:lumMod val="50000"/>
                  </a:srgbClr>
                </a:solidFill>
                <a:latin typeface="Bookman Old Style"/>
              </a:rPr>
              <a:t>S</a:t>
            </a:r>
            <a:r>
              <a:rPr lang="en-US" sz="1600" kern="0" baseline="-25000" dirty="0" err="1">
                <a:solidFill>
                  <a:srgbClr val="1F497D">
                    <a:lumMod val="50000"/>
                  </a:srgbClr>
                </a:solidFill>
                <a:latin typeface="Bookman Old Style"/>
              </a:rPr>
              <a:t>x</a:t>
            </a:r>
            <a:r>
              <a:rPr lang="en-US" sz="1600" kern="0" dirty="0">
                <a:solidFill>
                  <a:srgbClr val="1F497D">
                    <a:lumMod val="50000"/>
                  </a:srgbClr>
                </a:solidFill>
                <a:latin typeface="Bookman Old Style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230680"/>
              </p:ext>
            </p:extLst>
          </p:nvPr>
        </p:nvGraphicFramePr>
        <p:xfrm>
          <a:off x="534988" y="2514600"/>
          <a:ext cx="4699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393480" progId="Equation.DSMT4">
                  <p:embed/>
                </p:oleObj>
              </mc:Choice>
              <mc:Fallback>
                <p:oleObj name="Equation" r:id="rId5" imgW="355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2514600"/>
                        <a:ext cx="4699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37111"/>
              </p:ext>
            </p:extLst>
          </p:nvPr>
        </p:nvGraphicFramePr>
        <p:xfrm>
          <a:off x="998537" y="2634456"/>
          <a:ext cx="5413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3480" imgH="203040" progId="Equation.DSMT4">
                  <p:embed/>
                </p:oleObj>
              </mc:Choice>
              <mc:Fallback>
                <p:oleObj name="Equation" r:id="rId7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7" y="2634456"/>
                        <a:ext cx="541338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594342"/>
              </p:ext>
            </p:extLst>
          </p:nvPr>
        </p:nvGraphicFramePr>
        <p:xfrm>
          <a:off x="1562100" y="2634456"/>
          <a:ext cx="10652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74360" imgH="203040" progId="Equation.DSMT4">
                  <p:embed/>
                </p:oleObj>
              </mc:Choice>
              <mc:Fallback>
                <p:oleObj name="Equation" r:id="rId9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2634456"/>
                        <a:ext cx="10652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321082"/>
              </p:ext>
            </p:extLst>
          </p:nvPr>
        </p:nvGraphicFramePr>
        <p:xfrm>
          <a:off x="2589212" y="2634456"/>
          <a:ext cx="4016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1960" imgH="203040" progId="Equation.DSMT4">
                  <p:embed/>
                </p:oleObj>
              </mc:Choice>
              <mc:Fallback>
                <p:oleObj name="Equation" r:id="rId11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2" y="2634456"/>
                        <a:ext cx="401638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972427" y="2604879"/>
            <a:ext cx="33309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911606"/>
              </p:ext>
            </p:extLst>
          </p:nvPr>
        </p:nvGraphicFramePr>
        <p:xfrm>
          <a:off x="3240243" y="2532064"/>
          <a:ext cx="312426" cy="48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3800" imgH="393480" progId="Equation.DSMT4">
                  <p:embed/>
                </p:oleObj>
              </mc:Choice>
              <mc:Fallback>
                <p:oleObj name="Equation" r:id="rId13" imgW="253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243" y="2532064"/>
                        <a:ext cx="312426" cy="4841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699590"/>
              </p:ext>
            </p:extLst>
          </p:nvPr>
        </p:nvGraphicFramePr>
        <p:xfrm>
          <a:off x="3533775" y="2634456"/>
          <a:ext cx="5413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203040" progId="Equation.DSMT4">
                  <p:embed/>
                </p:oleObj>
              </mc:Choice>
              <mc:Fallback>
                <p:oleObj name="Equation" r:id="rId15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2634456"/>
                        <a:ext cx="5413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576014"/>
              </p:ext>
            </p:extLst>
          </p:nvPr>
        </p:nvGraphicFramePr>
        <p:xfrm>
          <a:off x="4118654" y="2634456"/>
          <a:ext cx="9255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72840" imgH="203040" progId="Equation.DSMT4">
                  <p:embed/>
                </p:oleObj>
              </mc:Choice>
              <mc:Fallback>
                <p:oleObj name="Equation" r:id="rId17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8654" y="2634456"/>
                        <a:ext cx="9255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985675"/>
              </p:ext>
            </p:extLst>
          </p:nvPr>
        </p:nvGraphicFramePr>
        <p:xfrm>
          <a:off x="5018991" y="2634456"/>
          <a:ext cx="4016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91960" imgH="203040" progId="Equation.DSMT4">
                  <p:embed/>
                </p:oleObj>
              </mc:Choice>
              <mc:Fallback>
                <p:oleObj name="Equation" r:id="rId19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991" y="2634456"/>
                        <a:ext cx="401638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390593" y="2604879"/>
            <a:ext cx="35779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525215"/>
              </p:ext>
            </p:extLst>
          </p:nvPr>
        </p:nvGraphicFramePr>
        <p:xfrm>
          <a:off x="5713413" y="2514600"/>
          <a:ext cx="2174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64880" imgH="393480" progId="Equation.DSMT4">
                  <p:embed/>
                </p:oleObj>
              </mc:Choice>
              <mc:Fallback>
                <p:oleObj name="Equation" r:id="rId21" imgW="16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413" y="2514600"/>
                        <a:ext cx="217487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264450"/>
              </p:ext>
            </p:extLst>
          </p:nvPr>
        </p:nvGraphicFramePr>
        <p:xfrm>
          <a:off x="5911908" y="2634456"/>
          <a:ext cx="5413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93480" imgH="203040" progId="Equation.DSMT4">
                  <p:embed/>
                </p:oleObj>
              </mc:Choice>
              <mc:Fallback>
                <p:oleObj name="Equation" r:id="rId23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908" y="2634456"/>
                        <a:ext cx="5413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41877"/>
              </p:ext>
            </p:extLst>
          </p:nvPr>
        </p:nvGraphicFramePr>
        <p:xfrm>
          <a:off x="6477000" y="2634456"/>
          <a:ext cx="8032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83920" imgH="203040" progId="Equation.DSMT4">
                  <p:embed/>
                </p:oleObj>
              </mc:Choice>
              <mc:Fallback>
                <p:oleObj name="Equation" r:id="rId24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634456"/>
                        <a:ext cx="803275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001054"/>
              </p:ext>
            </p:extLst>
          </p:nvPr>
        </p:nvGraphicFramePr>
        <p:xfrm>
          <a:off x="7263774" y="2634456"/>
          <a:ext cx="4016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91960" imgH="203040" progId="Equation.DSMT4">
                  <p:embed/>
                </p:oleObj>
              </mc:Choice>
              <mc:Fallback>
                <p:oleObj name="Equation" r:id="rId26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3774" y="2634456"/>
                        <a:ext cx="401638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432011" y="2972008"/>
            <a:ext cx="3089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Multiplying throughout by 2,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9100" y="3288962"/>
            <a:ext cx="84602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(x – 1)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30724" y="3288962"/>
            <a:ext cx="123171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(2 + x – 2)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48437" y="3288962"/>
            <a:ext cx="33309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30476" y="3288962"/>
            <a:ext cx="50319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49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14600" y="3288962"/>
            <a:ext cx="108883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(2 + 48)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25516" y="3288962"/>
            <a:ext cx="35779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23320" y="3288962"/>
            <a:ext cx="40761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x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31244" y="3288962"/>
            <a:ext cx="128247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(2 + x – 1)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29944" y="3587907"/>
            <a:ext cx="84602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(x – 1)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41568" y="3587907"/>
            <a:ext cx="61585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 x 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52277" y="3587907"/>
            <a:ext cx="33309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34316" y="3587907"/>
            <a:ext cx="50319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49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8440" y="3587907"/>
            <a:ext cx="6819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(50)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952750" y="3587907"/>
            <a:ext cx="35779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50554" y="3587907"/>
            <a:ext cx="40761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x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58478" y="3587907"/>
            <a:ext cx="83252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(x + 1)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94251" y="3884551"/>
            <a:ext cx="84602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– x 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52277" y="3884551"/>
            <a:ext cx="33309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64797" y="3884551"/>
            <a:ext cx="71843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2450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99410" y="3884551"/>
            <a:ext cx="35779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97214" y="3884551"/>
            <a:ext cx="78038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– x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1832951" y="3424332"/>
            <a:ext cx="224449" cy="128578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 flipH="1">
            <a:off x="1116165" y="3409950"/>
            <a:ext cx="256967" cy="152395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76" name="Curved Right Arrow 75"/>
          <p:cNvSpPr/>
          <p:nvPr/>
        </p:nvSpPr>
        <p:spPr>
          <a:xfrm rot="5400000">
            <a:off x="2447319" y="3136241"/>
            <a:ext cx="269014" cy="138122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624075" y="4158055"/>
            <a:ext cx="5628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044657" y="4158055"/>
            <a:ext cx="33309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257177" y="4158055"/>
            <a:ext cx="71843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2450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5" name="Left Arrow 84"/>
          <p:cNvSpPr/>
          <p:nvPr/>
        </p:nvSpPr>
        <p:spPr>
          <a:xfrm rot="11313495">
            <a:off x="1839830" y="4383911"/>
            <a:ext cx="674273" cy="8383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756401" y="4436162"/>
            <a:ext cx="41944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38686" y="4436162"/>
            <a:ext cx="32979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45494" y="4436162"/>
            <a:ext cx="71132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1225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94444" y="3260181"/>
            <a:ext cx="41944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x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53869" y="3260181"/>
            <a:ext cx="32979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60678" y="3260181"/>
            <a:ext cx="66872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± 35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610970" y="4061996"/>
            <a:ext cx="223763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  <a:defRPr sz="1600" b="1"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  <a:sym typeface="Symbol"/>
              </a:rPr>
              <a:t>Value of x is 35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495831" y="3260181"/>
            <a:ext cx="2343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[Taking square root]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3559707" y="3997159"/>
            <a:ext cx="224449" cy="128578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78" name="Straight Connector 77"/>
          <p:cNvCxnSpPr/>
          <p:nvPr/>
        </p:nvCxnSpPr>
        <p:spPr>
          <a:xfrm flipH="1">
            <a:off x="1852321" y="3982777"/>
            <a:ext cx="256967" cy="152395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715000" y="3604796"/>
            <a:ext cx="27432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But x cannot be negative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54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94" grpId="0" animBg="1"/>
      <p:bldP spid="94" grpId="1" animBg="1"/>
      <p:bldP spid="93" grpId="0" animBg="1"/>
      <p:bldP spid="93" grpId="1" animBg="1"/>
      <p:bldP spid="84" grpId="0" animBg="1"/>
      <p:bldP spid="84" grpId="1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9" grpId="0"/>
      <p:bldP spid="44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69" grpId="0"/>
      <p:bldP spid="71" grpId="0"/>
      <p:bldP spid="72" grpId="0"/>
      <p:bldP spid="76" grpId="0" animBg="1"/>
      <p:bldP spid="76" grpId="1" animBg="1"/>
      <p:bldP spid="81" grpId="0"/>
      <p:bldP spid="82" grpId="0"/>
      <p:bldP spid="83" grpId="0"/>
      <p:bldP spid="85" grpId="0" animBg="1"/>
      <p:bldP spid="85" grpId="1" animBg="1"/>
      <p:bldP spid="86" grpId="0"/>
      <p:bldP spid="87" grpId="0"/>
      <p:bldP spid="88" grpId="0"/>
      <p:bldP spid="89" grpId="0"/>
      <p:bldP spid="90" grpId="0"/>
      <p:bldP spid="91" grpId="0"/>
      <p:bldP spid="92" grpId="0" animBg="1"/>
      <p:bldP spid="96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64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9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228600" y="59005"/>
            <a:ext cx="6629400" cy="738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688975" indent="-688975">
              <a:defRPr/>
            </a:pPr>
            <a:r>
              <a:rPr lang="en-US" sz="28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</a:t>
            </a:r>
            <a:r>
              <a:rPr lang="en-US" sz="2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.</a:t>
            </a:r>
            <a:r>
              <a:rPr lang="en-US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</a:t>
            </a:r>
            <a:r>
              <a:rPr lang="en-US" sz="1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Which term of the AP : 121, 117, 113, . . . is its first negative term?</a:t>
            </a:r>
          </a:p>
          <a:p>
            <a:pPr marL="688975" indent="-688975">
              <a:defRPr/>
            </a:pPr>
            <a:r>
              <a:rPr lang="en-US" sz="1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        [Hint : Find n for an &lt; 0] 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114304" y="728603"/>
            <a:ext cx="761549" cy="40011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n w="9525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00FFFF"/>
                </a:solidFill>
                <a:latin typeface="Century Gothic" panose="020B0502020202020204" pitchFamily="34" charset="0"/>
              </a:rPr>
              <a:t>Sol.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0796" y="-1765300"/>
            <a:ext cx="4103108" cy="14465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ADDITIONAL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836" y="-1094541"/>
            <a:ext cx="41031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HOMEWORK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7580" y="1332472"/>
            <a:ext cx="59782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121,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4779" y="1334112"/>
            <a:ext cx="6858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117,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1981" y="1334112"/>
            <a:ext cx="75740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113,…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75030" y="1332472"/>
            <a:ext cx="6096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– </a:t>
            </a:r>
            <a:r>
              <a:rPr lang="en-US" sz="1400" b="1" dirty="0" err="1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ve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986" y="1043490"/>
            <a:ext cx="3810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baseline="-25000" dirty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1</a:t>
            </a:r>
            <a:r>
              <a:rPr lang="en-US" sz="1400" b="1" dirty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   </a:t>
            </a:r>
            <a:r>
              <a:rPr lang="en-US" sz="1400" b="1" baseline="-25000" dirty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 </a:t>
            </a:r>
            <a:r>
              <a:rPr lang="en-US" sz="1400" b="1" dirty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</a:t>
            </a:r>
            <a:endParaRPr lang="en-US" sz="1400" b="1" baseline="-25000" dirty="0">
              <a:solidFill>
                <a:srgbClr val="FFFF66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1186" y="1043490"/>
            <a:ext cx="3810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baseline="-25000" dirty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2</a:t>
            </a:r>
            <a:r>
              <a:rPr lang="en-US" sz="1400" b="1" dirty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   </a:t>
            </a:r>
            <a:r>
              <a:rPr lang="en-US" sz="1400" b="1" baseline="-25000" dirty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 </a:t>
            </a:r>
            <a:r>
              <a:rPr lang="en-US" sz="1400" b="1" dirty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</a:t>
            </a:r>
            <a:endParaRPr lang="en-US" sz="1400" b="1" baseline="-25000" dirty="0">
              <a:solidFill>
                <a:srgbClr val="FFFF66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8386" y="1052396"/>
            <a:ext cx="3810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baseline="-25000" dirty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3</a:t>
            </a:r>
            <a:r>
              <a:rPr lang="en-US" sz="1400" b="1" dirty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   </a:t>
            </a:r>
            <a:r>
              <a:rPr lang="en-US" sz="1400" b="1" baseline="-25000" dirty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 </a:t>
            </a:r>
            <a:r>
              <a:rPr lang="en-US" sz="1400" b="1" dirty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</a:t>
            </a:r>
            <a:endParaRPr lang="en-US" sz="1400" b="1" baseline="-25000" dirty="0">
              <a:solidFill>
                <a:srgbClr val="FFFF66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19376" y="1045877"/>
            <a:ext cx="3810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i="1" baseline="-25000" dirty="0" err="1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n</a:t>
            </a:r>
            <a:r>
              <a:rPr lang="en-US" sz="1400" b="1" i="1" dirty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   </a:t>
            </a:r>
            <a:r>
              <a:rPr lang="en-US" sz="1400" b="1" i="1" baseline="-25000" dirty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 </a:t>
            </a:r>
            <a:r>
              <a:rPr lang="en-US" sz="1400" b="1" i="1" dirty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</a:t>
            </a:r>
            <a:endParaRPr lang="en-US" sz="1400" b="1" i="1" baseline="-25000" dirty="0">
              <a:solidFill>
                <a:srgbClr val="FFFF66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1492" y="2937708"/>
            <a:ext cx="1515158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We know that,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24304" y="2378075"/>
            <a:ext cx="60689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i="1" baseline="-25000" dirty="0" err="1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n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2356" y="2378075"/>
            <a:ext cx="63664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– </a:t>
            </a:r>
            <a:r>
              <a:rPr lang="en-US" sz="1400" b="1" dirty="0" err="1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ve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3496" y="1616424"/>
            <a:ext cx="3810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a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4400" y="1616424"/>
            <a:ext cx="3012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71575" y="1616424"/>
            <a:ext cx="3468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1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7800" y="1616424"/>
            <a:ext cx="7355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  121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6747" y="1874295"/>
            <a:ext cx="30489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87891" y="1874295"/>
            <a:ext cx="330540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27550" y="1874295"/>
            <a:ext cx="492443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117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99096" y="1874295"/>
            <a:ext cx="293670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322756" y="1402321"/>
            <a:ext cx="443753" cy="228600"/>
          </a:xfrm>
          <a:prstGeom prst="roundRect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48403" y="2677213"/>
            <a:ext cx="115669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      i.e.    </a:t>
            </a:r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i="1" baseline="-25000" dirty="0" err="1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n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45567" y="2677213"/>
            <a:ext cx="32625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0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8910" y="3249121"/>
            <a:ext cx="34694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2980" y="3224620"/>
            <a:ext cx="32382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0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762" y="3568002"/>
            <a:ext cx="39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5762" y="4175073"/>
            <a:ext cx="39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50696" y="4175073"/>
            <a:ext cx="3061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&lt;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33522" y="4175073"/>
            <a:ext cx="3799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–  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92162" y="4192325"/>
            <a:ext cx="28833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0920" y="4443060"/>
            <a:ext cx="36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4943" y="4793813"/>
            <a:ext cx="3348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7640" y="803518"/>
            <a:ext cx="150073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For given A.P.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07480" y="1330991"/>
            <a:ext cx="43845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,…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19376" y="1044781"/>
            <a:ext cx="42382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baseline="-25000" dirty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?</a:t>
            </a:r>
            <a:r>
              <a:rPr lang="en-US" sz="1400" b="1" dirty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   </a:t>
            </a:r>
            <a:r>
              <a:rPr lang="en-US" sz="1400" b="1" baseline="-25000" dirty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 </a:t>
            </a:r>
            <a:r>
              <a:rPr lang="en-US" sz="1400" b="1" dirty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</a:t>
            </a:r>
            <a:endParaRPr lang="en-US" sz="1400" b="1" baseline="-25000" dirty="0">
              <a:solidFill>
                <a:srgbClr val="FFFF66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856930" y="3222976"/>
            <a:ext cx="1239093" cy="307777"/>
            <a:chOff x="1856930" y="3222976"/>
            <a:chExt cx="1239093" cy="307777"/>
          </a:xfrm>
        </p:grpSpPr>
        <p:sp>
          <p:nvSpPr>
            <p:cNvPr id="50" name="TextBox 49"/>
            <p:cNvSpPr txBox="1"/>
            <p:nvPr/>
          </p:nvSpPr>
          <p:spPr>
            <a:xfrm>
              <a:off x="1856930" y="3222976"/>
              <a:ext cx="346944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  <a:cs typeface="Calibri" pitchFamily="34" charset="0"/>
                  <a:sym typeface="Symbol"/>
                </a:rPr>
                <a:t>a</a:t>
              </a:r>
              <a:endParaRPr lang="en-US" sz="1400" b="1" i="1" baseline="-25000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54184" y="3222976"/>
              <a:ext cx="346944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  <a:cs typeface="Calibri" pitchFamily="34" charset="0"/>
                  <a:sym typeface="Symbol"/>
                </a:rPr>
                <a:t>+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21307" y="3222976"/>
              <a:ext cx="779867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  <a:cs typeface="Calibri" pitchFamily="34" charset="0"/>
                  <a:sym typeface="Symbol"/>
                </a:rPr>
                <a:t>(</a:t>
              </a:r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  <a:cs typeface="Calibri" pitchFamily="34" charset="0"/>
                  <a:sym typeface="Symbol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  <a:cs typeface="Calibri" pitchFamily="34" charset="0"/>
                  <a:sym typeface="Symbol"/>
                </a:rPr>
                <a:t> – 1)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88389" y="3222976"/>
              <a:ext cx="307634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  <a:cs typeface="Calibri" pitchFamily="34" charset="0"/>
                  <a:sym typeface="Symbol"/>
                </a:rPr>
                <a:t>d</a:t>
              </a:r>
              <a:endParaRPr lang="en-US" sz="1400" b="1" i="1" baseline="-25000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044294" y="3222976"/>
            <a:ext cx="30763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&lt;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91113" y="3541857"/>
            <a:ext cx="51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121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9254" y="3541857"/>
            <a:ext cx="28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57572" y="3541857"/>
            <a:ext cx="814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n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 – 1)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99000" y="3541857"/>
            <a:ext cx="51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(–4)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44294" y="3549372"/>
            <a:ext cx="30763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&lt;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54946" y="2677213"/>
            <a:ext cx="30763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&lt;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73948" y="4182629"/>
            <a:ext cx="51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121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24794" y="4192325"/>
            <a:ext cx="28833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4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92653" y="4475978"/>
            <a:ext cx="49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125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03500" y="4475978"/>
            <a:ext cx="655334" cy="307777"/>
            <a:chOff x="2503500" y="4529318"/>
            <a:chExt cx="655334" cy="307777"/>
          </a:xfrm>
        </p:grpSpPr>
        <p:sp>
          <p:nvSpPr>
            <p:cNvPr id="70" name="TextBox 69"/>
            <p:cNvSpPr txBox="1"/>
            <p:nvPr/>
          </p:nvSpPr>
          <p:spPr>
            <a:xfrm>
              <a:off x="2503500" y="4529318"/>
              <a:ext cx="294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  <a:cs typeface="Calibri" pitchFamily="34" charset="0"/>
                  <a:sym typeface="Symbol"/>
                </a:rPr>
                <a:t>–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713552" y="4529318"/>
              <a:ext cx="445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  <a:cs typeface="Calibri" pitchFamily="34" charset="0"/>
                  <a:sym typeface="Symbol"/>
                </a:rPr>
                <a:t>4</a:t>
              </a:r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  <a:cs typeface="Calibri" pitchFamily="34" charset="0"/>
                  <a:sym typeface="Symbol"/>
                </a:rPr>
                <a:t>n</a:t>
              </a:r>
              <a:endParaRPr lang="en-US" sz="1400" b="1" i="1" baseline="-25000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050696" y="4475978"/>
            <a:ext cx="3061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&lt;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41469" y="4801433"/>
            <a:ext cx="51042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125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60712" y="4801433"/>
            <a:ext cx="28612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&lt;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85199" y="4801433"/>
            <a:ext cx="42320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4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n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19860" y="1874295"/>
            <a:ext cx="27443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–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92372" y="1874295"/>
            <a:ext cx="330540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33580" y="1874295"/>
            <a:ext cx="293670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410881" y="1874295"/>
            <a:ext cx="27443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–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593646" y="1874295"/>
            <a:ext cx="492443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121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241999" y="1874295"/>
            <a:ext cx="4156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–4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262445" y="4175073"/>
            <a:ext cx="41478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4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n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14400" y="1872065"/>
            <a:ext cx="3012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 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276600" y="3520343"/>
            <a:ext cx="5794031" cy="1337407"/>
            <a:chOff x="3305857" y="3218182"/>
            <a:chExt cx="5794031" cy="1337407"/>
          </a:xfrm>
        </p:grpSpPr>
        <p:sp>
          <p:nvSpPr>
            <p:cNvPr id="112" name="Rounded Rectangle 111"/>
            <p:cNvSpPr/>
            <p:nvPr/>
          </p:nvSpPr>
          <p:spPr>
            <a:xfrm>
              <a:off x="3305857" y="3218182"/>
              <a:ext cx="5794031" cy="1337407"/>
            </a:xfrm>
            <a:prstGeom prst="roundRect">
              <a:avLst/>
            </a:prstGeom>
            <a:solidFill>
              <a:srgbClr val="00FFFF">
                <a:alpha val="42000"/>
              </a:srgbClr>
            </a:solidFill>
            <a:ln w="3175">
              <a:noFill/>
            </a:ln>
            <a:effectLst>
              <a:innerShdw blurRad="114300">
                <a:prstClr val="black"/>
              </a:inn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rgbClr val="002060"/>
                </a:solidFill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675709" y="3742347"/>
              <a:ext cx="5181600" cy="565930"/>
              <a:chOff x="979452" y="3154119"/>
              <a:chExt cx="5181600" cy="565930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979452" y="3154119"/>
                <a:ext cx="5181600" cy="289284"/>
                <a:chOff x="381000" y="3562350"/>
                <a:chExt cx="5181600" cy="289284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 flipH="1">
                  <a:off x="381000" y="3692854"/>
                  <a:ext cx="5181600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712470" y="3562350"/>
                  <a:ext cx="0" cy="289284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1154430" y="3562350"/>
                  <a:ext cx="0" cy="289284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1619250" y="3562350"/>
                  <a:ext cx="0" cy="289284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2085972" y="3562350"/>
                  <a:ext cx="0" cy="289284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2557461" y="3562350"/>
                  <a:ext cx="0" cy="289284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3002382" y="3562350"/>
                  <a:ext cx="0" cy="289284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3462343" y="3562350"/>
                  <a:ext cx="0" cy="289284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3910009" y="3562350"/>
                  <a:ext cx="0" cy="289284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4365625" y="3562350"/>
                  <a:ext cx="0" cy="289284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4829175" y="3562350"/>
                  <a:ext cx="0" cy="289284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5314950" y="3562350"/>
                  <a:ext cx="0" cy="289284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TextBox 115"/>
              <p:cNvSpPr txBox="1"/>
              <p:nvPr/>
            </p:nvSpPr>
            <p:spPr>
              <a:xfrm>
                <a:off x="1090644" y="3412272"/>
                <a:ext cx="421960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00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–5</a:t>
                </a:r>
                <a:endParaRPr lang="en-US" sz="1400" b="1" baseline="-25000" dirty="0">
                  <a:solidFill>
                    <a:srgbClr val="FFFF00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541902" y="3412272"/>
                <a:ext cx="421960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00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–4</a:t>
                </a:r>
                <a:endParaRPr lang="en-US" sz="1400" b="1" baseline="-25000" dirty="0">
                  <a:solidFill>
                    <a:srgbClr val="FFFF00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979102" y="3412272"/>
                <a:ext cx="421960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00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–3</a:t>
                </a:r>
                <a:endParaRPr lang="en-US" sz="1400" b="1" baseline="-25000" dirty="0">
                  <a:solidFill>
                    <a:srgbClr val="FFFF00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462022" y="3412272"/>
                <a:ext cx="421960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00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–2</a:t>
                </a:r>
                <a:endParaRPr lang="en-US" sz="1400" b="1" baseline="-25000" dirty="0">
                  <a:solidFill>
                    <a:srgbClr val="FFFF00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2922082" y="3412272"/>
                <a:ext cx="421960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00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–1</a:t>
                </a:r>
                <a:endParaRPr lang="en-US" sz="1400" b="1" baseline="-25000" dirty="0">
                  <a:solidFill>
                    <a:srgbClr val="FFFF00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3460643" y="3412272"/>
                <a:ext cx="291995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00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0</a:t>
                </a:r>
                <a:endParaRPr lang="en-US" sz="1400" b="1" baseline="-25000" dirty="0">
                  <a:solidFill>
                    <a:srgbClr val="FFFF00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914797" y="3412272"/>
                <a:ext cx="291995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00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1</a:t>
                </a:r>
                <a:endParaRPr lang="en-US" sz="1400" b="1" baseline="-25000" dirty="0">
                  <a:solidFill>
                    <a:srgbClr val="FFFF00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370083" y="3412272"/>
                <a:ext cx="291995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00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2</a:t>
                </a:r>
                <a:endParaRPr lang="en-US" sz="1400" b="1" baseline="-25000" dirty="0">
                  <a:solidFill>
                    <a:srgbClr val="FFFF00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826176" y="3412272"/>
                <a:ext cx="291995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00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3</a:t>
                </a:r>
                <a:endParaRPr lang="en-US" sz="1400" b="1" baseline="-25000" dirty="0">
                  <a:solidFill>
                    <a:srgbClr val="FFFF00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81629" y="3412272"/>
                <a:ext cx="291995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00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4</a:t>
                </a:r>
                <a:endParaRPr lang="en-US" sz="1400" b="1" baseline="-25000" dirty="0">
                  <a:solidFill>
                    <a:srgbClr val="FFFF00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767404" y="3412272"/>
                <a:ext cx="291995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00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5</a:t>
                </a:r>
                <a:endParaRPr lang="en-US" sz="1400" b="1" baseline="-25000" dirty="0">
                  <a:solidFill>
                    <a:srgbClr val="FFFF00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</p:grpSp>
      </p:grpSp>
      <p:sp>
        <p:nvSpPr>
          <p:cNvPr id="114" name="TextBox 113"/>
          <p:cNvSpPr txBox="1"/>
          <p:nvPr/>
        </p:nvSpPr>
        <p:spPr>
          <a:xfrm>
            <a:off x="3581400" y="3585111"/>
            <a:ext cx="3017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Negative means less than zero</a:t>
            </a:r>
          </a:p>
        </p:txBody>
      </p:sp>
      <p:sp>
        <p:nvSpPr>
          <p:cNvPr id="139" name="Left Arrow 138"/>
          <p:cNvSpPr/>
          <p:nvPr/>
        </p:nvSpPr>
        <p:spPr>
          <a:xfrm>
            <a:off x="3429000" y="3847911"/>
            <a:ext cx="2609598" cy="880785"/>
          </a:xfrm>
          <a:prstGeom prst="leftArrow">
            <a:avLst>
              <a:gd name="adj1" fmla="val 58366"/>
              <a:gd name="adj2" fmla="val 38845"/>
            </a:avLst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762000" y="497323"/>
            <a:ext cx="5778892" cy="0"/>
          </a:xfrm>
          <a:prstGeom prst="line">
            <a:avLst/>
          </a:prstGeom>
          <a:ln w="19050">
            <a:solidFill>
              <a:srgbClr val="FF00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702754" y="238125"/>
            <a:ext cx="1150370" cy="248878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4267201" y="238125"/>
            <a:ext cx="2161052" cy="248878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93670" y="2378075"/>
            <a:ext cx="34694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324100" y="2937708"/>
            <a:ext cx="60689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i="1" baseline="-25000" dirty="0" err="1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n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792356" y="2937708"/>
            <a:ext cx="118556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a +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n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– 1)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d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85762" y="3886049"/>
            <a:ext cx="39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035043" y="3886049"/>
            <a:ext cx="51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121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415565" y="3886049"/>
            <a:ext cx="28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47850" y="3886049"/>
            <a:ext cx="519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(–4)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595589" y="3886049"/>
            <a:ext cx="447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n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050644" y="3893564"/>
            <a:ext cx="30763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&lt;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252616" y="3886049"/>
            <a:ext cx="27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–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653750" y="3886049"/>
            <a:ext cx="51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(–4)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414189" y="3886049"/>
            <a:ext cx="436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(1)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2115294" y="3563046"/>
            <a:ext cx="955754" cy="265398"/>
          </a:xfrm>
          <a:prstGeom prst="roundRect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2159384" y="3590071"/>
            <a:ext cx="227831" cy="228600"/>
          </a:xfrm>
          <a:prstGeom prst="ellipse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693963" y="3590071"/>
            <a:ext cx="312463" cy="228600"/>
          </a:xfrm>
          <a:prstGeom prst="ellipse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2480193" y="3590071"/>
            <a:ext cx="192376" cy="228600"/>
          </a:xfrm>
          <a:prstGeom prst="ellipse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765714" y="1112263"/>
            <a:ext cx="352981" cy="482717"/>
          </a:xfrm>
          <a:prstGeom prst="roundRect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1892646" y="3278494"/>
            <a:ext cx="227831" cy="228600"/>
          </a:xfrm>
          <a:prstGeom prst="ellipse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766629" y="2216260"/>
            <a:ext cx="739606" cy="265105"/>
          </a:xfrm>
          <a:prstGeom prst="roundRect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2845251" y="3268970"/>
            <a:ext cx="218942" cy="228600"/>
          </a:xfrm>
          <a:prstGeom prst="ellipse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16747" y="2185149"/>
            <a:ext cx="30489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d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914400" y="2182919"/>
            <a:ext cx="3012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 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181185" y="2182919"/>
            <a:ext cx="46788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–4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1464205" y="3946989"/>
            <a:ext cx="192083" cy="186517"/>
          </a:xfrm>
          <a:prstGeom prst="ellipse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1965934" y="3961275"/>
            <a:ext cx="167103" cy="186517"/>
          </a:xfrm>
          <a:prstGeom prst="ellipse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2284709" y="3958894"/>
            <a:ext cx="192083" cy="186517"/>
          </a:xfrm>
          <a:prstGeom prst="ellipse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2772152" y="3961275"/>
            <a:ext cx="167103" cy="186517"/>
          </a:xfrm>
          <a:prstGeom prst="ellipse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071812" y="4801433"/>
            <a:ext cx="28612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&gt;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82980" y="3550483"/>
            <a:ext cx="32382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0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97475" y="4175073"/>
            <a:ext cx="3061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0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97475" y="4475978"/>
            <a:ext cx="3061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0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289330" y="3894675"/>
            <a:ext cx="32382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0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1742843" y="4177052"/>
            <a:ext cx="497958" cy="0"/>
          </a:xfrm>
          <a:prstGeom prst="line">
            <a:avLst/>
          </a:prstGeom>
          <a:ln w="19050">
            <a:solidFill>
              <a:srgbClr val="00FF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534864" y="4177052"/>
            <a:ext cx="502938" cy="0"/>
          </a:xfrm>
          <a:prstGeom prst="line">
            <a:avLst/>
          </a:prstGeom>
          <a:ln w="19050">
            <a:solidFill>
              <a:srgbClr val="00FF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ounded Rectangle 173"/>
          <p:cNvSpPr/>
          <p:nvPr/>
        </p:nvSpPr>
        <p:spPr>
          <a:xfrm>
            <a:off x="2374590" y="2970099"/>
            <a:ext cx="1569186" cy="265398"/>
          </a:xfrm>
          <a:prstGeom prst="roundRect">
            <a:avLst/>
          </a:prstGeom>
          <a:noFill/>
          <a:ln w="19050">
            <a:solidFill>
              <a:srgbClr val="00FF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2374699" y="2721377"/>
            <a:ext cx="721584" cy="247542"/>
          </a:xfrm>
          <a:prstGeom prst="roundRect">
            <a:avLst/>
          </a:prstGeom>
          <a:noFill/>
          <a:ln w="19050">
            <a:solidFill>
              <a:srgbClr val="00FF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76009" y="182784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2550697" y="4552482"/>
            <a:ext cx="167103" cy="186517"/>
          </a:xfrm>
          <a:prstGeom prst="ellipse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8" name="Curved Right Arrow 177"/>
          <p:cNvSpPr/>
          <p:nvPr/>
        </p:nvSpPr>
        <p:spPr>
          <a:xfrm rot="5400000" flipV="1">
            <a:off x="2960531" y="4039158"/>
            <a:ext cx="165843" cy="897722"/>
          </a:xfrm>
          <a:prstGeom prst="curvedRightArrow">
            <a:avLst>
              <a:gd name="adj1" fmla="val 35782"/>
              <a:gd name="adj2" fmla="val 73441"/>
              <a:gd name="adj3" fmla="val 28881"/>
            </a:avLst>
          </a:prstGeom>
          <a:solidFill>
            <a:srgbClr val="00FF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76009" y="215466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4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3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3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3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2" dur="3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"/>
                            </p:stCondLst>
                            <p:childTnLst>
                              <p:par>
                                <p:cTn id="19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"/>
                            </p:stCondLst>
                            <p:childTnLst>
                              <p:par>
                                <p:cTn id="19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0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0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750"/>
                            </p:stCondLst>
                            <p:childTnLst>
                              <p:par>
                                <p:cTn id="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750"/>
                            </p:stCondLst>
                            <p:childTnLst>
                              <p:par>
                                <p:cTn id="2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09584 -0.05278 " pathEditMode="relative" rAng="0" ptsTypes="AA">
                                      <p:cBhvr>
                                        <p:cTn id="296" dur="5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2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0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3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3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6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6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00"/>
                            </p:stCondLst>
                            <p:childTnLst>
                              <p:par>
                                <p:cTn id="4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000"/>
                            </p:stCondLst>
                            <p:childTnLst>
                              <p:par>
                                <p:cTn id="420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2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21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500"/>
                            </p:stCondLst>
                            <p:childTnLst>
                              <p:par>
                                <p:cTn id="448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4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21" presetClass="exit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5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6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500"/>
                            </p:stCondLst>
                            <p:childTnLst>
                              <p:par>
                                <p:cTn id="502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0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0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500"/>
                            </p:stCondLst>
                            <p:childTnLst>
                              <p:par>
                                <p:cTn id="535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3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5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500"/>
                            </p:stCondLst>
                            <p:childTnLst>
                              <p:par>
                                <p:cTn id="574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75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77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7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82716E-6 L -0.05208 -0.05617 " pathEditMode="relative" rAng="0" ptsTypes="AA">
                                      <p:cBhvr>
                                        <p:cTn id="585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8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500"/>
                            </p:stCondLst>
                            <p:childTnLst>
                              <p:par>
                                <p:cTn id="628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2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1.60494E-6 L 0.01996 0.01914 C 0.02326 0.02346 0.02847 0.02624 0.03368 0.02624 C 0.03975 0.02624 0.04461 0.02346 0.04791 0.01914 L 0.06423 -1.60494E-6 " pathEditMode="relative" rAng="0" ptsTypes="FffFF">
                                      <p:cBhvr>
                                        <p:cTn id="638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1296"/>
                                    </p:animMotion>
                                  </p:childTnLst>
                                </p:cTn>
                              </p:par>
                              <p:par>
                                <p:cTn id="6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51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1.60494E-6 L -0.02048 0.02932 C -0.02101 0.03673 -0.02691 0.04321 -0.03298 0.04043 C -0.03958 0.04074 -0.04514 0.03766 -0.04861 0.03025 L -0.06319 -1.60494E-6 " pathEditMode="relative" rAng="5400000" ptsTypes="FffFF">
                                      <p:cBhvr>
                                        <p:cTn id="64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4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750"/>
                            </p:stCondLst>
                            <p:childTnLst>
                              <p:par>
                                <p:cTn id="644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7" grpId="1"/>
      <p:bldP spid="37" grpId="2"/>
      <p:bldP spid="38" grpId="0"/>
      <p:bldP spid="40" grpId="0"/>
      <p:bldP spid="42" grpId="0"/>
      <p:bldP spid="43" grpId="0"/>
      <p:bldP spid="47" grpId="0"/>
      <p:bldP spid="47" grpId="1"/>
      <p:bldP spid="54" grpId="0"/>
      <p:bldP spid="56" grpId="0"/>
      <p:bldP spid="57" grpId="0"/>
      <p:bldP spid="58" grpId="0"/>
      <p:bldP spid="59" grpId="0"/>
      <p:bldP spid="60" grpId="0"/>
      <p:bldP spid="62" grpId="0"/>
      <p:bldP spid="63" grpId="0"/>
      <p:bldP spid="63" grpId="1"/>
      <p:bldP spid="63" grpId="2"/>
      <p:bldP spid="66" grpId="0"/>
      <p:bldP spid="66" grpId="1"/>
      <p:bldP spid="66" grpId="2"/>
      <p:bldP spid="69" grpId="0"/>
      <p:bldP spid="72" grpId="0"/>
      <p:bldP spid="75" grpId="0"/>
      <p:bldP spid="75" grpId="1"/>
      <p:bldP spid="75" grpId="2"/>
      <p:bldP spid="76" grpId="0"/>
      <p:bldP spid="76" grpId="1"/>
      <p:bldP spid="77" grpId="0"/>
      <p:bldP spid="77" grpId="1"/>
      <p:bldP spid="77" grpId="2"/>
      <p:bldP spid="79" grpId="0"/>
      <p:bldP spid="80" grpId="0"/>
      <p:bldP spid="81" grpId="0"/>
      <p:bldP spid="82" grpId="0"/>
      <p:bldP spid="83" grpId="0"/>
      <p:bldP spid="84" grpId="0"/>
      <p:bldP spid="102" grpId="0"/>
      <p:bldP spid="103" grpId="0"/>
      <p:bldP spid="114" grpId="0"/>
      <p:bldP spid="114" grpId="1"/>
      <p:bldP spid="139" grpId="0" animBg="1"/>
      <p:bldP spid="139" grpId="1" animBg="1"/>
      <p:bldP spid="141" grpId="0" animBg="1"/>
      <p:bldP spid="141" grpId="1" animBg="1"/>
      <p:bldP spid="142" grpId="0" animBg="1"/>
      <p:bldP spid="142" grpId="1" animBg="1"/>
      <p:bldP spid="143" grpId="0"/>
      <p:bldP spid="144" grpId="0"/>
      <p:bldP spid="145" grpId="0"/>
      <p:bldP spid="153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5" grpId="2" animBg="1"/>
      <p:bldP spid="165" grpId="3" animBg="1"/>
      <p:bldP spid="166" grpId="0" animBg="1"/>
      <p:bldP spid="166" grpId="1" animBg="1"/>
      <p:bldP spid="167" grpId="0" animBg="1"/>
      <p:bldP spid="167" grpId="1" animBg="1"/>
      <p:bldP spid="167" grpId="2" animBg="1"/>
      <p:bldP spid="167" grpId="3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/>
      <p:bldP spid="172" grpId="0"/>
      <p:bldP spid="173" grpId="0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1" grpId="0"/>
      <p:bldP spid="151" grpId="1"/>
      <p:bldP spid="33" grpId="0"/>
      <p:bldP spid="67" grpId="0"/>
      <p:bldP spid="73" grpId="0"/>
      <p:bldP spid="154" grpId="0"/>
      <p:bldP spid="174" grpId="0" animBg="1"/>
      <p:bldP spid="174" grpId="1" animBg="1"/>
      <p:bldP spid="175" grpId="0" animBg="1"/>
      <p:bldP spid="175" grpId="1" animBg="1"/>
      <p:bldP spid="176" grpId="0"/>
      <p:bldP spid="177" grpId="0" animBg="1"/>
      <p:bldP spid="177" grpId="1" animBg="1"/>
      <p:bldP spid="178" grpId="0" animBg="1"/>
      <p:bldP spid="178" grpId="1" animBg="1"/>
      <p:bldP spid="1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84560" y="-2076450"/>
            <a:ext cx="4103108" cy="14465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ADDITIONAL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0684" y="-1238250"/>
            <a:ext cx="41031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HOMEWORK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1098" y="3096441"/>
            <a:ext cx="340158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43940" y="3338270"/>
            <a:ext cx="710451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When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558291" y="3592748"/>
            <a:ext cx="39774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</a:t>
            </a:r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baseline="-25000" dirty="0" err="1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n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39299" y="3585766"/>
            <a:ext cx="40893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a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6070" y="3867434"/>
            <a:ext cx="37021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022632" y="3867434"/>
            <a:ext cx="5929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121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86070" y="4179160"/>
            <a:ext cx="37021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039297" y="4179160"/>
            <a:ext cx="59448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121    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453770" y="4179160"/>
            <a:ext cx="30632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86070" y="4468342"/>
            <a:ext cx="37021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96924" y="4458817"/>
            <a:ext cx="51694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121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878138" y="4740473"/>
            <a:ext cx="320846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First negative term of A.P. is – 3.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01098" y="4745304"/>
            <a:ext cx="34015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096443" y="4745304"/>
            <a:ext cx="50047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–3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605075" y="4740473"/>
            <a:ext cx="37021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626438" y="3338270"/>
            <a:ext cx="308098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n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866258" y="3338270"/>
            <a:ext cx="293670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072650" y="3338270"/>
            <a:ext cx="389850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32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871786" y="3592748"/>
            <a:ext cx="28261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267991" y="3585766"/>
            <a:ext cx="28601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456018" y="3585766"/>
            <a:ext cx="7415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n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– 1)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53775" y="3585766"/>
            <a:ext cx="37075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d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55429" y="3867434"/>
            <a:ext cx="40060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32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865636" y="3867434"/>
            <a:ext cx="29491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458688" y="3867434"/>
            <a:ext cx="29649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626734" y="3867434"/>
            <a:ext cx="83399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(32 – 1)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262307" y="3867434"/>
            <a:ext cx="59641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(–4)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555429" y="4204152"/>
            <a:ext cx="40060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32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865636" y="4204152"/>
            <a:ext cx="29491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642861" y="4179160"/>
            <a:ext cx="39319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31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845369" y="4179160"/>
            <a:ext cx="55039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(–4) 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555429" y="4473105"/>
            <a:ext cx="40060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32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865636" y="4473105"/>
            <a:ext cx="29491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484081" y="4458817"/>
            <a:ext cx="27427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mr-IN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–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658736" y="4458817"/>
            <a:ext cx="5188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124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555429" y="4752074"/>
            <a:ext cx="40060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32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865636" y="4752074"/>
            <a:ext cx="29491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59134" y="3096441"/>
            <a:ext cx="485421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The first natural number greater than 31.25 is ‘32’ 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114304" y="728603"/>
            <a:ext cx="761549" cy="40011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n w="9525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00FFFF"/>
                </a:solidFill>
                <a:latin typeface="Century Gothic" panose="020B0502020202020204" pitchFamily="34" charset="0"/>
              </a:rPr>
              <a:t>Sol.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01098" y="2546641"/>
            <a:ext cx="340158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latin typeface="Century Schoolbook" panose="02040604050505020304" pitchFamily="18" charset="0"/>
                <a:cs typeface="Calibri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sym typeface="Symbol"/>
              </a:rPr>
              <a:t>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528628" y="2548227"/>
            <a:ext cx="36901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latin typeface="Century Schoolbook" panose="02040604050505020304" pitchFamily="18" charset="0"/>
                <a:cs typeface="Calibri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 &gt;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841623" y="2546641"/>
            <a:ext cx="644728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latin typeface="Century Schoolbook" panose="02040604050505020304" pitchFamily="18" charset="0"/>
                <a:cs typeface="Calibri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31.25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279525" y="2546641"/>
            <a:ext cx="308098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latin typeface="Century Schoolbook" panose="02040604050505020304" pitchFamily="18" charset="0"/>
                <a:cs typeface="Calibri" pitchFamily="34" charset="0"/>
              </a:defRPr>
            </a:lvl1pPr>
          </a:lstStyle>
          <a:p>
            <a:r>
              <a:rPr lang="en-US" i="1" dirty="0">
                <a:solidFill>
                  <a:prstClr val="white"/>
                </a:solidFill>
                <a:sym typeface="Symbol"/>
              </a:rPr>
              <a:t>n</a:t>
            </a:r>
            <a:endParaRPr lang="en-US" i="1" dirty="0">
              <a:solidFill>
                <a:prstClr val="white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959134" y="2824065"/>
            <a:ext cx="4796506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latin typeface="Century Schoolbook" panose="02040604050505020304" pitchFamily="18" charset="0"/>
                <a:cs typeface="Calibri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But ‘</a:t>
            </a:r>
            <a:r>
              <a:rPr lang="en-US" i="1" dirty="0">
                <a:solidFill>
                  <a:prstClr val="white"/>
                </a:solidFill>
              </a:rPr>
              <a:t>n</a:t>
            </a:r>
            <a:r>
              <a:rPr lang="en-US" dirty="0">
                <a:solidFill>
                  <a:prstClr val="white"/>
                </a:solidFill>
              </a:rPr>
              <a:t>’ is term number which is a natural number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84853" y="1755719"/>
            <a:ext cx="240882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Dividing both sides by 4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674871" y="2126067"/>
            <a:ext cx="39261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6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849149" y="2035868"/>
            <a:ext cx="5749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125</a:t>
            </a:r>
            <a:endParaRPr lang="en-US" sz="16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1933205" y="2322526"/>
            <a:ext cx="375902" cy="1191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967595" y="2273184"/>
            <a:ext cx="40045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4</a:t>
            </a:r>
            <a:endParaRPr lang="en-US" sz="16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567574" y="2156060"/>
            <a:ext cx="33107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&gt;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140017" y="2035868"/>
            <a:ext cx="45780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4</a:t>
            </a:r>
            <a:r>
              <a:rPr lang="en-US" sz="16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n</a:t>
            </a:r>
            <a:endParaRPr lang="en-US" sz="1600" b="1" i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1201259" y="2322532"/>
            <a:ext cx="307262" cy="117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197361" y="2273184"/>
            <a:ext cx="40045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4</a:t>
            </a:r>
            <a:endParaRPr lang="en-US" sz="16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62461" y="1418264"/>
            <a:ext cx="1547339" cy="338554"/>
            <a:chOff x="662461" y="775537"/>
            <a:chExt cx="1547339" cy="338554"/>
          </a:xfrm>
        </p:grpSpPr>
        <p:grpSp>
          <p:nvGrpSpPr>
            <p:cNvPr id="2" name="Group 1"/>
            <p:cNvGrpSpPr/>
            <p:nvPr/>
          </p:nvGrpSpPr>
          <p:grpSpPr>
            <a:xfrm>
              <a:off x="1103183" y="797669"/>
              <a:ext cx="1106617" cy="307777"/>
              <a:chOff x="3379657" y="1665995"/>
              <a:chExt cx="1106617" cy="307777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3379657" y="1665995"/>
                <a:ext cx="430343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4</a:t>
                </a:r>
                <a:r>
                  <a:rPr lang="en-US" sz="1400" b="1" i="1" dirty="0">
                    <a:solidFill>
                      <a:prstClr val="white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n</a:t>
                </a:r>
                <a:endParaRPr lang="en-US" sz="1400" b="1" i="1" baseline="-25000" dirty="0">
                  <a:solidFill>
                    <a:prstClr val="white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919403" y="1665995"/>
                <a:ext cx="566871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125</a:t>
                </a:r>
                <a:endParaRPr lang="en-US" sz="1400" b="1" i="1" baseline="-25000" dirty="0">
                  <a:solidFill>
                    <a:prstClr val="white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715542" y="1665995"/>
                <a:ext cx="286121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&gt;</a:t>
                </a:r>
                <a:endParaRPr lang="en-US" sz="1400" b="1" baseline="-25000" dirty="0">
                  <a:solidFill>
                    <a:prstClr val="white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662461" y="775537"/>
              <a:ext cx="392613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  <a:cs typeface="Calibri" pitchFamily="34" charset="0"/>
                  <a:sym typeface="Symbol"/>
                </a:rPr>
                <a:t></a:t>
              </a:r>
              <a:endParaRPr lang="en-US" sz="1600" b="1" baseline="-25000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endParaRP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3909643" y="4743384"/>
            <a:ext cx="3070784" cy="291829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6601" y="1102129"/>
            <a:ext cx="1515158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We know that,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23900" y="796290"/>
            <a:ext cx="3810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a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66994" y="796290"/>
            <a:ext cx="93161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  121,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159209" y="1102129"/>
            <a:ext cx="60689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i="1" baseline="-25000" dirty="0" err="1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n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</a:t>
            </a:r>
            <a:r>
              <a: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27465" y="1102129"/>
            <a:ext cx="118556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a +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n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– 1)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d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48972" y="796290"/>
            <a:ext cx="30489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d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89084" y="796290"/>
            <a:ext cx="3012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25313" y="796290"/>
            <a:ext cx="46788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–4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28600" y="59005"/>
            <a:ext cx="6629400" cy="738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688975" indent="-688975">
              <a:defRPr/>
            </a:pPr>
            <a:r>
              <a:rPr lang="en-US" sz="28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</a:t>
            </a:r>
            <a:r>
              <a:rPr lang="en-US" sz="2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.</a:t>
            </a:r>
            <a:r>
              <a:rPr lang="en-US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</a:t>
            </a:r>
            <a:r>
              <a:rPr lang="en-US" sz="1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Which term of the AP : 121, 117, 113, . . . is its first negative term?</a:t>
            </a:r>
          </a:p>
          <a:p>
            <a:pPr marL="688975" indent="-688975">
              <a:defRPr/>
            </a:pPr>
            <a:r>
              <a:rPr lang="en-US" sz="1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        [Hint : Find n for an &lt; 0] </a:t>
            </a: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270777" y="2402715"/>
            <a:ext cx="153938" cy="10618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216819" y="2165611"/>
            <a:ext cx="153938" cy="10618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Vertical Scroll 79"/>
          <p:cNvSpPr/>
          <p:nvPr/>
        </p:nvSpPr>
        <p:spPr>
          <a:xfrm>
            <a:off x="3634274" y="2781717"/>
            <a:ext cx="1448417" cy="2251950"/>
          </a:xfrm>
          <a:prstGeom prst="verticalScroll">
            <a:avLst>
              <a:gd name="adj" fmla="val 10229"/>
            </a:avLst>
          </a:prstGeom>
          <a:solidFill>
            <a:srgbClr val="00FFCC">
              <a:alpha val="73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                       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3986476" y="3166483"/>
            <a:ext cx="7250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036762" y="3134288"/>
            <a:ext cx="535861" cy="3047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125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10813" y="3132765"/>
            <a:ext cx="30008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065177" y="3320492"/>
            <a:ext cx="415952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12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963548" y="3326799"/>
            <a:ext cx="25408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–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4009850" y="3582228"/>
            <a:ext cx="7061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290257" y="3540710"/>
            <a:ext cx="310737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5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294470" y="3731723"/>
            <a:ext cx="30231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4</a:t>
            </a:r>
          </a:p>
        </p:txBody>
      </p:sp>
      <p:cxnSp>
        <p:nvCxnSpPr>
          <p:cNvPr id="89" name="Straight Connector 88"/>
          <p:cNvCxnSpPr/>
          <p:nvPr/>
        </p:nvCxnSpPr>
        <p:spPr>
          <a:xfrm>
            <a:off x="4027360" y="3989137"/>
            <a:ext cx="6711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282655" y="3932146"/>
            <a:ext cx="32594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987363" y="3723608"/>
            <a:ext cx="25408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–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183128" y="2904773"/>
            <a:ext cx="23536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94" name="Arc 93"/>
          <p:cNvSpPr/>
          <p:nvPr/>
        </p:nvSpPr>
        <p:spPr>
          <a:xfrm>
            <a:off x="3858825" y="3164971"/>
            <a:ext cx="246888" cy="274771"/>
          </a:xfrm>
          <a:prstGeom prst="arc">
            <a:avLst>
              <a:gd name="adj1" fmla="val 16460673"/>
              <a:gd name="adj2" fmla="val 517223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ysClr val="windowText" lastClr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290068" y="2904773"/>
            <a:ext cx="22844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356164" y="2904773"/>
            <a:ext cx="22844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.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390333" y="3932146"/>
            <a:ext cx="32594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389609" y="4103389"/>
            <a:ext cx="30231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8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4027360" y="4360803"/>
            <a:ext cx="6711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386894" y="4303812"/>
            <a:ext cx="32594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987363" y="4095274"/>
            <a:ext cx="25408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–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499335" y="4303812"/>
            <a:ext cx="32594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387228" y="4495062"/>
            <a:ext cx="43566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20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4011478" y="4752476"/>
            <a:ext cx="7124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4386894" y="4695485"/>
            <a:ext cx="32594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0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987363" y="4486947"/>
            <a:ext cx="25408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–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505685" y="4695485"/>
            <a:ext cx="32594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450195" y="2904773"/>
            <a:ext cx="22844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4556266" y="2904773"/>
            <a:ext cx="22844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5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766295" y="838268"/>
            <a:ext cx="885937" cy="252720"/>
          </a:xfrm>
          <a:prstGeom prst="roundRect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2126934" y="3652771"/>
            <a:ext cx="227831" cy="228600"/>
          </a:xfrm>
          <a:prstGeom prst="ellipse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1680138" y="3384993"/>
            <a:ext cx="740660" cy="233382"/>
          </a:xfrm>
          <a:prstGeom prst="roundRect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2528963" y="3635575"/>
            <a:ext cx="588322" cy="233382"/>
          </a:xfrm>
          <a:prstGeom prst="roundRect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3101410" y="3624287"/>
            <a:ext cx="227831" cy="260168"/>
          </a:xfrm>
          <a:prstGeom prst="ellipse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1703294" y="838268"/>
            <a:ext cx="737265" cy="252720"/>
          </a:xfrm>
          <a:prstGeom prst="roundRect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2172261" y="4499640"/>
            <a:ext cx="912781" cy="233382"/>
          </a:xfrm>
          <a:prstGeom prst="roundRect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55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96296E-6 L -4.44444E-6 0.66481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3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7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3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3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7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3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3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3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3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3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4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3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0"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3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4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9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3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5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3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1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3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7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3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3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9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3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8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3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4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3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0"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3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6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3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2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3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6"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1"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3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7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3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1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"/>
                            </p:stCondLst>
                            <p:childTnLst>
                              <p:par>
                                <p:cTn id="380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8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8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00"/>
                            </p:stCondLst>
                            <p:childTnLst>
                              <p:par>
                                <p:cTn id="405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0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0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500"/>
                            </p:stCondLst>
                            <p:childTnLst>
                              <p:par>
                                <p:cTn id="425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2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2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0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0" dur="indefinit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500"/>
                            </p:stCondLst>
                            <p:childTnLst>
                              <p:par>
                                <p:cTn id="467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8" dur="indefinit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58025E-6 L 0.0434 -0.05802 " pathEditMode="relative" rAng="0" ptsTypes="AA">
                                      <p:cBhvr>
                                        <p:cTn id="474" dur="500" spd="-100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2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4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5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500"/>
                            </p:stCondLst>
                            <p:childTnLst>
                              <p:par>
                                <p:cTn id="533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3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500"/>
                            </p:stCondLst>
                            <p:childTnLst>
                              <p:par>
                                <p:cTn id="5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000"/>
                            </p:stCondLst>
                            <p:childTnLst>
                              <p:par>
                                <p:cTn id="5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1" grpId="0"/>
      <p:bldP spid="122" grpId="0"/>
      <p:bldP spid="123" grpId="0"/>
      <p:bldP spid="124" grpId="0"/>
      <p:bldP spid="126" grpId="0"/>
      <p:bldP spid="127" grpId="0"/>
      <p:bldP spid="128" grpId="0"/>
      <p:bldP spid="129" grpId="0"/>
      <p:bldP spid="130" grpId="0"/>
      <p:bldP spid="132" grpId="0"/>
      <p:bldP spid="133" grpId="0"/>
      <p:bldP spid="133" grpId="1"/>
      <p:bldP spid="133" grpId="2"/>
      <p:bldP spid="134" grpId="0"/>
      <p:bldP spid="135" grpId="0"/>
      <p:bldP spid="136" grpId="0"/>
      <p:bldP spid="138" grpId="0"/>
      <p:bldP spid="139" grpId="0"/>
      <p:bldP spid="139" grpId="1"/>
      <p:bldP spid="140" grpId="0"/>
      <p:bldP spid="141" grpId="0"/>
      <p:bldP spid="143" grpId="0"/>
      <p:bldP spid="145" grpId="0"/>
      <p:bldP spid="146" grpId="0"/>
      <p:bldP spid="147" grpId="0"/>
      <p:bldP spid="148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4" grpId="0"/>
      <p:bldP spid="165" grpId="0"/>
      <p:bldP spid="166" grpId="0"/>
      <p:bldP spid="168" grpId="0"/>
      <p:bldP spid="68" grpId="0" animBg="1"/>
      <p:bldP spid="80" grpId="0" animBg="1"/>
      <p:bldP spid="80" grpId="1" animBg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7" grpId="0"/>
      <p:bldP spid="87" grpId="1"/>
      <p:bldP spid="88" grpId="0"/>
      <p:bldP spid="88" grpId="1"/>
      <p:bldP spid="90" grpId="0"/>
      <p:bldP spid="90" grpId="1"/>
      <p:bldP spid="91" grpId="0"/>
      <p:bldP spid="91" grpId="1"/>
      <p:bldP spid="92" grpId="0"/>
      <p:bldP spid="92" grpId="1"/>
      <p:bldP spid="94" grpId="0" animBg="1"/>
      <p:bldP spid="94" grpId="1" animBg="1"/>
      <p:bldP spid="95" grpId="0"/>
      <p:bldP spid="95" grpId="1"/>
      <p:bldP spid="96" grpId="0"/>
      <p:bldP spid="96" grpId="1"/>
      <p:bldP spid="98" grpId="0"/>
      <p:bldP spid="98" grpId="1"/>
      <p:bldP spid="99" grpId="0"/>
      <p:bldP spid="99" grpId="1"/>
      <p:bldP spid="101" grpId="0"/>
      <p:bldP spid="101" grpId="1"/>
      <p:bldP spid="102" grpId="0"/>
      <p:bldP spid="102" grpId="1"/>
      <p:bldP spid="110" grpId="0"/>
      <p:bldP spid="110" grpId="1"/>
      <p:bldP spid="111" grpId="0"/>
      <p:bldP spid="111" grpId="1"/>
      <p:bldP spid="125" grpId="0"/>
      <p:bldP spid="125" grpId="1"/>
      <p:bldP spid="131" grpId="0"/>
      <p:bldP spid="131" grpId="1"/>
      <p:bldP spid="137" grpId="0"/>
      <p:bldP spid="137" grpId="1"/>
      <p:bldP spid="142" grpId="0"/>
      <p:bldP spid="142" grpId="1"/>
      <p:bldP spid="144" grpId="0"/>
      <p:bldP spid="144" grpId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/>
          <p:cNvCxnSpPr/>
          <p:nvPr/>
        </p:nvCxnSpPr>
        <p:spPr>
          <a:xfrm flipH="1">
            <a:off x="3692077" y="1047750"/>
            <a:ext cx="861" cy="382277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1651000" y="635068"/>
            <a:ext cx="2070513" cy="276716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968592" y="4545596"/>
            <a:ext cx="3592593" cy="30658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endParaRPr lang="en-US" b="1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569142" y="611222"/>
            <a:ext cx="7806305" cy="338554"/>
          </a:xfrm>
          <a:prstGeom prst="rect">
            <a:avLst/>
          </a:prstGeom>
          <a:noFill/>
          <a:ln w="28575">
            <a:noFill/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defPPr>
              <a:defRPr lang="en-US"/>
            </a:defPPr>
            <a:lvl1pPr algn="just" defTabSz="912813">
              <a:defRPr sz="1600" b="1" kern="0"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Q.2) Find first negative term from following A.P. 122, 116, 110, ...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6750050" y="1011469"/>
            <a:ext cx="1546971" cy="653293"/>
            <a:chOff x="2309916" y="3107495"/>
            <a:chExt cx="1546971" cy="750351"/>
          </a:xfrm>
          <a:solidFill>
            <a:srgbClr val="660066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3" name="Rounded Rectangular Callout 102"/>
            <p:cNvSpPr/>
            <p:nvPr/>
          </p:nvSpPr>
          <p:spPr>
            <a:xfrm>
              <a:off x="2309916" y="3144578"/>
              <a:ext cx="1538505" cy="713268"/>
            </a:xfrm>
            <a:prstGeom prst="wedgeRoundRectCallout">
              <a:avLst>
                <a:gd name="adj1" fmla="val -62932"/>
                <a:gd name="adj2" fmla="val 7374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314478" y="3107495"/>
              <a:ext cx="1542409" cy="671653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n is greater 	</a:t>
              </a:r>
            </a:p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than 21.33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…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509797" y="898525"/>
            <a:ext cx="976478" cy="307777"/>
            <a:chOff x="1355326" y="437500"/>
            <a:chExt cx="7285906" cy="368146"/>
          </a:xfrm>
        </p:grpSpPr>
        <p:sp>
          <p:nvSpPr>
            <p:cNvPr id="81" name="Rounded Rectangular Callout 80"/>
            <p:cNvSpPr/>
            <p:nvPr/>
          </p:nvSpPr>
          <p:spPr>
            <a:xfrm>
              <a:off x="1443512" y="456031"/>
              <a:ext cx="6994888" cy="331838"/>
            </a:xfrm>
            <a:prstGeom prst="wedgeRoundRectCallout">
              <a:avLst>
                <a:gd name="adj1" fmla="val -65658"/>
                <a:gd name="adj2" fmla="val -5034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355326" y="437500"/>
              <a:ext cx="7285906" cy="368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/>
                </a:rPr>
                <a:t>To Find 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3400" y="865001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Sol: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67439" y="1389775"/>
            <a:ext cx="2590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122,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24638" y="1391415"/>
            <a:ext cx="685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116,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81840" y="1391415"/>
            <a:ext cx="14953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110,…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44889" y="1389775"/>
            <a:ext cx="6096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– </a:t>
            </a:r>
            <a:r>
              <a:rPr lang="en-US" sz="1600" dirty="0" err="1">
                <a:solidFill>
                  <a:prstClr val="black"/>
                </a:solidFill>
                <a:latin typeface="Bookman Old Style"/>
                <a:cs typeface="Calibri" pitchFamily="34" charset="0"/>
              </a:rPr>
              <a:t>ve</a:t>
            </a:r>
            <a:endParaRPr lang="en-US" sz="16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8465" y="1100793"/>
            <a:ext cx="3810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1</a:t>
            </a:r>
            <a:r>
              <a:rPr lang="en-US" sz="1600" dirty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   </a:t>
            </a:r>
            <a:r>
              <a:rPr lang="en-US" sz="1600" baseline="-25000" dirty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solidFill>
                <a:srgbClr val="C00000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85665" y="1100793"/>
            <a:ext cx="3810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2</a:t>
            </a:r>
            <a:r>
              <a:rPr lang="en-US" sz="1600" dirty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   </a:t>
            </a:r>
            <a:r>
              <a:rPr lang="en-US" sz="1600" baseline="-25000" dirty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solidFill>
                <a:srgbClr val="C00000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42865" y="1109699"/>
            <a:ext cx="3810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3</a:t>
            </a:r>
            <a:r>
              <a:rPr lang="en-US" sz="1600" dirty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   </a:t>
            </a:r>
            <a:r>
              <a:rPr lang="en-US" sz="1600" baseline="-25000" dirty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solidFill>
                <a:srgbClr val="C00000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53515" y="1103180"/>
            <a:ext cx="3810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 err="1">
                <a:solidFill>
                  <a:srgbClr val="C00000"/>
                </a:solidFill>
                <a:latin typeface="Bookman Old Style"/>
                <a:cs typeface="Calibri" pitchFamily="34" charset="0"/>
              </a:rPr>
              <a:t>n</a:t>
            </a:r>
            <a:r>
              <a:rPr lang="en-US" sz="1600" dirty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   </a:t>
            </a:r>
            <a:r>
              <a:rPr lang="en-US" sz="1600" baseline="-25000" dirty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solidFill>
                <a:srgbClr val="C00000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1943" y="2145671"/>
            <a:ext cx="1636987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We know that,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59011" y="2423505"/>
            <a:ext cx="1447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man Old Style"/>
                <a:cs typeface="Calibri" pitchFamily="34" charset="0"/>
                <a:sym typeface="Symbol"/>
              </a:rPr>
              <a:t>       </a:t>
            </a:r>
            <a:r>
              <a:rPr lang="en-US" sz="1600" dirty="0" err="1"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 err="1">
                <a:latin typeface="Bookman Old Style"/>
                <a:cs typeface="Calibri" pitchFamily="34" charset="0"/>
              </a:rPr>
              <a:t>n</a:t>
            </a:r>
            <a:r>
              <a:rPr lang="en-US" sz="1600" dirty="0">
                <a:latin typeface="Bookman Old Style"/>
                <a:cs typeface="Calibri" pitchFamily="34" charset="0"/>
              </a:rPr>
              <a:t> =</a:t>
            </a:r>
            <a:r>
              <a:rPr lang="en-US" sz="1600" baseline="-25000" dirty="0">
                <a:latin typeface="Bookman Old Style"/>
                <a:cs typeface="Calibri" pitchFamily="34" charset="0"/>
              </a:rPr>
              <a:t>  </a:t>
            </a:r>
            <a:r>
              <a:rPr lang="en-US" sz="1600" dirty="0"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latin typeface="Bookman Old Style"/>
              <a:cs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24150" y="2423505"/>
            <a:ext cx="78179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man Old Style"/>
                <a:cs typeface="Calibri" pitchFamily="34" charset="0"/>
              </a:rPr>
              <a:t> – </a:t>
            </a:r>
            <a:r>
              <a:rPr lang="en-US" sz="1600" dirty="0" err="1">
                <a:latin typeface="Bookman Old Style"/>
                <a:cs typeface="Calibri" pitchFamily="34" charset="0"/>
              </a:rPr>
              <a:t>ve</a:t>
            </a:r>
            <a:endParaRPr lang="en-US" sz="1600" baseline="-25000" dirty="0">
              <a:latin typeface="Bookman Old Style"/>
              <a:cs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84599" y="1635627"/>
            <a:ext cx="3810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a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43872" y="1635627"/>
            <a:ext cx="3810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=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03145" y="1635627"/>
            <a:ext cx="3810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362417" y="1635627"/>
            <a:ext cx="1066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=  122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77850" y="1893498"/>
            <a:ext cx="543739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d</a:t>
            </a:r>
            <a:r>
              <a:rPr lang="en-US" sz="1600" baseline="-250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=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48994" y="1893498"/>
            <a:ext cx="95571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cs typeface="Calibri" pitchFamily="34" charset="0"/>
              </a:rPr>
              <a:t>–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t</a:t>
            </a:r>
            <a:r>
              <a:rPr lang="en-US" sz="1600" baseline="-250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1  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79600" y="1893498"/>
            <a:ext cx="117852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116 </a:t>
            </a:r>
            <a:r>
              <a:rPr lang="en-US" sz="1600" dirty="0">
                <a:solidFill>
                  <a:prstClr val="black"/>
                </a:solidFill>
                <a:cs typeface="Calibri" pitchFamily="34" charset="0"/>
              </a:rPr>
              <a:t>–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122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52750" y="1893498"/>
            <a:ext cx="679994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= </a:t>
            </a:r>
            <a:r>
              <a:rPr lang="en-US" sz="1600" dirty="0">
                <a:solidFill>
                  <a:prstClr val="black"/>
                </a:solidFill>
                <a:cs typeface="Calibri" pitchFamily="34" charset="0"/>
              </a:rPr>
              <a:t>–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6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392615" y="1459624"/>
            <a:ext cx="443753" cy="22860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918975" y="2473142"/>
            <a:ext cx="473365" cy="23788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284236" y="2706383"/>
            <a:ext cx="17536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      i.e.    </a:t>
            </a:r>
            <a:r>
              <a:rPr lang="en-US" sz="1600" dirty="0" err="1">
                <a:solidFill>
                  <a:prstClr val="black"/>
                </a:solidFill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 err="1">
                <a:solidFill>
                  <a:prstClr val="black"/>
                </a:solidFill>
                <a:latin typeface="Bookman Old Style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 &lt;</a:t>
            </a:r>
            <a:r>
              <a:rPr lang="en-US" sz="1600" baseline="-250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810230" y="2708027"/>
            <a:ext cx="69273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0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64353" y="3005392"/>
            <a:ext cx="271577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         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a + (n </a:t>
            </a:r>
            <a:r>
              <a:rPr lang="en-US" sz="1600" dirty="0">
                <a:solidFill>
                  <a:prstClr val="black"/>
                </a:solidFill>
                <a:cs typeface="Calibri" pitchFamily="34" charset="0"/>
              </a:rPr>
              <a:t>–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1) d  &lt;</a:t>
            </a:r>
            <a:r>
              <a:rPr lang="en-US" sz="1600" baseline="-250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815107" y="3007036"/>
            <a:ext cx="40166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0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64353" y="3295698"/>
            <a:ext cx="294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122 + (n </a:t>
            </a:r>
            <a:r>
              <a:rPr lang="en-US" sz="1600" dirty="0">
                <a:solidFill>
                  <a:prstClr val="black"/>
                </a:solidFill>
                <a:cs typeface="Calibri" pitchFamily="34" charset="0"/>
              </a:rPr>
              <a:t>–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1) (</a:t>
            </a:r>
            <a:r>
              <a:rPr lang="en-US" sz="1600" dirty="0">
                <a:solidFill>
                  <a:prstClr val="black"/>
                </a:solidFill>
                <a:cs typeface="Calibri" pitchFamily="34" charset="0"/>
              </a:rPr>
              <a:t>–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6)  &lt;</a:t>
            </a:r>
            <a:r>
              <a:rPr lang="en-US" sz="1600" baseline="-250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815107" y="3304324"/>
            <a:ext cx="69273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0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64353" y="3598419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     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122 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567821" y="3598419"/>
            <a:ext cx="61230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&lt;  0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415074" y="3598419"/>
            <a:ext cx="118868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cs typeface="Calibri" pitchFamily="34" charset="0"/>
              </a:rPr>
              <a:t>–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 6n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044481" y="3615671"/>
            <a:ext cx="6451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+  6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64353" y="3893076"/>
            <a:ext cx="2150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             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128 </a:t>
            </a:r>
            <a:r>
              <a:rPr lang="en-US" sz="1600" dirty="0">
                <a:solidFill>
                  <a:prstClr val="black"/>
                </a:solidFill>
                <a:cs typeface="Calibri" pitchFamily="34" charset="0"/>
              </a:rPr>
              <a:t>–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 6n 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576447" y="3892795"/>
            <a:ext cx="69273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&lt;  0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64353" y="4190489"/>
            <a:ext cx="289388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                     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128   &lt;  6n 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92616" y="4473926"/>
            <a:ext cx="260520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Dividing both sides by 6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645987" y="1254344"/>
            <a:ext cx="5334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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368635" y="1143923"/>
            <a:ext cx="7342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128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5458728" y="1436033"/>
            <a:ext cx="432090" cy="119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498986" y="1405744"/>
            <a:ext cx="40045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6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821385" y="1263241"/>
            <a:ext cx="5334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&lt;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121400" y="1139767"/>
            <a:ext cx="5887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6n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45987" y="1655318"/>
            <a:ext cx="5334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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922820" y="1665706"/>
            <a:ext cx="11681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  21.33…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821385" y="1665706"/>
            <a:ext cx="5334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&lt;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167227" y="1665706"/>
            <a:ext cx="685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n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733800" y="2227718"/>
            <a:ext cx="4846320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 b="1" kern="0">
                <a:solidFill>
                  <a:schemeClr val="tx1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1400" dirty="0"/>
              <a:t>But ‘n’ is term number which is a natural number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3645987" y="2564154"/>
            <a:ext cx="5107488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cs typeface="Calibri" pitchFamily="34" charset="0"/>
                <a:sym typeface="Symbol"/>
              </a:rPr>
              <a:t>  </a:t>
            </a:r>
            <a:r>
              <a:rPr lang="en-US" sz="14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The first natural number greater than 21.33… is ‘22’ 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182955" y="2804248"/>
            <a:ext cx="153760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When  n = 22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018758" y="3058726"/>
            <a:ext cx="1447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man Old Style"/>
                <a:cs typeface="Calibri" pitchFamily="34" charset="0"/>
              </a:rPr>
              <a:t>           </a:t>
            </a:r>
            <a:r>
              <a:rPr lang="en-US" sz="1600" dirty="0" err="1"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 err="1">
                <a:latin typeface="Bookman Old Style"/>
                <a:cs typeface="Calibri" pitchFamily="34" charset="0"/>
              </a:rPr>
              <a:t>n</a:t>
            </a:r>
            <a:r>
              <a:rPr lang="en-US" sz="1600" dirty="0">
                <a:latin typeface="Bookman Old Style"/>
                <a:cs typeface="Calibri" pitchFamily="34" charset="0"/>
              </a:rPr>
              <a:t>  =</a:t>
            </a:r>
            <a:r>
              <a:rPr lang="en-US" sz="1600" baseline="-25000" dirty="0">
                <a:latin typeface="Bookman Old Style"/>
                <a:cs typeface="Calibri" pitchFamily="34" charset="0"/>
              </a:rPr>
              <a:t>  </a:t>
            </a:r>
            <a:r>
              <a:rPr lang="en-US" sz="1600" dirty="0"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latin typeface="Bookman Old Style"/>
              <a:cs typeface="Calibri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355952" y="3051744"/>
            <a:ext cx="180604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man Old Style"/>
                <a:cs typeface="Calibri" pitchFamily="34" charset="0"/>
              </a:rPr>
              <a:t> a + (n – 1) d      </a:t>
            </a:r>
            <a:endParaRPr lang="en-US" sz="1600" baseline="-25000" dirty="0">
              <a:latin typeface="Bookman Old Style"/>
              <a:cs typeface="Calibri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645986" y="3332590"/>
            <a:ext cx="18127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              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22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=</a:t>
            </a:r>
            <a:r>
              <a:rPr lang="en-US" sz="1600" baseline="-250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157554" y="3334234"/>
            <a:ext cx="25630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122 + (22 </a:t>
            </a:r>
            <a:r>
              <a:rPr lang="en-US" sz="1600" dirty="0">
                <a:solidFill>
                  <a:prstClr val="black"/>
                </a:solidFill>
                <a:cs typeface="Calibri" pitchFamily="34" charset="0"/>
              </a:rPr>
              <a:t>–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1) (</a:t>
            </a:r>
            <a:r>
              <a:rPr lang="en-US" sz="1600" dirty="0">
                <a:solidFill>
                  <a:prstClr val="black"/>
                </a:solidFill>
                <a:cs typeface="Calibri" pitchFamily="34" charset="0"/>
              </a:rPr>
              <a:t>–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6)      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645986" y="3645138"/>
            <a:ext cx="170996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              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22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=</a:t>
            </a:r>
            <a:r>
              <a:rPr lang="en-US" sz="1600" baseline="-250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159386" y="3645138"/>
            <a:ext cx="69273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122    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581644" y="3645138"/>
            <a:ext cx="119418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+ 21 (</a:t>
            </a:r>
            <a:r>
              <a:rPr lang="en-US" sz="1600" dirty="0">
                <a:solidFill>
                  <a:prstClr val="black"/>
                </a:solidFill>
                <a:cs typeface="Calibri" pitchFamily="34" charset="0"/>
              </a:rPr>
              <a:t>– 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6) 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645986" y="3934320"/>
            <a:ext cx="181274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              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22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=</a:t>
            </a:r>
            <a:r>
              <a:rPr lang="en-US" sz="1600" baseline="-250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176558" y="3924795"/>
            <a:ext cx="12544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122 </a:t>
            </a:r>
            <a:r>
              <a:rPr lang="en-US" sz="1600" dirty="0">
                <a:solidFill>
                  <a:prstClr val="black"/>
                </a:solidFill>
                <a:cs typeface="Calibri" pitchFamily="34" charset="0"/>
              </a:rPr>
              <a:t>–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126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926304" y="4525362"/>
            <a:ext cx="372892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Bookman Old Style"/>
                <a:cs typeface="Calibri" pitchFamily="34" charset="0"/>
              </a:rPr>
              <a:t>First negative term of A.P. is – 4.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3645987" y="4211282"/>
            <a:ext cx="193185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              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22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=</a:t>
            </a:r>
            <a:r>
              <a:rPr lang="en-US" sz="1600" baseline="-250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257800" y="4211282"/>
            <a:ext cx="69273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cs typeface="Calibri" pitchFamily="34" charset="0"/>
              </a:rPr>
              <a:t>–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 4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3138" y="860821"/>
            <a:ext cx="174438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/>
              </a:rPr>
              <a:t>For given A.P.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777339" y="1388294"/>
            <a:ext cx="63285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,… 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6182642" y="1429731"/>
            <a:ext cx="307262" cy="1179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178744" y="1399436"/>
            <a:ext cx="40045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6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352800" y="1194299"/>
            <a:ext cx="1502459" cy="738665"/>
            <a:chOff x="2536878" y="3160807"/>
            <a:chExt cx="1502459" cy="848405"/>
          </a:xfrm>
        </p:grpSpPr>
        <p:sp>
          <p:nvSpPr>
            <p:cNvPr id="75" name="Rounded Rectangular Callout 74"/>
            <p:cNvSpPr/>
            <p:nvPr/>
          </p:nvSpPr>
          <p:spPr>
            <a:xfrm>
              <a:off x="2536878" y="3163785"/>
              <a:ext cx="1502459" cy="835151"/>
            </a:xfrm>
            <a:prstGeom prst="wedgeRoundRectCallout">
              <a:avLst>
                <a:gd name="adj1" fmla="val -68591"/>
                <a:gd name="adj2" fmla="val 748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572799" y="3160807"/>
              <a:ext cx="1430200" cy="848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/>
                </a:rPr>
                <a:t>Terms are in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/>
                </a:rPr>
                <a:t>decreasing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/>
                </a:rPr>
                <a:t>order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429000" y="1201265"/>
            <a:ext cx="2311381" cy="768628"/>
            <a:chOff x="2124298" y="3137331"/>
            <a:chExt cx="2311381" cy="882820"/>
          </a:xfrm>
        </p:grpSpPr>
        <p:sp>
          <p:nvSpPr>
            <p:cNvPr id="78" name="Rounded Rectangular Callout 77"/>
            <p:cNvSpPr/>
            <p:nvPr/>
          </p:nvSpPr>
          <p:spPr>
            <a:xfrm>
              <a:off x="2124298" y="3137331"/>
              <a:ext cx="2311381" cy="877751"/>
            </a:xfrm>
            <a:prstGeom prst="wedgeRoundRectCallout">
              <a:avLst>
                <a:gd name="adj1" fmla="val -69735"/>
                <a:gd name="adj2" fmla="val 267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25752" y="3171747"/>
              <a:ext cx="2286203" cy="848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In this A.P. we will get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negative terms 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also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292101" y="1306883"/>
            <a:ext cx="1889499" cy="608093"/>
            <a:chOff x="2329754" y="3060522"/>
            <a:chExt cx="1889499" cy="698434"/>
          </a:xfrm>
        </p:grpSpPr>
        <p:sp>
          <p:nvSpPr>
            <p:cNvPr id="85" name="Rounded Rectangular Callout 84"/>
            <p:cNvSpPr/>
            <p:nvPr/>
          </p:nvSpPr>
          <p:spPr>
            <a:xfrm>
              <a:off x="2329754" y="3060522"/>
              <a:ext cx="1869414" cy="698434"/>
            </a:xfrm>
            <a:prstGeom prst="wedgeRoundRectCallout">
              <a:avLst>
                <a:gd name="adj1" fmla="val -63756"/>
                <a:gd name="adj2" fmla="val -119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70670" y="3106107"/>
              <a:ext cx="1848583" cy="6009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assume first 	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–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ve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term as 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t</a:t>
              </a:r>
              <a:r>
                <a:rPr lang="en-US" sz="1400" b="1" baseline="-25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869995" y="1897340"/>
            <a:ext cx="1568280" cy="608093"/>
            <a:chOff x="2501222" y="3060522"/>
            <a:chExt cx="1568280" cy="698434"/>
          </a:xfrm>
        </p:grpSpPr>
        <p:sp>
          <p:nvSpPr>
            <p:cNvPr id="88" name="Rounded Rectangular Callout 87"/>
            <p:cNvSpPr/>
            <p:nvPr/>
          </p:nvSpPr>
          <p:spPr>
            <a:xfrm>
              <a:off x="2501222" y="3060522"/>
              <a:ext cx="1563823" cy="698434"/>
            </a:xfrm>
            <a:prstGeom prst="wedgeRoundRectCallout">
              <a:avLst>
                <a:gd name="adj1" fmla="val 63611"/>
                <a:gd name="adj2" fmla="val 3639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512665" y="3113401"/>
              <a:ext cx="1556837" cy="600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–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ve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term (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t</a:t>
              </a:r>
              <a:r>
                <a:rPr lang="en-US" sz="1400" b="1" baseline="-25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) is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less than 0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84489" y="2569914"/>
            <a:ext cx="1639302" cy="523220"/>
            <a:chOff x="-3305982" y="437500"/>
            <a:chExt cx="12231510" cy="625847"/>
          </a:xfrm>
        </p:grpSpPr>
        <p:sp>
          <p:nvSpPr>
            <p:cNvPr id="91" name="Rounded Rectangular Callout 90"/>
            <p:cNvSpPr/>
            <p:nvPr/>
          </p:nvSpPr>
          <p:spPr>
            <a:xfrm>
              <a:off x="-2828623" y="473630"/>
              <a:ext cx="11267025" cy="572120"/>
            </a:xfrm>
            <a:prstGeom prst="wedgeRoundRectCallout">
              <a:avLst>
                <a:gd name="adj1" fmla="val 67290"/>
                <a:gd name="adj2" fmla="val 1671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1600" b="1" kern="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 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3305982" y="437500"/>
              <a:ext cx="12231510" cy="625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/>
                </a:rPr>
                <a:t>Replacing</a:t>
              </a:r>
            </a:p>
            <a:p>
              <a:pPr algn="ctr"/>
              <a:r>
                <a:rPr lang="en-US" sz="1400" b="1" dirty="0" err="1">
                  <a:solidFill>
                    <a:schemeClr val="bg1"/>
                  </a:solidFill>
                  <a:latin typeface="Bookman Old Style"/>
                </a:rPr>
                <a:t>t</a:t>
              </a:r>
              <a:r>
                <a:rPr lang="en-US" sz="1400" b="1" baseline="-25000" dirty="0" err="1">
                  <a:solidFill>
                    <a:schemeClr val="bg1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schemeClr val="bg1"/>
                  </a:solidFill>
                  <a:latin typeface="Bookman Old Style"/>
                </a:rPr>
                <a:t> = a + (n </a:t>
              </a:r>
              <a:r>
                <a:rPr lang="en-US" sz="1400" dirty="0">
                  <a:solidFill>
                    <a:schemeClr val="bg1"/>
                  </a:solidFill>
                  <a:cs typeface="Calibri" pitchFamily="34" charset="0"/>
                </a:rPr>
                <a:t>–</a:t>
              </a:r>
              <a:r>
                <a:rPr lang="en-US" sz="1400" b="1" dirty="0">
                  <a:solidFill>
                    <a:schemeClr val="bg1"/>
                  </a:solidFill>
                  <a:latin typeface="Bookman Old Style"/>
                </a:rPr>
                <a:t> 1)d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665772" y="1059347"/>
            <a:ext cx="1430223" cy="618500"/>
            <a:chOff x="2370458" y="3026686"/>
            <a:chExt cx="1430223" cy="710388"/>
          </a:xfrm>
        </p:grpSpPr>
        <p:sp>
          <p:nvSpPr>
            <p:cNvPr id="94" name="Rounded Rectangular Callout 93"/>
            <p:cNvSpPr/>
            <p:nvPr/>
          </p:nvSpPr>
          <p:spPr>
            <a:xfrm>
              <a:off x="2370458" y="3038641"/>
              <a:ext cx="1412627" cy="698433"/>
            </a:xfrm>
            <a:prstGeom prst="wedgeRoundRectCallout">
              <a:avLst>
                <a:gd name="adj1" fmla="val -58143"/>
                <a:gd name="adj2" fmla="val 760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89718" y="3026686"/>
              <a:ext cx="1410963" cy="636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prstClr val="white"/>
                  </a:solidFill>
                  <a:latin typeface="Bookman Old Style"/>
                </a:rPr>
                <a:t>t</a:t>
              </a:r>
              <a:r>
                <a:rPr lang="en-US" sz="1600" b="1" baseline="-25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 n is a 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term number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530661" y="1084248"/>
            <a:ext cx="1796471" cy="608091"/>
            <a:chOff x="2240845" y="3069683"/>
            <a:chExt cx="1796471" cy="698433"/>
          </a:xfrm>
        </p:grpSpPr>
        <p:sp>
          <p:nvSpPr>
            <p:cNvPr id="97" name="Rounded Rectangular Callout 96"/>
            <p:cNvSpPr/>
            <p:nvPr/>
          </p:nvSpPr>
          <p:spPr>
            <a:xfrm>
              <a:off x="2240845" y="3069683"/>
              <a:ext cx="1796471" cy="698433"/>
            </a:xfrm>
            <a:prstGeom prst="wedgeRoundRectCallout">
              <a:avLst>
                <a:gd name="adj1" fmla="val -44869"/>
                <a:gd name="adj2" fmla="val 7711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241073" y="3173136"/>
              <a:ext cx="1784463" cy="388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n =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22, 23, 24,…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071862" y="1776645"/>
            <a:ext cx="1312070" cy="610472"/>
            <a:chOff x="2479901" y="3118435"/>
            <a:chExt cx="1312070" cy="701166"/>
          </a:xfrm>
        </p:grpSpPr>
        <p:sp>
          <p:nvSpPr>
            <p:cNvPr id="100" name="Rounded Rectangular Callout 99"/>
            <p:cNvSpPr/>
            <p:nvPr/>
          </p:nvSpPr>
          <p:spPr>
            <a:xfrm>
              <a:off x="2479901" y="3149471"/>
              <a:ext cx="1312070" cy="670130"/>
            </a:xfrm>
            <a:prstGeom prst="wedgeRoundRectCallout">
              <a:avLst>
                <a:gd name="adj1" fmla="val -36804"/>
                <a:gd name="adj2" fmla="val -724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83130" y="3118435"/>
              <a:ext cx="1300356" cy="671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t</a:t>
              </a:r>
              <a:r>
                <a:rPr lang="en-US" sz="1600" b="1" baseline="-25000" dirty="0">
                  <a:solidFill>
                    <a:prstClr val="white"/>
                  </a:solidFill>
                  <a:latin typeface="Bookman Old Style"/>
                  <a:sym typeface="Symbol"/>
                </a:rPr>
                <a:t>22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 is first </a:t>
              </a:r>
            </a:p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–</a:t>
              </a:r>
              <a:r>
                <a:rPr lang="en-US" sz="1600" b="1" dirty="0" err="1">
                  <a:solidFill>
                    <a:prstClr val="white"/>
                  </a:solidFill>
                  <a:latin typeface="Bookman Old Style"/>
                  <a:sym typeface="Symbol"/>
                </a:rPr>
                <a:t>ve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 term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3645987" y="1897340"/>
            <a:ext cx="241191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                           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n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821385" y="1901118"/>
            <a:ext cx="5334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&gt;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161959" y="1888070"/>
            <a:ext cx="11681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21.33…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955" y="2957495"/>
            <a:ext cx="5984175" cy="115252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2937081" y="3184152"/>
            <a:ext cx="2463333" cy="851675"/>
          </a:xfrm>
          <a:prstGeom prst="leftArrow">
            <a:avLst>
              <a:gd name="adj1" fmla="val 58366"/>
              <a:gd name="adj2" fmla="val 3884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2928795"/>
            <a:ext cx="3017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/>
              </a:rPr>
              <a:t>Negative means less than zero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353515" y="1103180"/>
            <a:ext cx="7056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?</a:t>
            </a:r>
            <a:r>
              <a:rPr lang="en-US" sz="1600" dirty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   </a:t>
            </a:r>
            <a:r>
              <a:rPr lang="en-US" sz="1600" baseline="-25000" dirty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solidFill>
                <a:srgbClr val="C00000"/>
              </a:solidFill>
              <a:latin typeface="Bookman Old Style"/>
              <a:cs typeface="Calibri" pitchFamily="34" charset="0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6558576" y="1103180"/>
            <a:ext cx="1794081" cy="607141"/>
            <a:chOff x="2236272" y="3095897"/>
            <a:chExt cx="1794081" cy="697341"/>
          </a:xfrm>
        </p:grpSpPr>
        <p:sp>
          <p:nvSpPr>
            <p:cNvPr id="141" name="Rounded Rectangular Callout 140"/>
            <p:cNvSpPr/>
            <p:nvPr/>
          </p:nvSpPr>
          <p:spPr>
            <a:xfrm>
              <a:off x="2264251" y="3095897"/>
              <a:ext cx="1734507" cy="697341"/>
            </a:xfrm>
            <a:prstGeom prst="wedgeRoundRectCallout">
              <a:avLst>
                <a:gd name="adj1" fmla="val -50853"/>
                <a:gd name="adj2" fmla="val 7400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236272" y="3118435"/>
              <a:ext cx="1794081" cy="636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t</a:t>
              </a:r>
              <a:r>
                <a:rPr lang="en-US" sz="1600" b="1" baseline="-25000" dirty="0">
                  <a:solidFill>
                    <a:prstClr val="white"/>
                  </a:solidFill>
                  <a:latin typeface="Bookman Old Style"/>
                  <a:sym typeface="Symbol"/>
                </a:rPr>
                <a:t>22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 ,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 t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  <a:sym typeface="Symbol"/>
                </a:rPr>
                <a:t>23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 , t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  <a:sym typeface="Symbol"/>
                </a:rPr>
                <a:t>24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 ,…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are all –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  <a:sym typeface="Symbol"/>
                </a:rPr>
                <a:t>ve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 terms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067209" y="2947192"/>
            <a:ext cx="1234904" cy="641795"/>
            <a:chOff x="2570141" y="3154183"/>
            <a:chExt cx="1234904" cy="737143"/>
          </a:xfrm>
          <a:solidFill>
            <a:srgbClr val="660066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4" name="Rounded Rectangular Callout 143"/>
            <p:cNvSpPr/>
            <p:nvPr/>
          </p:nvSpPr>
          <p:spPr>
            <a:xfrm>
              <a:off x="2570141" y="3154183"/>
              <a:ext cx="1176040" cy="737143"/>
            </a:xfrm>
            <a:prstGeom prst="wedgeRoundRectCallout">
              <a:avLst>
                <a:gd name="adj1" fmla="val 2655"/>
                <a:gd name="adj2" fmla="val -755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604075" y="3172992"/>
              <a:ext cx="1200970" cy="67165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Lets find </a:t>
              </a:r>
            </a:p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t</a:t>
              </a:r>
              <a:r>
                <a:rPr lang="en-US" sz="1600" b="1" baseline="-25000" dirty="0">
                  <a:solidFill>
                    <a:prstClr val="white"/>
                  </a:solidFill>
                  <a:latin typeface="Bookman Old Style"/>
                  <a:sym typeface="Symbol"/>
                </a:rPr>
                <a:t>22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 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3645987" y="4525362"/>
            <a:ext cx="37021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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87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000"/>
                            </p:stCondLst>
                            <p:childTnLst>
                              <p:par>
                                <p:cTn id="2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000"/>
                            </p:stCondLst>
                            <p:childTnLst>
                              <p:par>
                                <p:cTn id="3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00"/>
                            </p:stCondLst>
                            <p:childTnLst>
                              <p:par>
                                <p:cTn id="4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500"/>
                            </p:stCondLst>
                            <p:childTnLst>
                              <p:par>
                                <p:cTn id="4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177" grpId="0" animBg="1"/>
      <p:bldP spid="115" grpId="0"/>
      <p:bldP spid="3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109" grpId="0" animBg="1"/>
      <p:bldP spid="110" grpId="0"/>
      <p:bldP spid="111" grpId="0"/>
      <p:bldP spid="112" grpId="0"/>
      <p:bldP spid="113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6" grpId="0"/>
      <p:bldP spid="127" grpId="0"/>
      <p:bldP spid="128" grpId="0"/>
      <p:bldP spid="129" grpId="0"/>
      <p:bldP spid="131" grpId="0"/>
      <p:bldP spid="132" grpId="0"/>
      <p:bldP spid="133" grpId="0"/>
      <p:bldP spid="134" grpId="0"/>
      <p:bldP spid="159" grpId="0"/>
      <p:bldP spid="160" grpId="0"/>
      <p:bldP spid="161" grpId="0"/>
      <p:bldP spid="162" grpId="0" animBg="1"/>
      <p:bldP spid="163" grpId="0"/>
      <p:bldP spid="164" grpId="0"/>
      <p:bldP spid="165" grpId="0"/>
      <p:bldP spid="166" grpId="0"/>
      <p:bldP spid="168" grpId="0"/>
      <p:bldP spid="169" grpId="0"/>
      <p:bldP spid="171" grpId="0"/>
      <p:bldP spid="172" grpId="0"/>
      <p:bldP spid="173" grpId="0"/>
      <p:bldP spid="174" grpId="0"/>
      <p:bldP spid="175" grpId="0"/>
      <p:bldP spid="176" grpId="0"/>
      <p:bldP spid="178" grpId="0"/>
      <p:bldP spid="179" grpId="0"/>
      <p:bldP spid="4" grpId="0"/>
      <p:bldP spid="71" grpId="0"/>
      <p:bldP spid="73" grpId="0"/>
      <p:bldP spid="106" grpId="0"/>
      <p:bldP spid="107" grpId="0"/>
      <p:bldP spid="114" grpId="0"/>
      <p:bldP spid="6" grpId="0" animBg="1"/>
      <p:bldP spid="6" grpId="1" animBg="1"/>
      <p:bldP spid="7" grpId="0"/>
      <p:bldP spid="7" grpId="1"/>
      <p:bldP spid="139" grpId="0"/>
      <p:bldP spid="139" grpId="1"/>
      <p:bldP spid="1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12975</TotalTime>
  <Words>3118</Words>
  <Application>Microsoft Office PowerPoint</Application>
  <PresentationFormat>On-screen Show (16:9)</PresentationFormat>
  <Paragraphs>1274</Paragraphs>
  <Slides>25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Book Antiqua</vt:lpstr>
      <vt:lpstr>Bookman Old Style</vt:lpstr>
      <vt:lpstr>Calibri</vt:lpstr>
      <vt:lpstr>Century Gothic</vt:lpstr>
      <vt:lpstr>Century Schoolbook</vt:lpstr>
      <vt:lpstr>Lucida Sans</vt:lpstr>
      <vt:lpstr>Symbol</vt:lpstr>
      <vt:lpstr>Tw Cen MT</vt:lpstr>
      <vt:lpstr>Office Theme</vt:lpstr>
      <vt:lpstr>1_Office Theme</vt:lpstr>
      <vt:lpstr>1_Custom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1816</cp:revision>
  <dcterms:created xsi:type="dcterms:W3CDTF">2013-07-31T12:47:49Z</dcterms:created>
  <dcterms:modified xsi:type="dcterms:W3CDTF">2024-01-27T08:50:59Z</dcterms:modified>
</cp:coreProperties>
</file>