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5" r:id="rId1"/>
    <p:sldMasterId id="2147484333" r:id="rId2"/>
    <p:sldMasterId id="2147484346" r:id="rId3"/>
    <p:sldMasterId id="2147484360" r:id="rId4"/>
  </p:sldMasterIdLst>
  <p:notesMasterIdLst>
    <p:notesMasterId r:id="rId21"/>
  </p:notesMasterIdLst>
  <p:sldIdLst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4" r:id="rId16"/>
    <p:sldId id="655" r:id="rId17"/>
    <p:sldId id="652" r:id="rId18"/>
    <p:sldId id="653" r:id="rId19"/>
    <p:sldId id="656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2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932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1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6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505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97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00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11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3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3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10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1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59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21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26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44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19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89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645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79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14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99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38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13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53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801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22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43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5"/>
            <a:ext cx="4038600" cy="2547938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05"/>
            <a:ext cx="4038600" cy="2547938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048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745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503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24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777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28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285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822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361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41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53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869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994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30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793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32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08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1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2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9"/>
            <a:ext cx="3008313" cy="871538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7"/>
            <a:ext cx="5111750" cy="438983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16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3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5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  <p:sldLayoutId id="2147484327" r:id="rId12"/>
    <p:sldLayoutId id="2147484328" r:id="rId13"/>
    <p:sldLayoutId id="2147484329" r:id="rId14"/>
    <p:sldLayoutId id="2147484330" r:id="rId15"/>
    <p:sldLayoutId id="2147484331" r:id="rId16"/>
    <p:sldLayoutId id="2147484332" r:id="rId17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47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4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86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  <p:sldLayoutId id="2147484372" r:id="rId12"/>
    <p:sldLayoutId id="21474843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ounded Rectangle 193"/>
          <p:cNvSpPr/>
          <p:nvPr/>
        </p:nvSpPr>
        <p:spPr>
          <a:xfrm>
            <a:off x="8015708" y="1760950"/>
            <a:ext cx="602647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979508" y="2031700"/>
            <a:ext cx="387761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7764440" y="951441"/>
            <a:ext cx="619526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977936" y="1744934"/>
            <a:ext cx="387761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5727981" y="1187359"/>
            <a:ext cx="624493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224036" y="2030849"/>
            <a:ext cx="387761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2219696" y="567302"/>
            <a:ext cx="933719" cy="28708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144686" y="582483"/>
            <a:ext cx="392136" cy="26098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b="1" kern="0" dirty="0" smtClean="0">
                <a:solidFill>
                  <a:srgbClr val="000000"/>
                </a:solidFill>
                <a:latin typeface="Arial Rounded MT Bold" pitchFamily="34" charset="0"/>
              </a:rPr>
              <a:t> </a:t>
            </a:r>
            <a:endParaRPr lang="en-IN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8010" y="544253"/>
            <a:ext cx="5625658" cy="337841"/>
          </a:xfrm>
          <a:prstGeom prst="rect">
            <a:avLst/>
          </a:prstGeom>
        </p:spPr>
        <p:txBody>
          <a:bodyPr wrap="squar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Q.1. (ii) Given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: DE </a:t>
            </a:r>
            <a:r>
              <a:rPr lang="en-US" sz="1600" b="1" dirty="0" smtClean="0">
                <a:solidFill>
                  <a:prstClr val="white"/>
                </a:solidFill>
                <a:latin typeface="Calibri"/>
              </a:rPr>
              <a:t>II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BC To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Find :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EC (ii) 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73845" y="261657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</a:rPr>
              <a:t>6.2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10099" y="615222"/>
            <a:ext cx="3387620" cy="1869731"/>
            <a:chOff x="1946755" y="2601702"/>
            <a:chExt cx="3387620" cy="1869731"/>
          </a:xfrm>
        </p:grpSpPr>
        <p:sp>
          <p:nvSpPr>
            <p:cNvPr id="6" name="Isosceles Triangle 5"/>
            <p:cNvSpPr/>
            <p:nvPr/>
          </p:nvSpPr>
          <p:spPr>
            <a:xfrm>
              <a:off x="2246160" y="2875607"/>
              <a:ext cx="2472497" cy="144193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2532787"/>
                <a:gd name="connsiteY0" fmla="*/ 904351 h 914400"/>
                <a:gd name="connsiteX1" fmla="*/ 2002435 w 2532787"/>
                <a:gd name="connsiteY1" fmla="*/ 0 h 914400"/>
                <a:gd name="connsiteX2" fmla="*/ 2532787 w 2532787"/>
                <a:gd name="connsiteY2" fmla="*/ 914400 h 914400"/>
                <a:gd name="connsiteX3" fmla="*/ 0 w 2532787"/>
                <a:gd name="connsiteY3" fmla="*/ 904351 h 914400"/>
                <a:gd name="connsiteX0" fmla="*/ 0 w 2472497"/>
                <a:gd name="connsiteY0" fmla="*/ 904351 h 1441938"/>
                <a:gd name="connsiteX1" fmla="*/ 2002435 w 2472497"/>
                <a:gd name="connsiteY1" fmla="*/ 0 h 1441938"/>
                <a:gd name="connsiteX2" fmla="*/ 2472497 w 2472497"/>
                <a:gd name="connsiteY2" fmla="*/ 1441938 h 1441938"/>
                <a:gd name="connsiteX3" fmla="*/ 0 w 2472497"/>
                <a:gd name="connsiteY3" fmla="*/ 904351 h 144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2497" h="1441938">
                  <a:moveTo>
                    <a:pt x="0" y="904351"/>
                  </a:moveTo>
                  <a:lnTo>
                    <a:pt x="2002435" y="0"/>
                  </a:lnTo>
                  <a:lnTo>
                    <a:pt x="2472497" y="1441938"/>
                  </a:lnTo>
                  <a:lnTo>
                    <a:pt x="0" y="904351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900000" flipV="1">
              <a:off x="2984226" y="3296544"/>
              <a:ext cx="21548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18846" y="260170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46755" y="359657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18657" y="4163656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74682" y="313456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25764" y="287883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08835" y="3150747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7.2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32745" y="2914348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1.8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98276" y="3714713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5.4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082950" y="4163655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(ii)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1161943" y="4488351"/>
            <a:ext cx="1560761" cy="38756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02631" y="975235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049807" y="979978"/>
            <a:ext cx="1104973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,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62575" y="1321930"/>
            <a:ext cx="106970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DE </a:t>
            </a:r>
            <a:r>
              <a:rPr lang="en-US" sz="1600" b="1" dirty="0" smtClean="0">
                <a:solidFill>
                  <a:prstClr val="white"/>
                </a:solidFill>
                <a:latin typeface="Calibri"/>
              </a:rPr>
              <a:t>II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250881" y="1986977"/>
            <a:ext cx="366968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193039" y="1679321"/>
            <a:ext cx="490894" cy="337779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185722" y="1949866"/>
            <a:ext cx="490894" cy="337779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DB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674083" y="1799008"/>
            <a:ext cx="306549" cy="337779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018480" y="1977406"/>
            <a:ext cx="366968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937520" y="1669812"/>
            <a:ext cx="478069" cy="337779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939100" y="1949866"/>
            <a:ext cx="482879" cy="337779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EC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380065" y="1813256"/>
            <a:ext cx="3437342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By basic proportionality theorem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244829" y="2573332"/>
            <a:ext cx="366968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175412" y="2265725"/>
            <a:ext cx="491023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166570" y="2558352"/>
            <a:ext cx="526289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7.2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674083" y="2385264"/>
            <a:ext cx="3066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018480" y="2573332"/>
            <a:ext cx="366968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928725" y="2265725"/>
            <a:ext cx="526289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1.8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928725" y="2558352"/>
            <a:ext cx="526289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5.4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184198" y="3916773"/>
            <a:ext cx="491023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674083" y="3916773"/>
            <a:ext cx="3066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029257" y="4104614"/>
            <a:ext cx="974455" cy="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003174" y="3763380"/>
            <a:ext cx="45575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18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341321" y="3763414"/>
            <a:ext cx="3066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560010" y="3763380"/>
            <a:ext cx="45575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980180" y="4088963"/>
            <a:ext cx="45575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54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178457" y="4514600"/>
            <a:ext cx="1563432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 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2.4 cm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rot="10800000" flipV="1">
            <a:off x="2067622" y="3855407"/>
            <a:ext cx="334308" cy="1518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 flipV="1">
            <a:off x="2049771" y="4161270"/>
            <a:ext cx="334308" cy="183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797468" y="4245217"/>
            <a:ext cx="284236" cy="276286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879967" y="3665259"/>
            <a:ext cx="284236" cy="276286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56" name="Straight Connector 155"/>
          <p:cNvCxnSpPr/>
          <p:nvPr/>
        </p:nvCxnSpPr>
        <p:spPr>
          <a:xfrm rot="10800000" flipV="1">
            <a:off x="2618916" y="3856180"/>
            <a:ext cx="334308" cy="167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934203" y="3709938"/>
            <a:ext cx="385225" cy="276286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24</a:t>
            </a: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770367" y="3279764"/>
            <a:ext cx="876313" cy="2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21065" y="2975800"/>
            <a:ext cx="1028029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10 × 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64822" y="3256835"/>
            <a:ext cx="45575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674083" y="3095345"/>
            <a:ext cx="3066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64" name="Straight Connector 163"/>
          <p:cNvCxnSpPr/>
          <p:nvPr/>
        </p:nvCxnSpPr>
        <p:spPr>
          <a:xfrm>
            <a:off x="2000132" y="3283390"/>
            <a:ext cx="403665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951875" y="2975800"/>
            <a:ext cx="45575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18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951875" y="3256835"/>
            <a:ext cx="45575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54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2719007" y="3270511"/>
            <a:ext cx="404513" cy="2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680397" y="2966518"/>
            <a:ext cx="455627" cy="337779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680396" y="3256897"/>
            <a:ext cx="455627" cy="337779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2406834" y="3079954"/>
            <a:ext cx="306549" cy="337779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354124" y="4091361"/>
            <a:ext cx="3066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2540208" y="4091380"/>
            <a:ext cx="45575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75351" y="2381563"/>
            <a:ext cx="3611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75351" y="3097088"/>
            <a:ext cx="3611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75351" y="3906820"/>
            <a:ext cx="3611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75351" y="4501635"/>
            <a:ext cx="3611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30" name="Straight Connector 29"/>
          <p:cNvCxnSpPr>
            <a:stCxn id="6" idx="0"/>
            <a:endCxn id="6" idx="2"/>
          </p:cNvCxnSpPr>
          <p:nvPr/>
        </p:nvCxnSpPr>
        <p:spPr>
          <a:xfrm>
            <a:off x="5609504" y="1793478"/>
            <a:ext cx="2472497" cy="537587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900000" flipV="1">
            <a:off x="6352830" y="1315324"/>
            <a:ext cx="2154826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7113236" y="719969"/>
            <a:ext cx="284236" cy="276286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4" name="Arc 183"/>
          <p:cNvSpPr/>
          <p:nvPr/>
        </p:nvSpPr>
        <p:spPr>
          <a:xfrm rot="9335687">
            <a:off x="6806449" y="775782"/>
            <a:ext cx="852872" cy="427299"/>
          </a:xfrm>
          <a:prstGeom prst="arc">
            <a:avLst>
              <a:gd name="adj1" fmla="val 1188486"/>
              <a:gd name="adj2" fmla="val 9787955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85" name="Arc 184"/>
          <p:cNvSpPr/>
          <p:nvPr/>
        </p:nvSpPr>
        <p:spPr>
          <a:xfrm rot="9335687">
            <a:off x="5576082" y="1346864"/>
            <a:ext cx="1135173" cy="517032"/>
          </a:xfrm>
          <a:prstGeom prst="arc">
            <a:avLst>
              <a:gd name="adj1" fmla="val 1188486"/>
              <a:gd name="adj2" fmla="val 9787955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86" name="Arc 185"/>
          <p:cNvSpPr/>
          <p:nvPr/>
        </p:nvSpPr>
        <p:spPr>
          <a:xfrm rot="14753885" flipH="1">
            <a:off x="7476464" y="994058"/>
            <a:ext cx="704853" cy="353140"/>
          </a:xfrm>
          <a:prstGeom prst="arc">
            <a:avLst>
              <a:gd name="adj1" fmla="val 1188486"/>
              <a:gd name="adj2" fmla="val 9787955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87" name="Arc 186"/>
          <p:cNvSpPr/>
          <p:nvPr/>
        </p:nvSpPr>
        <p:spPr>
          <a:xfrm rot="14753885" flipH="1">
            <a:off x="7694331" y="1771605"/>
            <a:ext cx="775338" cy="388454"/>
          </a:xfrm>
          <a:prstGeom prst="arc">
            <a:avLst>
              <a:gd name="adj1" fmla="val 1188486"/>
              <a:gd name="adj2" fmla="val 9787955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rot="11700000" flipV="1">
            <a:off x="1859541" y="4292970"/>
            <a:ext cx="155956" cy="167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831376" y="697195"/>
            <a:ext cx="681651" cy="276223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24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8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4" grpId="1" animBg="1"/>
      <p:bldP spid="193" grpId="0" animBg="1"/>
      <p:bldP spid="193" grpId="1" animBg="1"/>
      <p:bldP spid="192" grpId="0" animBg="1"/>
      <p:bldP spid="192" grpId="1" animBg="1"/>
      <p:bldP spid="191" grpId="0" animBg="1"/>
      <p:bldP spid="191" grpId="1" animBg="1"/>
      <p:bldP spid="190" grpId="0" animBg="1"/>
      <p:bldP spid="190" grpId="1" animBg="1"/>
      <p:bldP spid="189" grpId="0" animBg="1"/>
      <p:bldP spid="189" grpId="1" animBg="1"/>
      <p:bldP spid="180" grpId="0" animBg="1"/>
      <p:bldP spid="180" grpId="1" animBg="1"/>
      <p:bldP spid="181" grpId="0" animBg="1"/>
      <p:bldP spid="181" grpId="1" animBg="1"/>
      <p:bldP spid="123" grpId="0"/>
      <p:bldP spid="124" grpId="0"/>
      <p:bldP spid="129" grpId="0"/>
      <p:bldP spid="130" grpId="0"/>
      <p:bldP spid="131" grpId="0"/>
      <p:bldP spid="133" grpId="0"/>
      <p:bldP spid="134" grpId="0"/>
      <p:bldP spid="135" grpId="0"/>
      <p:bldP spid="147" grpId="0"/>
      <p:bldP spid="169" grpId="0"/>
      <p:bldP spid="170" grpId="0"/>
      <p:bldP spid="171" grpId="0"/>
      <p:bldP spid="172" grpId="0"/>
      <p:bldP spid="183" grpId="0"/>
      <p:bldP spid="183" grpId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2"/>
          <p:cNvSpPr/>
          <p:nvPr/>
        </p:nvSpPr>
        <p:spPr bwMode="auto">
          <a:xfrm>
            <a:off x="6088058" y="1227617"/>
            <a:ext cx="2084482" cy="1456840"/>
          </a:xfrm>
          <a:custGeom>
            <a:avLst/>
            <a:gdLst>
              <a:gd name="connsiteX0" fmla="*/ 0 w 2012157"/>
              <a:gd name="connsiteY0" fmla="*/ 914400 h 914400"/>
              <a:gd name="connsiteX1" fmla="*/ 971349 w 2012157"/>
              <a:gd name="connsiteY1" fmla="*/ 0 h 914400"/>
              <a:gd name="connsiteX2" fmla="*/ 2012157 w 2012157"/>
              <a:gd name="connsiteY2" fmla="*/ 914400 h 914400"/>
              <a:gd name="connsiteX3" fmla="*/ 0 w 2012157"/>
              <a:gd name="connsiteY3" fmla="*/ 914400 h 914400"/>
              <a:gd name="connsiteX0" fmla="*/ 0 w 2012157"/>
              <a:gd name="connsiteY0" fmla="*/ 1188203 h 1188203"/>
              <a:gd name="connsiteX1" fmla="*/ 976515 w 2012157"/>
              <a:gd name="connsiteY1" fmla="*/ 0 h 1188203"/>
              <a:gd name="connsiteX2" fmla="*/ 2012157 w 2012157"/>
              <a:gd name="connsiteY2" fmla="*/ 1188203 h 1188203"/>
              <a:gd name="connsiteX3" fmla="*/ 0 w 2012157"/>
              <a:gd name="connsiteY3" fmla="*/ 1188203 h 1188203"/>
              <a:gd name="connsiteX0" fmla="*/ 0 w 2079316"/>
              <a:gd name="connsiteY0" fmla="*/ 1188203 h 1456840"/>
              <a:gd name="connsiteX1" fmla="*/ 976515 w 2079316"/>
              <a:gd name="connsiteY1" fmla="*/ 0 h 1456840"/>
              <a:gd name="connsiteX2" fmla="*/ 2079316 w 2079316"/>
              <a:gd name="connsiteY2" fmla="*/ 1456840 h 1456840"/>
              <a:gd name="connsiteX3" fmla="*/ 0 w 2079316"/>
              <a:gd name="connsiteY3" fmla="*/ 1188203 h 1456840"/>
              <a:gd name="connsiteX0" fmla="*/ 0 w 2084482"/>
              <a:gd name="connsiteY0" fmla="*/ 1219199 h 1456840"/>
              <a:gd name="connsiteX1" fmla="*/ 981681 w 2084482"/>
              <a:gd name="connsiteY1" fmla="*/ 0 h 1456840"/>
              <a:gd name="connsiteX2" fmla="*/ 2084482 w 2084482"/>
              <a:gd name="connsiteY2" fmla="*/ 1456840 h 1456840"/>
              <a:gd name="connsiteX3" fmla="*/ 0 w 2084482"/>
              <a:gd name="connsiteY3" fmla="*/ 1219199 h 145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482" h="1456840">
                <a:moveTo>
                  <a:pt x="0" y="1219199"/>
                </a:moveTo>
                <a:lnTo>
                  <a:pt x="981681" y="0"/>
                </a:lnTo>
                <a:lnTo>
                  <a:pt x="2084482" y="1456840"/>
                </a:lnTo>
                <a:lnTo>
                  <a:pt x="0" y="1219199"/>
                </a:lnTo>
                <a:close/>
              </a:path>
            </a:pathLst>
          </a:cu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6467073" y="1267782"/>
            <a:ext cx="375443" cy="35739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600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826219" y="937509"/>
            <a:ext cx="3227675" cy="247442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15790" y="2096327"/>
            <a:ext cx="387787" cy="218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77916" tIns="38958" rIns="77916" bIns="38958" anchor="ctr"/>
          <a:lstStyle/>
          <a:p>
            <a:pPr algn="ctr" defTabSz="7794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75947" y="2228624"/>
            <a:ext cx="417848" cy="2644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77916" tIns="38958" rIns="77916" bIns="38958" anchor="ctr"/>
          <a:lstStyle/>
          <a:p>
            <a:pPr algn="ctr" defTabSz="7794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23241" y="1306350"/>
            <a:ext cx="413711" cy="2404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77916" tIns="38958" rIns="77916" bIns="38958" anchor="ctr"/>
          <a:lstStyle/>
          <a:p>
            <a:pPr algn="ctr" defTabSz="7794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74765" y="1923337"/>
            <a:ext cx="417848" cy="25018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77916" tIns="38958" rIns="77916" bIns="38958" anchor="ctr"/>
          <a:lstStyle/>
          <a:p>
            <a:pPr algn="ctr" defTabSz="7794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8544" y="1921252"/>
            <a:ext cx="369718" cy="218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00733" y="2240174"/>
            <a:ext cx="345329" cy="218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6893" y="1305728"/>
            <a:ext cx="259450" cy="218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96224" y="1949082"/>
            <a:ext cx="345329" cy="1986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457317" y="652522"/>
            <a:ext cx="2992978" cy="27218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16229" y="674076"/>
            <a:ext cx="2164272" cy="2271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7" name="TextBox 61"/>
          <p:cNvSpPr txBox="1">
            <a:spLocks noChangeArrowheads="1"/>
          </p:cNvSpPr>
          <p:nvPr/>
        </p:nvSpPr>
        <p:spPr bwMode="auto">
          <a:xfrm>
            <a:off x="1273714" y="319289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8" name="TextBox 60"/>
          <p:cNvSpPr txBox="1">
            <a:spLocks noChangeArrowheads="1"/>
          </p:cNvSpPr>
          <p:nvPr/>
        </p:nvSpPr>
        <p:spPr bwMode="auto">
          <a:xfrm>
            <a:off x="1592222" y="316431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" name="TextBox 56"/>
          <p:cNvSpPr txBox="1">
            <a:spLocks noChangeArrowheads="1"/>
          </p:cNvSpPr>
          <p:nvPr/>
        </p:nvSpPr>
        <p:spPr bwMode="auto">
          <a:xfrm>
            <a:off x="2511852" y="3044460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1.3</a:t>
            </a:r>
            <a:endParaRPr lang="en-US" sz="1600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0" name="TextBox 57"/>
          <p:cNvSpPr txBox="1">
            <a:spLocks noChangeArrowheads="1"/>
          </p:cNvSpPr>
          <p:nvPr/>
        </p:nvSpPr>
        <p:spPr bwMode="auto">
          <a:xfrm>
            <a:off x="2236644" y="3329416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3.9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Straight Connector 58"/>
          <p:cNvCxnSpPr>
            <a:cxnSpLocks noChangeShapeType="1"/>
          </p:cNvCxnSpPr>
          <p:nvPr/>
        </p:nvCxnSpPr>
        <p:spPr bwMode="auto">
          <a:xfrm>
            <a:off x="1893860" y="3348466"/>
            <a:ext cx="113619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03342" y="2597663"/>
            <a:ext cx="41202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703342" y="3172254"/>
            <a:ext cx="41202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 flipV="1">
            <a:off x="2379332" y="3435396"/>
            <a:ext cx="306658" cy="11648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497121" y="3491341"/>
            <a:ext cx="393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1146290" y="2513552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x</a:t>
            </a:r>
            <a:endParaRPr lang="en-US" sz="1600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9" name="TextBox 40"/>
          <p:cNvSpPr txBox="1">
            <a:spLocks noChangeArrowheads="1"/>
          </p:cNvSpPr>
          <p:nvPr/>
        </p:nvSpPr>
        <p:spPr bwMode="auto">
          <a:xfrm>
            <a:off x="1096050" y="2793719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4.5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0" name="Straight Connector 41"/>
          <p:cNvCxnSpPr>
            <a:cxnSpLocks noChangeShapeType="1"/>
          </p:cNvCxnSpPr>
          <p:nvPr/>
        </p:nvCxnSpPr>
        <p:spPr bwMode="auto">
          <a:xfrm>
            <a:off x="1133850" y="2807213"/>
            <a:ext cx="4304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8"/>
          <p:cNvSpPr txBox="1">
            <a:spLocks noChangeArrowheads="1"/>
          </p:cNvSpPr>
          <p:nvPr/>
        </p:nvSpPr>
        <p:spPr bwMode="auto">
          <a:xfrm>
            <a:off x="1592222" y="262306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1923217" y="2512508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1.3</a:t>
            </a:r>
            <a:endParaRPr lang="en-US" sz="1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900879" y="2759839"/>
            <a:ext cx="534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3.9</a:t>
            </a:r>
            <a:endParaRPr lang="en-US" sz="16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34" name="Straight Connector 36"/>
          <p:cNvCxnSpPr>
            <a:cxnSpLocks noChangeShapeType="1"/>
          </p:cNvCxnSpPr>
          <p:nvPr/>
        </p:nvCxnSpPr>
        <p:spPr bwMode="auto">
          <a:xfrm>
            <a:off x="1998885" y="2807213"/>
            <a:ext cx="35576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51"/>
          <p:cNvSpPr txBox="1">
            <a:spLocks noChangeArrowheads="1"/>
          </p:cNvSpPr>
          <p:nvPr/>
        </p:nvSpPr>
        <p:spPr bwMode="auto">
          <a:xfrm>
            <a:off x="1146290" y="2188591"/>
            <a:ext cx="465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PT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6" name="Straight Connector 52"/>
          <p:cNvCxnSpPr>
            <a:cxnSpLocks noChangeShapeType="1"/>
          </p:cNvCxnSpPr>
          <p:nvPr/>
        </p:nvCxnSpPr>
        <p:spPr bwMode="auto">
          <a:xfrm>
            <a:off x="1187707" y="2202878"/>
            <a:ext cx="40209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49"/>
          <p:cNvSpPr txBox="1">
            <a:spLocks noChangeArrowheads="1"/>
          </p:cNvSpPr>
          <p:nvPr/>
        </p:nvSpPr>
        <p:spPr bwMode="auto">
          <a:xfrm>
            <a:off x="1592222" y="201714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8" name="TextBox 45"/>
          <p:cNvSpPr txBox="1">
            <a:spLocks noChangeArrowheads="1"/>
          </p:cNvSpPr>
          <p:nvPr/>
        </p:nvSpPr>
        <p:spPr bwMode="auto">
          <a:xfrm>
            <a:off x="1941476" y="1880616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SQ</a:t>
            </a:r>
            <a:endParaRPr lang="en-US" sz="1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9" name="TextBox 46"/>
          <p:cNvSpPr txBox="1">
            <a:spLocks noChangeArrowheads="1"/>
          </p:cNvSpPr>
          <p:nvPr/>
        </p:nvSpPr>
        <p:spPr bwMode="auto">
          <a:xfrm>
            <a:off x="1939070" y="2188591"/>
            <a:ext cx="5084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QR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0" name="Straight Connector 47"/>
          <p:cNvCxnSpPr>
            <a:cxnSpLocks noChangeShapeType="1"/>
          </p:cNvCxnSpPr>
          <p:nvPr/>
        </p:nvCxnSpPr>
        <p:spPr bwMode="auto">
          <a:xfrm>
            <a:off x="1945999" y="2202878"/>
            <a:ext cx="44180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1251" y="623666"/>
            <a:ext cx="7894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</a:t>
            </a: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the value of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‘</a:t>
            </a:r>
            <a:r>
              <a:rPr lang="en-US" sz="1600" i="1" dirty="0">
                <a:solidFill>
                  <a:srgbClr val="0000FF"/>
                </a:solidFill>
                <a:latin typeface="Bookman Old Style" pitchFamily="18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’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the figure, if line </a:t>
            </a:r>
            <a:r>
              <a:rPr lang="en-US" sz="1600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l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is </a:t>
            </a: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parallel to one of 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49966" y="882428"/>
            <a:ext cx="35301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the sides of the given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triangle :</a:t>
            </a:r>
            <a:endParaRPr lang="en-US" sz="16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092163" y="1343608"/>
            <a:ext cx="11128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STR,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56455" y="1111527"/>
            <a:ext cx="601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083969" y="1595064"/>
            <a:ext cx="3451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itchFamily="18" charset="0"/>
              </a:rPr>
              <a:t>line </a:t>
            </a:r>
            <a:r>
              <a:rPr lang="en-US" sz="1600" i="1" dirty="0">
                <a:solidFill>
                  <a:srgbClr val="000000"/>
                </a:solidFill>
                <a:latin typeface="Bookman Old Style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II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side 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TR  </a:t>
            </a:r>
            <a:r>
              <a:rPr lang="en-US" sz="1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Given]</a:t>
            </a:r>
          </a:p>
        </p:txBody>
      </p:sp>
      <p:sp>
        <p:nvSpPr>
          <p:cNvPr id="47" name="TextBox 50"/>
          <p:cNvSpPr txBox="1">
            <a:spLocks noChangeArrowheads="1"/>
          </p:cNvSpPr>
          <p:nvPr/>
        </p:nvSpPr>
        <p:spPr bwMode="auto">
          <a:xfrm>
            <a:off x="1146290" y="1881420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SP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890905" y="2025469"/>
            <a:ext cx="1151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Bookman Old Style" pitchFamily="18" charset="0"/>
              </a:rPr>
              <a:t>By B.P.T]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330877" y="3010329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endParaRPr lang="en-US" sz="16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860513" y="3044460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4.5</a:t>
            </a:r>
            <a:endParaRPr lang="en-US" sz="16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flipV="1">
            <a:off x="2647849" y="3124625"/>
            <a:ext cx="241405" cy="15200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14639" y="1343608"/>
            <a:ext cx="463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(ii)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61"/>
          <p:cNvSpPr txBox="1">
            <a:spLocks noChangeArrowheads="1"/>
          </p:cNvSpPr>
          <p:nvPr/>
        </p:nvSpPr>
        <p:spPr bwMode="auto">
          <a:xfrm>
            <a:off x="1273714" y="392476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54" name="TextBox 60"/>
          <p:cNvSpPr txBox="1">
            <a:spLocks noChangeArrowheads="1"/>
          </p:cNvSpPr>
          <p:nvPr/>
        </p:nvSpPr>
        <p:spPr bwMode="auto">
          <a:xfrm>
            <a:off x="1592222" y="389618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5" name="TextBox 57"/>
          <p:cNvSpPr txBox="1">
            <a:spLocks noChangeArrowheads="1"/>
          </p:cNvSpPr>
          <p:nvPr/>
        </p:nvSpPr>
        <p:spPr bwMode="auto">
          <a:xfrm>
            <a:off x="2051421" y="4061288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3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6" name="Straight Connector 58"/>
          <p:cNvCxnSpPr>
            <a:cxnSpLocks noChangeShapeType="1"/>
          </p:cNvCxnSpPr>
          <p:nvPr/>
        </p:nvCxnSpPr>
        <p:spPr bwMode="auto">
          <a:xfrm>
            <a:off x="1973990" y="4080338"/>
            <a:ext cx="48185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703342" y="3904126"/>
            <a:ext cx="41202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950941" y="3776332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4.5</a:t>
            </a:r>
            <a:endParaRPr lang="en-US" sz="16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1273119" y="4417102"/>
            <a:ext cx="1096962" cy="2623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7925" tIns="38963" rIns="77925" bIns="3896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703342" y="4387889"/>
            <a:ext cx="41202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1109509" y="4387889"/>
            <a:ext cx="128428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 1.5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746122" y="918122"/>
            <a:ext cx="2708475" cy="1926304"/>
            <a:chOff x="5726026" y="980526"/>
            <a:chExt cx="2708475" cy="1926304"/>
          </a:xfrm>
        </p:grpSpPr>
        <p:grpSp>
          <p:nvGrpSpPr>
            <p:cNvPr id="63" name="Group 62"/>
            <p:cNvGrpSpPr/>
            <p:nvPr/>
          </p:nvGrpSpPr>
          <p:grpSpPr>
            <a:xfrm>
              <a:off x="6046447" y="1295061"/>
              <a:ext cx="2096002" cy="1445891"/>
              <a:chOff x="6141720" y="1360629"/>
              <a:chExt cx="1905456" cy="1314446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 flipH="1">
                <a:off x="6141720" y="1360629"/>
                <a:ext cx="910048" cy="1107571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7048678" y="1360629"/>
                <a:ext cx="994953" cy="1314446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6142175" y="2459802"/>
                <a:ext cx="1905001" cy="212183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4" name="Straight Arrow Connector 63"/>
            <p:cNvCxnSpPr/>
            <p:nvPr/>
          </p:nvCxnSpPr>
          <p:spPr bwMode="auto">
            <a:xfrm>
              <a:off x="6003128" y="1676733"/>
              <a:ext cx="2183141" cy="33273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5" name="TextBox 57"/>
            <p:cNvSpPr txBox="1">
              <a:spLocks noChangeArrowheads="1"/>
            </p:cNvSpPr>
            <p:nvPr/>
          </p:nvSpPr>
          <p:spPr bwMode="auto">
            <a:xfrm>
              <a:off x="6909617" y="980526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S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57"/>
            <p:cNvSpPr txBox="1">
              <a:spLocks noChangeArrowheads="1"/>
            </p:cNvSpPr>
            <p:nvPr/>
          </p:nvSpPr>
          <p:spPr bwMode="auto">
            <a:xfrm>
              <a:off x="5726026" y="2290513"/>
              <a:ext cx="3289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T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57"/>
            <p:cNvSpPr txBox="1">
              <a:spLocks noChangeArrowheads="1"/>
            </p:cNvSpPr>
            <p:nvPr/>
          </p:nvSpPr>
          <p:spPr bwMode="auto">
            <a:xfrm>
              <a:off x="8089535" y="2568276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R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57"/>
            <p:cNvSpPr txBox="1">
              <a:spLocks noChangeArrowheads="1"/>
            </p:cNvSpPr>
            <p:nvPr/>
          </p:nvSpPr>
          <p:spPr bwMode="auto">
            <a:xfrm>
              <a:off x="7608022" y="1876790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Q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57"/>
            <p:cNvSpPr txBox="1">
              <a:spLocks noChangeArrowheads="1"/>
            </p:cNvSpPr>
            <p:nvPr/>
          </p:nvSpPr>
          <p:spPr bwMode="auto">
            <a:xfrm>
              <a:off x="6278082" y="1704397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P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>
              <a:off x="5829696" y="1918003"/>
              <a:ext cx="5277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4.5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1" name="TextBox 57"/>
            <p:cNvSpPr txBox="1">
              <a:spLocks noChangeArrowheads="1"/>
            </p:cNvSpPr>
            <p:nvPr/>
          </p:nvSpPr>
          <p:spPr bwMode="auto">
            <a:xfrm>
              <a:off x="6458522" y="1302224"/>
              <a:ext cx="3113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x</a:t>
              </a:r>
              <a:endParaRPr lang="en-US" sz="1600" i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TextBox 57"/>
            <p:cNvSpPr txBox="1">
              <a:spLocks noChangeArrowheads="1"/>
            </p:cNvSpPr>
            <p:nvPr/>
          </p:nvSpPr>
          <p:spPr bwMode="auto">
            <a:xfrm>
              <a:off x="7236099" y="1323374"/>
              <a:ext cx="5277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1.3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57"/>
            <p:cNvSpPr txBox="1">
              <a:spLocks noChangeArrowheads="1"/>
            </p:cNvSpPr>
            <p:nvPr/>
          </p:nvSpPr>
          <p:spPr bwMode="auto">
            <a:xfrm>
              <a:off x="5785813" y="1399123"/>
              <a:ext cx="263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l</a:t>
              </a:r>
              <a:endParaRPr lang="en-US" sz="1600" i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4" name="TextBox 57"/>
            <p:cNvSpPr txBox="1">
              <a:spLocks noChangeArrowheads="1"/>
            </p:cNvSpPr>
            <p:nvPr/>
          </p:nvSpPr>
          <p:spPr bwMode="auto">
            <a:xfrm>
              <a:off x="7830193" y="2110893"/>
              <a:ext cx="5277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3.9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 bwMode="auto">
          <a:xfrm>
            <a:off x="6078772" y="2443428"/>
            <a:ext cx="2095501" cy="23340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6024503" y="1614329"/>
            <a:ext cx="2183141" cy="33273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98" name="Straight Connector 97"/>
          <p:cNvCxnSpPr>
            <a:cxnSpLocks noChangeShapeType="1"/>
          </p:cNvCxnSpPr>
          <p:nvPr/>
        </p:nvCxnSpPr>
        <p:spPr bwMode="auto">
          <a:xfrm flipV="1">
            <a:off x="2119689" y="4162676"/>
            <a:ext cx="219459" cy="13271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>
            <a:cxnSpLocks noChangeShapeType="1"/>
          </p:cNvCxnSpPr>
          <p:nvPr/>
        </p:nvCxnSpPr>
        <p:spPr bwMode="auto">
          <a:xfrm flipV="1">
            <a:off x="2047457" y="3841158"/>
            <a:ext cx="323221" cy="18101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1647110" y="3639707"/>
            <a:ext cx="696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Bookman Old Style" pitchFamily="18" charset="0"/>
              </a:rPr>
              <a:t>1.5</a:t>
            </a:r>
            <a:endParaRPr lang="en-US" sz="1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5" name="Right Arrow 104"/>
          <p:cNvSpPr/>
          <p:nvPr/>
        </p:nvSpPr>
        <p:spPr>
          <a:xfrm rot="12542925">
            <a:off x="1615984" y="2770515"/>
            <a:ext cx="347784" cy="84165"/>
          </a:xfrm>
          <a:prstGeom prst="rightArrow">
            <a:avLst/>
          </a:prstGeom>
          <a:solidFill>
            <a:srgbClr val="00B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 rot="9057075" flipH="1">
            <a:off x="1641712" y="2766617"/>
            <a:ext cx="347784" cy="84165"/>
          </a:xfrm>
          <a:prstGeom prst="rightArrow">
            <a:avLst/>
          </a:prstGeom>
          <a:solidFill>
            <a:srgbClr val="00B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8918743" flipH="1" flipV="1">
            <a:off x="6444460" y="1244630"/>
            <a:ext cx="907261" cy="640238"/>
          </a:xfrm>
          <a:prstGeom prst="arc">
            <a:avLst>
              <a:gd name="adj1" fmla="val 1890256"/>
              <a:gd name="adj2" fmla="val 9070293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prstClr val="black"/>
              </a:solidFill>
            </a:endParaRPr>
          </a:p>
        </p:txBody>
      </p:sp>
      <p:sp>
        <p:nvSpPr>
          <p:cNvPr id="107" name="Arc 106"/>
          <p:cNvSpPr/>
          <p:nvPr/>
        </p:nvSpPr>
        <p:spPr>
          <a:xfrm rot="18918743" flipH="1" flipV="1">
            <a:off x="5936957" y="1971177"/>
            <a:ext cx="824783" cy="582035"/>
          </a:xfrm>
          <a:prstGeom prst="arc">
            <a:avLst>
              <a:gd name="adj1" fmla="val 1890256"/>
              <a:gd name="adj2" fmla="val 9070293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prstClr val="black"/>
              </a:solidFill>
            </a:endParaRPr>
          </a:p>
        </p:txBody>
      </p:sp>
      <p:sp>
        <p:nvSpPr>
          <p:cNvPr id="108" name="Arc 107"/>
          <p:cNvSpPr/>
          <p:nvPr/>
        </p:nvSpPr>
        <p:spPr>
          <a:xfrm rot="3113422" flipV="1">
            <a:off x="6659043" y="1338453"/>
            <a:ext cx="1097786" cy="640239"/>
          </a:xfrm>
          <a:prstGeom prst="arc">
            <a:avLst>
              <a:gd name="adj1" fmla="val 1890256"/>
              <a:gd name="adj2" fmla="val 9070293"/>
            </a:avLst>
          </a:prstGeom>
          <a:ln>
            <a:solidFill>
              <a:srgbClr val="0000FF"/>
            </a:solidFill>
            <a:headEnd type="arrow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prstClr val="black"/>
              </a:solidFill>
            </a:endParaRPr>
          </a:p>
        </p:txBody>
      </p:sp>
      <p:sp>
        <p:nvSpPr>
          <p:cNvPr id="109" name="Arc 108"/>
          <p:cNvSpPr/>
          <p:nvPr/>
        </p:nvSpPr>
        <p:spPr>
          <a:xfrm rot="3318758" flipV="1">
            <a:off x="7513401" y="2182828"/>
            <a:ext cx="757301" cy="490690"/>
          </a:xfrm>
          <a:prstGeom prst="arc">
            <a:avLst>
              <a:gd name="adj1" fmla="val 1890256"/>
              <a:gd name="adj2" fmla="val 9070293"/>
            </a:avLst>
          </a:prstGeom>
          <a:ln>
            <a:solidFill>
              <a:srgbClr val="0000FF"/>
            </a:solidFill>
            <a:headEnd type="arrow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prstClr val="black"/>
              </a:solidFill>
            </a:endParaRPr>
          </a:p>
        </p:txBody>
      </p:sp>
      <p:sp>
        <p:nvSpPr>
          <p:cNvPr id="110" name="Text Box 8"/>
          <p:cNvSpPr txBox="1">
            <a:spLocks noChangeArrowheads="1"/>
          </p:cNvSpPr>
          <p:nvPr/>
        </p:nvSpPr>
        <p:spPr bwMode="auto">
          <a:xfrm>
            <a:off x="703342" y="1995975"/>
            <a:ext cx="41202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78" grpId="0" animBg="1"/>
      <p:bldP spid="78" grpId="1" animBg="1"/>
      <p:bldP spid="17" grpId="0"/>
      <p:bldP spid="18" grpId="0"/>
      <p:bldP spid="19" grpId="0"/>
      <p:bldP spid="20" grpId="0"/>
      <p:bldP spid="23" grpId="0"/>
      <p:bldP spid="24" grpId="0"/>
      <p:bldP spid="27" grpId="0"/>
      <p:bldP spid="28" grpId="0"/>
      <p:bldP spid="29" grpId="0"/>
      <p:bldP spid="31" grpId="0"/>
      <p:bldP spid="32" grpId="0"/>
      <p:bldP spid="33" grpId="0"/>
      <p:bldP spid="35" grpId="0"/>
      <p:bldP spid="37" grpId="0"/>
      <p:bldP spid="38" grpId="0"/>
      <p:bldP spid="39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7" grpId="0"/>
      <p:bldP spid="58" grpId="0"/>
      <p:bldP spid="59" grpId="0" animBg="1"/>
      <p:bldP spid="60" grpId="0"/>
      <p:bldP spid="61" grpId="0"/>
      <p:bldP spid="100" grpId="0"/>
      <p:bldP spid="105" grpId="0" animBg="1"/>
      <p:bldP spid="105" grpId="1" animBg="1"/>
      <p:bldP spid="106" grpId="0" animBg="1"/>
      <p:bldP spid="106" grpId="1" animBg="1"/>
      <p:bldP spid="97" grpId="0" animBg="1"/>
      <p:bldP spid="97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/>
        </p:nvSpPr>
        <p:spPr bwMode="auto">
          <a:xfrm flipV="1">
            <a:off x="5879150" y="1064973"/>
            <a:ext cx="2394510" cy="1462800"/>
          </a:xfrm>
          <a:custGeom>
            <a:avLst/>
            <a:gdLst>
              <a:gd name="connsiteX0" fmla="*/ 0 w 1590642"/>
              <a:gd name="connsiteY0" fmla="*/ 1462800 h 1462800"/>
              <a:gd name="connsiteX1" fmla="*/ 795321 w 1590642"/>
              <a:gd name="connsiteY1" fmla="*/ 0 h 1462800"/>
              <a:gd name="connsiteX2" fmla="*/ 1590642 w 1590642"/>
              <a:gd name="connsiteY2" fmla="*/ 1462800 h 1462800"/>
              <a:gd name="connsiteX3" fmla="*/ 0 w 1590642"/>
              <a:gd name="connsiteY3" fmla="*/ 1462800 h 1462800"/>
              <a:gd name="connsiteX0" fmla="*/ 0 w 2394510"/>
              <a:gd name="connsiteY0" fmla="*/ 1462800 h 1462800"/>
              <a:gd name="connsiteX1" fmla="*/ 795321 w 2394510"/>
              <a:gd name="connsiteY1" fmla="*/ 0 h 1462800"/>
              <a:gd name="connsiteX2" fmla="*/ 2394510 w 2394510"/>
              <a:gd name="connsiteY2" fmla="*/ 879996 h 1462800"/>
              <a:gd name="connsiteX3" fmla="*/ 0 w 2394510"/>
              <a:gd name="connsiteY3" fmla="*/ 1462800 h 146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510" h="1462800">
                <a:moveTo>
                  <a:pt x="0" y="1462800"/>
                </a:moveTo>
                <a:lnTo>
                  <a:pt x="795321" y="0"/>
                </a:lnTo>
                <a:lnTo>
                  <a:pt x="2394510" y="879996"/>
                </a:lnTo>
                <a:lnTo>
                  <a:pt x="0" y="1462800"/>
                </a:ln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6774498" y="2384541"/>
            <a:ext cx="412987" cy="3573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63500"/>
          </a:effectLst>
          <a:extLst/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600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10534" y="1938331"/>
            <a:ext cx="291350" cy="218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77916" tIns="38958" rIns="77916" bIns="38958" anchor="ctr"/>
          <a:lstStyle/>
          <a:p>
            <a:pPr algn="ctr" defTabSz="7794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25813" y="2478529"/>
            <a:ext cx="379862" cy="2404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77916" tIns="38958" rIns="77916" bIns="38958" anchor="ctr"/>
          <a:lstStyle/>
          <a:p>
            <a:pPr algn="ctr" defTabSz="7794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38264" y="2458619"/>
            <a:ext cx="291350" cy="218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6856" y="2184400"/>
            <a:ext cx="417848" cy="2404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8974" y="1375692"/>
            <a:ext cx="291350" cy="218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77916" tIns="38958" rIns="77916" bIns="38958" anchor="ctr"/>
          <a:lstStyle/>
          <a:p>
            <a:pPr algn="ctr" defTabSz="7794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52160" y="2479523"/>
            <a:ext cx="345329" cy="218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77916" tIns="38958" rIns="77916" bIns="38958" anchor="ctr"/>
          <a:lstStyle/>
          <a:p>
            <a:pPr algn="ctr" defTabSz="7794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89555" y="2223645"/>
            <a:ext cx="291350" cy="2404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57872" y="2172707"/>
            <a:ext cx="379862" cy="218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894616" y="904713"/>
            <a:ext cx="3392320" cy="247442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98917" y="629774"/>
            <a:ext cx="3010258" cy="27218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77183" y="662501"/>
            <a:ext cx="2142844" cy="224947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8" name="TextBox 61"/>
          <p:cNvSpPr txBox="1">
            <a:spLocks noChangeArrowheads="1"/>
          </p:cNvSpPr>
          <p:nvPr/>
        </p:nvSpPr>
        <p:spPr bwMode="auto">
          <a:xfrm>
            <a:off x="1200711" y="344964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9" name="TextBox 60"/>
          <p:cNvSpPr txBox="1">
            <a:spLocks noChangeArrowheads="1"/>
          </p:cNvSpPr>
          <p:nvPr/>
        </p:nvSpPr>
        <p:spPr bwMode="auto">
          <a:xfrm>
            <a:off x="1636360" y="342107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" name="TextBox 56"/>
          <p:cNvSpPr txBox="1">
            <a:spLocks noChangeArrowheads="1"/>
          </p:cNvSpPr>
          <p:nvPr/>
        </p:nvSpPr>
        <p:spPr bwMode="auto">
          <a:xfrm>
            <a:off x="2304006" y="3301215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3</a:t>
            </a:r>
            <a:endParaRPr lang="en-US" sz="1600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2106810" y="3573169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2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" name="Straight Connector 58"/>
          <p:cNvCxnSpPr>
            <a:cxnSpLocks noChangeShapeType="1"/>
          </p:cNvCxnSpPr>
          <p:nvPr/>
        </p:nvCxnSpPr>
        <p:spPr bwMode="auto">
          <a:xfrm>
            <a:off x="1933014" y="3605221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56568" y="2804178"/>
            <a:ext cx="41202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56568" y="3429009"/>
            <a:ext cx="41202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806396" y="3162447"/>
            <a:ext cx="3771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1210564" y="2720067"/>
            <a:ext cx="324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8</a:t>
            </a:r>
            <a:endParaRPr lang="en-US" sz="16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0" name="TextBox 40"/>
          <p:cNvSpPr txBox="1">
            <a:spLocks noChangeArrowheads="1"/>
          </p:cNvSpPr>
          <p:nvPr/>
        </p:nvSpPr>
        <p:spPr bwMode="auto">
          <a:xfrm>
            <a:off x="1212167" y="300023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Straight Connector 41"/>
          <p:cNvCxnSpPr>
            <a:cxnSpLocks noChangeShapeType="1"/>
          </p:cNvCxnSpPr>
          <p:nvPr/>
        </p:nvCxnSpPr>
        <p:spPr bwMode="auto">
          <a:xfrm>
            <a:off x="1213667" y="3013728"/>
            <a:ext cx="3557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8"/>
          <p:cNvSpPr txBox="1">
            <a:spLocks noChangeArrowheads="1"/>
          </p:cNvSpPr>
          <p:nvPr/>
        </p:nvSpPr>
        <p:spPr bwMode="auto">
          <a:xfrm>
            <a:off x="1636360" y="282957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3" name="TextBox 34"/>
          <p:cNvSpPr txBox="1">
            <a:spLocks noChangeArrowheads="1"/>
          </p:cNvSpPr>
          <p:nvPr/>
        </p:nvSpPr>
        <p:spPr bwMode="auto">
          <a:xfrm>
            <a:off x="2119759" y="271902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x</a:t>
            </a:r>
            <a:endParaRPr lang="en-US" sz="1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TextBox 35"/>
          <p:cNvSpPr txBox="1">
            <a:spLocks noChangeArrowheads="1"/>
          </p:cNvSpPr>
          <p:nvPr/>
        </p:nvSpPr>
        <p:spPr bwMode="auto">
          <a:xfrm>
            <a:off x="2119193" y="298737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3</a:t>
            </a:r>
            <a:endParaRPr lang="en-US" sz="16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6"/>
          <p:cNvCxnSpPr>
            <a:cxnSpLocks noChangeShapeType="1"/>
          </p:cNvCxnSpPr>
          <p:nvPr/>
        </p:nvCxnSpPr>
        <p:spPr bwMode="auto">
          <a:xfrm>
            <a:off x="2119225" y="3013728"/>
            <a:ext cx="35576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51"/>
          <p:cNvSpPr txBox="1">
            <a:spLocks noChangeArrowheads="1"/>
          </p:cNvSpPr>
          <p:nvPr/>
        </p:nvSpPr>
        <p:spPr bwMode="auto">
          <a:xfrm>
            <a:off x="1202182" y="2431116"/>
            <a:ext cx="4523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PL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7" name="Straight Connector 52"/>
          <p:cNvCxnSpPr>
            <a:cxnSpLocks noChangeShapeType="1"/>
          </p:cNvCxnSpPr>
          <p:nvPr/>
        </p:nvCxnSpPr>
        <p:spPr bwMode="auto">
          <a:xfrm>
            <a:off x="1221797" y="2445403"/>
            <a:ext cx="40209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49"/>
          <p:cNvSpPr txBox="1">
            <a:spLocks noChangeArrowheads="1"/>
          </p:cNvSpPr>
          <p:nvPr/>
        </p:nvSpPr>
        <p:spPr bwMode="auto">
          <a:xfrm>
            <a:off x="1636360" y="225966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1955470" y="2123141"/>
            <a:ext cx="540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MQ</a:t>
            </a:r>
            <a:endParaRPr lang="en-US" sz="1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0" name="TextBox 46"/>
          <p:cNvSpPr txBox="1">
            <a:spLocks noChangeArrowheads="1"/>
          </p:cNvSpPr>
          <p:nvPr/>
        </p:nvSpPr>
        <p:spPr bwMode="auto">
          <a:xfrm>
            <a:off x="1953065" y="2431116"/>
            <a:ext cx="500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QN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1" name="Straight Connector 47"/>
          <p:cNvCxnSpPr>
            <a:cxnSpLocks noChangeShapeType="1"/>
          </p:cNvCxnSpPr>
          <p:nvPr/>
        </p:nvCxnSpPr>
        <p:spPr bwMode="auto">
          <a:xfrm>
            <a:off x="1990137" y="2445403"/>
            <a:ext cx="44180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05491" y="600918"/>
            <a:ext cx="7894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Find the value of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‘</a:t>
            </a:r>
            <a:r>
              <a:rPr lang="en-US" sz="1600" i="1" dirty="0">
                <a:solidFill>
                  <a:srgbClr val="0000FF"/>
                </a:solidFill>
                <a:latin typeface="Bookman Old Style" pitchFamily="18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’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the figure, if line </a:t>
            </a:r>
            <a:r>
              <a:rPr lang="en-US" sz="1600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l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is </a:t>
            </a: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parallel to one of 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20302" y="859680"/>
            <a:ext cx="35301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the sides of the given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triangle :</a:t>
            </a:r>
            <a:endParaRPr lang="en-US" sz="16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136301" y="1556837"/>
            <a:ext cx="114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LMN,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12137" y="1169957"/>
            <a:ext cx="601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135162" y="1808801"/>
            <a:ext cx="28296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itchFamily="18" charset="0"/>
              </a:rPr>
              <a:t>line </a:t>
            </a:r>
            <a:r>
              <a:rPr lang="en-US" sz="1600" i="1" dirty="0">
                <a:solidFill>
                  <a:srgbClr val="000000"/>
                </a:solidFill>
                <a:latin typeface="Bookman Old Style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II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side 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LN 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[Given]</a:t>
            </a:r>
          </a:p>
        </p:txBody>
      </p:sp>
      <p:sp>
        <p:nvSpPr>
          <p:cNvPr id="48" name="TextBox 50"/>
          <p:cNvSpPr txBox="1">
            <a:spLocks noChangeArrowheads="1"/>
          </p:cNvSpPr>
          <p:nvPr/>
        </p:nvSpPr>
        <p:spPr bwMode="auto">
          <a:xfrm>
            <a:off x="1202182" y="2123945"/>
            <a:ext cx="5132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MP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141641" y="2262822"/>
            <a:ext cx="1090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Bookman Old Style" pitchFamily="18" charset="0"/>
              </a:rPr>
              <a:t>By B.P.T]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109339" y="3267084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endParaRPr lang="en-US" sz="16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891649" y="3301215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 panose="05050102010706020507" pitchFamily="18" charset="2"/>
              </a:rPr>
              <a:t>8</a:t>
            </a:r>
            <a:endParaRPr lang="en-US" sz="16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 flipV="1">
            <a:off x="2149954" y="3666231"/>
            <a:ext cx="241405" cy="15200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86599" y="1556837"/>
            <a:ext cx="5373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(iii)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1123491" y="4063032"/>
            <a:ext cx="1248444" cy="384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7925" tIns="38963" rIns="77925" bIns="3896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556568" y="4080476"/>
            <a:ext cx="41202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955571" y="4084771"/>
            <a:ext cx="144493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= 12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18516" y="873098"/>
            <a:ext cx="2961155" cy="1996781"/>
            <a:chOff x="5507988" y="1338666"/>
            <a:chExt cx="2961155" cy="1996781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5768622" y="1524000"/>
              <a:ext cx="801511" cy="147289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16200000">
              <a:off x="6925797" y="1741284"/>
              <a:ext cx="881662" cy="162018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771151" y="1523105"/>
              <a:ext cx="2388685" cy="59303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5678190" y="2172420"/>
              <a:ext cx="2136082" cy="56009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7" name="TextBox 57"/>
            <p:cNvSpPr txBox="1">
              <a:spLocks noChangeArrowheads="1"/>
            </p:cNvSpPr>
            <p:nvPr/>
          </p:nvSpPr>
          <p:spPr bwMode="auto">
            <a:xfrm>
              <a:off x="5507988" y="1338666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L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57"/>
            <p:cNvSpPr txBox="1">
              <a:spLocks noChangeArrowheads="1"/>
            </p:cNvSpPr>
            <p:nvPr/>
          </p:nvSpPr>
          <p:spPr bwMode="auto">
            <a:xfrm>
              <a:off x="6396076" y="2996893"/>
              <a:ext cx="3770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M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57"/>
            <p:cNvSpPr txBox="1">
              <a:spLocks noChangeArrowheads="1"/>
            </p:cNvSpPr>
            <p:nvPr/>
          </p:nvSpPr>
          <p:spPr bwMode="auto">
            <a:xfrm>
              <a:off x="8132191" y="1923387"/>
              <a:ext cx="3369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N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>
              <a:off x="7123896" y="2565377"/>
              <a:ext cx="3481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Q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1" name="TextBox 57"/>
            <p:cNvSpPr txBox="1">
              <a:spLocks noChangeArrowheads="1"/>
            </p:cNvSpPr>
            <p:nvPr/>
          </p:nvSpPr>
          <p:spPr bwMode="auto">
            <a:xfrm>
              <a:off x="5975195" y="2303162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P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TextBox 57"/>
            <p:cNvSpPr txBox="1">
              <a:spLocks noChangeArrowheads="1"/>
            </p:cNvSpPr>
            <p:nvPr/>
          </p:nvSpPr>
          <p:spPr bwMode="auto">
            <a:xfrm>
              <a:off x="5583214" y="1771874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2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57"/>
            <p:cNvSpPr txBox="1">
              <a:spLocks noChangeArrowheads="1"/>
            </p:cNvSpPr>
            <p:nvPr/>
          </p:nvSpPr>
          <p:spPr bwMode="auto">
            <a:xfrm>
              <a:off x="6069620" y="2634983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8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4" name="TextBox 57"/>
            <p:cNvSpPr txBox="1">
              <a:spLocks noChangeArrowheads="1"/>
            </p:cNvSpPr>
            <p:nvPr/>
          </p:nvSpPr>
          <p:spPr bwMode="auto">
            <a:xfrm>
              <a:off x="6697663" y="2850465"/>
              <a:ext cx="3113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x</a:t>
              </a:r>
              <a:endParaRPr lang="en-US" sz="1600" i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7685376" y="2339639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3</a:t>
              </a:r>
              <a:endParaRPr lang="en-US" sz="16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57"/>
            <p:cNvSpPr txBox="1">
              <a:spLocks noChangeArrowheads="1"/>
            </p:cNvSpPr>
            <p:nvPr/>
          </p:nvSpPr>
          <p:spPr bwMode="auto">
            <a:xfrm>
              <a:off x="7657066" y="2738587"/>
              <a:ext cx="263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 smtClean="0">
                  <a:solidFill>
                    <a:srgbClr val="000000"/>
                  </a:solidFill>
                  <a:latin typeface="Bookman Old Style" pitchFamily="18" charset="0"/>
                  <a:sym typeface="Symbol" panose="05050102010706020507" pitchFamily="18" charset="2"/>
                </a:rPr>
                <a:t>l</a:t>
              </a:r>
              <a:endParaRPr lang="en-US" sz="1600" i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78" name="Straight Connector 77"/>
          <p:cNvCxnSpPr/>
          <p:nvPr/>
        </p:nvCxnSpPr>
        <p:spPr bwMode="auto">
          <a:xfrm>
            <a:off x="5878567" y="1063241"/>
            <a:ext cx="2399141" cy="576133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5788718" y="1703042"/>
            <a:ext cx="2136082" cy="56390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101" name="Right Arrow 100"/>
          <p:cNvSpPr/>
          <p:nvPr/>
        </p:nvSpPr>
        <p:spPr>
          <a:xfrm rot="12542925">
            <a:off x="1648642" y="2992310"/>
            <a:ext cx="347784" cy="84165"/>
          </a:xfrm>
          <a:prstGeom prst="rightArrow">
            <a:avLst/>
          </a:prstGeom>
          <a:solidFill>
            <a:srgbClr val="00B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02" name="Right Arrow 101"/>
          <p:cNvSpPr/>
          <p:nvPr/>
        </p:nvSpPr>
        <p:spPr>
          <a:xfrm rot="9057075" flipH="1">
            <a:off x="1674370" y="2988412"/>
            <a:ext cx="347784" cy="84165"/>
          </a:xfrm>
          <a:prstGeom prst="rightArrow">
            <a:avLst/>
          </a:prstGeom>
          <a:solidFill>
            <a:srgbClr val="00B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 rot="3977419" flipH="1">
            <a:off x="6209897" y="1982001"/>
            <a:ext cx="749803" cy="582035"/>
          </a:xfrm>
          <a:prstGeom prst="arc">
            <a:avLst>
              <a:gd name="adj1" fmla="val 1890256"/>
              <a:gd name="adj2" fmla="val 9070293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prstClr val="black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 rot="4242411" flipH="1">
            <a:off x="5710822" y="1071723"/>
            <a:ext cx="749803" cy="582035"/>
          </a:xfrm>
          <a:prstGeom prst="arc">
            <a:avLst>
              <a:gd name="adj1" fmla="val 1890256"/>
              <a:gd name="adj2" fmla="val 9070293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prstClr val="black"/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 rot="8840233" flipH="1" flipV="1">
            <a:off x="6564432" y="2075773"/>
            <a:ext cx="824783" cy="529123"/>
          </a:xfrm>
          <a:prstGeom prst="arc">
            <a:avLst>
              <a:gd name="adj1" fmla="val 1890256"/>
              <a:gd name="adj2" fmla="val 9070293"/>
            </a:avLst>
          </a:prstGeom>
          <a:ln>
            <a:solidFill>
              <a:srgbClr val="0000FF"/>
            </a:solidFill>
            <a:headEnd type="arrow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prstClr val="black"/>
              </a:solidFill>
            </a:endParaRPr>
          </a:p>
        </p:txBody>
      </p:sp>
      <p:sp>
        <p:nvSpPr>
          <p:cNvPr id="104" name="Arc 103"/>
          <p:cNvSpPr/>
          <p:nvPr/>
        </p:nvSpPr>
        <p:spPr>
          <a:xfrm rot="8840233" flipH="1" flipV="1">
            <a:off x="7218699" y="1400175"/>
            <a:ext cx="1097786" cy="774689"/>
          </a:xfrm>
          <a:prstGeom prst="arc">
            <a:avLst>
              <a:gd name="adj1" fmla="val 1890256"/>
              <a:gd name="adj2" fmla="val 9070293"/>
            </a:avLst>
          </a:prstGeom>
          <a:ln>
            <a:solidFill>
              <a:srgbClr val="0000FF"/>
            </a:solidFill>
            <a:headEnd type="arrow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prstClr val="black"/>
              </a:solidFill>
            </a:endParaRPr>
          </a:p>
        </p:txBody>
      </p: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556568" y="2268662"/>
            <a:ext cx="412028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1933014" y="3404134"/>
            <a:ext cx="219459" cy="13271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6039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77" grpId="0" animBg="1"/>
      <p:bldP spid="77" grpId="1" animBg="1"/>
      <p:bldP spid="18" grpId="0"/>
      <p:bldP spid="19" grpId="0"/>
      <p:bldP spid="20" grpId="0"/>
      <p:bldP spid="21" grpId="0"/>
      <p:bldP spid="24" grpId="0"/>
      <p:bldP spid="25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8" grpId="0"/>
      <p:bldP spid="39" grpId="0"/>
      <p:bldP spid="40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9" grpId="0" animBg="1"/>
      <p:bldP spid="60" grpId="0"/>
      <p:bldP spid="61" grpId="0"/>
      <p:bldP spid="101" grpId="0" animBg="1"/>
      <p:bldP spid="101" grpId="1" animBg="1"/>
      <p:bldP spid="102" grpId="0" animBg="1"/>
      <p:bldP spid="102" grpId="1" animBg="1"/>
      <p:bldP spid="94" grpId="0" animBg="1"/>
      <p:bldP spid="94" grpId="1" animBg="1"/>
      <p:bldP spid="96" grpId="0" animBg="1"/>
      <p:bldP spid="96" grpId="1" animBg="1"/>
      <p:bldP spid="103" grpId="0" animBg="1"/>
      <p:bldP spid="103" grpId="1" animBg="1"/>
      <p:bldP spid="104" grpId="0" animBg="1"/>
      <p:bldP spid="104" grpId="1" animBg="1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ounded Rectangle 219"/>
          <p:cNvSpPr/>
          <p:nvPr/>
        </p:nvSpPr>
        <p:spPr>
          <a:xfrm>
            <a:off x="1043220" y="3984491"/>
            <a:ext cx="2604078" cy="33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 bwMode="auto">
          <a:xfrm>
            <a:off x="1073318" y="2829186"/>
            <a:ext cx="2556000" cy="5001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9" tIns="45714" rIns="91429" bIns="45714" anchor="ctr">
            <a:spAutoFit/>
          </a:bodyPr>
          <a:lstStyle/>
          <a:p>
            <a:pPr defTabSz="805898">
              <a:defRPr/>
            </a:pPr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 bwMode="auto">
          <a:xfrm>
            <a:off x="1074998" y="3465754"/>
            <a:ext cx="2556000" cy="4546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9" tIns="45714" rIns="91429" bIns="45714" anchor="ctr">
            <a:spAutoFit/>
          </a:bodyPr>
          <a:lstStyle/>
          <a:p>
            <a:pPr defTabSz="805898">
              <a:defRPr/>
            </a:pPr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08" name="Oval 68"/>
          <p:cNvSpPr>
            <a:spLocks noChangeArrowheads="1"/>
          </p:cNvSpPr>
          <p:nvPr/>
        </p:nvSpPr>
        <p:spPr bwMode="auto">
          <a:xfrm>
            <a:off x="1075080" y="3646283"/>
            <a:ext cx="993600" cy="3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29" tIns="45714" rIns="91429" bIns="45714" anchor="ctr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209" name="Oval 67"/>
          <p:cNvSpPr>
            <a:spLocks noChangeArrowheads="1"/>
          </p:cNvSpPr>
          <p:nvPr/>
        </p:nvSpPr>
        <p:spPr bwMode="auto">
          <a:xfrm>
            <a:off x="1115102" y="3066655"/>
            <a:ext cx="993887" cy="3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29" tIns="45714" rIns="91429" bIns="45714" anchor="ctr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210" name="Rectangle 55"/>
          <p:cNvSpPr>
            <a:spLocks noChangeArrowheads="1"/>
          </p:cNvSpPr>
          <p:nvPr/>
        </p:nvSpPr>
        <p:spPr bwMode="auto">
          <a:xfrm>
            <a:off x="1837528" y="2522386"/>
            <a:ext cx="548939" cy="64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defTabSz="805898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211" name="Rectangle 56"/>
          <p:cNvSpPr>
            <a:spLocks noChangeArrowheads="1"/>
          </p:cNvSpPr>
          <p:nvPr/>
        </p:nvSpPr>
        <p:spPr bwMode="auto">
          <a:xfrm>
            <a:off x="1794342" y="3091728"/>
            <a:ext cx="548939" cy="64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defTabSz="805898"/>
            <a:r>
              <a:rPr lang="en-AU" sz="360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6625014" y="1885299"/>
            <a:ext cx="717278" cy="55470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9382038" flipH="1">
            <a:off x="7250276" y="1923686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60000" flipH="1" flipV="1">
            <a:off x="6784183" y="2054907"/>
            <a:ext cx="1027515" cy="37344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414740">
            <a:off x="6829005" y="1944067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992190" y="1571171"/>
            <a:ext cx="1545142" cy="30021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1934623" y="1871342"/>
            <a:ext cx="396000" cy="375779"/>
          </a:xfrm>
          <a:prstGeom prst="roundRect">
            <a:avLst/>
          </a:prstGeom>
          <a:solidFill>
            <a:schemeClr val="accent3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9" tIns="45714" rIns="91429" bIns="45714" anchor="ctr">
            <a:spAutoFit/>
          </a:bodyPr>
          <a:lstStyle/>
          <a:p>
            <a:pPr defTabSz="805898">
              <a:defRPr/>
            </a:pPr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1381276" y="1885397"/>
            <a:ext cx="396000" cy="375779"/>
          </a:xfrm>
          <a:prstGeom prst="roundRect">
            <a:avLst/>
          </a:prstGeom>
          <a:solidFill>
            <a:schemeClr val="accent3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9" tIns="45714" rIns="91429" bIns="45714" anchor="ctr">
            <a:spAutoFit/>
          </a:bodyPr>
          <a:lstStyle/>
          <a:p>
            <a:pPr defTabSz="805898">
              <a:defRPr/>
            </a:pPr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761" y="123479"/>
            <a:ext cx="6416544" cy="400007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35" tIns="45664" rIns="91335" bIns="45664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4284">
              <a:defRPr/>
            </a:pPr>
            <a:r>
              <a:rPr lang="en-US" sz="2000" spc="150" dirty="0">
                <a:ln w="11430"/>
                <a:solidFill>
                  <a:prstClr val="white"/>
                </a:solidFill>
                <a:latin typeface="Bookman Old Style" pitchFamily="18" charset="0"/>
              </a:rPr>
              <a:t>THEOREM : </a:t>
            </a:r>
            <a:r>
              <a:rPr lang="en-US" sz="1600" spc="150" dirty="0">
                <a:ln w="11430"/>
                <a:solidFill>
                  <a:prstClr val="white"/>
                </a:solidFill>
                <a:latin typeface="Bookman Old Style" pitchFamily="18" charset="0"/>
              </a:rPr>
              <a:t>Basic Proportionality Theorem </a:t>
            </a:r>
            <a:endParaRPr lang="en-US" sz="2000" spc="150" dirty="0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Text Box 70"/>
          <p:cNvSpPr txBox="1">
            <a:spLocks noChangeArrowheads="1"/>
          </p:cNvSpPr>
          <p:nvPr/>
        </p:nvSpPr>
        <p:spPr bwMode="auto">
          <a:xfrm>
            <a:off x="107504" y="765403"/>
            <a:ext cx="8652708" cy="88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If a line parallel to a side of a triangle intersects other sides in </a:t>
            </a:r>
          </a:p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two distinct points, then the other sides are divided in the</a:t>
            </a:r>
          </a:p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same ratio by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643158"/>
            <a:ext cx="5238328" cy="400110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If a line parallel to a side of a triangle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6" name="Isosceles Triangle 5"/>
          <p:cNvSpPr>
            <a:spLocks noChangeArrowheads="1"/>
          </p:cNvSpPr>
          <p:nvPr/>
        </p:nvSpPr>
        <p:spPr bwMode="auto">
          <a:xfrm>
            <a:off x="6380392" y="1545649"/>
            <a:ext cx="1872208" cy="1440160"/>
          </a:xfrm>
          <a:prstGeom prst="triangle">
            <a:avLst>
              <a:gd name="adj" fmla="val 35412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4" rIns="91429" bIns="45714" anchor="ctr"/>
          <a:lstStyle/>
          <a:p>
            <a:pPr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7" name="Rectangle 64"/>
          <p:cNvSpPr>
            <a:spLocks noChangeArrowheads="1"/>
          </p:cNvSpPr>
          <p:nvPr/>
        </p:nvSpPr>
        <p:spPr bwMode="auto">
          <a:xfrm>
            <a:off x="6899183" y="1246019"/>
            <a:ext cx="35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8" name="Rectangle 64"/>
          <p:cNvSpPr>
            <a:spLocks noChangeArrowheads="1"/>
          </p:cNvSpPr>
          <p:nvPr/>
        </p:nvSpPr>
        <p:spPr bwMode="auto">
          <a:xfrm>
            <a:off x="6223660" y="2966722"/>
            <a:ext cx="35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8041831" y="2967646"/>
            <a:ext cx="35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656" y="644952"/>
            <a:ext cx="2988319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line parallel to a side</a:t>
            </a:r>
            <a:endParaRPr lang="en-IN" sz="2000" dirty="0">
              <a:solidFill>
                <a:prstClr val="black"/>
              </a:solidFill>
            </a:endParaRPr>
          </a:p>
        </p:txBody>
      </p:sp>
      <p:sp>
        <p:nvSpPr>
          <p:cNvPr id="11" name="Line 59"/>
          <p:cNvSpPr>
            <a:spLocks noChangeShapeType="1"/>
          </p:cNvSpPr>
          <p:nvPr/>
        </p:nvSpPr>
        <p:spPr bwMode="auto">
          <a:xfrm>
            <a:off x="5832456" y="2438440"/>
            <a:ext cx="28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2" name="Rectangle 64"/>
          <p:cNvSpPr>
            <a:spLocks noChangeArrowheads="1"/>
          </p:cNvSpPr>
          <p:nvPr/>
        </p:nvSpPr>
        <p:spPr bwMode="auto">
          <a:xfrm>
            <a:off x="6393402" y="2117880"/>
            <a:ext cx="35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3" name="Rectangle 64"/>
          <p:cNvSpPr>
            <a:spLocks noChangeArrowheads="1"/>
          </p:cNvSpPr>
          <p:nvPr/>
        </p:nvSpPr>
        <p:spPr bwMode="auto">
          <a:xfrm>
            <a:off x="7711249" y="2123390"/>
            <a:ext cx="35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8590464" y="2247549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20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5012" y="765351"/>
            <a:ext cx="3081438" cy="246221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intersects other sides  </a:t>
            </a:r>
          </a:p>
        </p:txBody>
      </p:sp>
      <p:sp>
        <p:nvSpPr>
          <p:cNvPr id="16" name="Cloud Callout 15"/>
          <p:cNvSpPr/>
          <p:nvPr/>
        </p:nvSpPr>
        <p:spPr bwMode="auto">
          <a:xfrm flipH="1" flipV="1">
            <a:off x="3493718" y="1351515"/>
            <a:ext cx="3022499" cy="938250"/>
          </a:xfrm>
          <a:prstGeom prst="cloudCallout">
            <a:avLst>
              <a:gd name="adj1" fmla="val -26137"/>
              <a:gd name="adj2" fmla="val 8814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3612" y="1544563"/>
            <a:ext cx="2592821" cy="58701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are the other sides ? </a:t>
            </a:r>
            <a:endParaRPr lang="en-IN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3270" y="1551769"/>
            <a:ext cx="1798890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AB and AC</a:t>
            </a:r>
            <a:endParaRPr lang="en-IN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7504" y="1544800"/>
            <a:ext cx="2502292" cy="33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/>
          <a:p>
            <a:pPr defTabSz="805898">
              <a:spcBef>
                <a:spcPct val="50000"/>
              </a:spcBef>
            </a:pPr>
            <a:r>
              <a:rPr lang="en-US" altLang="en-US" sz="1600" b="1" dirty="0">
                <a:solidFill>
                  <a:srgbClr val="8064A2">
                    <a:lumMod val="75000"/>
                  </a:srgbClr>
                </a:solidFill>
                <a:latin typeface="Bookman Old Style" pitchFamily="18" charset="0"/>
              </a:rPr>
              <a:t>Given :</a:t>
            </a:r>
            <a:r>
              <a:rPr lang="en-US" altLang="en-US" sz="1600" b="1" dirty="0">
                <a:solidFill>
                  <a:srgbClr val="000514"/>
                </a:solidFill>
                <a:latin typeface="Bookman Old Style" pitchFamily="18" charset="0"/>
              </a:rPr>
              <a:t> 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</a:rPr>
              <a:t>line </a:t>
            </a:r>
            <a:r>
              <a:rPr lang="en-US" altLang="en-US" sz="1600" b="1" i="1" dirty="0">
                <a:solidFill>
                  <a:srgbClr val="000514"/>
                </a:solidFill>
                <a:latin typeface="Book Antiqua" pitchFamily="18" charset="0"/>
              </a:rPr>
              <a:t>l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</a:rPr>
              <a:t> </a:t>
            </a:r>
            <a:r>
              <a:rPr lang="en-US" altLang="en-US" sz="1600" dirty="0">
                <a:solidFill>
                  <a:srgbClr val="000514"/>
                </a:solidFill>
                <a:latin typeface="Cambria Math"/>
                <a:ea typeface="Cambria Math"/>
              </a:rPr>
              <a:t>∥ 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  <a:ea typeface="Cambria Math"/>
              </a:rPr>
              <a:t>side BC</a:t>
            </a:r>
            <a:endParaRPr lang="en-US" altLang="en-US" sz="1600" dirty="0">
              <a:solidFill>
                <a:srgbClr val="000514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33974" y="639759"/>
            <a:ext cx="452368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in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060" y="948309"/>
            <a:ext cx="2725426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two distinct points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3" name="Cloud Callout 22"/>
          <p:cNvSpPr/>
          <p:nvPr/>
        </p:nvSpPr>
        <p:spPr bwMode="auto">
          <a:xfrm flipH="1" flipV="1">
            <a:off x="1837532" y="1563638"/>
            <a:ext cx="3167433" cy="1194519"/>
          </a:xfrm>
          <a:prstGeom prst="cloudCallout">
            <a:avLst>
              <a:gd name="adj1" fmla="val 28586"/>
              <a:gd name="adj2" fmla="val 80976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7428" y="1770132"/>
            <a:ext cx="2592821" cy="83437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are the 2 distinct (different) points ?</a:t>
            </a:r>
            <a:endParaRPr lang="en-IN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87438" y="1923679"/>
            <a:ext cx="1380506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D and E</a:t>
            </a:r>
            <a:endParaRPr lang="en-IN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98152" y="947363"/>
            <a:ext cx="4551246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then the other sides are divided </a:t>
            </a:r>
            <a:endParaRPr lang="en-IN" sz="2000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04135" y="1623865"/>
            <a:ext cx="1728105" cy="584775"/>
            <a:chOff x="450634" y="4106156"/>
            <a:chExt cx="1728105" cy="584775"/>
          </a:xfrm>
        </p:grpSpPr>
        <p:sp>
          <p:nvSpPr>
            <p:cNvPr id="28" name="Rounded Rectangular Callout 27"/>
            <p:cNvSpPr/>
            <p:nvPr/>
          </p:nvSpPr>
          <p:spPr bwMode="auto">
            <a:xfrm flipV="1">
              <a:off x="494237" y="4125613"/>
              <a:ext cx="1589014" cy="533787"/>
            </a:xfrm>
            <a:prstGeom prst="wedgeRoundRectCallout">
              <a:avLst>
                <a:gd name="adj1" fmla="val -57783"/>
                <a:gd name="adj2" fmla="val 118386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589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634" y="4106156"/>
              <a:ext cx="17281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AB and AC are divided by </a:t>
              </a:r>
              <a:r>
                <a:rPr lang="en-US" sz="1600" b="1" i="1" dirty="0">
                  <a:solidFill>
                    <a:prstClr val="black"/>
                  </a:solidFill>
                  <a:latin typeface="Book Antiqua" pitchFamily="18" charset="0"/>
                </a:rPr>
                <a:t>l</a:t>
              </a:r>
              <a:endParaRPr lang="en-IN" sz="1600" b="1" i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7504" y="1958692"/>
            <a:ext cx="1651001" cy="2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rgbClr val="8064A2">
                    <a:lumMod val="75000"/>
                  </a:srgbClr>
                </a:solidFill>
                <a:latin typeface="Bookman Old Style" pitchFamily="18" charset="0"/>
              </a:rPr>
              <a:t>To prove :</a:t>
            </a:r>
          </a:p>
        </p:txBody>
      </p:sp>
      <p:sp>
        <p:nvSpPr>
          <p:cNvPr id="31" name="Cloud 30"/>
          <p:cNvSpPr/>
          <p:nvPr/>
        </p:nvSpPr>
        <p:spPr bwMode="auto">
          <a:xfrm flipH="1" flipV="1">
            <a:off x="2269582" y="2921781"/>
            <a:ext cx="3022499" cy="87410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49478" y="3114828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Line </a:t>
            </a:r>
            <a:r>
              <a:rPr lang="en-US" sz="1600" b="1" i="1" dirty="0">
                <a:solidFill>
                  <a:prstClr val="white"/>
                </a:solidFill>
                <a:latin typeface="Book Antiqua" pitchFamily="18" charset="0"/>
              </a:rPr>
              <a:t>l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divides AC in which 2 parts ?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09611" y="2920715"/>
            <a:ext cx="601447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93443" y="3259734"/>
            <a:ext cx="567784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EC</a:t>
            </a:r>
          </a:p>
        </p:txBody>
      </p:sp>
      <p:sp>
        <p:nvSpPr>
          <p:cNvPr id="37" name="Cloud 36"/>
          <p:cNvSpPr/>
          <p:nvPr/>
        </p:nvSpPr>
        <p:spPr bwMode="auto">
          <a:xfrm flipH="1" flipV="1">
            <a:off x="2269582" y="2921781"/>
            <a:ext cx="3022499" cy="87410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49478" y="3114828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Line </a:t>
            </a:r>
            <a:r>
              <a:rPr lang="en-US" sz="1600" b="1" i="1" dirty="0">
                <a:solidFill>
                  <a:prstClr val="white"/>
                </a:solidFill>
                <a:latin typeface="Book Antiqua" pitchFamily="18" charset="0"/>
              </a:rPr>
              <a:t>l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divides AB in which 2 parts ?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09612" y="2920715"/>
            <a:ext cx="631904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93443" y="3259734"/>
            <a:ext cx="601447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DB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90000" y="1240979"/>
            <a:ext cx="795411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by it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20286" y="950015"/>
            <a:ext cx="981359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in the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0524" y="1259188"/>
            <a:ext cx="822661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ratio</a:t>
            </a:r>
            <a:endParaRPr lang="en-IN" sz="2000" dirty="0">
              <a:solidFill>
                <a:srgbClr val="C0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992626" y="2070891"/>
            <a:ext cx="32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4057" y="1235536"/>
            <a:ext cx="872355" cy="400110"/>
          </a:xfrm>
          <a:prstGeom prst="rect">
            <a:avLst/>
          </a:prstGeom>
          <a:noFill/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ln>
                  <a:solidFill>
                    <a:prstClr val="black"/>
                  </a:solidFill>
                </a:ln>
                <a:solidFill>
                  <a:srgbClr val="00B050"/>
                </a:solidFill>
                <a:latin typeface="Bookman Old Style" pitchFamily="18" charset="0"/>
              </a:rPr>
              <a:t>same</a:t>
            </a:r>
            <a:endParaRPr lang="en-IN" sz="2000" dirty="0">
              <a:ln>
                <a:solidFill>
                  <a:prstClr val="black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40464" y="1892317"/>
            <a:ext cx="308098" cy="338554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0" name="Line 60"/>
          <p:cNvSpPr>
            <a:spLocks noChangeShapeType="1"/>
          </p:cNvSpPr>
          <p:nvPr/>
        </p:nvSpPr>
        <p:spPr bwMode="auto">
          <a:xfrm flipV="1">
            <a:off x="6380393" y="2438439"/>
            <a:ext cx="1431968" cy="54627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/>
          <a:p>
            <a:pPr defTabSz="805898"/>
            <a:endParaRPr lang="en-IN" sz="1600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</a:endParaRPr>
          </a:p>
        </p:txBody>
      </p:sp>
      <p:sp>
        <p:nvSpPr>
          <p:cNvPr id="51" name="Line 61"/>
          <p:cNvSpPr>
            <a:spLocks noChangeShapeType="1"/>
          </p:cNvSpPr>
          <p:nvPr/>
        </p:nvSpPr>
        <p:spPr bwMode="auto">
          <a:xfrm flipH="1" flipV="1">
            <a:off x="6636752" y="2438439"/>
            <a:ext cx="1585578" cy="53540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/>
          <a:p>
            <a:pPr defTabSz="805898"/>
            <a:endParaRPr lang="en-IN" sz="1600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</a:endParaRPr>
          </a:p>
        </p:txBody>
      </p:sp>
      <p:sp>
        <p:nvSpPr>
          <p:cNvPr id="52" name="Freeform 62"/>
          <p:cNvSpPr>
            <a:spLocks/>
          </p:cNvSpPr>
          <p:nvPr/>
        </p:nvSpPr>
        <p:spPr bwMode="auto">
          <a:xfrm>
            <a:off x="6628877" y="1538441"/>
            <a:ext cx="1152000" cy="900000"/>
          </a:xfrm>
          <a:custGeom>
            <a:avLst/>
            <a:gdLst>
              <a:gd name="T0" fmla="*/ 0 w 1157"/>
              <a:gd name="T1" fmla="*/ 878 h 878"/>
              <a:gd name="T2" fmla="*/ 1157 w 1157"/>
              <a:gd name="T3" fmla="*/ 878 h 878"/>
              <a:gd name="T4" fmla="*/ 408 w 1157"/>
              <a:gd name="T5" fmla="*/ 0 h 878"/>
              <a:gd name="T6" fmla="*/ 0 w 1157"/>
              <a:gd name="T7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7" h="878">
                <a:moveTo>
                  <a:pt x="0" y="878"/>
                </a:moveTo>
                <a:lnTo>
                  <a:pt x="1157" y="878"/>
                </a:lnTo>
                <a:lnTo>
                  <a:pt x="408" y="0"/>
                </a:lnTo>
                <a:lnTo>
                  <a:pt x="0" y="878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53" name="Freeform 63"/>
          <p:cNvSpPr>
            <a:spLocks/>
          </p:cNvSpPr>
          <p:nvPr/>
        </p:nvSpPr>
        <p:spPr bwMode="auto">
          <a:xfrm>
            <a:off x="6392202" y="2437557"/>
            <a:ext cx="1419886" cy="545148"/>
          </a:xfrm>
          <a:custGeom>
            <a:avLst/>
            <a:gdLst>
              <a:gd name="T0" fmla="*/ 0 w 1622"/>
              <a:gd name="T1" fmla="*/ 970 h 970"/>
              <a:gd name="T2" fmla="*/ 456 w 1622"/>
              <a:gd name="T3" fmla="*/ 0 h 970"/>
              <a:gd name="T4" fmla="*/ 1622 w 1622"/>
              <a:gd name="T5" fmla="*/ 0 h 970"/>
              <a:gd name="T6" fmla="*/ 0 w 1622"/>
              <a:gd name="T7" fmla="*/ 970 h 970"/>
              <a:gd name="connsiteX0" fmla="*/ 0 w 8627"/>
              <a:gd name="connsiteY0" fmla="*/ 10129 h 10129"/>
              <a:gd name="connsiteX1" fmla="*/ 1438 w 8627"/>
              <a:gd name="connsiteY1" fmla="*/ 0 h 10129"/>
              <a:gd name="connsiteX2" fmla="*/ 8627 w 8627"/>
              <a:gd name="connsiteY2" fmla="*/ 0 h 10129"/>
              <a:gd name="connsiteX3" fmla="*/ 0 w 8627"/>
              <a:gd name="connsiteY3" fmla="*/ 10129 h 1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7" h="10129">
                <a:moveTo>
                  <a:pt x="0" y="10129"/>
                </a:moveTo>
                <a:lnTo>
                  <a:pt x="1438" y="0"/>
                </a:lnTo>
                <a:lnTo>
                  <a:pt x="8627" y="0"/>
                </a:lnTo>
                <a:lnTo>
                  <a:pt x="0" y="10129"/>
                </a:lnTo>
                <a:close/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-33995" y="2314726"/>
            <a:ext cx="5521325" cy="2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rgbClr val="8064A2">
                    <a:lumMod val="75000"/>
                  </a:srgbClr>
                </a:solidFill>
                <a:latin typeface="Bookman Old Style" pitchFamily="18" charset="0"/>
              </a:rPr>
              <a:t>Construction :</a:t>
            </a:r>
            <a:r>
              <a:rPr lang="en-US" altLang="en-US" sz="16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</a:rPr>
              <a:t>Draw </a:t>
            </a:r>
            <a:r>
              <a:rPr lang="en-US" altLang="en-US" sz="1600" dirty="0" err="1">
                <a:solidFill>
                  <a:srgbClr val="000514"/>
                </a:solidFill>
                <a:latin typeface="Bookman Old Style" pitchFamily="18" charset="0"/>
              </a:rPr>
              <a:t>seg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</a:rPr>
              <a:t> EM 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  <a:sym typeface="Symbol" panose="05050102010706020507" pitchFamily="18" charset="2"/>
              </a:rPr>
              <a:t> side AB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</a:rPr>
              <a:t>,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40535" y="2988739"/>
            <a:ext cx="1651001" cy="2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rgbClr val="8064A2">
                    <a:lumMod val="75000"/>
                  </a:srgbClr>
                </a:solidFill>
                <a:latin typeface="Bookman Old Style" pitchFamily="18" charset="0"/>
              </a:rPr>
              <a:t>Proof :</a:t>
            </a:r>
          </a:p>
        </p:txBody>
      </p:sp>
      <p:sp>
        <p:nvSpPr>
          <p:cNvPr id="80" name="Freeform 64"/>
          <p:cNvSpPr>
            <a:spLocks/>
          </p:cNvSpPr>
          <p:nvPr/>
        </p:nvSpPr>
        <p:spPr bwMode="auto">
          <a:xfrm>
            <a:off x="6599511" y="2416331"/>
            <a:ext cx="1652546" cy="570346"/>
          </a:xfrm>
          <a:custGeom>
            <a:avLst/>
            <a:gdLst>
              <a:gd name="T0" fmla="*/ 1980 w 1980"/>
              <a:gd name="T1" fmla="*/ 984 h 984"/>
              <a:gd name="T2" fmla="*/ 0 w 1980"/>
              <a:gd name="T3" fmla="*/ 0 h 984"/>
              <a:gd name="T4" fmla="*/ 1158 w 1980"/>
              <a:gd name="T5" fmla="*/ 0 h 984"/>
              <a:gd name="T6" fmla="*/ 1980 w 1980"/>
              <a:gd name="T7" fmla="*/ 984 h 984"/>
              <a:gd name="connsiteX0" fmla="*/ 8280 w 8280"/>
              <a:gd name="connsiteY0" fmla="*/ 7193 h 7193"/>
              <a:gd name="connsiteX1" fmla="*/ 0 w 8280"/>
              <a:gd name="connsiteY1" fmla="*/ 0 h 7193"/>
              <a:gd name="connsiteX2" fmla="*/ 5848 w 8280"/>
              <a:gd name="connsiteY2" fmla="*/ 0 h 7193"/>
              <a:gd name="connsiteX3" fmla="*/ 8280 w 8280"/>
              <a:gd name="connsiteY3" fmla="*/ 7193 h 7193"/>
              <a:gd name="connsiteX0" fmla="*/ 10284 w 10284"/>
              <a:gd name="connsiteY0" fmla="*/ 9949 h 9949"/>
              <a:gd name="connsiteX1" fmla="*/ 0 w 10284"/>
              <a:gd name="connsiteY1" fmla="*/ 0 h 9949"/>
              <a:gd name="connsiteX2" fmla="*/ 7063 w 10284"/>
              <a:gd name="connsiteY2" fmla="*/ 0 h 9949"/>
              <a:gd name="connsiteX3" fmla="*/ 10284 w 10284"/>
              <a:gd name="connsiteY3" fmla="*/ 9949 h 9949"/>
              <a:gd name="connsiteX0" fmla="*/ 10000 w 10000"/>
              <a:gd name="connsiteY0" fmla="*/ 10204 h 10204"/>
              <a:gd name="connsiteX1" fmla="*/ 0 w 10000"/>
              <a:gd name="connsiteY1" fmla="*/ 204 h 10204"/>
              <a:gd name="connsiteX2" fmla="*/ 6971 w 10000"/>
              <a:gd name="connsiteY2" fmla="*/ 0 h 10204"/>
              <a:gd name="connsiteX3" fmla="*/ 10000 w 10000"/>
              <a:gd name="connsiteY3" fmla="*/ 10204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204">
                <a:moveTo>
                  <a:pt x="10000" y="10204"/>
                </a:moveTo>
                <a:lnTo>
                  <a:pt x="0" y="204"/>
                </a:lnTo>
                <a:lnTo>
                  <a:pt x="6971" y="0"/>
                </a:lnTo>
                <a:lnTo>
                  <a:pt x="10000" y="10204"/>
                </a:lnTo>
                <a:close/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275857" y="1275606"/>
            <a:ext cx="3183432" cy="1091413"/>
            <a:chOff x="3275856" y="1347024"/>
            <a:chExt cx="3183432" cy="1091413"/>
          </a:xfrm>
        </p:grpSpPr>
        <p:sp>
          <p:nvSpPr>
            <p:cNvPr id="127" name="Cloud 126"/>
            <p:cNvSpPr/>
            <p:nvPr/>
          </p:nvSpPr>
          <p:spPr bwMode="auto">
            <a:xfrm flipH="1" flipV="1">
              <a:off x="3275856" y="1347024"/>
              <a:ext cx="3044246" cy="109141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589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424371" y="1491042"/>
              <a:ext cx="3034917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5898">
                <a:lnSpc>
                  <a:spcPct val="120000"/>
                </a:lnSpc>
              </a:pP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To get the L.H.S equal we need to prove </a:t>
              </a:r>
            </a:p>
            <a:p>
              <a:pPr algn="ctr" defTabSz="805898">
                <a:lnSpc>
                  <a:spcPct val="120000"/>
                </a:lnSpc>
              </a:pP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sz="1400" b="1" dirty="0">
                  <a:solidFill>
                    <a:srgbClr val="FFFF00"/>
                  </a:solidFill>
                  <a:latin typeface="Symbol" pitchFamily="18" charset="2"/>
                </a:rPr>
                <a:t>D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BDE) = A(</a:t>
              </a:r>
              <a:r>
                <a:rPr lang="en-US" sz="1400" b="1" dirty="0">
                  <a:solidFill>
                    <a:srgbClr val="FFFF00"/>
                  </a:solidFill>
                  <a:latin typeface="Symbol" pitchFamily="18" charset="2"/>
                </a:rPr>
                <a:t>D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DEC)</a:t>
              </a:r>
            </a:p>
          </p:txBody>
        </p:sp>
      </p:grpSp>
      <p:sp>
        <p:nvSpPr>
          <p:cNvPr id="132" name="Line 66"/>
          <p:cNvSpPr>
            <a:spLocks noChangeShapeType="1"/>
          </p:cNvSpPr>
          <p:nvPr/>
        </p:nvSpPr>
        <p:spPr bwMode="auto">
          <a:xfrm>
            <a:off x="5843783" y="2994329"/>
            <a:ext cx="2844000" cy="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33" name="Line 65"/>
          <p:cNvSpPr>
            <a:spLocks noChangeShapeType="1"/>
          </p:cNvSpPr>
          <p:nvPr/>
        </p:nvSpPr>
        <p:spPr bwMode="auto">
          <a:xfrm>
            <a:off x="5852292" y="2427508"/>
            <a:ext cx="2844000" cy="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6639703" y="2416331"/>
            <a:ext cx="1152000" cy="0"/>
          </a:xfrm>
          <a:prstGeom prst="line">
            <a:avLst/>
          </a:prstGeom>
          <a:ln w="57150">
            <a:solidFill>
              <a:schemeClr val="accent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67"/>
          <p:cNvSpPr>
            <a:spLocks noChangeArrowheads="1"/>
          </p:cNvSpPr>
          <p:nvPr/>
        </p:nvSpPr>
        <p:spPr bwMode="auto">
          <a:xfrm>
            <a:off x="1415299" y="1826517"/>
            <a:ext cx="337680" cy="2511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29" tIns="45714" rIns="91429" bIns="45714" anchor="ctr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7826" y="1779663"/>
            <a:ext cx="487634" cy="33855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416181" y="2067431"/>
            <a:ext cx="32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634322" y="1534445"/>
            <a:ext cx="403914" cy="902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loud 146"/>
          <p:cNvSpPr/>
          <p:nvPr/>
        </p:nvSpPr>
        <p:spPr bwMode="auto">
          <a:xfrm flipH="1" flipV="1">
            <a:off x="2871359" y="1275605"/>
            <a:ext cx="3212807" cy="10677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203849" y="1634166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Does AD belong to a triangle ?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70166" y="1623765"/>
            <a:ext cx="833883" cy="461665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Yes </a:t>
            </a:r>
            <a:endParaRPr lang="en-IN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203849" y="1635647"/>
            <a:ext cx="2592821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triangle ?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956967" y="1615956"/>
            <a:ext cx="1047082" cy="461665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US" sz="24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ADE</a:t>
            </a:r>
            <a:endParaRPr lang="en-IN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128600" y="1717266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Can AD be the height ?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130345" y="1615956"/>
            <a:ext cx="729687" cy="461665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No </a:t>
            </a:r>
            <a:endParaRPr lang="en-IN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248108" y="1729141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Why ?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036096" y="1599770"/>
            <a:ext cx="3048072" cy="40011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It is not perpendicular</a:t>
            </a:r>
            <a:endParaRPr lang="en-IN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275857" y="1657132"/>
            <a:ext cx="2592821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So AD will be the base</a:t>
            </a:r>
          </a:p>
        </p:txBody>
      </p:sp>
      <p:sp>
        <p:nvSpPr>
          <p:cNvPr id="173" name="Oval 67"/>
          <p:cNvSpPr>
            <a:spLocks noChangeArrowheads="1"/>
          </p:cNvSpPr>
          <p:nvPr/>
        </p:nvSpPr>
        <p:spPr bwMode="auto">
          <a:xfrm>
            <a:off x="1409342" y="2069953"/>
            <a:ext cx="337680" cy="2511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29" tIns="45714" rIns="91429" bIns="45714" anchor="ctr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38797" y="2036028"/>
            <a:ext cx="500458" cy="33855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DB</a:t>
            </a:r>
          </a:p>
        </p:txBody>
      </p:sp>
      <p:cxnSp>
        <p:nvCxnSpPr>
          <p:cNvPr id="176" name="Straight Connector 175"/>
          <p:cNvCxnSpPr>
            <a:stCxn id="53" idx="1"/>
          </p:cNvCxnSpPr>
          <p:nvPr/>
        </p:nvCxnSpPr>
        <p:spPr>
          <a:xfrm flipH="1">
            <a:off x="6380393" y="2437557"/>
            <a:ext cx="248485" cy="55532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loud 176"/>
          <p:cNvSpPr/>
          <p:nvPr/>
        </p:nvSpPr>
        <p:spPr bwMode="auto">
          <a:xfrm flipH="1" flipV="1">
            <a:off x="2871361" y="1275606"/>
            <a:ext cx="3212807" cy="10677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76100" y="1657132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Can DB be the height ?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059832" y="1615956"/>
            <a:ext cx="2487242" cy="40011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No </a:t>
            </a:r>
            <a:endParaRPr lang="en-IN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248108" y="1657132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why ?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347864" y="1443373"/>
            <a:ext cx="2487242" cy="707886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It is not perpendicular</a:t>
            </a:r>
            <a:endParaRPr lang="en-IN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203849" y="1657132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So it will be the base</a:t>
            </a:r>
          </a:p>
        </p:txBody>
      </p:sp>
      <p:sp>
        <p:nvSpPr>
          <p:cNvPr id="184" name="Cloud 183"/>
          <p:cNvSpPr/>
          <p:nvPr/>
        </p:nvSpPr>
        <p:spPr bwMode="auto">
          <a:xfrm flipH="1" flipV="1">
            <a:off x="2871359" y="1275606"/>
            <a:ext cx="3336834" cy="142550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320116" y="1422524"/>
            <a:ext cx="2692045" cy="10772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For DB to be the base and EM to be the height of a triangle what should we draw ?</a:t>
            </a:r>
          </a:p>
        </p:txBody>
      </p:sp>
      <p:sp>
        <p:nvSpPr>
          <p:cNvPr id="189" name="Cloud 188"/>
          <p:cNvSpPr/>
          <p:nvPr/>
        </p:nvSpPr>
        <p:spPr bwMode="auto">
          <a:xfrm flipH="1" flipV="1">
            <a:off x="2871361" y="1275606"/>
            <a:ext cx="3212807" cy="10677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176100" y="1491631"/>
            <a:ext cx="283606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For AD to be the base,</a:t>
            </a:r>
          </a:p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height should be from ?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275856" y="1615956"/>
            <a:ext cx="2487242" cy="40011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E </a:t>
            </a:r>
            <a:endParaRPr lang="en-IN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995936" y="2328108"/>
            <a:ext cx="945412" cy="215963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 err="1">
                <a:solidFill>
                  <a:srgbClr val="000514"/>
                </a:solidFill>
                <a:latin typeface="Bookman Old Style" pitchFamily="18" charset="0"/>
              </a:rPr>
              <a:t>seg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</a:rPr>
              <a:t> BE,</a:t>
            </a:r>
          </a:p>
        </p:txBody>
      </p:sp>
      <p:sp>
        <p:nvSpPr>
          <p:cNvPr id="197" name="Oval 67"/>
          <p:cNvSpPr>
            <a:spLocks noChangeArrowheads="1"/>
          </p:cNvSpPr>
          <p:nvPr/>
        </p:nvSpPr>
        <p:spPr bwMode="auto">
          <a:xfrm>
            <a:off x="1980564" y="1816327"/>
            <a:ext cx="337680" cy="2511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29" tIns="45714" rIns="91429" bIns="45714" anchor="ctr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16734" y="1779663"/>
            <a:ext cx="471604" cy="33855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AE</a:t>
            </a:r>
          </a:p>
        </p:txBody>
      </p:sp>
      <p:cxnSp>
        <p:nvCxnSpPr>
          <p:cNvPr id="198" name="Straight Connector 197"/>
          <p:cNvCxnSpPr/>
          <p:nvPr/>
        </p:nvCxnSpPr>
        <p:spPr>
          <a:xfrm rot="-120000">
            <a:off x="7056949" y="1532803"/>
            <a:ext cx="704274" cy="90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67"/>
          <p:cNvSpPr>
            <a:spLocks noChangeArrowheads="1"/>
          </p:cNvSpPr>
          <p:nvPr/>
        </p:nvSpPr>
        <p:spPr bwMode="auto">
          <a:xfrm>
            <a:off x="1974024" y="2070891"/>
            <a:ext cx="337680" cy="2511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29" tIns="45714" rIns="91429" bIns="45714" anchor="ctr"/>
          <a:lstStyle/>
          <a:p>
            <a:pPr defTabSz="805898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7705" y="2036028"/>
            <a:ext cx="484428" cy="33855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EC</a:t>
            </a:r>
          </a:p>
        </p:txBody>
      </p:sp>
      <p:cxnSp>
        <p:nvCxnSpPr>
          <p:cNvPr id="207" name="Straight Connector 206"/>
          <p:cNvCxnSpPr/>
          <p:nvPr/>
        </p:nvCxnSpPr>
        <p:spPr>
          <a:xfrm rot="60000">
            <a:off x="7772895" y="2434235"/>
            <a:ext cx="476155" cy="5396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7764102" y="2381867"/>
            <a:ext cx="108000" cy="108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defTabSz="805898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41" name="Rectangle 64"/>
          <p:cNvSpPr>
            <a:spLocks noChangeArrowheads="1"/>
          </p:cNvSpPr>
          <p:nvPr/>
        </p:nvSpPr>
        <p:spPr bwMode="auto">
          <a:xfrm>
            <a:off x="6492665" y="1814440"/>
            <a:ext cx="35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3887910" y="1755954"/>
            <a:ext cx="1188146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seg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BE</a:t>
            </a:r>
          </a:p>
        </p:txBody>
      </p:sp>
      <p:cxnSp>
        <p:nvCxnSpPr>
          <p:cNvPr id="249" name="Straight Connector 248"/>
          <p:cNvCxnSpPr/>
          <p:nvPr/>
        </p:nvCxnSpPr>
        <p:spPr>
          <a:xfrm rot="60000" flipH="1" flipV="1">
            <a:off x="6782723" y="2053725"/>
            <a:ext cx="1027515" cy="373446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6788" y="2760739"/>
            <a:ext cx="2593980" cy="33855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A(</a:t>
            </a:r>
            <a:r>
              <a:rPr lang="en-IN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ADE) = ½ 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 AD  EM</a:t>
            </a:r>
            <a:endParaRPr lang="en-IN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09600" y="3037885"/>
            <a:ext cx="2619628" cy="33855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A(</a:t>
            </a:r>
            <a:r>
              <a:rPr lang="en-IN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BDE) = ½ 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 BD  EM</a:t>
            </a:r>
            <a:endParaRPr lang="en-IN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116787" y="3077234"/>
            <a:ext cx="9555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207297" y="3070542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301042" y="2770781"/>
            <a:ext cx="216024" cy="2880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2279306" y="3048770"/>
            <a:ext cx="216024" cy="2880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3304261" y="2759762"/>
            <a:ext cx="216024" cy="2880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345840" y="3058814"/>
            <a:ext cx="216024" cy="2880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667175" y="2760739"/>
            <a:ext cx="811721" cy="626121"/>
            <a:chOff x="3511597" y="2571750"/>
            <a:chExt cx="811721" cy="626121"/>
          </a:xfrm>
        </p:grpSpPr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3511597" y="2719914"/>
              <a:ext cx="3548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742231" y="2571750"/>
              <a:ext cx="581087" cy="626121"/>
              <a:chOff x="2339752" y="2327704"/>
              <a:chExt cx="613518" cy="661066"/>
            </a:xfrm>
          </p:grpSpPr>
          <p:sp>
            <p:nvSpPr>
              <p:cNvPr id="116" name="Text Box 28"/>
              <p:cNvSpPr txBox="1">
                <a:spLocks noChangeArrowheads="1"/>
              </p:cNvSpPr>
              <p:nvPr/>
            </p:nvSpPr>
            <p:spPr bwMode="auto">
              <a:xfrm>
                <a:off x="2348392" y="2327704"/>
                <a:ext cx="604878" cy="357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805898">
                  <a:spcBef>
                    <a:spcPct val="50000"/>
                  </a:spcBef>
                </a:pPr>
                <a:r>
                  <a:rPr lang="en-US" altLang="en-US" sz="1600" b="0" dirty="0">
                    <a:solidFill>
                      <a:srgbClr val="000514"/>
                    </a:solidFill>
                    <a:latin typeface="Bookman Old Style" pitchFamily="18" charset="0"/>
                  </a:rPr>
                  <a:t>AD</a:t>
                </a:r>
                <a:endParaRPr lang="en-US" altLang="en-US" sz="1600" b="0" baseline="30000" dirty="0">
                  <a:solidFill>
                    <a:srgbClr val="000514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7" name="Text Box 28"/>
              <p:cNvSpPr txBox="1">
                <a:spLocks noChangeArrowheads="1"/>
              </p:cNvSpPr>
              <p:nvPr/>
            </p:nvSpPr>
            <p:spPr bwMode="auto">
              <a:xfrm>
                <a:off x="2339752" y="2631321"/>
                <a:ext cx="604878" cy="357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805898">
                  <a:spcBef>
                    <a:spcPct val="50000"/>
                  </a:spcBef>
                </a:pPr>
                <a:r>
                  <a:rPr lang="en-US" altLang="en-US" sz="1600" b="0" dirty="0">
                    <a:solidFill>
                      <a:srgbClr val="000514"/>
                    </a:solidFill>
                    <a:latin typeface="Bookman Old Style" pitchFamily="18" charset="0"/>
                  </a:rPr>
                  <a:t>BD</a:t>
                </a:r>
                <a:endParaRPr lang="en-US" altLang="en-US" sz="1600" b="0" baseline="30000" dirty="0">
                  <a:solidFill>
                    <a:srgbClr val="000514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8" name="Line 27"/>
              <p:cNvSpPr>
                <a:spLocks noChangeShapeType="1"/>
              </p:cNvSpPr>
              <p:nvPr/>
            </p:nvSpPr>
            <p:spPr bwMode="auto">
              <a:xfrm>
                <a:off x="2404101" y="2656798"/>
                <a:ext cx="360000" cy="0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805898">
                  <a:defRPr/>
                </a:pPr>
                <a:endParaRPr lang="en-IN" sz="1600" kern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109690" y="2760738"/>
            <a:ext cx="1034257" cy="615700"/>
            <a:chOff x="1106422" y="3828258"/>
            <a:chExt cx="1034257" cy="615700"/>
          </a:xfrm>
        </p:grpSpPr>
        <p:sp>
          <p:nvSpPr>
            <p:cNvPr id="120" name="TextBox 119"/>
            <p:cNvSpPr txBox="1"/>
            <p:nvPr/>
          </p:nvSpPr>
          <p:spPr>
            <a:xfrm>
              <a:off x="1113609" y="3828258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IN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A(</a:t>
              </a:r>
              <a:r>
                <a:rPr lang="en-IN" sz="1600" dirty="0">
                  <a:solidFill>
                    <a:prstClr val="black"/>
                  </a:solidFill>
                  <a:latin typeface="Symbol" panose="05050102010706020507" pitchFamily="18" charset="2"/>
                </a:rPr>
                <a:t>D</a:t>
              </a:r>
              <a:r>
                <a:rPr lang="en-IN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ADE)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06422" y="4105404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IN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A(</a:t>
              </a:r>
              <a:r>
                <a:rPr lang="en-IN" sz="1600" dirty="0">
                  <a:solidFill>
                    <a:prstClr val="black"/>
                  </a:solidFill>
                  <a:latin typeface="Symbol" panose="05050102010706020507" pitchFamily="18" charset="2"/>
                </a:rPr>
                <a:t>D</a:t>
              </a:r>
              <a:r>
                <a:rPr lang="en-IN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BDE)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1113609" y="4144754"/>
              <a:ext cx="9555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64"/>
          <p:cNvSpPr>
            <a:spLocks noChangeArrowheads="1"/>
          </p:cNvSpPr>
          <p:nvPr/>
        </p:nvSpPr>
        <p:spPr bwMode="auto">
          <a:xfrm>
            <a:off x="2940989" y="2839114"/>
            <a:ext cx="1038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...(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24" name="Cloud 123"/>
          <p:cNvSpPr/>
          <p:nvPr/>
        </p:nvSpPr>
        <p:spPr bwMode="auto">
          <a:xfrm flipH="1" flipV="1">
            <a:off x="2848079" y="1250141"/>
            <a:ext cx="3212807" cy="10677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03849" y="1634166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AE belongs to which triangle 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76718" y="1587795"/>
            <a:ext cx="1047082" cy="461665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US" sz="24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ADE</a:t>
            </a:r>
            <a:endParaRPr lang="en-IN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33347" y="1625099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Can AE be the height 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294113" y="1534022"/>
            <a:ext cx="729687" cy="461665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No </a:t>
            </a:r>
            <a:endParaRPr lang="en-IN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69974" y="1646734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Why ?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940717" y="1604642"/>
            <a:ext cx="3048072" cy="40011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It is not perpendicular</a:t>
            </a:r>
            <a:endParaRPr lang="en-IN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52137" y="1612393"/>
            <a:ext cx="2592821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So AE will be the base</a:t>
            </a:r>
          </a:p>
        </p:txBody>
      </p:sp>
      <p:sp>
        <p:nvSpPr>
          <p:cNvPr id="139" name="Cloud 138"/>
          <p:cNvSpPr/>
          <p:nvPr/>
        </p:nvSpPr>
        <p:spPr bwMode="auto">
          <a:xfrm flipH="1" flipV="1">
            <a:off x="2857808" y="1267901"/>
            <a:ext cx="3212807" cy="10677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96702" y="1582178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Can EC be the height 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173737" y="1552250"/>
            <a:ext cx="2487242" cy="40011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No </a:t>
            </a:r>
            <a:endParaRPr lang="en-IN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206798" y="1597993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why ?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59624" y="1413327"/>
            <a:ext cx="2487242" cy="707886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It is not perpendicular</a:t>
            </a:r>
            <a:endParaRPr lang="en-IN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10218" y="1643734"/>
            <a:ext cx="2692045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So it will be the base</a:t>
            </a:r>
          </a:p>
        </p:txBody>
      </p:sp>
      <p:sp>
        <p:nvSpPr>
          <p:cNvPr id="145" name="Cloud 144"/>
          <p:cNvSpPr/>
          <p:nvPr/>
        </p:nvSpPr>
        <p:spPr bwMode="auto">
          <a:xfrm flipH="1" flipV="1">
            <a:off x="2863246" y="1263391"/>
            <a:ext cx="3212807" cy="10677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057610" y="1479414"/>
            <a:ext cx="283606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For AE to be the base,</a:t>
            </a:r>
          </a:p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height should be from ?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67740" y="1615463"/>
            <a:ext cx="2487242" cy="40011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D </a:t>
            </a:r>
            <a:endParaRPr lang="en-IN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6581059" y="2368707"/>
            <a:ext cx="108000" cy="108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defTabSz="805898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56" name="Rectangle 64"/>
          <p:cNvSpPr>
            <a:spLocks noChangeArrowheads="1"/>
          </p:cNvSpPr>
          <p:nvPr/>
        </p:nvSpPr>
        <p:spPr bwMode="auto">
          <a:xfrm flipH="1">
            <a:off x="7296479" y="1683912"/>
            <a:ext cx="35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924074" y="2615301"/>
            <a:ext cx="1917513" cy="215444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 err="1">
                <a:solidFill>
                  <a:srgbClr val="000514"/>
                </a:solidFill>
                <a:latin typeface="Bookman Old Style" pitchFamily="18" charset="0"/>
              </a:rPr>
              <a:t>seg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</a:rPr>
              <a:t> DN 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  <a:sym typeface="Symbol" panose="05050102010706020507" pitchFamily="18" charset="2"/>
              </a:rPr>
              <a:t> side AC</a:t>
            </a:r>
            <a:endParaRPr lang="en-US" altLang="en-US" sz="1600" dirty="0">
              <a:solidFill>
                <a:srgbClr val="000514"/>
              </a:solidFill>
              <a:latin typeface="Bookman Old Style" pitchFamily="18" charset="0"/>
            </a:endParaRPr>
          </a:p>
        </p:txBody>
      </p:sp>
      <p:sp>
        <p:nvSpPr>
          <p:cNvPr id="158" name="Cloud 157"/>
          <p:cNvSpPr/>
          <p:nvPr/>
        </p:nvSpPr>
        <p:spPr bwMode="auto">
          <a:xfrm flipH="1" flipV="1">
            <a:off x="2860193" y="1251604"/>
            <a:ext cx="3336834" cy="142550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308950" y="1398522"/>
            <a:ext cx="2692045" cy="10772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For EC to be the base and DN to be the height of a triangle what should we draw ?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876744" y="1731952"/>
            <a:ext cx="1215397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seg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DC</a:t>
            </a: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6628436" y="1882541"/>
            <a:ext cx="717278" cy="554709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731550" y="2624590"/>
            <a:ext cx="1338806" cy="215431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</a:rPr>
              <a:t>and </a:t>
            </a:r>
            <a:r>
              <a:rPr lang="en-US" altLang="en-US" sz="1600" dirty="0" err="1">
                <a:solidFill>
                  <a:srgbClr val="000514"/>
                </a:solidFill>
                <a:latin typeface="Bookman Old Style" pitchFamily="18" charset="0"/>
              </a:rPr>
              <a:t>seg</a:t>
            </a:r>
            <a:r>
              <a:rPr lang="en-US" altLang="en-US" sz="1600" dirty="0">
                <a:solidFill>
                  <a:srgbClr val="000514"/>
                </a:solidFill>
                <a:latin typeface="Bookman Old Style" pitchFamily="18" charset="0"/>
              </a:rPr>
              <a:t> DC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96909" y="3380711"/>
            <a:ext cx="2573140" cy="33855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A(</a:t>
            </a:r>
            <a:r>
              <a:rPr lang="en-IN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ADE) = ½ 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 AE  DN</a:t>
            </a:r>
            <a:endParaRPr lang="en-IN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89722" y="3657857"/>
            <a:ext cx="2582758" cy="33855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A(</a:t>
            </a:r>
            <a:r>
              <a:rPr lang="en-IN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CDE) = ½ 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 EC  DN</a:t>
            </a:r>
            <a:endParaRPr lang="en-IN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1096909" y="3697206"/>
            <a:ext cx="9555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187419" y="3690514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281164" y="3390753"/>
            <a:ext cx="216024" cy="2880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259428" y="3668742"/>
            <a:ext cx="216024" cy="2880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3284383" y="3379734"/>
            <a:ext cx="216024" cy="2880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3325962" y="3678786"/>
            <a:ext cx="216024" cy="2880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3647297" y="3380711"/>
            <a:ext cx="811721" cy="626121"/>
            <a:chOff x="3511597" y="2571750"/>
            <a:chExt cx="811721" cy="626121"/>
          </a:xfrm>
        </p:grpSpPr>
        <p:sp>
          <p:nvSpPr>
            <p:cNvPr id="188" name="Rectangle 23"/>
            <p:cNvSpPr>
              <a:spLocks noChangeArrowheads="1"/>
            </p:cNvSpPr>
            <p:nvPr/>
          </p:nvSpPr>
          <p:spPr bwMode="auto">
            <a:xfrm>
              <a:off x="3511597" y="2719914"/>
              <a:ext cx="3548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3742231" y="2571750"/>
              <a:ext cx="581087" cy="626121"/>
              <a:chOff x="2339752" y="2327704"/>
              <a:chExt cx="613518" cy="661066"/>
            </a:xfrm>
          </p:grpSpPr>
          <p:sp>
            <p:nvSpPr>
              <p:cNvPr id="193" name="Text Box 28"/>
              <p:cNvSpPr txBox="1">
                <a:spLocks noChangeArrowheads="1"/>
              </p:cNvSpPr>
              <p:nvPr/>
            </p:nvSpPr>
            <p:spPr bwMode="auto">
              <a:xfrm>
                <a:off x="2348392" y="2327704"/>
                <a:ext cx="604878" cy="357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805898">
                  <a:spcBef>
                    <a:spcPct val="50000"/>
                  </a:spcBef>
                </a:pPr>
                <a:r>
                  <a:rPr lang="en-US" altLang="en-US" sz="1600" b="0" dirty="0">
                    <a:solidFill>
                      <a:srgbClr val="000514"/>
                    </a:solidFill>
                    <a:latin typeface="Bookman Old Style" pitchFamily="18" charset="0"/>
                  </a:rPr>
                  <a:t>AE</a:t>
                </a:r>
                <a:endParaRPr lang="en-US" altLang="en-US" sz="1600" b="0" baseline="30000" dirty="0">
                  <a:solidFill>
                    <a:srgbClr val="000514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4" name="Text Box 28"/>
              <p:cNvSpPr txBox="1">
                <a:spLocks noChangeArrowheads="1"/>
              </p:cNvSpPr>
              <p:nvPr/>
            </p:nvSpPr>
            <p:spPr bwMode="auto">
              <a:xfrm>
                <a:off x="2339752" y="2631321"/>
                <a:ext cx="604878" cy="357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805898">
                  <a:spcBef>
                    <a:spcPct val="50000"/>
                  </a:spcBef>
                </a:pPr>
                <a:r>
                  <a:rPr lang="en-US" altLang="en-US" sz="1600" b="0" dirty="0">
                    <a:solidFill>
                      <a:srgbClr val="000514"/>
                    </a:solidFill>
                    <a:latin typeface="Bookman Old Style" pitchFamily="18" charset="0"/>
                  </a:rPr>
                  <a:t>EC</a:t>
                </a:r>
                <a:endParaRPr lang="en-US" altLang="en-US" sz="1600" b="0" baseline="30000" dirty="0">
                  <a:solidFill>
                    <a:srgbClr val="000514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5" name="Line 27"/>
              <p:cNvSpPr>
                <a:spLocks noChangeShapeType="1"/>
              </p:cNvSpPr>
              <p:nvPr/>
            </p:nvSpPr>
            <p:spPr bwMode="auto">
              <a:xfrm>
                <a:off x="2404101" y="2656798"/>
                <a:ext cx="360000" cy="0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805898">
                  <a:defRPr/>
                </a:pPr>
                <a:endParaRPr lang="en-IN" sz="1600" kern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1091559" y="3380710"/>
            <a:ext cx="1034257" cy="615700"/>
            <a:chOff x="1106422" y="3828258"/>
            <a:chExt cx="1034257" cy="615700"/>
          </a:xfrm>
        </p:grpSpPr>
        <p:sp>
          <p:nvSpPr>
            <p:cNvPr id="200" name="TextBox 199"/>
            <p:cNvSpPr txBox="1"/>
            <p:nvPr/>
          </p:nvSpPr>
          <p:spPr>
            <a:xfrm>
              <a:off x="1113609" y="3828258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IN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A(</a:t>
              </a:r>
              <a:r>
                <a:rPr lang="en-IN" sz="1600" dirty="0">
                  <a:solidFill>
                    <a:prstClr val="black"/>
                  </a:solidFill>
                  <a:latin typeface="Symbol" panose="05050102010706020507" pitchFamily="18" charset="2"/>
                </a:rPr>
                <a:t>D</a:t>
              </a:r>
              <a:r>
                <a:rPr lang="en-IN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ADE)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106422" y="4105404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IN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A(</a:t>
              </a:r>
              <a:r>
                <a:rPr lang="en-IN" sz="1600" dirty="0">
                  <a:solidFill>
                    <a:prstClr val="black"/>
                  </a:solidFill>
                  <a:latin typeface="Symbol" panose="05050102010706020507" pitchFamily="18" charset="2"/>
                </a:rPr>
                <a:t>D</a:t>
              </a:r>
              <a:r>
                <a:rPr lang="en-IN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CDE)</a:t>
              </a: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1113609" y="4144754"/>
              <a:ext cx="9555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ectangle 64"/>
          <p:cNvSpPr>
            <a:spLocks noChangeArrowheads="1"/>
          </p:cNvSpPr>
          <p:nvPr/>
        </p:nvSpPr>
        <p:spPr bwMode="auto">
          <a:xfrm>
            <a:off x="2921111" y="3459087"/>
            <a:ext cx="1038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...(ii)</a:t>
            </a:r>
          </a:p>
        </p:txBody>
      </p:sp>
      <p:sp>
        <p:nvSpPr>
          <p:cNvPr id="215" name="Cloud 214"/>
          <p:cNvSpPr/>
          <p:nvPr/>
        </p:nvSpPr>
        <p:spPr bwMode="auto">
          <a:xfrm flipH="1" flipV="1">
            <a:off x="3177585" y="2377971"/>
            <a:ext cx="2778888" cy="101317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236226" y="2624584"/>
            <a:ext cx="2692045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What can u say about A(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BDE) and A(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CDE) ?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262014" y="2709463"/>
            <a:ext cx="2640466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A(</a:t>
            </a:r>
            <a:r>
              <a:rPr lang="en-US" sz="2000" b="1" dirty="0">
                <a:solidFill>
                  <a:srgbClr val="FFFF00"/>
                </a:solidFill>
                <a:latin typeface="Symbol" panose="05050102010706020507" pitchFamily="18" charset="2"/>
              </a:rPr>
              <a:t>D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BDE) = A(</a:t>
            </a:r>
            <a:r>
              <a:rPr lang="en-US" sz="2000" b="1" dirty="0">
                <a:solidFill>
                  <a:srgbClr val="FFFF00"/>
                </a:solidFill>
                <a:latin typeface="Symbol" panose="05050102010706020507" pitchFamily="18" charset="2"/>
              </a:rPr>
              <a:t>D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CDE)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798" y="3958172"/>
            <a:ext cx="2215671" cy="33855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685713"/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A(</a:t>
            </a:r>
            <a:r>
              <a:rPr lang="en-IN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BDE) = A(</a:t>
            </a:r>
            <a:r>
              <a:rPr lang="en-IN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CDE)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3533265" y="3926061"/>
            <a:ext cx="3662792" cy="830985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>
              <a:tabLst>
                <a:tab pos="574603" algn="l"/>
              </a:tabLst>
            </a:pP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[If two triangles are in between two </a:t>
            </a:r>
          </a:p>
          <a:p>
            <a:pPr defTabSz="805898">
              <a:tabLst>
                <a:tab pos="574603" algn="l"/>
              </a:tabLst>
            </a:pP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parallel lines with common base, </a:t>
            </a:r>
          </a:p>
          <a:p>
            <a:pPr defTabSz="805898">
              <a:tabLst>
                <a:tab pos="574603" algn="l"/>
              </a:tabLst>
            </a:pP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then their areas are equal]</a:t>
            </a:r>
          </a:p>
        </p:txBody>
      </p:sp>
      <p:sp>
        <p:nvSpPr>
          <p:cNvPr id="218" name="Rectangle 64"/>
          <p:cNvSpPr>
            <a:spLocks noChangeArrowheads="1"/>
          </p:cNvSpPr>
          <p:nvPr/>
        </p:nvSpPr>
        <p:spPr bwMode="auto">
          <a:xfrm>
            <a:off x="2961623" y="3943815"/>
            <a:ext cx="1038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...(iii)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3017852" y="1361308"/>
            <a:ext cx="3311197" cy="1153803"/>
            <a:chOff x="3101727" y="1284633"/>
            <a:chExt cx="3311198" cy="1153803"/>
          </a:xfrm>
        </p:grpSpPr>
        <p:sp>
          <p:nvSpPr>
            <p:cNvPr id="222" name="Cloud 221"/>
            <p:cNvSpPr/>
            <p:nvPr/>
          </p:nvSpPr>
          <p:spPr bwMode="auto">
            <a:xfrm flipH="1" flipV="1">
              <a:off x="3101727" y="1284633"/>
              <a:ext cx="3218375" cy="115380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589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378008" y="1450850"/>
              <a:ext cx="3034917" cy="61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5898">
                <a:lnSpc>
                  <a:spcPct val="120000"/>
                </a:lnSpc>
              </a:pP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From (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), (ii) and (iii) we get,  L.H.S equal</a:t>
              </a:r>
              <a:endParaRPr lang="en-US" sz="14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3076651" y="2018554"/>
            <a:ext cx="3034917" cy="35086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>
              <a:lnSpc>
                <a:spcPct val="120000"/>
              </a:lnSpc>
            </a:pP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So, the R.H.S will be equal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356856" y="4279477"/>
            <a:ext cx="613518" cy="604086"/>
            <a:chOff x="2339752" y="2327704"/>
            <a:chExt cx="613518" cy="604086"/>
          </a:xfrm>
        </p:grpSpPr>
        <p:sp>
          <p:nvSpPr>
            <p:cNvPr id="226" name="Text Box 28"/>
            <p:cNvSpPr txBox="1">
              <a:spLocks noChangeArrowheads="1"/>
            </p:cNvSpPr>
            <p:nvPr/>
          </p:nvSpPr>
          <p:spPr bwMode="auto">
            <a:xfrm>
              <a:off x="2348392" y="2327704"/>
              <a:ext cx="60487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805898">
                <a:spcBef>
                  <a:spcPct val="50000"/>
                </a:spcBef>
              </a:pPr>
              <a:r>
                <a:rPr lang="en-US" altLang="en-US" sz="1600" b="0" dirty="0">
                  <a:solidFill>
                    <a:prstClr val="black"/>
                  </a:solidFill>
                  <a:latin typeface="Bookman Old Style" pitchFamily="18" charset="0"/>
                </a:rPr>
                <a:t>AD</a:t>
              </a:r>
              <a:endParaRPr lang="en-US" altLang="en-US" sz="1600" b="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7" name="Text Box 28"/>
            <p:cNvSpPr txBox="1">
              <a:spLocks noChangeArrowheads="1"/>
            </p:cNvSpPr>
            <p:nvPr/>
          </p:nvSpPr>
          <p:spPr bwMode="auto">
            <a:xfrm>
              <a:off x="2339752" y="2593236"/>
              <a:ext cx="60487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805898">
                <a:spcBef>
                  <a:spcPct val="50000"/>
                </a:spcBef>
              </a:pPr>
              <a:r>
                <a:rPr lang="en-US" altLang="en-US" sz="1600" b="0" dirty="0">
                  <a:solidFill>
                    <a:prstClr val="black"/>
                  </a:solidFill>
                  <a:latin typeface="Bookman Old Style" pitchFamily="18" charset="0"/>
                </a:rPr>
                <a:t>DB</a:t>
              </a:r>
              <a:endParaRPr lang="en-US" altLang="en-US" sz="1600" b="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8" name="Line 27"/>
            <p:cNvSpPr>
              <a:spLocks noChangeShapeType="1"/>
            </p:cNvSpPr>
            <p:nvPr/>
          </p:nvSpPr>
          <p:spPr bwMode="auto">
            <a:xfrm>
              <a:off x="2408693" y="2626268"/>
              <a:ext cx="3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805898">
                <a:defRPr/>
              </a:pPr>
              <a:endParaRPr lang="en-IN" sz="1600" kern="0">
                <a:solidFill>
                  <a:prstClr val="black"/>
                </a:solidFill>
              </a:endParaRPr>
            </a:p>
          </p:txBody>
        </p:sp>
      </p:grpSp>
      <p:sp>
        <p:nvSpPr>
          <p:cNvPr id="229" name="Text Box 16"/>
          <p:cNvSpPr txBox="1">
            <a:spLocks noChangeArrowheads="1"/>
          </p:cNvSpPr>
          <p:nvPr/>
        </p:nvSpPr>
        <p:spPr bwMode="auto">
          <a:xfrm>
            <a:off x="1878270" y="4426887"/>
            <a:ext cx="280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altLang="en-US" sz="1600" b="0" dirty="0">
                <a:solidFill>
                  <a:srgbClr val="000514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2094294" y="4289525"/>
            <a:ext cx="581087" cy="591624"/>
            <a:chOff x="2339752" y="2327704"/>
            <a:chExt cx="613518" cy="624643"/>
          </a:xfrm>
        </p:grpSpPr>
        <p:sp>
          <p:nvSpPr>
            <p:cNvPr id="231" name="Text Box 28"/>
            <p:cNvSpPr txBox="1">
              <a:spLocks noChangeArrowheads="1"/>
            </p:cNvSpPr>
            <p:nvPr/>
          </p:nvSpPr>
          <p:spPr bwMode="auto">
            <a:xfrm>
              <a:off x="2348392" y="2327704"/>
              <a:ext cx="604878" cy="359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805898">
                <a:spcBef>
                  <a:spcPct val="50000"/>
                </a:spcBef>
              </a:pPr>
              <a:r>
                <a:rPr lang="en-US" altLang="en-US" sz="1600" b="0" dirty="0">
                  <a:solidFill>
                    <a:prstClr val="black"/>
                  </a:solidFill>
                  <a:latin typeface="Bookman Old Style" pitchFamily="18" charset="0"/>
                </a:rPr>
                <a:t>AE</a:t>
              </a:r>
              <a:endParaRPr lang="en-US" altLang="en-US" sz="1600" b="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32" name="Text Box 28"/>
            <p:cNvSpPr txBox="1">
              <a:spLocks noChangeArrowheads="1"/>
            </p:cNvSpPr>
            <p:nvPr/>
          </p:nvSpPr>
          <p:spPr bwMode="auto">
            <a:xfrm>
              <a:off x="2339752" y="2593236"/>
              <a:ext cx="604878" cy="359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805898">
                <a:spcBef>
                  <a:spcPct val="50000"/>
                </a:spcBef>
              </a:pPr>
              <a:r>
                <a:rPr lang="en-US" altLang="en-US" sz="1600" b="0" dirty="0">
                  <a:solidFill>
                    <a:prstClr val="black"/>
                  </a:solidFill>
                  <a:latin typeface="Bookman Old Style" pitchFamily="18" charset="0"/>
                </a:rPr>
                <a:t>EC</a:t>
              </a:r>
              <a:endParaRPr lang="en-US" altLang="en-US" sz="1600" b="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33" name="Line 27"/>
            <p:cNvSpPr>
              <a:spLocks noChangeShapeType="1"/>
            </p:cNvSpPr>
            <p:nvPr/>
          </p:nvSpPr>
          <p:spPr bwMode="auto">
            <a:xfrm>
              <a:off x="2408693" y="2626268"/>
              <a:ext cx="3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805898">
                <a:defRPr/>
              </a:pPr>
              <a:endParaRPr lang="en-IN" sz="1600" kern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25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25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25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25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5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5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500"/>
                            </p:stCondLst>
                            <p:childTnLst>
                              <p:par>
                                <p:cTn id="5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000"/>
                            </p:stCondLst>
                            <p:childTnLst>
                              <p:par>
                                <p:cTn id="5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25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1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1000"/>
                            </p:stCondLst>
                            <p:childTnLst>
                              <p:par>
                                <p:cTn id="6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25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00"/>
                            </p:stCondLst>
                            <p:childTnLst>
                              <p:par>
                                <p:cTn id="637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8" dur="2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2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0"/>
                            </p:stCondLst>
                            <p:childTnLst>
                              <p:par>
                                <p:cTn id="653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4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500"/>
                            </p:stCondLst>
                            <p:childTnLst>
                              <p:par>
                                <p:cTn id="6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00"/>
                            </p:stCondLst>
                            <p:childTnLst>
                              <p:par>
                                <p:cTn id="6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500"/>
                            </p:stCondLst>
                            <p:childTnLst>
                              <p:par>
                                <p:cTn id="6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25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8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64198E-7 L -0.17153 -0.00031 " pathEditMode="relative" rAng="0" ptsTypes="AA">
                                      <p:cBhvr>
                                        <p:cTn id="7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76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500"/>
                            </p:stCondLst>
                            <p:childTnLst>
                              <p:par>
                                <p:cTn id="7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22" presetClass="entr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25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4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5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6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25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8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25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2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5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3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7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9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3" dur="25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1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5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1" dur="25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>
                      <p:stCondLst>
                        <p:cond delay="indefinite"/>
                      </p:stCondLst>
                      <p:childTnLst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2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5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8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500"/>
                            </p:stCondLst>
                            <p:childTnLst>
                              <p:par>
                                <p:cTn id="9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2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5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1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5" dur="5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6" dur="5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500"/>
                            </p:stCondLst>
                            <p:childTnLst>
                              <p:par>
                                <p:cTn id="9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1000"/>
                            </p:stCondLst>
                            <p:childTnLst>
                              <p:par>
                                <p:cTn id="9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1500"/>
                            </p:stCondLst>
                            <p:childTnLst>
                              <p:par>
                                <p:cTn id="9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7" dur="25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0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3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2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500"/>
                            </p:stCondLst>
                            <p:childTnLst>
                              <p:par>
                                <p:cTn id="9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1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5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6" fill="hold">
                      <p:stCondLst>
                        <p:cond delay="indefinite"/>
                      </p:stCondLst>
                      <p:childTnLst>
                        <p:par>
                          <p:cTn id="997" fill="hold">
                            <p:stCondLst>
                              <p:cond delay="0"/>
                            </p:stCondLst>
                            <p:childTnLst>
                              <p:par>
                                <p:cTn id="9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3" dur="25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6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9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2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8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>
                      <p:stCondLst>
                        <p:cond delay="indefinite"/>
                      </p:stCondLst>
                      <p:childTnLst>
                        <p:par>
                          <p:cTn id="1025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9" fill="hold">
                            <p:stCondLst>
                              <p:cond delay="500"/>
                            </p:stCondLst>
                            <p:childTnLst>
                              <p:par>
                                <p:cTn id="1030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1" dur="2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2" dur="2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4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5" fill="hold">
                            <p:stCondLst>
                              <p:cond delay="500"/>
                            </p:stCondLst>
                            <p:childTnLst>
                              <p:par>
                                <p:cTn id="1046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7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500"/>
                            </p:stCondLst>
                            <p:childTnLst>
                              <p:par>
                                <p:cTn id="10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0" fill="hold">
                      <p:stCondLst>
                        <p:cond delay="indefinite"/>
                      </p:stCondLst>
                      <p:childTnLst>
                        <p:par>
                          <p:cTn id="1061" fill="hold">
                            <p:stCondLst>
                              <p:cond delay="0"/>
                            </p:stCondLst>
                            <p:childTnLst>
                              <p:par>
                                <p:cTn id="10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500"/>
                            </p:stCondLst>
                            <p:childTnLst>
                              <p:par>
                                <p:cTn id="10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8" fill="hold">
                      <p:stCondLst>
                        <p:cond delay="indefinite"/>
                      </p:stCondLst>
                      <p:childTnLst>
                        <p:par>
                          <p:cTn id="1079" fill="hold">
                            <p:stCondLst>
                              <p:cond delay="0"/>
                            </p:stCondLst>
                            <p:childTnLst>
                              <p:par>
                                <p:cTn id="10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" fill="hold">
                      <p:stCondLst>
                        <p:cond delay="indefinite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6" dur="25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9" dur="25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2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5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8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1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4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7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23457E-7 L -0.17153 -0.00031 " pathEditMode="relative" rAng="0" ptsTypes="AA">
                                      <p:cBhvr>
                                        <p:cTn id="111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76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fill="hold">
                      <p:stCondLst>
                        <p:cond delay="indefinite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0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2" fill="hold">
                      <p:stCondLst>
                        <p:cond delay="indefinite"/>
                      </p:stCondLst>
                      <p:childTnLst>
                        <p:par>
                          <p:cTn id="1123" fill="hold">
                            <p:stCondLst>
                              <p:cond delay="0"/>
                            </p:stCondLst>
                            <p:childTnLst>
                              <p:par>
                                <p:cTn id="1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6" fill="hold">
                      <p:stCondLst>
                        <p:cond delay="indefinite"/>
                      </p:stCondLst>
                      <p:childTnLst>
                        <p:par>
                          <p:cTn id="1137" fill="hold">
                            <p:stCondLst>
                              <p:cond delay="0"/>
                            </p:stCondLst>
                            <p:childTnLst>
                              <p:par>
                                <p:cTn id="1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1" fill="hold">
                      <p:stCondLst>
                        <p:cond delay="indefinite"/>
                      </p:stCondLst>
                      <p:childTnLst>
                        <p:par>
                          <p:cTn id="1142" fill="hold">
                            <p:stCondLst>
                              <p:cond delay="0"/>
                            </p:stCondLst>
                            <p:childTnLst>
                              <p:par>
                                <p:cTn id="1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6" fill="hold">
                      <p:stCondLst>
                        <p:cond delay="indefinite"/>
                      </p:stCondLst>
                      <p:childTnLst>
                        <p:par>
                          <p:cTn id="1147" fill="hold">
                            <p:stCondLst>
                              <p:cond delay="0"/>
                            </p:stCondLst>
                            <p:childTnLst>
                              <p:par>
                                <p:cTn id="1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3" fill="hold">
                      <p:stCondLst>
                        <p:cond delay="indefinite"/>
                      </p:stCondLst>
                      <p:childTnLst>
                        <p:par>
                          <p:cTn id="1154" fill="hold">
                            <p:stCondLst>
                              <p:cond delay="0"/>
                            </p:stCondLst>
                            <p:childTnLst>
                              <p:par>
                                <p:cTn id="1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0" fill="hold">
                      <p:stCondLst>
                        <p:cond delay="indefinite"/>
                      </p:stCondLst>
                      <p:childTnLst>
                        <p:par>
                          <p:cTn id="1161" fill="hold">
                            <p:stCondLst>
                              <p:cond delay="0"/>
                            </p:stCondLst>
                            <p:childTnLst>
                              <p:par>
                                <p:cTn id="11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8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1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4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7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>
                      <p:stCondLst>
                        <p:cond delay="indefinite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4" fill="hold">
                      <p:stCondLst>
                        <p:cond delay="indefinite"/>
                      </p:stCondLst>
                      <p:childTnLst>
                        <p:par>
                          <p:cTn id="1185" fill="hold">
                            <p:stCondLst>
                              <p:cond delay="0"/>
                            </p:stCondLst>
                            <p:childTnLst>
                              <p:par>
                                <p:cTn id="118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9" fill="hold">
                      <p:stCondLst>
                        <p:cond delay="indefinite"/>
                      </p:stCondLst>
                      <p:childTnLst>
                        <p:par>
                          <p:cTn id="1190" fill="hold">
                            <p:stCondLst>
                              <p:cond delay="0"/>
                            </p:stCondLst>
                            <p:childTnLst>
                              <p:par>
                                <p:cTn id="1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4" fill="hold">
                      <p:stCondLst>
                        <p:cond delay="indefinite"/>
                      </p:stCondLst>
                      <p:childTnLst>
                        <p:par>
                          <p:cTn id="1195" fill="hold">
                            <p:stCondLst>
                              <p:cond delay="0"/>
                            </p:stCondLst>
                            <p:childTnLst>
                              <p:par>
                                <p:cTn id="1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2" fill="hold">
                      <p:stCondLst>
                        <p:cond delay="indefinite"/>
                      </p:stCondLst>
                      <p:childTnLst>
                        <p:par>
                          <p:cTn id="1203" fill="hold">
                            <p:stCondLst>
                              <p:cond delay="0"/>
                            </p:stCondLst>
                            <p:childTnLst>
                              <p:par>
                                <p:cTn id="1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8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2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0" dur="25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3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2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5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1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4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6" fill="hold">
                      <p:stCondLst>
                        <p:cond delay="indefinite"/>
                      </p:stCondLst>
                      <p:childTnLst>
                        <p:par>
                          <p:cTn id="1257" fill="hold">
                            <p:stCondLst>
                              <p:cond delay="0"/>
                            </p:stCondLst>
                            <p:childTnLst>
                              <p:par>
                                <p:cTn id="1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0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1" fill="hold">
                            <p:stCondLst>
                              <p:cond delay="500"/>
                            </p:stCondLst>
                            <p:childTnLst>
                              <p:par>
                                <p:cTn id="1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4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8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9" fill="hold">
                      <p:stCondLst>
                        <p:cond delay="indefinite"/>
                      </p:stCondLst>
                      <p:childTnLst>
                        <p:par>
                          <p:cTn id="1270" fill="hold">
                            <p:stCondLst>
                              <p:cond delay="0"/>
                            </p:stCondLst>
                            <p:childTnLst>
                              <p:par>
                                <p:cTn id="1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4" fill="hold">
                      <p:stCondLst>
                        <p:cond delay="indefinite"/>
                      </p:stCondLst>
                      <p:childTnLst>
                        <p:par>
                          <p:cTn id="1275" fill="hold">
                            <p:stCondLst>
                              <p:cond delay="0"/>
                            </p:stCondLst>
                            <p:childTnLst>
                              <p:par>
                                <p:cTn id="1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4" fill="hold">
                      <p:stCondLst>
                        <p:cond delay="indefinite"/>
                      </p:stCondLst>
                      <p:childTnLst>
                        <p:par>
                          <p:cTn id="1285" fill="hold">
                            <p:stCondLst>
                              <p:cond delay="0"/>
                            </p:stCondLst>
                            <p:childTnLst>
                              <p:par>
                                <p:cTn id="12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9" fill="hold">
                      <p:stCondLst>
                        <p:cond delay="indefinite"/>
                      </p:stCondLst>
                      <p:childTnLst>
                        <p:par>
                          <p:cTn id="1290" fill="hold">
                            <p:stCondLst>
                              <p:cond delay="0"/>
                            </p:stCondLst>
                            <p:childTnLst>
                              <p:par>
                                <p:cTn id="12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6" fill="hold">
                      <p:stCondLst>
                        <p:cond delay="indefinite"/>
                      </p:stCondLst>
                      <p:childTnLst>
                        <p:par>
                          <p:cTn id="1297" fill="hold">
                            <p:stCondLst>
                              <p:cond delay="0"/>
                            </p:stCondLst>
                            <p:childTnLst>
                              <p:par>
                                <p:cTn id="1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1" fill="hold">
                      <p:stCondLst>
                        <p:cond delay="indefinite"/>
                      </p:stCondLst>
                      <p:childTnLst>
                        <p:par>
                          <p:cTn id="1302" fill="hold">
                            <p:stCondLst>
                              <p:cond delay="0"/>
                            </p:stCondLst>
                            <p:childTnLst>
                              <p:par>
                                <p:cTn id="1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500"/>
                            </p:stCondLst>
                            <p:childTnLst>
                              <p:par>
                                <p:cTn id="1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0" fill="hold">
                      <p:stCondLst>
                        <p:cond delay="indefinite"/>
                      </p:stCondLst>
                      <p:childTnLst>
                        <p:par>
                          <p:cTn id="1311" fill="hold">
                            <p:stCondLst>
                              <p:cond delay="0"/>
                            </p:stCondLst>
                            <p:childTnLst>
                              <p:par>
                                <p:cTn id="1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5" fill="hold">
                            <p:stCondLst>
                              <p:cond delay="500"/>
                            </p:stCondLst>
                            <p:childTnLst>
                              <p:par>
                                <p:cTn id="13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7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0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3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6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9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2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5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0" grpId="1" animBg="1"/>
      <p:bldP spid="204" grpId="0" animBg="1"/>
      <p:bldP spid="204" grpId="1" animBg="1"/>
      <p:bldP spid="205" grpId="0" animBg="1"/>
      <p:bldP spid="205" grpId="1" animBg="1"/>
      <p:bldP spid="208" grpId="0" animBg="1"/>
      <p:bldP spid="208" grpId="1" animBg="1"/>
      <p:bldP spid="208" grpId="2" animBg="1"/>
      <p:bldP spid="208" grpId="3" animBg="1"/>
      <p:bldP spid="209" grpId="0" animBg="1"/>
      <p:bldP spid="209" grpId="1" animBg="1"/>
      <p:bldP spid="209" grpId="2" animBg="1"/>
      <p:bldP spid="209" grpId="3" animBg="1"/>
      <p:bldP spid="210" grpId="0"/>
      <p:bldP spid="210" grpId="1"/>
      <p:bldP spid="211" grpId="0"/>
      <p:bldP spid="211" grpId="1"/>
      <p:bldP spid="155" grpId="0" animBg="1"/>
      <p:bldP spid="57" grpId="0" animBg="1"/>
      <p:bldP spid="234" grpId="0" animBg="1"/>
      <p:bldP spid="234" grpId="1" animBg="1"/>
      <p:bldP spid="196" grpId="0" animBg="1"/>
      <p:bldP spid="196" grpId="1" animBg="1"/>
      <p:bldP spid="134" grpId="0" animBg="1"/>
      <p:bldP spid="134" grpId="1" animBg="1"/>
      <p:bldP spid="5" grpId="0" build="allAtOnce"/>
      <p:bldP spid="6" grpId="0" animBg="1"/>
      <p:bldP spid="7" grpId="0"/>
      <p:bldP spid="8" grpId="0"/>
      <p:bldP spid="9" grpId="0"/>
      <p:bldP spid="10" grpId="0"/>
      <p:bldP spid="10" grpId="1"/>
      <p:bldP spid="11" grpId="0" animBg="1"/>
      <p:bldP spid="12" grpId="0"/>
      <p:bldP spid="13" grpId="0"/>
      <p:bldP spid="14" grpId="0"/>
      <p:bldP spid="15" grpId="0"/>
      <p:bldP spid="15" grpId="1"/>
      <p:bldP spid="16" grpId="0" animBg="1"/>
      <p:bldP spid="16" grpId="1" animBg="1"/>
      <p:bldP spid="17" grpId="0"/>
      <p:bldP spid="17" grpId="1"/>
      <p:bldP spid="18" grpId="0" build="allAtOnce"/>
      <p:bldP spid="21" grpId="0"/>
      <p:bldP spid="21" grpId="1"/>
      <p:bldP spid="22" grpId="0"/>
      <p:bldP spid="22" grpId="1"/>
      <p:bldP spid="23" grpId="0" animBg="1"/>
      <p:bldP spid="23" grpId="1" animBg="1"/>
      <p:bldP spid="24" grpId="0"/>
      <p:bldP spid="24" grpId="1"/>
      <p:bldP spid="25" grpId="0" build="allAtOnce"/>
      <p:bldP spid="26" grpId="0"/>
      <p:bldP spid="26" grpId="1"/>
      <p:bldP spid="31" grpId="0" animBg="1"/>
      <p:bldP spid="31" grpId="1" animBg="1"/>
      <p:bldP spid="32" grpId="0"/>
      <p:bldP spid="32" grpId="1"/>
      <p:bldP spid="33" grpId="0" build="allAtOnce"/>
      <p:bldP spid="34" grpId="0" build="allAtOnce"/>
      <p:bldP spid="37" grpId="0" animBg="1"/>
      <p:bldP spid="37" grpId="1" animBg="1"/>
      <p:bldP spid="38" grpId="0"/>
      <p:bldP spid="38" grpId="1"/>
      <p:bldP spid="39" grpId="0" build="allAtOnce"/>
      <p:bldP spid="40" grpId="0" build="allAtOnce"/>
      <p:bldP spid="43" grpId="0"/>
      <p:bldP spid="43" grpId="1"/>
      <p:bldP spid="44" grpId="0"/>
      <p:bldP spid="44" grpId="1"/>
      <p:bldP spid="45" grpId="0"/>
      <p:bldP spid="45" grpId="1"/>
      <p:bldP spid="48" grpId="0"/>
      <p:bldP spid="48" grpId="1"/>
      <p:bldP spid="49" grpId="0"/>
      <p:bldP spid="50" grpId="0" animBg="1"/>
      <p:bldP spid="51" grpId="0" animBg="1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2" grpId="6" animBg="1"/>
      <p:bldP spid="52" grpId="7" animBg="1"/>
      <p:bldP spid="53" grpId="0" animBg="1"/>
      <p:bldP spid="53" grpId="1" animBg="1"/>
      <p:bldP spid="53" grpId="2" animBg="1"/>
      <p:bldP spid="53" grpId="3" animBg="1"/>
      <p:bldP spid="80" grpId="0" animBg="1"/>
      <p:bldP spid="80" grpId="1" animBg="1"/>
      <p:bldP spid="80" grpId="2" animBg="1"/>
      <p:bldP spid="80" grpId="3" animBg="1"/>
      <p:bldP spid="132" grpId="0" animBg="1"/>
      <p:bldP spid="132" grpId="1" animBg="1"/>
      <p:bldP spid="133" grpId="0" animBg="1"/>
      <p:bldP spid="133" grpId="1" animBg="1"/>
      <p:bldP spid="146" grpId="0" animBg="1"/>
      <p:bldP spid="146" grpId="1" animBg="1"/>
      <p:bldP spid="41" grpId="0"/>
      <p:bldP spid="147" grpId="0" animBg="1"/>
      <p:bldP spid="147" grpId="1" animBg="1"/>
      <p:bldP spid="148" grpId="0"/>
      <p:bldP spid="148" grpId="1"/>
      <p:bldP spid="149" grpId="0" build="allAtOnce"/>
      <p:bldP spid="150" grpId="0"/>
      <p:bldP spid="150" grpId="1"/>
      <p:bldP spid="165" grpId="0" build="allAtOnce"/>
      <p:bldP spid="167" grpId="0"/>
      <p:bldP spid="167" grpId="1"/>
      <p:bldP spid="168" grpId="0" build="allAtOnce"/>
      <p:bldP spid="169" grpId="0"/>
      <p:bldP spid="169" grpId="1"/>
      <p:bldP spid="171" grpId="0" build="allAtOnce"/>
      <p:bldP spid="172" grpId="0"/>
      <p:bldP spid="172" grpId="1"/>
      <p:bldP spid="173" grpId="0" animBg="1"/>
      <p:bldP spid="173" grpId="1" animBg="1"/>
      <p:bldP spid="42" grpId="0"/>
      <p:bldP spid="177" grpId="0" animBg="1"/>
      <p:bldP spid="177" grpId="1" animBg="1"/>
      <p:bldP spid="178" grpId="0"/>
      <p:bldP spid="178" grpId="1"/>
      <p:bldP spid="179" grpId="0" build="allAtOnce"/>
      <p:bldP spid="180" grpId="0"/>
      <p:bldP spid="180" grpId="1"/>
      <p:bldP spid="181" grpId="0" build="allAtOnce"/>
      <p:bldP spid="182" grpId="0"/>
      <p:bldP spid="182" grpId="1"/>
      <p:bldP spid="184" grpId="0" animBg="1"/>
      <p:bldP spid="184" grpId="1" animBg="1"/>
      <p:bldP spid="186" grpId="0"/>
      <p:bldP spid="186" grpId="1"/>
      <p:bldP spid="189" grpId="0" animBg="1"/>
      <p:bldP spid="189" grpId="1" animBg="1"/>
      <p:bldP spid="190" grpId="0"/>
      <p:bldP spid="190" grpId="1"/>
      <p:bldP spid="191" grpId="0" build="allAtOnce"/>
      <p:bldP spid="197" grpId="0" animBg="1"/>
      <p:bldP spid="197" grpId="1" animBg="1"/>
      <p:bldP spid="35" grpId="0"/>
      <p:bldP spid="206" grpId="0" animBg="1"/>
      <p:bldP spid="206" grpId="1" animBg="1"/>
      <p:bldP spid="36" grpId="0"/>
      <p:bldP spid="235" grpId="0" animBg="1"/>
      <p:bldP spid="241" grpId="0"/>
      <p:bldP spid="242" grpId="0" build="allAtOnce"/>
      <p:bldP spid="3" grpId="0" build="allAtOnce"/>
      <p:bldP spid="104" grpId="0" build="allAtOnce"/>
      <p:bldP spid="123" grpId="0"/>
      <p:bldP spid="124" grpId="0" animBg="1"/>
      <p:bldP spid="124" grpId="1" animBg="1"/>
      <p:bldP spid="125" grpId="0"/>
      <p:bldP spid="125" grpId="1"/>
      <p:bldP spid="126" grpId="0" build="allAtOnce"/>
      <p:bldP spid="130" grpId="0"/>
      <p:bldP spid="130" grpId="1"/>
      <p:bldP spid="131" grpId="0" build="allAtOnce"/>
      <p:bldP spid="136" grpId="0"/>
      <p:bldP spid="136" grpId="1"/>
      <p:bldP spid="137" grpId="0" build="allAtOnce"/>
      <p:bldP spid="138" grpId="0"/>
      <p:bldP spid="138" grpId="1"/>
      <p:bldP spid="139" grpId="0" animBg="1"/>
      <p:bldP spid="139" grpId="1" animBg="1"/>
      <p:bldP spid="140" grpId="0"/>
      <p:bldP spid="140" grpId="1"/>
      <p:bldP spid="141" grpId="0" build="allAtOnce"/>
      <p:bldP spid="142" grpId="0"/>
      <p:bldP spid="142" grpId="1"/>
      <p:bldP spid="143" grpId="0" build="allAtOnce"/>
      <p:bldP spid="144" grpId="0"/>
      <p:bldP spid="144" grpId="1"/>
      <p:bldP spid="145" grpId="0" animBg="1"/>
      <p:bldP spid="145" grpId="1" animBg="1"/>
      <p:bldP spid="151" grpId="0"/>
      <p:bldP spid="151" grpId="1"/>
      <p:bldP spid="152" grpId="0" build="allAtOnce"/>
      <p:bldP spid="153" grpId="0" animBg="1"/>
      <p:bldP spid="156" grpId="0"/>
      <p:bldP spid="158" grpId="0" animBg="1"/>
      <p:bldP spid="158" grpId="1" animBg="1"/>
      <p:bldP spid="159" grpId="0"/>
      <p:bldP spid="159" grpId="1"/>
      <p:bldP spid="160" grpId="0" build="allAtOnce"/>
      <p:bldP spid="163" grpId="0" build="allAtOnce"/>
      <p:bldP spid="164" grpId="0" build="allAtOnce"/>
      <p:bldP spid="203" grpId="0"/>
      <p:bldP spid="215" grpId="0" animBg="1"/>
      <p:bldP spid="215" grpId="1" animBg="1"/>
      <p:bldP spid="216" grpId="0"/>
      <p:bldP spid="216" grpId="1"/>
      <p:bldP spid="217" grpId="0" build="allAtOnce"/>
      <p:bldP spid="218" grpId="0"/>
      <p:bldP spid="224" grpId="0"/>
      <p:bldP spid="224" grpId="1"/>
      <p:bldP spid="2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8995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722860" y="459571"/>
            <a:ext cx="4109271" cy="59040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54727" y="744185"/>
            <a:ext cx="2981614" cy="435342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" name="Right Triangle 1"/>
          <p:cNvSpPr/>
          <p:nvPr/>
        </p:nvSpPr>
        <p:spPr>
          <a:xfrm>
            <a:off x="828283" y="2047755"/>
            <a:ext cx="3068003" cy="2301876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1481138"/>
              <a:gd name="connsiteY0" fmla="*/ 914400 h 938213"/>
              <a:gd name="connsiteX1" fmla="*/ 0 w 1481138"/>
              <a:gd name="connsiteY1" fmla="*/ 0 h 938213"/>
              <a:gd name="connsiteX2" fmla="*/ 1481138 w 1481138"/>
              <a:gd name="connsiteY2" fmla="*/ 938213 h 938213"/>
              <a:gd name="connsiteX3" fmla="*/ 0 w 1481138"/>
              <a:gd name="connsiteY3" fmla="*/ 914400 h 938213"/>
              <a:gd name="connsiteX0" fmla="*/ 0 w 1519238"/>
              <a:gd name="connsiteY0" fmla="*/ 950119 h 950119"/>
              <a:gd name="connsiteX1" fmla="*/ 38100 w 1519238"/>
              <a:gd name="connsiteY1" fmla="*/ 0 h 950119"/>
              <a:gd name="connsiteX2" fmla="*/ 1519238 w 1519238"/>
              <a:gd name="connsiteY2" fmla="*/ 938213 h 950119"/>
              <a:gd name="connsiteX3" fmla="*/ 0 w 1519238"/>
              <a:gd name="connsiteY3" fmla="*/ 950119 h 950119"/>
              <a:gd name="connsiteX0" fmla="*/ 0 w 1519238"/>
              <a:gd name="connsiteY0" fmla="*/ 1000126 h 1000126"/>
              <a:gd name="connsiteX1" fmla="*/ 0 w 1519238"/>
              <a:gd name="connsiteY1" fmla="*/ 0 h 1000126"/>
              <a:gd name="connsiteX2" fmla="*/ 1519238 w 1519238"/>
              <a:gd name="connsiteY2" fmla="*/ 988220 h 1000126"/>
              <a:gd name="connsiteX3" fmla="*/ 0 w 1519238"/>
              <a:gd name="connsiteY3" fmla="*/ 1000126 h 1000126"/>
              <a:gd name="connsiteX0" fmla="*/ 0 w 2557463"/>
              <a:gd name="connsiteY0" fmla="*/ 1000126 h 1012032"/>
              <a:gd name="connsiteX1" fmla="*/ 0 w 2557463"/>
              <a:gd name="connsiteY1" fmla="*/ 0 h 1012032"/>
              <a:gd name="connsiteX2" fmla="*/ 2557463 w 2557463"/>
              <a:gd name="connsiteY2" fmla="*/ 1012032 h 1012032"/>
              <a:gd name="connsiteX3" fmla="*/ 0 w 2557463"/>
              <a:gd name="connsiteY3" fmla="*/ 1000126 h 1012032"/>
              <a:gd name="connsiteX0" fmla="*/ 845820 w 3403283"/>
              <a:gd name="connsiteY0" fmla="*/ 1609726 h 1621632"/>
              <a:gd name="connsiteX1" fmla="*/ 0 w 3403283"/>
              <a:gd name="connsiteY1" fmla="*/ 0 h 1621632"/>
              <a:gd name="connsiteX2" fmla="*/ 3403283 w 3403283"/>
              <a:gd name="connsiteY2" fmla="*/ 1621632 h 1621632"/>
              <a:gd name="connsiteX3" fmla="*/ 845820 w 3403283"/>
              <a:gd name="connsiteY3" fmla="*/ 1609726 h 1621632"/>
              <a:gd name="connsiteX0" fmla="*/ 830580 w 3403283"/>
              <a:gd name="connsiteY0" fmla="*/ 1647826 h 1647826"/>
              <a:gd name="connsiteX1" fmla="*/ 0 w 3403283"/>
              <a:gd name="connsiteY1" fmla="*/ 0 h 1647826"/>
              <a:gd name="connsiteX2" fmla="*/ 3403283 w 3403283"/>
              <a:gd name="connsiteY2" fmla="*/ 1621632 h 1647826"/>
              <a:gd name="connsiteX3" fmla="*/ 830580 w 3403283"/>
              <a:gd name="connsiteY3" fmla="*/ 1647826 h 1647826"/>
              <a:gd name="connsiteX0" fmla="*/ 830580 w 3492183"/>
              <a:gd name="connsiteY0" fmla="*/ 1647826 h 1647826"/>
              <a:gd name="connsiteX1" fmla="*/ 0 w 3492183"/>
              <a:gd name="connsiteY1" fmla="*/ 0 h 1647826"/>
              <a:gd name="connsiteX2" fmla="*/ 3492183 w 3492183"/>
              <a:gd name="connsiteY2" fmla="*/ 1647032 h 1647826"/>
              <a:gd name="connsiteX3" fmla="*/ 830580 w 3492183"/>
              <a:gd name="connsiteY3" fmla="*/ 1647826 h 1647826"/>
              <a:gd name="connsiteX0" fmla="*/ 367030 w 3028633"/>
              <a:gd name="connsiteY0" fmla="*/ 2447926 h 2447926"/>
              <a:gd name="connsiteX1" fmla="*/ 0 w 3028633"/>
              <a:gd name="connsiteY1" fmla="*/ 0 h 2447926"/>
              <a:gd name="connsiteX2" fmla="*/ 3028633 w 3028633"/>
              <a:gd name="connsiteY2" fmla="*/ 2447132 h 2447926"/>
              <a:gd name="connsiteX3" fmla="*/ 367030 w 3028633"/>
              <a:gd name="connsiteY3" fmla="*/ 2447926 h 2447926"/>
              <a:gd name="connsiteX0" fmla="*/ 0 w 4014153"/>
              <a:gd name="connsiteY0" fmla="*/ 2301876 h 2447132"/>
              <a:gd name="connsiteX1" fmla="*/ 985520 w 4014153"/>
              <a:gd name="connsiteY1" fmla="*/ 0 h 2447132"/>
              <a:gd name="connsiteX2" fmla="*/ 4014153 w 4014153"/>
              <a:gd name="connsiteY2" fmla="*/ 2447132 h 2447132"/>
              <a:gd name="connsiteX3" fmla="*/ 0 w 4014153"/>
              <a:gd name="connsiteY3" fmla="*/ 2301876 h 2447132"/>
              <a:gd name="connsiteX0" fmla="*/ 0 w 3068003"/>
              <a:gd name="connsiteY0" fmla="*/ 2301876 h 2301876"/>
              <a:gd name="connsiteX1" fmla="*/ 985520 w 3068003"/>
              <a:gd name="connsiteY1" fmla="*/ 0 h 2301876"/>
              <a:gd name="connsiteX2" fmla="*/ 3068003 w 3068003"/>
              <a:gd name="connsiteY2" fmla="*/ 2301082 h 2301876"/>
              <a:gd name="connsiteX3" fmla="*/ 0 w 3068003"/>
              <a:gd name="connsiteY3" fmla="*/ 2301876 h 230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003" h="2301876">
                <a:moveTo>
                  <a:pt x="0" y="2301876"/>
                </a:moveTo>
                <a:lnTo>
                  <a:pt x="985520" y="0"/>
                </a:lnTo>
                <a:lnTo>
                  <a:pt x="3068003" y="2301082"/>
                </a:lnTo>
                <a:lnTo>
                  <a:pt x="0" y="2301876"/>
                </a:lnTo>
                <a:close/>
              </a:path>
            </a:pathLst>
          </a:cu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-7860000">
            <a:off x="1697559" y="2447402"/>
            <a:ext cx="0" cy="2263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28576" y="2079461"/>
            <a:ext cx="0" cy="2263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722861" y="579298"/>
            <a:ext cx="20662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3464">
              <a:tabLst>
                <a:tab pos="5192713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Area of triangle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15649" y="436097"/>
            <a:ext cx="327223" cy="623079"/>
            <a:chOff x="969681" y="1351749"/>
            <a:chExt cx="327223" cy="623079"/>
          </a:xfrm>
        </p:grpSpPr>
        <p:sp>
          <p:nvSpPr>
            <p:cNvPr id="10" name="TextBox 9"/>
            <p:cNvSpPr txBox="1"/>
            <p:nvPr/>
          </p:nvSpPr>
          <p:spPr>
            <a:xfrm>
              <a:off x="969681" y="135174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464"/>
              <a:r>
                <a:rPr lang="en-IN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982" y="163627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464"/>
              <a:r>
                <a:rPr lang="en-IN" sz="1600" b="1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997187" y="1673786"/>
              <a:ext cx="27047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3030001" y="585570"/>
            <a:ext cx="12217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3464">
              <a:tabLst>
                <a:tab pos="5192713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 base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0241" y="585570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6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 height</a:t>
            </a:r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17" name="AutoShape 31"/>
          <p:cNvSpPr>
            <a:spLocks noChangeArrowheads="1"/>
          </p:cNvSpPr>
          <p:nvPr/>
        </p:nvSpPr>
        <p:spPr bwMode="auto">
          <a:xfrm>
            <a:off x="827088" y="2038673"/>
            <a:ext cx="3060000" cy="2304000"/>
          </a:xfrm>
          <a:prstGeom prst="triangle">
            <a:avLst>
              <a:gd name="adj" fmla="val 32065"/>
            </a:avLst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3464"/>
            <a:endParaRPr lang="en-IN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1659394" y="1647189"/>
            <a:ext cx="6540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3464">
              <a:spcBef>
                <a:spcPct val="50000"/>
              </a:spcBef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513897" y="4339351"/>
            <a:ext cx="6524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3464">
              <a:spcBef>
                <a:spcPct val="50000"/>
              </a:spcBef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3601734" y="4331258"/>
            <a:ext cx="6540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3464">
              <a:spcBef>
                <a:spcPct val="50000"/>
              </a:spcBef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428320" y="2886718"/>
            <a:ext cx="3265429" cy="302842"/>
            <a:chOff x="747763" y="3896296"/>
            <a:chExt cx="2604218" cy="250282"/>
          </a:xfrm>
        </p:grpSpPr>
        <p:sp>
          <p:nvSpPr>
            <p:cNvPr id="27" name="Rounded Rectangle 26"/>
            <p:cNvSpPr/>
            <p:nvPr/>
          </p:nvSpPr>
          <p:spPr bwMode="auto">
            <a:xfrm flipV="1">
              <a:off x="755985" y="3896296"/>
              <a:ext cx="2546692" cy="2502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7763" y="3903543"/>
              <a:ext cx="2604218" cy="22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464"/>
              <a:r>
                <a:rPr lang="en-US" sz="1200" b="1" dirty="0">
                  <a:solidFill>
                    <a:prstClr val="white"/>
                  </a:solidFill>
                  <a:latin typeface="Bookman Old Style" pitchFamily="18" charset="0"/>
                </a:rPr>
                <a:t>Any side of a triangle can be the base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.</a:t>
              </a:r>
              <a:endParaRPr lang="en-IN" sz="1200" b="1" i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1754893" y="200311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32" name="Freeform 38"/>
          <p:cNvSpPr>
            <a:spLocks/>
          </p:cNvSpPr>
          <p:nvPr/>
        </p:nvSpPr>
        <p:spPr bwMode="auto">
          <a:xfrm>
            <a:off x="1838688" y="4167188"/>
            <a:ext cx="159181" cy="173873"/>
          </a:xfrm>
          <a:custGeom>
            <a:avLst/>
            <a:gdLst>
              <a:gd name="T0" fmla="*/ 0 w 180"/>
              <a:gd name="T1" fmla="*/ 0 h 198"/>
              <a:gd name="T2" fmla="*/ 190500 w 180"/>
              <a:gd name="T3" fmla="*/ 0 h 198"/>
              <a:gd name="T4" fmla="*/ 190500 w 180"/>
              <a:gd name="T5" fmla="*/ 250825 h 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0" h="198">
                <a:moveTo>
                  <a:pt x="0" y="0"/>
                </a:moveTo>
                <a:lnTo>
                  <a:pt x="180" y="0"/>
                </a:lnTo>
                <a:lnTo>
                  <a:pt x="180" y="198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3464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35" name="Group 79"/>
          <p:cNvGrpSpPr>
            <a:grpSpLocks/>
          </p:cNvGrpSpPr>
          <p:nvPr/>
        </p:nvGrpSpPr>
        <p:grpSpPr bwMode="auto">
          <a:xfrm>
            <a:off x="5554727" y="721661"/>
            <a:ext cx="2981614" cy="1774825"/>
            <a:chOff x="3229" y="1120"/>
            <a:chExt cx="2066" cy="1118"/>
          </a:xfrm>
        </p:grpSpPr>
        <p:sp>
          <p:nvSpPr>
            <p:cNvPr id="36" name="Rectangle 74"/>
            <p:cNvSpPr>
              <a:spLocks noChangeArrowheads="1"/>
            </p:cNvSpPr>
            <p:nvPr/>
          </p:nvSpPr>
          <p:spPr bwMode="auto">
            <a:xfrm>
              <a:off x="3229" y="1120"/>
              <a:ext cx="2066" cy="1110"/>
            </a:xfrm>
            <a:prstGeom prst="rect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464"/>
              <a:endParaRPr lang="en-IN" sz="16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>
              <a:off x="3229" y="1414"/>
              <a:ext cx="206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464"/>
              <a:endParaRPr lang="en-IN" sz="16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8" name="Line 76"/>
            <p:cNvSpPr>
              <a:spLocks noChangeShapeType="1"/>
            </p:cNvSpPr>
            <p:nvPr/>
          </p:nvSpPr>
          <p:spPr bwMode="auto">
            <a:xfrm>
              <a:off x="4244" y="1141"/>
              <a:ext cx="0" cy="10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464"/>
              <a:endParaRPr lang="en-IN" sz="16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9" name="Line 77"/>
            <p:cNvSpPr>
              <a:spLocks noChangeShapeType="1"/>
            </p:cNvSpPr>
            <p:nvPr/>
          </p:nvSpPr>
          <p:spPr bwMode="auto">
            <a:xfrm>
              <a:off x="3229" y="1721"/>
              <a:ext cx="206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464"/>
              <a:endParaRPr lang="en-IN" sz="16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3229" y="2004"/>
              <a:ext cx="206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464"/>
              <a:endParaRPr lang="en-IN" sz="160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1679275" y="4323515"/>
            <a:ext cx="3682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464">
              <a:spcBef>
                <a:spcPct val="50000"/>
              </a:spcBef>
            </a:pPr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44" name="Oval 43"/>
          <p:cNvSpPr/>
          <p:nvPr/>
        </p:nvSpPr>
        <p:spPr>
          <a:xfrm>
            <a:off x="787475" y="427269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 rot="-7860000">
            <a:off x="2355006" y="2759965"/>
            <a:ext cx="154305" cy="157130"/>
          </a:xfrm>
          <a:custGeom>
            <a:avLst/>
            <a:gdLst>
              <a:gd name="T0" fmla="*/ 0 w 180"/>
              <a:gd name="T1" fmla="*/ 0 h 198"/>
              <a:gd name="T2" fmla="*/ 190500 w 180"/>
              <a:gd name="T3" fmla="*/ 0 h 198"/>
              <a:gd name="T4" fmla="*/ 190500 w 180"/>
              <a:gd name="T5" fmla="*/ 250825 h 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0" h="198">
                <a:moveTo>
                  <a:pt x="0" y="0"/>
                </a:moveTo>
                <a:lnTo>
                  <a:pt x="180" y="0"/>
                </a:lnTo>
                <a:lnTo>
                  <a:pt x="180" y="198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3464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2488040" y="2557742"/>
            <a:ext cx="4051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464">
              <a:spcBef>
                <a:spcPct val="50000"/>
              </a:spcBef>
            </a:pPr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290605" y="3258053"/>
            <a:ext cx="2601005" cy="10905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14566" y="4278366"/>
            <a:ext cx="109728" cy="109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59" name="Freeform 38"/>
          <p:cNvSpPr>
            <a:spLocks/>
          </p:cNvSpPr>
          <p:nvPr/>
        </p:nvSpPr>
        <p:spPr bwMode="auto">
          <a:xfrm rot="6840000">
            <a:off x="1258518" y="3287072"/>
            <a:ext cx="176805" cy="175339"/>
          </a:xfrm>
          <a:custGeom>
            <a:avLst/>
            <a:gdLst>
              <a:gd name="T0" fmla="*/ 0 w 180"/>
              <a:gd name="T1" fmla="*/ 0 h 198"/>
              <a:gd name="T2" fmla="*/ 190500 w 180"/>
              <a:gd name="T3" fmla="*/ 0 h 198"/>
              <a:gd name="T4" fmla="*/ 190500 w 180"/>
              <a:gd name="T5" fmla="*/ 250825 h 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0" h="198">
                <a:moveTo>
                  <a:pt x="0" y="0"/>
                </a:moveTo>
                <a:lnTo>
                  <a:pt x="180" y="0"/>
                </a:lnTo>
                <a:lnTo>
                  <a:pt x="180" y="198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3464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 rot="251310">
            <a:off x="876447" y="2992786"/>
            <a:ext cx="6524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464">
              <a:spcBef>
                <a:spcPct val="50000"/>
              </a:spcBef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F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7057577" y="773779"/>
            <a:ext cx="1589316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464">
              <a:tabLst>
                <a:tab pos="914400" algn="l"/>
                <a:tab pos="1881188" algn="l"/>
                <a:tab pos="3095625" algn="l"/>
              </a:tabLst>
            </a:pPr>
            <a:r>
              <a:rPr lang="en-US" sz="1600" b="1" u="sng" dirty="0">
                <a:solidFill>
                  <a:prstClr val="white"/>
                </a:solidFill>
                <a:latin typeface="Bookman Old Style" pitchFamily="18" charset="0"/>
              </a:rPr>
              <a:t>HEIGHT</a:t>
            </a:r>
          </a:p>
          <a:p>
            <a:pPr algn="ctr" defTabSz="913464">
              <a:tabLst>
                <a:tab pos="914400" algn="l"/>
                <a:tab pos="1881188" algn="l"/>
                <a:tab pos="3095625" algn="l"/>
              </a:tabLst>
            </a:pP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13464">
              <a:tabLst>
                <a:tab pos="914400" algn="l"/>
                <a:tab pos="1881188" algn="l"/>
                <a:tab pos="30956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</a:t>
            </a:r>
          </a:p>
          <a:p>
            <a:pPr algn="ctr" defTabSz="913464">
              <a:lnSpc>
                <a:spcPct val="250000"/>
              </a:lnSpc>
              <a:buFont typeface="Symbol" pitchFamily="18" charset="2"/>
              <a:buNone/>
              <a:tabLst>
                <a:tab pos="914400" algn="l"/>
                <a:tab pos="1881188" algn="l"/>
                <a:tab pos="30956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BE</a:t>
            </a:r>
          </a:p>
          <a:p>
            <a:pPr algn="ctr" defTabSz="913464">
              <a:tabLst>
                <a:tab pos="914400" algn="l"/>
                <a:tab pos="1881188" algn="l"/>
                <a:tab pos="30956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CF</a:t>
            </a: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5720803" y="773779"/>
            <a:ext cx="107791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464">
              <a:tabLst>
                <a:tab pos="914400" algn="l"/>
                <a:tab pos="1881188" algn="l"/>
                <a:tab pos="3095625" algn="l"/>
              </a:tabLst>
            </a:pPr>
            <a:r>
              <a:rPr lang="en-US" sz="1600" b="1" u="sng" dirty="0">
                <a:solidFill>
                  <a:prstClr val="white"/>
                </a:solidFill>
                <a:latin typeface="Bookman Old Style" pitchFamily="18" charset="0"/>
              </a:rPr>
              <a:t>BASE</a:t>
            </a:r>
          </a:p>
          <a:p>
            <a:pPr algn="ctr" defTabSz="913464">
              <a:tabLst>
                <a:tab pos="914400" algn="l"/>
                <a:tab pos="1881188" algn="l"/>
                <a:tab pos="3095625" algn="l"/>
              </a:tabLst>
            </a:pP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13464">
              <a:tabLst>
                <a:tab pos="914400" algn="l"/>
                <a:tab pos="1881188" algn="l"/>
                <a:tab pos="30956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</a:p>
          <a:p>
            <a:pPr algn="ctr" defTabSz="913464">
              <a:lnSpc>
                <a:spcPct val="250000"/>
              </a:lnSpc>
              <a:tabLst>
                <a:tab pos="914400" algn="l"/>
                <a:tab pos="1881188" algn="l"/>
                <a:tab pos="30956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13464">
              <a:tabLst>
                <a:tab pos="914400" algn="l"/>
                <a:tab pos="1881188" algn="l"/>
                <a:tab pos="30956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6048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" grpId="0" animBg="1"/>
      <p:bldP spid="3" grpId="0" animBg="1"/>
      <p:bldP spid="8" grpId="0"/>
      <p:bldP spid="13" grpId="0"/>
      <p:bldP spid="14" grpId="0"/>
      <p:bldP spid="17" grpId="0" animBg="1"/>
      <p:bldP spid="18" grpId="0"/>
      <p:bldP spid="19" grpId="0"/>
      <p:bldP spid="20" grpId="0"/>
      <p:bldP spid="31" grpId="0" animBg="1"/>
      <p:bldP spid="32" grpId="0" animBg="1"/>
      <p:bldP spid="41" grpId="0"/>
      <p:bldP spid="44" grpId="0" animBg="1"/>
      <p:bldP spid="45" grpId="0" animBg="1"/>
      <p:bldP spid="46" grpId="0"/>
      <p:bldP spid="58" grpId="0" animBg="1"/>
      <p:bldP spid="59" grpId="0" animBg="1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5970161" y="977730"/>
            <a:ext cx="2468731" cy="431832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280905" y="2276825"/>
            <a:ext cx="0" cy="176400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21" name="Freeform 13"/>
          <p:cNvSpPr>
            <a:spLocks/>
          </p:cNvSpPr>
          <p:nvPr/>
        </p:nvSpPr>
        <p:spPr bwMode="auto">
          <a:xfrm rot="60000">
            <a:off x="2237033" y="2298437"/>
            <a:ext cx="3312368" cy="1765101"/>
          </a:xfrm>
          <a:custGeom>
            <a:avLst/>
            <a:gdLst>
              <a:gd name="T0" fmla="*/ 1571625 w 3372"/>
              <a:gd name="T1" fmla="*/ 2828925 h 1782"/>
              <a:gd name="T2" fmla="*/ 5353050 w 3372"/>
              <a:gd name="T3" fmla="*/ 2828925 h 1782"/>
              <a:gd name="T4" fmla="*/ 0 w 3372"/>
              <a:gd name="T5" fmla="*/ 0 h 1782"/>
              <a:gd name="T6" fmla="*/ 1571625 w 3372"/>
              <a:gd name="T7" fmla="*/ 2828925 h 17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72" h="1782">
                <a:moveTo>
                  <a:pt x="990" y="1782"/>
                </a:moveTo>
                <a:lnTo>
                  <a:pt x="3372" y="1782"/>
                </a:lnTo>
                <a:lnTo>
                  <a:pt x="0" y="0"/>
                </a:lnTo>
                <a:lnTo>
                  <a:pt x="990" y="1782"/>
                </a:lnTo>
                <a:close/>
              </a:path>
            </a:pathLst>
          </a:custGeom>
          <a:solidFill>
            <a:srgbClr val="00FFFF">
              <a:alpha val="40000"/>
            </a:srgbClr>
          </a:solidFill>
          <a:ln w="28575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22" name="Rectangle 191"/>
          <p:cNvSpPr>
            <a:spLocks noChangeArrowheads="1"/>
          </p:cNvSpPr>
          <p:nvPr/>
        </p:nvSpPr>
        <p:spPr bwMode="auto">
          <a:xfrm>
            <a:off x="2093017" y="1894633"/>
            <a:ext cx="354516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6" tIns="45702" rIns="91406" bIns="45702">
            <a:spAutoFit/>
          </a:bodyPr>
          <a:lstStyle/>
          <a:p>
            <a:pPr defTabSz="913464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123" name="Rectangle 191"/>
          <p:cNvSpPr>
            <a:spLocks noChangeArrowheads="1"/>
          </p:cNvSpPr>
          <p:nvPr/>
        </p:nvSpPr>
        <p:spPr bwMode="auto">
          <a:xfrm>
            <a:off x="2971181" y="4023014"/>
            <a:ext cx="389782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6" tIns="45702" rIns="91406" bIns="45702">
            <a:spAutoFit/>
          </a:bodyPr>
          <a:lstStyle/>
          <a:p>
            <a:pPr defTabSz="913464"/>
            <a:r>
              <a:rPr lang="en-US" sz="2000" b="1">
                <a:solidFill>
                  <a:prstClr val="white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124" name="Rectangle 191"/>
          <p:cNvSpPr>
            <a:spLocks noChangeArrowheads="1"/>
          </p:cNvSpPr>
          <p:nvPr/>
        </p:nvSpPr>
        <p:spPr bwMode="auto">
          <a:xfrm>
            <a:off x="5333377" y="4065218"/>
            <a:ext cx="384972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6" tIns="45702" rIns="91406" bIns="45702">
            <a:spAutoFit/>
          </a:bodyPr>
          <a:lstStyle/>
          <a:p>
            <a:pPr defTabSz="913464"/>
            <a:r>
              <a:rPr lang="en-US" sz="2000" b="1">
                <a:solidFill>
                  <a:prstClr val="white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 flipH="1">
            <a:off x="522909" y="4051149"/>
            <a:ext cx="264795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3464">
              <a:defRPr/>
            </a:pPr>
            <a:endParaRPr lang="en-IN" sz="1800" kern="0">
              <a:solidFill>
                <a:prstClr val="black"/>
              </a:solidFill>
            </a:endParaRPr>
          </a:p>
        </p:txBody>
      </p:sp>
      <p:sp>
        <p:nvSpPr>
          <p:cNvPr id="140" name="Rectangle 191"/>
          <p:cNvSpPr>
            <a:spLocks noChangeArrowheads="1"/>
          </p:cNvSpPr>
          <p:nvPr/>
        </p:nvSpPr>
        <p:spPr bwMode="auto">
          <a:xfrm>
            <a:off x="2093017" y="4037082"/>
            <a:ext cx="354516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6" tIns="45702" rIns="91406" bIns="45702">
            <a:spAutoFit/>
          </a:bodyPr>
          <a:lstStyle/>
          <a:p>
            <a:pPr defTabSz="913464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41" name="Freeform 140"/>
          <p:cNvSpPr>
            <a:spLocks noChangeArrowheads="1"/>
          </p:cNvSpPr>
          <p:nvPr/>
        </p:nvSpPr>
        <p:spPr bwMode="auto">
          <a:xfrm>
            <a:off x="2300446" y="3863713"/>
            <a:ext cx="187934" cy="180637"/>
          </a:xfrm>
          <a:custGeom>
            <a:avLst/>
            <a:gdLst>
              <a:gd name="T0" fmla="*/ 0 w 316706"/>
              <a:gd name="T1" fmla="*/ 0 h 304800"/>
              <a:gd name="T2" fmla="*/ 315913 w 316706"/>
              <a:gd name="T3" fmla="*/ 0 h 304800"/>
              <a:gd name="T4" fmla="*/ 315913 w 316706"/>
              <a:gd name="T5" fmla="*/ 304800 h 304800"/>
              <a:gd name="T6" fmla="*/ 0 60000 65536"/>
              <a:gd name="T7" fmla="*/ 0 60000 65536"/>
              <a:gd name="T8" fmla="*/ 0 60000 65536"/>
              <a:gd name="T9" fmla="*/ 0 w 316706"/>
              <a:gd name="T10" fmla="*/ 0 h 304800"/>
              <a:gd name="T11" fmla="*/ 316706 w 316706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6706" h="304800">
                <a:moveTo>
                  <a:pt x="0" y="0"/>
                </a:moveTo>
                <a:lnTo>
                  <a:pt x="316706" y="0"/>
                </a:lnTo>
                <a:lnTo>
                  <a:pt x="316706" y="304800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defTabSz="913464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grpSp>
        <p:nvGrpSpPr>
          <p:cNvPr id="142" name="Group 30"/>
          <p:cNvGrpSpPr>
            <a:grpSpLocks/>
          </p:cNvGrpSpPr>
          <p:nvPr/>
        </p:nvGrpSpPr>
        <p:grpSpPr bwMode="auto">
          <a:xfrm>
            <a:off x="5973207" y="959164"/>
            <a:ext cx="2465685" cy="1119122"/>
            <a:chOff x="3863" y="291"/>
            <a:chExt cx="2066" cy="1663"/>
          </a:xfrm>
        </p:grpSpPr>
        <p:grpSp>
          <p:nvGrpSpPr>
            <p:cNvPr id="143" name="Group 29"/>
            <p:cNvGrpSpPr>
              <a:grpSpLocks/>
            </p:cNvGrpSpPr>
            <p:nvPr/>
          </p:nvGrpSpPr>
          <p:grpSpPr bwMode="auto">
            <a:xfrm>
              <a:off x="3863" y="292"/>
              <a:ext cx="2066" cy="1662"/>
              <a:chOff x="3863" y="292"/>
              <a:chExt cx="2066" cy="1662"/>
            </a:xfrm>
          </p:grpSpPr>
          <p:sp>
            <p:nvSpPr>
              <p:cNvPr id="145" name="Rectangle 20"/>
              <p:cNvSpPr>
                <a:spLocks noChangeArrowheads="1"/>
              </p:cNvSpPr>
              <p:nvPr/>
            </p:nvSpPr>
            <p:spPr bwMode="auto">
              <a:xfrm>
                <a:off x="5111" y="353"/>
                <a:ext cx="679" cy="1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defTabSz="913464">
                  <a:tabLst>
                    <a:tab pos="914400" algn="l"/>
                    <a:tab pos="1881188" algn="l"/>
                    <a:tab pos="3095625" algn="l"/>
                  </a:tabLst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Base</a:t>
                </a:r>
              </a:p>
              <a:p>
                <a:pPr algn="ctr" defTabSz="913464">
                  <a:tabLst>
                    <a:tab pos="914400" algn="l"/>
                    <a:tab pos="1881188" algn="l"/>
                    <a:tab pos="3095625" algn="l"/>
                  </a:tabLst>
                  <a:defRPr/>
                </a:pPr>
                <a:endParaRPr lang="en-US" sz="1600" b="1" kern="0" dirty="0">
                  <a:solidFill>
                    <a:prstClr val="white"/>
                  </a:solidFill>
                  <a:latin typeface="Bookman Old Style" pitchFamily="18" charset="0"/>
                </a:endParaRPr>
              </a:p>
              <a:p>
                <a:pPr algn="ctr" defTabSz="913464">
                  <a:tabLst>
                    <a:tab pos="914400" algn="l"/>
                    <a:tab pos="1881188" algn="l"/>
                    <a:tab pos="3095625" algn="l"/>
                  </a:tabLst>
                  <a:defRPr/>
                </a:pPr>
                <a:endParaRPr lang="en-US" sz="1600" b="1" kern="0" dirty="0">
                  <a:solidFill>
                    <a:prstClr val="white"/>
                  </a:solidFill>
                  <a:latin typeface="Bookman Old Style" pitchFamily="18" charset="0"/>
                </a:endParaRPr>
              </a:p>
              <a:p>
                <a:pPr algn="ctr" defTabSz="913464">
                  <a:tabLst>
                    <a:tab pos="914400" algn="l"/>
                    <a:tab pos="1881188" algn="l"/>
                    <a:tab pos="3095625" algn="l"/>
                  </a:tabLst>
                  <a:defRPr/>
                </a:pPr>
                <a:endParaRPr lang="en-US" sz="1600" b="1" kern="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6" name="Rectangle 21"/>
              <p:cNvSpPr>
                <a:spLocks noChangeArrowheads="1"/>
              </p:cNvSpPr>
              <p:nvPr/>
            </p:nvSpPr>
            <p:spPr bwMode="auto">
              <a:xfrm>
                <a:off x="3980" y="334"/>
                <a:ext cx="965" cy="1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913464">
                  <a:tabLst>
                    <a:tab pos="914400" algn="l"/>
                    <a:tab pos="1881188" algn="l"/>
                    <a:tab pos="3095625" algn="l"/>
                  </a:tabLst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Height	</a:t>
                </a:r>
              </a:p>
              <a:p>
                <a:pPr algn="ctr" defTabSz="913464">
                  <a:tabLst>
                    <a:tab pos="914400" algn="l"/>
                    <a:tab pos="1881188" algn="l"/>
                    <a:tab pos="3095625" algn="l"/>
                  </a:tabLst>
                  <a:defRPr/>
                </a:pPr>
                <a:endParaRPr lang="en-US" sz="1600" b="1" kern="0" dirty="0">
                  <a:solidFill>
                    <a:prstClr val="white"/>
                  </a:solidFill>
                  <a:latin typeface="Bookman Old Style" pitchFamily="18" charset="0"/>
                </a:endParaRPr>
              </a:p>
              <a:p>
                <a:pPr algn="ctr" defTabSz="913464">
                  <a:tabLst>
                    <a:tab pos="914400" algn="l"/>
                    <a:tab pos="1881188" algn="l"/>
                    <a:tab pos="3095625" algn="l"/>
                  </a:tabLst>
                  <a:defRPr/>
                </a:pPr>
                <a:endParaRPr lang="en-US" sz="1600" b="1" kern="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7" name="Rectangle 19"/>
              <p:cNvSpPr>
                <a:spLocks noChangeArrowheads="1"/>
              </p:cNvSpPr>
              <p:nvPr/>
            </p:nvSpPr>
            <p:spPr bwMode="auto">
              <a:xfrm>
                <a:off x="3863" y="292"/>
                <a:ext cx="2066" cy="1287"/>
              </a:xfrm>
              <a:prstGeom prst="rect">
                <a:avLst/>
              </a:prstGeom>
              <a:noFill/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464">
                  <a:defRPr/>
                </a:pPr>
                <a:endParaRPr lang="en-IN" sz="1600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Line 20"/>
              <p:cNvSpPr>
                <a:spLocks noChangeShapeType="1"/>
              </p:cNvSpPr>
              <p:nvPr/>
            </p:nvSpPr>
            <p:spPr bwMode="auto">
              <a:xfrm>
                <a:off x="3863" y="949"/>
                <a:ext cx="206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3464">
                  <a:defRPr/>
                </a:pPr>
                <a:endParaRPr lang="en-IN" sz="1600" ker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4" name="Line 21"/>
            <p:cNvSpPr>
              <a:spLocks noChangeShapeType="1"/>
            </p:cNvSpPr>
            <p:nvPr/>
          </p:nvSpPr>
          <p:spPr bwMode="auto">
            <a:xfrm>
              <a:off x="4969" y="291"/>
              <a:ext cx="0" cy="12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464">
                <a:defRPr/>
              </a:pPr>
              <a:endParaRPr lang="en-IN" sz="1600" kern="0">
                <a:solidFill>
                  <a:prstClr val="white"/>
                </a:solidFill>
              </a:endParaRPr>
            </a:p>
          </p:txBody>
        </p:sp>
      </p:grpSp>
      <p:sp>
        <p:nvSpPr>
          <p:cNvPr id="149" name="Rectangle 26"/>
          <p:cNvSpPr>
            <a:spLocks noChangeArrowheads="1"/>
          </p:cNvSpPr>
          <p:nvPr/>
        </p:nvSpPr>
        <p:spPr bwMode="auto">
          <a:xfrm>
            <a:off x="6382824" y="1475174"/>
            <a:ext cx="4571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346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PS</a:t>
            </a:r>
          </a:p>
        </p:txBody>
      </p:sp>
      <p:sp>
        <p:nvSpPr>
          <p:cNvPr id="150" name="Rectangle 28"/>
          <p:cNvSpPr>
            <a:spLocks noChangeArrowheads="1"/>
          </p:cNvSpPr>
          <p:nvPr/>
        </p:nvSpPr>
        <p:spPr bwMode="auto">
          <a:xfrm>
            <a:off x="7513520" y="1475174"/>
            <a:ext cx="5084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346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QR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2275335" y="2290730"/>
            <a:ext cx="0" cy="1764000"/>
          </a:xfrm>
          <a:prstGeom prst="line">
            <a:avLst/>
          </a:prstGeom>
          <a:noFill/>
          <a:ln w="38100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156" name="Straight Connector 155"/>
          <p:cNvCxnSpPr/>
          <p:nvPr/>
        </p:nvCxnSpPr>
        <p:spPr>
          <a:xfrm>
            <a:off x="3192065" y="4039654"/>
            <a:ext cx="2361470" cy="47987"/>
          </a:xfrm>
          <a:prstGeom prst="line">
            <a:avLst/>
          </a:prstGeom>
          <a:noFill/>
          <a:ln w="38100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57" name="Oval 156"/>
          <p:cNvSpPr/>
          <p:nvPr/>
        </p:nvSpPr>
        <p:spPr>
          <a:xfrm>
            <a:off x="2219973" y="224009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rgbClr val="C0504D">
                <a:satMod val="175000"/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rtlCol="0" anchor="ctr"/>
          <a:lstStyle/>
          <a:p>
            <a:pPr algn="ctr" defTabSz="913464">
              <a:defRPr/>
            </a:pPr>
            <a:endParaRPr lang="en-IN" sz="1800" ker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3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1" grpId="0" animBg="1"/>
      <p:bldP spid="122" grpId="0"/>
      <p:bldP spid="123" grpId="0"/>
      <p:bldP spid="124" grpId="0"/>
      <p:bldP spid="139" grpId="0" animBg="1"/>
      <p:bldP spid="140" grpId="0"/>
      <p:bldP spid="149" grpId="0"/>
      <p:bldP spid="150" grpId="0"/>
      <p:bldP spid="1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125" y="1323975"/>
            <a:ext cx="2581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prstClr val="white"/>
                </a:solidFill>
              </a:rPr>
              <a:t>Triangles </a:t>
            </a:r>
            <a:r>
              <a:rPr lang="en-US" sz="4000" b="1" dirty="0" err="1" smtClean="0">
                <a:solidFill>
                  <a:prstClr val="white"/>
                </a:solidFill>
              </a:rPr>
              <a:t>betweeen</a:t>
            </a:r>
            <a:r>
              <a:rPr lang="en-US" sz="4000" b="1" dirty="0" smtClean="0">
                <a:solidFill>
                  <a:prstClr val="white"/>
                </a:solidFill>
              </a:rPr>
              <a:t> same parallels</a:t>
            </a:r>
            <a:endParaRPr lang="en-US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3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 bwMode="auto">
          <a:xfrm>
            <a:off x="577549" y="1017940"/>
            <a:ext cx="2151460" cy="24362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53766" y="1248119"/>
            <a:ext cx="2562450" cy="22494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2743510" y="1004052"/>
            <a:ext cx="3500161" cy="2474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9997" y="1763600"/>
            <a:ext cx="21788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IN" sz="1800" b="1" kern="0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sz="1800" b="1" kern="0" dirty="0" smtClean="0">
                <a:solidFill>
                  <a:prstClr val="white"/>
                </a:solidFill>
                <a:latin typeface="Bookman Old Style" pitchFamily="18" charset="0"/>
              </a:rPr>
              <a:t>ABC,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IN" sz="1800" b="1" i="1" kern="0" dirty="0" smtClean="0">
                <a:solidFill>
                  <a:prstClr val="white"/>
                </a:solidFill>
                <a:latin typeface="Bookman Old Style" pitchFamily="18" charset="0"/>
              </a:rPr>
              <a:t>line </a:t>
            </a:r>
            <a:r>
              <a:rPr lang="en-IN" sz="1800" b="1" i="1" kern="0" dirty="0">
                <a:solidFill>
                  <a:prstClr val="white"/>
                </a:solidFill>
                <a:latin typeface="Bookman Old Style" pitchFamily="18" charset="0"/>
              </a:rPr>
              <a:t>l </a:t>
            </a:r>
            <a:r>
              <a:rPr lang="en-US" sz="1800" b="1" kern="0" dirty="0">
                <a:solidFill>
                  <a:prstClr val="white"/>
                </a:solidFill>
              </a:rPr>
              <a:t>|| </a:t>
            </a: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side BC</a:t>
            </a:r>
            <a:r>
              <a:rPr lang="en-US" sz="1800" b="1" kern="0" dirty="0">
                <a:solidFill>
                  <a:prstClr val="white"/>
                </a:solidFill>
              </a:rPr>
              <a:t> </a:t>
            </a:r>
            <a:r>
              <a:rPr lang="en-IN" sz="1800" b="1" kern="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IN" sz="1800" b="1" i="1" kern="0" dirty="0">
                <a:solidFill>
                  <a:prstClr val="white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0222" y="250936"/>
            <a:ext cx="5064463" cy="374457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spc="150">
                <a:ln w="11430"/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pPr defTabSz="914400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1600" b="1" dirty="0" smtClean="0">
                <a:solidFill>
                  <a:prstClr val="white"/>
                </a:solidFill>
              </a:rPr>
              <a:t>Basic Proportionality Theorem </a:t>
            </a:r>
            <a:r>
              <a:rPr lang="en-US" sz="1600" b="1" dirty="0">
                <a:solidFill>
                  <a:prstClr val="white"/>
                </a:solidFill>
              </a:rPr>
              <a:t>(B.P.T)</a:t>
            </a:r>
          </a:p>
        </p:txBody>
      </p:sp>
      <p:sp>
        <p:nvSpPr>
          <p:cNvPr id="51" name="Isosceles Triangle 50"/>
          <p:cNvSpPr>
            <a:spLocks noChangeArrowheads="1"/>
          </p:cNvSpPr>
          <p:nvPr/>
        </p:nvSpPr>
        <p:spPr bwMode="auto">
          <a:xfrm>
            <a:off x="4805236" y="1706440"/>
            <a:ext cx="2520000" cy="1980000"/>
          </a:xfrm>
          <a:prstGeom prst="triangle">
            <a:avLst>
              <a:gd name="adj" fmla="val 35412"/>
            </a:avLst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defTabSz="914400"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52" name="Rectangle 64"/>
          <p:cNvSpPr>
            <a:spLocks noChangeArrowheads="1"/>
          </p:cNvSpPr>
          <p:nvPr/>
        </p:nvSpPr>
        <p:spPr bwMode="auto">
          <a:xfrm>
            <a:off x="5531971" y="1330342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4478868" y="3497260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54" name="Rectangle 64"/>
          <p:cNvSpPr>
            <a:spLocks noChangeArrowheads="1"/>
          </p:cNvSpPr>
          <p:nvPr/>
        </p:nvSpPr>
        <p:spPr bwMode="auto">
          <a:xfrm>
            <a:off x="7304496" y="3497260"/>
            <a:ext cx="35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4191728" y="2973165"/>
            <a:ext cx="36957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defRPr/>
            </a:pPr>
            <a:endParaRPr lang="en-IN" sz="1800" kern="0">
              <a:solidFill>
                <a:prstClr val="white"/>
              </a:solidFill>
            </a:endParaRPr>
          </a:p>
        </p:txBody>
      </p:sp>
      <p:sp>
        <p:nvSpPr>
          <p:cNvPr id="56" name="Rectangle 64"/>
          <p:cNvSpPr>
            <a:spLocks noChangeArrowheads="1"/>
          </p:cNvSpPr>
          <p:nvPr/>
        </p:nvSpPr>
        <p:spPr bwMode="auto">
          <a:xfrm>
            <a:off x="4856656" y="2593473"/>
            <a:ext cx="35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57" name="Rectangle 64"/>
          <p:cNvSpPr>
            <a:spLocks noChangeArrowheads="1"/>
          </p:cNvSpPr>
          <p:nvPr/>
        </p:nvSpPr>
        <p:spPr bwMode="auto">
          <a:xfrm>
            <a:off x="6629617" y="2585535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58" name="Rectangle 64"/>
          <p:cNvSpPr>
            <a:spLocks noChangeArrowheads="1"/>
          </p:cNvSpPr>
          <p:nvPr/>
        </p:nvSpPr>
        <p:spPr bwMode="auto">
          <a:xfrm>
            <a:off x="7813858" y="2782274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2000" b="1" i="1" dirty="0">
                <a:solidFill>
                  <a:prstClr val="white"/>
                </a:solidFill>
                <a:latin typeface="Bookman Old Style" pitchFamily="18" charset="0"/>
              </a:rPr>
              <a:t>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00958" y="2502456"/>
            <a:ext cx="551463" cy="678011"/>
            <a:chOff x="900958" y="2502456"/>
            <a:chExt cx="551463" cy="678011"/>
          </a:xfrm>
        </p:grpSpPr>
        <p:grpSp>
          <p:nvGrpSpPr>
            <p:cNvPr id="65" name="Group 64"/>
            <p:cNvGrpSpPr/>
            <p:nvPr/>
          </p:nvGrpSpPr>
          <p:grpSpPr>
            <a:xfrm>
              <a:off x="900958" y="2502456"/>
              <a:ext cx="551463" cy="678011"/>
              <a:chOff x="1526589" y="1698034"/>
              <a:chExt cx="551463" cy="678011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547137" y="1698034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800" b="1" dirty="0">
                    <a:solidFill>
                      <a:prstClr val="white"/>
                    </a:solidFill>
                    <a:latin typeface="Bookman Old Style" pitchFamily="18" charset="0"/>
                  </a:rPr>
                  <a:t>AD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526589" y="2006713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800" b="1" dirty="0">
                    <a:solidFill>
                      <a:prstClr val="white"/>
                    </a:solidFill>
                    <a:latin typeface="Bookman Old Style" pitchFamily="18" charset="0"/>
                  </a:rPr>
                  <a:t>DB</a:t>
                </a:r>
              </a:p>
            </p:txBody>
          </p:sp>
        </p:grpSp>
        <p:cxnSp>
          <p:nvCxnSpPr>
            <p:cNvPr id="75" name="Straight Connector 74"/>
            <p:cNvCxnSpPr/>
            <p:nvPr/>
          </p:nvCxnSpPr>
          <p:spPr>
            <a:xfrm>
              <a:off x="979147" y="2827428"/>
              <a:ext cx="379103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1806293" y="2502020"/>
            <a:ext cx="537256" cy="689955"/>
            <a:chOff x="1806293" y="2502020"/>
            <a:chExt cx="537256" cy="689955"/>
          </a:xfrm>
        </p:grpSpPr>
        <p:grpSp>
          <p:nvGrpSpPr>
            <p:cNvPr id="72" name="Group 71"/>
            <p:cNvGrpSpPr/>
            <p:nvPr/>
          </p:nvGrpSpPr>
          <p:grpSpPr>
            <a:xfrm>
              <a:off x="1806293" y="2502020"/>
              <a:ext cx="537256" cy="689955"/>
              <a:chOff x="1547697" y="1694799"/>
              <a:chExt cx="537256" cy="68995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566862" y="1694799"/>
                <a:ext cx="518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800" b="1" dirty="0">
                    <a:solidFill>
                      <a:prstClr val="white"/>
                    </a:solidFill>
                    <a:latin typeface="Bookman Old Style" pitchFamily="18" charset="0"/>
                  </a:rPr>
                  <a:t>AE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47697" y="2015422"/>
                <a:ext cx="522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800" b="1" dirty="0">
                    <a:solidFill>
                      <a:prstClr val="white"/>
                    </a:solidFill>
                    <a:latin typeface="Bookman Old Style" pitchFamily="18" charset="0"/>
                  </a:rPr>
                  <a:t>EC</a:t>
                </a:r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>
              <a:off x="1899825" y="2827428"/>
              <a:ext cx="344639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sp>
        <p:nvSpPr>
          <p:cNvPr id="77" name="TextBox 76"/>
          <p:cNvSpPr txBox="1"/>
          <p:nvPr/>
        </p:nvSpPr>
        <p:spPr>
          <a:xfrm>
            <a:off x="1474780" y="2644572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IN" sz="1800" b="1" kern="0" dirty="0">
                <a:solidFill>
                  <a:prstClr val="white"/>
                </a:solidFill>
              </a:rPr>
              <a:t>=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361473" y="2639542"/>
            <a:ext cx="1282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600" b="1" i="1" kern="0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By </a:t>
            </a:r>
            <a:r>
              <a:rPr lang="en-US" sz="1600" b="1" i="1" kern="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B.P.T </a:t>
            </a:r>
            <a:r>
              <a:rPr lang="en-US" sz="1600" b="1" kern="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]</a:t>
            </a:r>
            <a:endParaRPr lang="en-IN" sz="1600" kern="0" dirty="0">
              <a:solidFill>
                <a:srgbClr val="FFFF00"/>
              </a:solidFill>
            </a:endParaRPr>
          </a:p>
        </p:txBody>
      </p:sp>
      <p:sp>
        <p:nvSpPr>
          <p:cNvPr id="81" name="Rectangle 64"/>
          <p:cNvSpPr>
            <a:spLocks noChangeArrowheads="1"/>
          </p:cNvSpPr>
          <p:nvPr/>
        </p:nvSpPr>
        <p:spPr bwMode="auto">
          <a:xfrm>
            <a:off x="7805127" y="2791231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2000" b="1" i="1" dirty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l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576428" y="752183"/>
            <a:ext cx="6769652" cy="24362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1296400" y="1239987"/>
            <a:ext cx="1206851" cy="241210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0222" y="2606565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IN" sz="1800" kern="0" dirty="0">
              <a:solidFill>
                <a:prstClr val="white"/>
              </a:solidFill>
            </a:endParaRPr>
          </a:p>
        </p:txBody>
      </p:sp>
      <p:sp>
        <p:nvSpPr>
          <p:cNvPr id="85" name="Text Box 70"/>
          <p:cNvSpPr txBox="1">
            <a:spLocks noChangeArrowheads="1"/>
          </p:cNvSpPr>
          <p:nvPr/>
        </p:nvSpPr>
        <p:spPr bwMode="auto">
          <a:xfrm>
            <a:off x="548063" y="803206"/>
            <a:ext cx="7881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If a line parallel to a side of a triangle intersects other sides in </a:t>
            </a:r>
          </a:p>
          <a:p>
            <a:pPr defTabSz="914400"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two distinct points, then the other sides are divided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defTabSz="914400"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the same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ratio by it.</a:t>
            </a:r>
          </a:p>
        </p:txBody>
      </p:sp>
      <p:cxnSp>
        <p:nvCxnSpPr>
          <p:cNvPr id="86" name="Straight Connector 85"/>
          <p:cNvCxnSpPr>
            <a:endCxn id="54" idx="1"/>
          </p:cNvCxnSpPr>
          <p:nvPr/>
        </p:nvCxnSpPr>
        <p:spPr>
          <a:xfrm>
            <a:off x="4782376" y="3686440"/>
            <a:ext cx="2522120" cy="0"/>
          </a:xfrm>
          <a:prstGeom prst="line">
            <a:avLst/>
          </a:prstGeom>
          <a:noFill/>
          <a:ln w="38100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88" name="Straight Connector 87"/>
          <p:cNvCxnSpPr>
            <a:stCxn id="51" idx="2"/>
            <a:endCxn id="51" idx="0"/>
          </p:cNvCxnSpPr>
          <p:nvPr/>
        </p:nvCxnSpPr>
        <p:spPr>
          <a:xfrm flipV="1">
            <a:off x="4805236" y="1706440"/>
            <a:ext cx="892382" cy="1980000"/>
          </a:xfrm>
          <a:prstGeom prst="line">
            <a:avLst/>
          </a:prstGeom>
          <a:noFill/>
          <a:ln w="38100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89" name="Straight Connector 88"/>
          <p:cNvCxnSpPr>
            <a:stCxn id="51" idx="4"/>
          </p:cNvCxnSpPr>
          <p:nvPr/>
        </p:nvCxnSpPr>
        <p:spPr>
          <a:xfrm flipH="1" flipV="1">
            <a:off x="5697618" y="1706440"/>
            <a:ext cx="1627618" cy="1980000"/>
          </a:xfrm>
          <a:prstGeom prst="line">
            <a:avLst/>
          </a:prstGeom>
          <a:noFill/>
          <a:ln w="38100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3808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77" grpId="0"/>
      <p:bldP spid="78" grpId="0"/>
      <p:bldP spid="81" grpId="0"/>
      <p:bldP spid="81" grpId="1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0"/>
          <p:cNvSpPr>
            <a:spLocks/>
          </p:cNvSpPr>
          <p:nvPr/>
        </p:nvSpPr>
        <p:spPr bwMode="auto">
          <a:xfrm flipV="1">
            <a:off x="892615" y="800561"/>
            <a:ext cx="2521989" cy="1938781"/>
          </a:xfrm>
          <a:custGeom>
            <a:avLst/>
            <a:gdLst>
              <a:gd name="T0" fmla="*/ 0 w 1603"/>
              <a:gd name="T1" fmla="*/ 801 h 801"/>
              <a:gd name="T2" fmla="*/ 898 w 1603"/>
              <a:gd name="T3" fmla="*/ 801 h 801"/>
              <a:gd name="T4" fmla="*/ 1603 w 1603"/>
              <a:gd name="T5" fmla="*/ 0 h 801"/>
              <a:gd name="T6" fmla="*/ 0 w 1603"/>
              <a:gd name="T7" fmla="*/ 801 h 801"/>
              <a:gd name="T8" fmla="*/ 0 60000 65536"/>
              <a:gd name="T9" fmla="*/ 0 60000 65536"/>
              <a:gd name="T10" fmla="*/ 0 60000 65536"/>
              <a:gd name="T11" fmla="*/ 0 60000 65536"/>
              <a:gd name="T12" fmla="*/ 0 w 1603"/>
              <a:gd name="T13" fmla="*/ 0 h 801"/>
              <a:gd name="T14" fmla="*/ 1603 w 1603"/>
              <a:gd name="T15" fmla="*/ 801 h 801"/>
              <a:gd name="connsiteX0" fmla="*/ 0 w 5602"/>
              <a:gd name="connsiteY0" fmla="*/ 5755 h 5755"/>
              <a:gd name="connsiteX1" fmla="*/ 5602 w 5602"/>
              <a:gd name="connsiteY1" fmla="*/ 5755 h 5755"/>
              <a:gd name="connsiteX2" fmla="*/ 2339 w 5602"/>
              <a:gd name="connsiteY2" fmla="*/ 0 h 5755"/>
              <a:gd name="connsiteX3" fmla="*/ 0 w 5602"/>
              <a:gd name="connsiteY3" fmla="*/ 5755 h 5755"/>
              <a:gd name="connsiteX0" fmla="*/ 0 w 8931"/>
              <a:gd name="connsiteY0" fmla="*/ 10000 h 10000"/>
              <a:gd name="connsiteX1" fmla="*/ 8931 w 8931"/>
              <a:gd name="connsiteY1" fmla="*/ 6789 h 10000"/>
              <a:gd name="connsiteX2" fmla="*/ 4175 w 8931"/>
              <a:gd name="connsiteY2" fmla="*/ 0 h 10000"/>
              <a:gd name="connsiteX3" fmla="*/ 0 w 8931"/>
              <a:gd name="connsiteY3" fmla="*/ 10000 h 10000"/>
              <a:gd name="connsiteX0" fmla="*/ 0 w 8853"/>
              <a:gd name="connsiteY0" fmla="*/ 7137 h 7137"/>
              <a:gd name="connsiteX1" fmla="*/ 8853 w 8853"/>
              <a:gd name="connsiteY1" fmla="*/ 6789 h 7137"/>
              <a:gd name="connsiteX2" fmla="*/ 3528 w 8853"/>
              <a:gd name="connsiteY2" fmla="*/ 0 h 7137"/>
              <a:gd name="connsiteX3" fmla="*/ 0 w 8853"/>
              <a:gd name="connsiteY3" fmla="*/ 7137 h 7137"/>
              <a:gd name="connsiteX0" fmla="*/ 0 w 10042"/>
              <a:gd name="connsiteY0" fmla="*/ 10000 h 10196"/>
              <a:gd name="connsiteX1" fmla="*/ 10042 w 10042"/>
              <a:gd name="connsiteY1" fmla="*/ 10196 h 10196"/>
              <a:gd name="connsiteX2" fmla="*/ 3985 w 10042"/>
              <a:gd name="connsiteY2" fmla="*/ 0 h 10196"/>
              <a:gd name="connsiteX3" fmla="*/ 0 w 10042"/>
              <a:gd name="connsiteY3" fmla="*/ 10000 h 10196"/>
              <a:gd name="connsiteX0" fmla="*/ 0 w 9957"/>
              <a:gd name="connsiteY0" fmla="*/ 10091 h 10196"/>
              <a:gd name="connsiteX1" fmla="*/ 9957 w 9957"/>
              <a:gd name="connsiteY1" fmla="*/ 10196 h 10196"/>
              <a:gd name="connsiteX2" fmla="*/ 3900 w 9957"/>
              <a:gd name="connsiteY2" fmla="*/ 0 h 10196"/>
              <a:gd name="connsiteX3" fmla="*/ 0 w 9957"/>
              <a:gd name="connsiteY3" fmla="*/ 10091 h 10196"/>
              <a:gd name="connsiteX0" fmla="*/ 0 w 10000"/>
              <a:gd name="connsiteY0" fmla="*/ 9584 h 9687"/>
              <a:gd name="connsiteX1" fmla="*/ 10000 w 10000"/>
              <a:gd name="connsiteY1" fmla="*/ 9687 h 9687"/>
              <a:gd name="connsiteX2" fmla="*/ 3726 w 10000"/>
              <a:gd name="connsiteY2" fmla="*/ 0 h 9687"/>
              <a:gd name="connsiteX3" fmla="*/ 0 w 10000"/>
              <a:gd name="connsiteY3" fmla="*/ 9584 h 9687"/>
              <a:gd name="connsiteX0" fmla="*/ 0 w 10000"/>
              <a:gd name="connsiteY0" fmla="*/ 9940 h 10046"/>
              <a:gd name="connsiteX1" fmla="*/ 10000 w 10000"/>
              <a:gd name="connsiteY1" fmla="*/ 10046 h 10046"/>
              <a:gd name="connsiteX2" fmla="*/ 3875 w 10000"/>
              <a:gd name="connsiteY2" fmla="*/ 0 h 10046"/>
              <a:gd name="connsiteX3" fmla="*/ 0 w 10000"/>
              <a:gd name="connsiteY3" fmla="*/ 9940 h 10046"/>
              <a:gd name="connsiteX0" fmla="*/ 0 w 5247"/>
              <a:gd name="connsiteY0" fmla="*/ 9940 h 20682"/>
              <a:gd name="connsiteX1" fmla="*/ 5247 w 5247"/>
              <a:gd name="connsiteY1" fmla="*/ 20682 h 20682"/>
              <a:gd name="connsiteX2" fmla="*/ 3875 w 5247"/>
              <a:gd name="connsiteY2" fmla="*/ 0 h 20682"/>
              <a:gd name="connsiteX3" fmla="*/ 0 w 5247"/>
              <a:gd name="connsiteY3" fmla="*/ 9940 h 20682"/>
              <a:gd name="connsiteX0" fmla="*/ 0 w 35362"/>
              <a:gd name="connsiteY0" fmla="*/ 3092 h 10000"/>
              <a:gd name="connsiteX1" fmla="*/ 35362 w 35362"/>
              <a:gd name="connsiteY1" fmla="*/ 10000 h 10000"/>
              <a:gd name="connsiteX2" fmla="*/ 32747 w 35362"/>
              <a:gd name="connsiteY2" fmla="*/ 0 h 10000"/>
              <a:gd name="connsiteX3" fmla="*/ 0 w 35362"/>
              <a:gd name="connsiteY3" fmla="*/ 3092 h 10000"/>
              <a:gd name="connsiteX0" fmla="*/ 0 w 35362"/>
              <a:gd name="connsiteY0" fmla="*/ 235 h 7143"/>
              <a:gd name="connsiteX1" fmla="*/ 35362 w 35362"/>
              <a:gd name="connsiteY1" fmla="*/ 7143 h 7143"/>
              <a:gd name="connsiteX2" fmla="*/ 18642 w 35362"/>
              <a:gd name="connsiteY2" fmla="*/ 0 h 7143"/>
              <a:gd name="connsiteX3" fmla="*/ 0 w 35362"/>
              <a:gd name="connsiteY3" fmla="*/ 235 h 7143"/>
              <a:gd name="connsiteX0" fmla="*/ 0 w 10000"/>
              <a:gd name="connsiteY0" fmla="*/ 17 h 9688"/>
              <a:gd name="connsiteX1" fmla="*/ 10000 w 10000"/>
              <a:gd name="connsiteY1" fmla="*/ 9688 h 9688"/>
              <a:gd name="connsiteX2" fmla="*/ 5306 w 10000"/>
              <a:gd name="connsiteY2" fmla="*/ 0 h 9688"/>
              <a:gd name="connsiteX3" fmla="*/ 0 w 10000"/>
              <a:gd name="connsiteY3" fmla="*/ 17 h 9688"/>
              <a:gd name="connsiteX0" fmla="*/ 0 w 10000"/>
              <a:gd name="connsiteY0" fmla="*/ 121 h 10103"/>
              <a:gd name="connsiteX1" fmla="*/ 10000 w 10000"/>
              <a:gd name="connsiteY1" fmla="*/ 10103 h 10103"/>
              <a:gd name="connsiteX2" fmla="*/ 6660 w 10000"/>
              <a:gd name="connsiteY2" fmla="*/ 0 h 10103"/>
              <a:gd name="connsiteX3" fmla="*/ 0 w 10000"/>
              <a:gd name="connsiteY3" fmla="*/ 121 h 10103"/>
              <a:gd name="connsiteX0" fmla="*/ 0 w 9524"/>
              <a:gd name="connsiteY0" fmla="*/ 121 h 10103"/>
              <a:gd name="connsiteX1" fmla="*/ 9524 w 9524"/>
              <a:gd name="connsiteY1" fmla="*/ 10103 h 10103"/>
              <a:gd name="connsiteX2" fmla="*/ 6660 w 9524"/>
              <a:gd name="connsiteY2" fmla="*/ 0 h 10103"/>
              <a:gd name="connsiteX3" fmla="*/ 0 w 9524"/>
              <a:gd name="connsiteY3" fmla="*/ 121 h 10103"/>
              <a:gd name="connsiteX0" fmla="*/ 0 w 9976"/>
              <a:gd name="connsiteY0" fmla="*/ 120 h 9808"/>
              <a:gd name="connsiteX1" fmla="*/ 9976 w 9976"/>
              <a:gd name="connsiteY1" fmla="*/ 9808 h 9808"/>
              <a:gd name="connsiteX2" fmla="*/ 6993 w 9976"/>
              <a:gd name="connsiteY2" fmla="*/ 0 h 9808"/>
              <a:gd name="connsiteX3" fmla="*/ 0 w 9976"/>
              <a:gd name="connsiteY3" fmla="*/ 120 h 9808"/>
              <a:gd name="connsiteX0" fmla="*/ 0 w 9904"/>
              <a:gd name="connsiteY0" fmla="*/ 122 h 10130"/>
              <a:gd name="connsiteX1" fmla="*/ 9904 w 9904"/>
              <a:gd name="connsiteY1" fmla="*/ 10130 h 10130"/>
              <a:gd name="connsiteX2" fmla="*/ 7010 w 9904"/>
              <a:gd name="connsiteY2" fmla="*/ 0 h 10130"/>
              <a:gd name="connsiteX3" fmla="*/ 0 w 9904"/>
              <a:gd name="connsiteY3" fmla="*/ 122 h 10130"/>
              <a:gd name="connsiteX0" fmla="*/ 0 w 8785"/>
              <a:gd name="connsiteY0" fmla="*/ 0 h 10009"/>
              <a:gd name="connsiteX1" fmla="*/ 8785 w 8785"/>
              <a:gd name="connsiteY1" fmla="*/ 10009 h 10009"/>
              <a:gd name="connsiteX2" fmla="*/ 5863 w 8785"/>
              <a:gd name="connsiteY2" fmla="*/ 9 h 10009"/>
              <a:gd name="connsiteX3" fmla="*/ 0 w 8785"/>
              <a:gd name="connsiteY3" fmla="*/ 0 h 10009"/>
              <a:gd name="connsiteX0" fmla="*/ 0 w 11549"/>
              <a:gd name="connsiteY0" fmla="*/ 0 h 9486"/>
              <a:gd name="connsiteX1" fmla="*/ 11549 w 11549"/>
              <a:gd name="connsiteY1" fmla="*/ 9486 h 9486"/>
              <a:gd name="connsiteX2" fmla="*/ 6674 w 11549"/>
              <a:gd name="connsiteY2" fmla="*/ 9 h 9486"/>
              <a:gd name="connsiteX3" fmla="*/ 0 w 11549"/>
              <a:gd name="connsiteY3" fmla="*/ 0 h 9486"/>
              <a:gd name="connsiteX0" fmla="*/ 0 w 10000"/>
              <a:gd name="connsiteY0" fmla="*/ 442 h 10442"/>
              <a:gd name="connsiteX1" fmla="*/ 10000 w 10000"/>
              <a:gd name="connsiteY1" fmla="*/ 10442 h 10442"/>
              <a:gd name="connsiteX2" fmla="*/ 5076 w 10000"/>
              <a:gd name="connsiteY2" fmla="*/ 0 h 10442"/>
              <a:gd name="connsiteX3" fmla="*/ 0 w 10000"/>
              <a:gd name="connsiteY3" fmla="*/ 442 h 10442"/>
              <a:gd name="connsiteX0" fmla="*/ 0 w 10479"/>
              <a:gd name="connsiteY0" fmla="*/ 0 h 10451"/>
              <a:gd name="connsiteX1" fmla="*/ 10479 w 10479"/>
              <a:gd name="connsiteY1" fmla="*/ 10451 h 10451"/>
              <a:gd name="connsiteX2" fmla="*/ 5555 w 10479"/>
              <a:gd name="connsiteY2" fmla="*/ 9 h 10451"/>
              <a:gd name="connsiteX3" fmla="*/ 0 w 10479"/>
              <a:gd name="connsiteY3" fmla="*/ 0 h 10451"/>
              <a:gd name="connsiteX0" fmla="*/ 0 w 11214"/>
              <a:gd name="connsiteY0" fmla="*/ 0 h 14873"/>
              <a:gd name="connsiteX1" fmla="*/ 11214 w 11214"/>
              <a:gd name="connsiteY1" fmla="*/ 14873 h 14873"/>
              <a:gd name="connsiteX2" fmla="*/ 6290 w 11214"/>
              <a:gd name="connsiteY2" fmla="*/ 4431 h 14873"/>
              <a:gd name="connsiteX3" fmla="*/ 0 w 11214"/>
              <a:gd name="connsiteY3" fmla="*/ 0 h 14873"/>
              <a:gd name="connsiteX0" fmla="*/ 0 w 6290"/>
              <a:gd name="connsiteY0" fmla="*/ 0 h 11173"/>
              <a:gd name="connsiteX1" fmla="*/ 2526 w 6290"/>
              <a:gd name="connsiteY1" fmla="*/ 11173 h 11173"/>
              <a:gd name="connsiteX2" fmla="*/ 6290 w 6290"/>
              <a:gd name="connsiteY2" fmla="*/ 4431 h 11173"/>
              <a:gd name="connsiteX3" fmla="*/ 0 w 6290"/>
              <a:gd name="connsiteY3" fmla="*/ 0 h 11173"/>
              <a:gd name="connsiteX0" fmla="*/ 0 w 14367"/>
              <a:gd name="connsiteY0" fmla="*/ 0 h 10105"/>
              <a:gd name="connsiteX1" fmla="*/ 4016 w 14367"/>
              <a:gd name="connsiteY1" fmla="*/ 10000 h 10105"/>
              <a:gd name="connsiteX2" fmla="*/ 14367 w 14367"/>
              <a:gd name="connsiteY2" fmla="*/ 10105 h 10105"/>
              <a:gd name="connsiteX3" fmla="*/ 0 w 14367"/>
              <a:gd name="connsiteY3" fmla="*/ 0 h 10105"/>
              <a:gd name="connsiteX0" fmla="*/ 0 w 10528"/>
              <a:gd name="connsiteY0" fmla="*/ 0 h 20670"/>
              <a:gd name="connsiteX1" fmla="*/ 177 w 10528"/>
              <a:gd name="connsiteY1" fmla="*/ 20565 h 20670"/>
              <a:gd name="connsiteX2" fmla="*/ 10528 w 10528"/>
              <a:gd name="connsiteY2" fmla="*/ 20670 h 20670"/>
              <a:gd name="connsiteX3" fmla="*/ 0 w 10528"/>
              <a:gd name="connsiteY3" fmla="*/ 0 h 20670"/>
              <a:gd name="connsiteX0" fmla="*/ 0 w 10589"/>
              <a:gd name="connsiteY0" fmla="*/ 72 h 20637"/>
              <a:gd name="connsiteX1" fmla="*/ 177 w 10589"/>
              <a:gd name="connsiteY1" fmla="*/ 20637 h 20637"/>
              <a:gd name="connsiteX2" fmla="*/ 10589 w 10589"/>
              <a:gd name="connsiteY2" fmla="*/ 0 h 20637"/>
              <a:gd name="connsiteX3" fmla="*/ 0 w 10589"/>
              <a:gd name="connsiteY3" fmla="*/ 72 h 20637"/>
              <a:gd name="connsiteX0" fmla="*/ 0 w 10589"/>
              <a:gd name="connsiteY0" fmla="*/ 72 h 13949"/>
              <a:gd name="connsiteX1" fmla="*/ 4991 w 10589"/>
              <a:gd name="connsiteY1" fmla="*/ 13949 h 13949"/>
              <a:gd name="connsiteX2" fmla="*/ 10589 w 10589"/>
              <a:gd name="connsiteY2" fmla="*/ 0 h 13949"/>
              <a:gd name="connsiteX3" fmla="*/ 0 w 10589"/>
              <a:gd name="connsiteY3" fmla="*/ 72 h 13949"/>
              <a:gd name="connsiteX0" fmla="*/ 0 w 10856"/>
              <a:gd name="connsiteY0" fmla="*/ 0 h 13998"/>
              <a:gd name="connsiteX1" fmla="*/ 5258 w 10856"/>
              <a:gd name="connsiteY1" fmla="*/ 13998 h 13998"/>
              <a:gd name="connsiteX2" fmla="*/ 10856 w 10856"/>
              <a:gd name="connsiteY2" fmla="*/ 49 h 13998"/>
              <a:gd name="connsiteX3" fmla="*/ 0 w 10856"/>
              <a:gd name="connsiteY3" fmla="*/ 0 h 13998"/>
              <a:gd name="connsiteX0" fmla="*/ 0 w 12684"/>
              <a:gd name="connsiteY0" fmla="*/ 0 h 17552"/>
              <a:gd name="connsiteX1" fmla="*/ 7086 w 12684"/>
              <a:gd name="connsiteY1" fmla="*/ 17552 h 17552"/>
              <a:gd name="connsiteX2" fmla="*/ 12684 w 12684"/>
              <a:gd name="connsiteY2" fmla="*/ 3603 h 17552"/>
              <a:gd name="connsiteX3" fmla="*/ 0 w 12684"/>
              <a:gd name="connsiteY3" fmla="*/ 0 h 17552"/>
              <a:gd name="connsiteX0" fmla="*/ 0 w 19996"/>
              <a:gd name="connsiteY0" fmla="*/ 274 h 17826"/>
              <a:gd name="connsiteX1" fmla="*/ 7086 w 19996"/>
              <a:gd name="connsiteY1" fmla="*/ 17826 h 17826"/>
              <a:gd name="connsiteX2" fmla="*/ 19996 w 19996"/>
              <a:gd name="connsiteY2" fmla="*/ 0 h 17826"/>
              <a:gd name="connsiteX3" fmla="*/ 0 w 19996"/>
              <a:gd name="connsiteY3" fmla="*/ 274 h 17826"/>
              <a:gd name="connsiteX0" fmla="*/ 0 w 19996"/>
              <a:gd name="connsiteY0" fmla="*/ 274 h 24934"/>
              <a:gd name="connsiteX1" fmla="*/ 6883 w 19996"/>
              <a:gd name="connsiteY1" fmla="*/ 24934 h 24934"/>
              <a:gd name="connsiteX2" fmla="*/ 19996 w 19996"/>
              <a:gd name="connsiteY2" fmla="*/ 0 h 24934"/>
              <a:gd name="connsiteX3" fmla="*/ 0 w 19996"/>
              <a:gd name="connsiteY3" fmla="*/ 274 h 24934"/>
              <a:gd name="connsiteX0" fmla="*/ 0 w 20351"/>
              <a:gd name="connsiteY0" fmla="*/ 516 h 24934"/>
              <a:gd name="connsiteX1" fmla="*/ 7238 w 20351"/>
              <a:gd name="connsiteY1" fmla="*/ 24934 h 24934"/>
              <a:gd name="connsiteX2" fmla="*/ 20351 w 20351"/>
              <a:gd name="connsiteY2" fmla="*/ 0 h 24934"/>
              <a:gd name="connsiteX3" fmla="*/ 0 w 20351"/>
              <a:gd name="connsiteY3" fmla="*/ 516 h 24934"/>
              <a:gd name="connsiteX0" fmla="*/ 0 w 20351"/>
              <a:gd name="connsiteY0" fmla="*/ 516 h 25419"/>
              <a:gd name="connsiteX1" fmla="*/ 7238 w 20351"/>
              <a:gd name="connsiteY1" fmla="*/ 25419 h 25419"/>
              <a:gd name="connsiteX2" fmla="*/ 20351 w 20351"/>
              <a:gd name="connsiteY2" fmla="*/ 0 h 25419"/>
              <a:gd name="connsiteX3" fmla="*/ 0 w 20351"/>
              <a:gd name="connsiteY3" fmla="*/ 516 h 25419"/>
              <a:gd name="connsiteX0" fmla="*/ 0 w 20838"/>
              <a:gd name="connsiteY0" fmla="*/ 0 h 24903"/>
              <a:gd name="connsiteX1" fmla="*/ 7238 w 20838"/>
              <a:gd name="connsiteY1" fmla="*/ 24903 h 24903"/>
              <a:gd name="connsiteX2" fmla="*/ 20838 w 20838"/>
              <a:gd name="connsiteY2" fmla="*/ 66 h 24903"/>
              <a:gd name="connsiteX3" fmla="*/ 0 w 20838"/>
              <a:gd name="connsiteY3" fmla="*/ 0 h 24903"/>
              <a:gd name="connsiteX0" fmla="*/ 0 w 20168"/>
              <a:gd name="connsiteY0" fmla="*/ 0 h 24903"/>
              <a:gd name="connsiteX1" fmla="*/ 6568 w 20168"/>
              <a:gd name="connsiteY1" fmla="*/ 24903 h 24903"/>
              <a:gd name="connsiteX2" fmla="*/ 20168 w 20168"/>
              <a:gd name="connsiteY2" fmla="*/ 66 h 24903"/>
              <a:gd name="connsiteX3" fmla="*/ 0 w 20168"/>
              <a:gd name="connsiteY3" fmla="*/ 0 h 24903"/>
              <a:gd name="connsiteX0" fmla="*/ 0 w 20168"/>
              <a:gd name="connsiteY0" fmla="*/ 0 h 24661"/>
              <a:gd name="connsiteX1" fmla="*/ 6517 w 20168"/>
              <a:gd name="connsiteY1" fmla="*/ 24661 h 24661"/>
              <a:gd name="connsiteX2" fmla="*/ 20168 w 20168"/>
              <a:gd name="connsiteY2" fmla="*/ 66 h 24661"/>
              <a:gd name="connsiteX3" fmla="*/ 0 w 20168"/>
              <a:gd name="connsiteY3" fmla="*/ 0 h 2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68" h="24661">
                <a:moveTo>
                  <a:pt x="0" y="0"/>
                </a:moveTo>
                <a:lnTo>
                  <a:pt x="6517" y="24661"/>
                </a:lnTo>
                <a:lnTo>
                  <a:pt x="20168" y="66"/>
                </a:lnTo>
                <a:lnTo>
                  <a:pt x="0" y="0"/>
                </a:lnTo>
                <a:close/>
              </a:path>
            </a:pathLst>
          </a:custGeom>
          <a:solidFill>
            <a:srgbClr val="00FFFF">
              <a:alpha val="40000"/>
            </a:srgbClr>
          </a:solidFill>
          <a:ln w="285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8" name="Freeform 10"/>
          <p:cNvSpPr>
            <a:spLocks/>
          </p:cNvSpPr>
          <p:nvPr/>
        </p:nvSpPr>
        <p:spPr bwMode="auto">
          <a:xfrm flipV="1">
            <a:off x="5606581" y="2844840"/>
            <a:ext cx="2598269" cy="1672111"/>
          </a:xfrm>
          <a:custGeom>
            <a:avLst/>
            <a:gdLst>
              <a:gd name="T0" fmla="*/ 0 w 1603"/>
              <a:gd name="T1" fmla="*/ 801 h 801"/>
              <a:gd name="T2" fmla="*/ 898 w 1603"/>
              <a:gd name="T3" fmla="*/ 801 h 801"/>
              <a:gd name="T4" fmla="*/ 1603 w 1603"/>
              <a:gd name="T5" fmla="*/ 0 h 801"/>
              <a:gd name="T6" fmla="*/ 0 w 1603"/>
              <a:gd name="T7" fmla="*/ 801 h 801"/>
              <a:gd name="T8" fmla="*/ 0 60000 65536"/>
              <a:gd name="T9" fmla="*/ 0 60000 65536"/>
              <a:gd name="T10" fmla="*/ 0 60000 65536"/>
              <a:gd name="T11" fmla="*/ 0 60000 65536"/>
              <a:gd name="T12" fmla="*/ 0 w 1603"/>
              <a:gd name="T13" fmla="*/ 0 h 801"/>
              <a:gd name="T14" fmla="*/ 1603 w 1603"/>
              <a:gd name="T15" fmla="*/ 801 h 801"/>
              <a:gd name="connsiteX0" fmla="*/ 0 w 5602"/>
              <a:gd name="connsiteY0" fmla="*/ 5755 h 5755"/>
              <a:gd name="connsiteX1" fmla="*/ 5602 w 5602"/>
              <a:gd name="connsiteY1" fmla="*/ 5755 h 5755"/>
              <a:gd name="connsiteX2" fmla="*/ 2339 w 5602"/>
              <a:gd name="connsiteY2" fmla="*/ 0 h 5755"/>
              <a:gd name="connsiteX3" fmla="*/ 0 w 5602"/>
              <a:gd name="connsiteY3" fmla="*/ 5755 h 5755"/>
              <a:gd name="connsiteX0" fmla="*/ 0 w 8931"/>
              <a:gd name="connsiteY0" fmla="*/ 10000 h 10000"/>
              <a:gd name="connsiteX1" fmla="*/ 8931 w 8931"/>
              <a:gd name="connsiteY1" fmla="*/ 6789 h 10000"/>
              <a:gd name="connsiteX2" fmla="*/ 4175 w 8931"/>
              <a:gd name="connsiteY2" fmla="*/ 0 h 10000"/>
              <a:gd name="connsiteX3" fmla="*/ 0 w 8931"/>
              <a:gd name="connsiteY3" fmla="*/ 10000 h 10000"/>
              <a:gd name="connsiteX0" fmla="*/ 0 w 8853"/>
              <a:gd name="connsiteY0" fmla="*/ 7137 h 7137"/>
              <a:gd name="connsiteX1" fmla="*/ 8853 w 8853"/>
              <a:gd name="connsiteY1" fmla="*/ 6789 h 7137"/>
              <a:gd name="connsiteX2" fmla="*/ 3528 w 8853"/>
              <a:gd name="connsiteY2" fmla="*/ 0 h 7137"/>
              <a:gd name="connsiteX3" fmla="*/ 0 w 8853"/>
              <a:gd name="connsiteY3" fmla="*/ 7137 h 7137"/>
              <a:gd name="connsiteX0" fmla="*/ 0 w 10042"/>
              <a:gd name="connsiteY0" fmla="*/ 10000 h 10196"/>
              <a:gd name="connsiteX1" fmla="*/ 10042 w 10042"/>
              <a:gd name="connsiteY1" fmla="*/ 10196 h 10196"/>
              <a:gd name="connsiteX2" fmla="*/ 3985 w 10042"/>
              <a:gd name="connsiteY2" fmla="*/ 0 h 10196"/>
              <a:gd name="connsiteX3" fmla="*/ 0 w 10042"/>
              <a:gd name="connsiteY3" fmla="*/ 10000 h 10196"/>
              <a:gd name="connsiteX0" fmla="*/ 0 w 9957"/>
              <a:gd name="connsiteY0" fmla="*/ 10091 h 10196"/>
              <a:gd name="connsiteX1" fmla="*/ 9957 w 9957"/>
              <a:gd name="connsiteY1" fmla="*/ 10196 h 10196"/>
              <a:gd name="connsiteX2" fmla="*/ 3900 w 9957"/>
              <a:gd name="connsiteY2" fmla="*/ 0 h 10196"/>
              <a:gd name="connsiteX3" fmla="*/ 0 w 9957"/>
              <a:gd name="connsiteY3" fmla="*/ 10091 h 10196"/>
              <a:gd name="connsiteX0" fmla="*/ 0 w 10000"/>
              <a:gd name="connsiteY0" fmla="*/ 9584 h 9687"/>
              <a:gd name="connsiteX1" fmla="*/ 10000 w 10000"/>
              <a:gd name="connsiteY1" fmla="*/ 9687 h 9687"/>
              <a:gd name="connsiteX2" fmla="*/ 3726 w 10000"/>
              <a:gd name="connsiteY2" fmla="*/ 0 h 9687"/>
              <a:gd name="connsiteX3" fmla="*/ 0 w 10000"/>
              <a:gd name="connsiteY3" fmla="*/ 9584 h 9687"/>
              <a:gd name="connsiteX0" fmla="*/ 0 w 10000"/>
              <a:gd name="connsiteY0" fmla="*/ 9940 h 10046"/>
              <a:gd name="connsiteX1" fmla="*/ 10000 w 10000"/>
              <a:gd name="connsiteY1" fmla="*/ 10046 h 10046"/>
              <a:gd name="connsiteX2" fmla="*/ 3875 w 10000"/>
              <a:gd name="connsiteY2" fmla="*/ 0 h 10046"/>
              <a:gd name="connsiteX3" fmla="*/ 0 w 10000"/>
              <a:gd name="connsiteY3" fmla="*/ 9940 h 10046"/>
              <a:gd name="connsiteX0" fmla="*/ 0 w 5247"/>
              <a:gd name="connsiteY0" fmla="*/ 9940 h 20682"/>
              <a:gd name="connsiteX1" fmla="*/ 5247 w 5247"/>
              <a:gd name="connsiteY1" fmla="*/ 20682 h 20682"/>
              <a:gd name="connsiteX2" fmla="*/ 3875 w 5247"/>
              <a:gd name="connsiteY2" fmla="*/ 0 h 20682"/>
              <a:gd name="connsiteX3" fmla="*/ 0 w 5247"/>
              <a:gd name="connsiteY3" fmla="*/ 9940 h 20682"/>
              <a:gd name="connsiteX0" fmla="*/ 0 w 35362"/>
              <a:gd name="connsiteY0" fmla="*/ 3092 h 10000"/>
              <a:gd name="connsiteX1" fmla="*/ 35362 w 35362"/>
              <a:gd name="connsiteY1" fmla="*/ 10000 h 10000"/>
              <a:gd name="connsiteX2" fmla="*/ 32747 w 35362"/>
              <a:gd name="connsiteY2" fmla="*/ 0 h 10000"/>
              <a:gd name="connsiteX3" fmla="*/ 0 w 35362"/>
              <a:gd name="connsiteY3" fmla="*/ 3092 h 10000"/>
              <a:gd name="connsiteX0" fmla="*/ 0 w 35362"/>
              <a:gd name="connsiteY0" fmla="*/ 235 h 7143"/>
              <a:gd name="connsiteX1" fmla="*/ 35362 w 35362"/>
              <a:gd name="connsiteY1" fmla="*/ 7143 h 7143"/>
              <a:gd name="connsiteX2" fmla="*/ 18642 w 35362"/>
              <a:gd name="connsiteY2" fmla="*/ 0 h 7143"/>
              <a:gd name="connsiteX3" fmla="*/ 0 w 35362"/>
              <a:gd name="connsiteY3" fmla="*/ 235 h 7143"/>
              <a:gd name="connsiteX0" fmla="*/ 0 w 10000"/>
              <a:gd name="connsiteY0" fmla="*/ 17 h 9688"/>
              <a:gd name="connsiteX1" fmla="*/ 10000 w 10000"/>
              <a:gd name="connsiteY1" fmla="*/ 9688 h 9688"/>
              <a:gd name="connsiteX2" fmla="*/ 5306 w 10000"/>
              <a:gd name="connsiteY2" fmla="*/ 0 h 9688"/>
              <a:gd name="connsiteX3" fmla="*/ 0 w 10000"/>
              <a:gd name="connsiteY3" fmla="*/ 17 h 9688"/>
              <a:gd name="connsiteX0" fmla="*/ 0 w 10000"/>
              <a:gd name="connsiteY0" fmla="*/ 121 h 10103"/>
              <a:gd name="connsiteX1" fmla="*/ 10000 w 10000"/>
              <a:gd name="connsiteY1" fmla="*/ 10103 h 10103"/>
              <a:gd name="connsiteX2" fmla="*/ 6660 w 10000"/>
              <a:gd name="connsiteY2" fmla="*/ 0 h 10103"/>
              <a:gd name="connsiteX3" fmla="*/ 0 w 10000"/>
              <a:gd name="connsiteY3" fmla="*/ 121 h 10103"/>
              <a:gd name="connsiteX0" fmla="*/ 0 w 9524"/>
              <a:gd name="connsiteY0" fmla="*/ 121 h 10103"/>
              <a:gd name="connsiteX1" fmla="*/ 9524 w 9524"/>
              <a:gd name="connsiteY1" fmla="*/ 10103 h 10103"/>
              <a:gd name="connsiteX2" fmla="*/ 6660 w 9524"/>
              <a:gd name="connsiteY2" fmla="*/ 0 h 10103"/>
              <a:gd name="connsiteX3" fmla="*/ 0 w 9524"/>
              <a:gd name="connsiteY3" fmla="*/ 121 h 10103"/>
              <a:gd name="connsiteX0" fmla="*/ 0 w 9976"/>
              <a:gd name="connsiteY0" fmla="*/ 120 h 9808"/>
              <a:gd name="connsiteX1" fmla="*/ 9976 w 9976"/>
              <a:gd name="connsiteY1" fmla="*/ 9808 h 9808"/>
              <a:gd name="connsiteX2" fmla="*/ 6993 w 9976"/>
              <a:gd name="connsiteY2" fmla="*/ 0 h 9808"/>
              <a:gd name="connsiteX3" fmla="*/ 0 w 9976"/>
              <a:gd name="connsiteY3" fmla="*/ 120 h 9808"/>
              <a:gd name="connsiteX0" fmla="*/ 0 w 9904"/>
              <a:gd name="connsiteY0" fmla="*/ 122 h 10130"/>
              <a:gd name="connsiteX1" fmla="*/ 9904 w 9904"/>
              <a:gd name="connsiteY1" fmla="*/ 10130 h 10130"/>
              <a:gd name="connsiteX2" fmla="*/ 7010 w 9904"/>
              <a:gd name="connsiteY2" fmla="*/ 0 h 10130"/>
              <a:gd name="connsiteX3" fmla="*/ 0 w 9904"/>
              <a:gd name="connsiteY3" fmla="*/ 122 h 10130"/>
              <a:gd name="connsiteX0" fmla="*/ 0 w 8785"/>
              <a:gd name="connsiteY0" fmla="*/ 0 h 10009"/>
              <a:gd name="connsiteX1" fmla="*/ 8785 w 8785"/>
              <a:gd name="connsiteY1" fmla="*/ 10009 h 10009"/>
              <a:gd name="connsiteX2" fmla="*/ 5863 w 8785"/>
              <a:gd name="connsiteY2" fmla="*/ 9 h 10009"/>
              <a:gd name="connsiteX3" fmla="*/ 0 w 8785"/>
              <a:gd name="connsiteY3" fmla="*/ 0 h 10009"/>
              <a:gd name="connsiteX0" fmla="*/ 0 w 11549"/>
              <a:gd name="connsiteY0" fmla="*/ 0 h 9486"/>
              <a:gd name="connsiteX1" fmla="*/ 11549 w 11549"/>
              <a:gd name="connsiteY1" fmla="*/ 9486 h 9486"/>
              <a:gd name="connsiteX2" fmla="*/ 6674 w 11549"/>
              <a:gd name="connsiteY2" fmla="*/ 9 h 9486"/>
              <a:gd name="connsiteX3" fmla="*/ 0 w 11549"/>
              <a:gd name="connsiteY3" fmla="*/ 0 h 9486"/>
              <a:gd name="connsiteX0" fmla="*/ 0 w 10000"/>
              <a:gd name="connsiteY0" fmla="*/ 442 h 10442"/>
              <a:gd name="connsiteX1" fmla="*/ 10000 w 10000"/>
              <a:gd name="connsiteY1" fmla="*/ 10442 h 10442"/>
              <a:gd name="connsiteX2" fmla="*/ 5076 w 10000"/>
              <a:gd name="connsiteY2" fmla="*/ 0 h 10442"/>
              <a:gd name="connsiteX3" fmla="*/ 0 w 10000"/>
              <a:gd name="connsiteY3" fmla="*/ 442 h 10442"/>
              <a:gd name="connsiteX0" fmla="*/ 0 w 10479"/>
              <a:gd name="connsiteY0" fmla="*/ 0 h 10451"/>
              <a:gd name="connsiteX1" fmla="*/ 10479 w 10479"/>
              <a:gd name="connsiteY1" fmla="*/ 10451 h 10451"/>
              <a:gd name="connsiteX2" fmla="*/ 5555 w 10479"/>
              <a:gd name="connsiteY2" fmla="*/ 9 h 10451"/>
              <a:gd name="connsiteX3" fmla="*/ 0 w 10479"/>
              <a:gd name="connsiteY3" fmla="*/ 0 h 10451"/>
              <a:gd name="connsiteX0" fmla="*/ 0 w 11214"/>
              <a:gd name="connsiteY0" fmla="*/ 0 h 14873"/>
              <a:gd name="connsiteX1" fmla="*/ 11214 w 11214"/>
              <a:gd name="connsiteY1" fmla="*/ 14873 h 14873"/>
              <a:gd name="connsiteX2" fmla="*/ 6290 w 11214"/>
              <a:gd name="connsiteY2" fmla="*/ 4431 h 14873"/>
              <a:gd name="connsiteX3" fmla="*/ 0 w 11214"/>
              <a:gd name="connsiteY3" fmla="*/ 0 h 14873"/>
              <a:gd name="connsiteX0" fmla="*/ 0 w 6290"/>
              <a:gd name="connsiteY0" fmla="*/ 0 h 11173"/>
              <a:gd name="connsiteX1" fmla="*/ 2526 w 6290"/>
              <a:gd name="connsiteY1" fmla="*/ 11173 h 11173"/>
              <a:gd name="connsiteX2" fmla="*/ 6290 w 6290"/>
              <a:gd name="connsiteY2" fmla="*/ 4431 h 11173"/>
              <a:gd name="connsiteX3" fmla="*/ 0 w 6290"/>
              <a:gd name="connsiteY3" fmla="*/ 0 h 11173"/>
              <a:gd name="connsiteX0" fmla="*/ 0 w 14367"/>
              <a:gd name="connsiteY0" fmla="*/ 0 h 10105"/>
              <a:gd name="connsiteX1" fmla="*/ 4016 w 14367"/>
              <a:gd name="connsiteY1" fmla="*/ 10000 h 10105"/>
              <a:gd name="connsiteX2" fmla="*/ 14367 w 14367"/>
              <a:gd name="connsiteY2" fmla="*/ 10105 h 10105"/>
              <a:gd name="connsiteX3" fmla="*/ 0 w 14367"/>
              <a:gd name="connsiteY3" fmla="*/ 0 h 10105"/>
              <a:gd name="connsiteX0" fmla="*/ 0 w 10528"/>
              <a:gd name="connsiteY0" fmla="*/ 0 h 20670"/>
              <a:gd name="connsiteX1" fmla="*/ 177 w 10528"/>
              <a:gd name="connsiteY1" fmla="*/ 20565 h 20670"/>
              <a:gd name="connsiteX2" fmla="*/ 10528 w 10528"/>
              <a:gd name="connsiteY2" fmla="*/ 20670 h 20670"/>
              <a:gd name="connsiteX3" fmla="*/ 0 w 10528"/>
              <a:gd name="connsiteY3" fmla="*/ 0 h 20670"/>
              <a:gd name="connsiteX0" fmla="*/ 0 w 10589"/>
              <a:gd name="connsiteY0" fmla="*/ 72 h 20637"/>
              <a:gd name="connsiteX1" fmla="*/ 177 w 10589"/>
              <a:gd name="connsiteY1" fmla="*/ 20637 h 20637"/>
              <a:gd name="connsiteX2" fmla="*/ 10589 w 10589"/>
              <a:gd name="connsiteY2" fmla="*/ 0 h 20637"/>
              <a:gd name="connsiteX3" fmla="*/ 0 w 10589"/>
              <a:gd name="connsiteY3" fmla="*/ 72 h 20637"/>
              <a:gd name="connsiteX0" fmla="*/ 0 w 10589"/>
              <a:gd name="connsiteY0" fmla="*/ 72 h 13949"/>
              <a:gd name="connsiteX1" fmla="*/ 4991 w 10589"/>
              <a:gd name="connsiteY1" fmla="*/ 13949 h 13949"/>
              <a:gd name="connsiteX2" fmla="*/ 10589 w 10589"/>
              <a:gd name="connsiteY2" fmla="*/ 0 h 13949"/>
              <a:gd name="connsiteX3" fmla="*/ 0 w 10589"/>
              <a:gd name="connsiteY3" fmla="*/ 72 h 13949"/>
              <a:gd name="connsiteX0" fmla="*/ 0 w 10856"/>
              <a:gd name="connsiteY0" fmla="*/ 0 h 13998"/>
              <a:gd name="connsiteX1" fmla="*/ 5258 w 10856"/>
              <a:gd name="connsiteY1" fmla="*/ 13998 h 13998"/>
              <a:gd name="connsiteX2" fmla="*/ 10856 w 10856"/>
              <a:gd name="connsiteY2" fmla="*/ 49 h 13998"/>
              <a:gd name="connsiteX3" fmla="*/ 0 w 10856"/>
              <a:gd name="connsiteY3" fmla="*/ 0 h 13998"/>
              <a:gd name="connsiteX0" fmla="*/ 0 w 12684"/>
              <a:gd name="connsiteY0" fmla="*/ 0 h 17552"/>
              <a:gd name="connsiteX1" fmla="*/ 7086 w 12684"/>
              <a:gd name="connsiteY1" fmla="*/ 17552 h 17552"/>
              <a:gd name="connsiteX2" fmla="*/ 12684 w 12684"/>
              <a:gd name="connsiteY2" fmla="*/ 3603 h 17552"/>
              <a:gd name="connsiteX3" fmla="*/ 0 w 12684"/>
              <a:gd name="connsiteY3" fmla="*/ 0 h 17552"/>
              <a:gd name="connsiteX0" fmla="*/ 0 w 19996"/>
              <a:gd name="connsiteY0" fmla="*/ 274 h 17826"/>
              <a:gd name="connsiteX1" fmla="*/ 7086 w 19996"/>
              <a:gd name="connsiteY1" fmla="*/ 17826 h 17826"/>
              <a:gd name="connsiteX2" fmla="*/ 19996 w 19996"/>
              <a:gd name="connsiteY2" fmla="*/ 0 h 17826"/>
              <a:gd name="connsiteX3" fmla="*/ 0 w 19996"/>
              <a:gd name="connsiteY3" fmla="*/ 274 h 17826"/>
              <a:gd name="connsiteX0" fmla="*/ 0 w 19996"/>
              <a:gd name="connsiteY0" fmla="*/ 274 h 24934"/>
              <a:gd name="connsiteX1" fmla="*/ 6883 w 19996"/>
              <a:gd name="connsiteY1" fmla="*/ 24934 h 24934"/>
              <a:gd name="connsiteX2" fmla="*/ 19996 w 19996"/>
              <a:gd name="connsiteY2" fmla="*/ 0 h 24934"/>
              <a:gd name="connsiteX3" fmla="*/ 0 w 19996"/>
              <a:gd name="connsiteY3" fmla="*/ 274 h 24934"/>
              <a:gd name="connsiteX0" fmla="*/ 0 w 20351"/>
              <a:gd name="connsiteY0" fmla="*/ 516 h 24934"/>
              <a:gd name="connsiteX1" fmla="*/ 7238 w 20351"/>
              <a:gd name="connsiteY1" fmla="*/ 24934 h 24934"/>
              <a:gd name="connsiteX2" fmla="*/ 20351 w 20351"/>
              <a:gd name="connsiteY2" fmla="*/ 0 h 24934"/>
              <a:gd name="connsiteX3" fmla="*/ 0 w 20351"/>
              <a:gd name="connsiteY3" fmla="*/ 516 h 24934"/>
              <a:gd name="connsiteX0" fmla="*/ 0 w 20351"/>
              <a:gd name="connsiteY0" fmla="*/ 516 h 25419"/>
              <a:gd name="connsiteX1" fmla="*/ 7238 w 20351"/>
              <a:gd name="connsiteY1" fmla="*/ 25419 h 25419"/>
              <a:gd name="connsiteX2" fmla="*/ 20351 w 20351"/>
              <a:gd name="connsiteY2" fmla="*/ 0 h 25419"/>
              <a:gd name="connsiteX3" fmla="*/ 0 w 20351"/>
              <a:gd name="connsiteY3" fmla="*/ 516 h 25419"/>
              <a:gd name="connsiteX0" fmla="*/ 0 w 20838"/>
              <a:gd name="connsiteY0" fmla="*/ 0 h 24903"/>
              <a:gd name="connsiteX1" fmla="*/ 7238 w 20838"/>
              <a:gd name="connsiteY1" fmla="*/ 24903 h 24903"/>
              <a:gd name="connsiteX2" fmla="*/ 20838 w 20838"/>
              <a:gd name="connsiteY2" fmla="*/ 66 h 24903"/>
              <a:gd name="connsiteX3" fmla="*/ 0 w 20838"/>
              <a:gd name="connsiteY3" fmla="*/ 0 h 24903"/>
              <a:gd name="connsiteX0" fmla="*/ 0 w 20168"/>
              <a:gd name="connsiteY0" fmla="*/ 0 h 24903"/>
              <a:gd name="connsiteX1" fmla="*/ 6568 w 20168"/>
              <a:gd name="connsiteY1" fmla="*/ 24903 h 24903"/>
              <a:gd name="connsiteX2" fmla="*/ 20168 w 20168"/>
              <a:gd name="connsiteY2" fmla="*/ 66 h 24903"/>
              <a:gd name="connsiteX3" fmla="*/ 0 w 20168"/>
              <a:gd name="connsiteY3" fmla="*/ 0 h 24903"/>
              <a:gd name="connsiteX0" fmla="*/ 0 w 20168"/>
              <a:gd name="connsiteY0" fmla="*/ 0 h 24661"/>
              <a:gd name="connsiteX1" fmla="*/ 6517 w 20168"/>
              <a:gd name="connsiteY1" fmla="*/ 24661 h 24661"/>
              <a:gd name="connsiteX2" fmla="*/ 20168 w 20168"/>
              <a:gd name="connsiteY2" fmla="*/ 66 h 24661"/>
              <a:gd name="connsiteX3" fmla="*/ 0 w 20168"/>
              <a:gd name="connsiteY3" fmla="*/ 0 h 24661"/>
              <a:gd name="connsiteX0" fmla="*/ 0 w 20397"/>
              <a:gd name="connsiteY0" fmla="*/ 0 h 24661"/>
              <a:gd name="connsiteX1" fmla="*/ 6517 w 20397"/>
              <a:gd name="connsiteY1" fmla="*/ 24661 h 24661"/>
              <a:gd name="connsiteX2" fmla="*/ 20397 w 20397"/>
              <a:gd name="connsiteY2" fmla="*/ 2489 h 24661"/>
              <a:gd name="connsiteX3" fmla="*/ 0 w 20397"/>
              <a:gd name="connsiteY3" fmla="*/ 0 h 24661"/>
              <a:gd name="connsiteX0" fmla="*/ 0 w 20778"/>
              <a:gd name="connsiteY0" fmla="*/ 0 h 22238"/>
              <a:gd name="connsiteX1" fmla="*/ 6898 w 20778"/>
              <a:gd name="connsiteY1" fmla="*/ 22238 h 22238"/>
              <a:gd name="connsiteX2" fmla="*/ 20778 w 20778"/>
              <a:gd name="connsiteY2" fmla="*/ 66 h 22238"/>
              <a:gd name="connsiteX3" fmla="*/ 0 w 20778"/>
              <a:gd name="connsiteY3" fmla="*/ 0 h 22238"/>
              <a:gd name="connsiteX0" fmla="*/ 0 w 20778"/>
              <a:gd name="connsiteY0" fmla="*/ 0 h 21269"/>
              <a:gd name="connsiteX1" fmla="*/ 6974 w 20778"/>
              <a:gd name="connsiteY1" fmla="*/ 21269 h 21269"/>
              <a:gd name="connsiteX2" fmla="*/ 20778 w 20778"/>
              <a:gd name="connsiteY2" fmla="*/ 66 h 21269"/>
              <a:gd name="connsiteX3" fmla="*/ 0 w 20778"/>
              <a:gd name="connsiteY3" fmla="*/ 0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8" h="21269">
                <a:moveTo>
                  <a:pt x="0" y="0"/>
                </a:moveTo>
                <a:lnTo>
                  <a:pt x="6974" y="21269"/>
                </a:lnTo>
                <a:lnTo>
                  <a:pt x="20778" y="66"/>
                </a:lnTo>
                <a:lnTo>
                  <a:pt x="0" y="0"/>
                </a:lnTo>
                <a:close/>
              </a:path>
            </a:pathLst>
          </a:custGeom>
          <a:solidFill>
            <a:srgbClr val="00FFFF">
              <a:alpha val="40000"/>
            </a:srgbClr>
          </a:solidFill>
          <a:ln w="285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886087" y="780103"/>
            <a:ext cx="2539760" cy="1955328"/>
          </a:xfrm>
          <a:prstGeom prst="triangle">
            <a:avLst>
              <a:gd name="adj" fmla="val 32073"/>
            </a:avLst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defTabSz="914400">
              <a:defRPr/>
            </a:pPr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587292" y="1683404"/>
            <a:ext cx="2987953" cy="1566"/>
          </a:xfrm>
          <a:prstGeom prst="line">
            <a:avLst/>
          </a:prstGeom>
          <a:noFill/>
          <a:ln w="38100" cap="flat" cmpd="sng" algn="ctr">
            <a:solidFill>
              <a:srgbClr val="00FFFF"/>
            </a:solidFill>
            <a:prstDash val="solid"/>
            <a:headEnd type="arrow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cxn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1558377" y="428262"/>
            <a:ext cx="373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12593" y="2575749"/>
            <a:ext cx="373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3428721" y="2528334"/>
            <a:ext cx="373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F</a:t>
            </a:r>
          </a:p>
        </p:txBody>
      </p: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992389" y="1318640"/>
            <a:ext cx="373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2376810" y="1329150"/>
            <a:ext cx="373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4454498" y="667643"/>
            <a:ext cx="289750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400">
              <a:tabLst>
                <a:tab pos="1146175" algn="l"/>
                <a:tab pos="1371600" algn="l"/>
                <a:tab pos="1597025" algn="l"/>
              </a:tabLst>
              <a:defRPr/>
            </a:pP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800" b="1" kern="0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DEF,</a:t>
            </a:r>
          </a:p>
          <a:p>
            <a:pPr algn="just" defTabSz="914400">
              <a:tabLst>
                <a:tab pos="1146175" algn="l"/>
                <a:tab pos="1371600" algn="l"/>
                <a:tab pos="1597025" algn="l"/>
              </a:tabLst>
              <a:defRPr/>
            </a:pP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line XY </a:t>
            </a:r>
            <a:r>
              <a:rPr lang="en-US" sz="1800" b="1" kern="0" dirty="0" smtClean="0">
                <a:solidFill>
                  <a:prstClr val="white"/>
                </a:solidFill>
                <a:latin typeface="Calibri"/>
              </a:rPr>
              <a:t>II</a:t>
            </a:r>
            <a:r>
              <a:rPr lang="en-US" sz="1800" b="1" kern="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side EF</a:t>
            </a:r>
          </a:p>
          <a:p>
            <a:pPr algn="just" defTabSz="914400">
              <a:tabLst>
                <a:tab pos="1146175" algn="l"/>
                <a:tab pos="1371600" algn="l"/>
                <a:tab pos="1597025" algn="l"/>
              </a:tabLst>
              <a:defRPr/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just" defTabSz="914400">
              <a:tabLst>
                <a:tab pos="1146175" algn="l"/>
                <a:tab pos="1371600" algn="l"/>
                <a:tab pos="1597025" algn="l"/>
              </a:tabLst>
              <a:defRPr/>
            </a:pPr>
            <a:r>
              <a:rPr lang="en-US" sz="1800" b="1" u="sng" kern="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  </a:t>
            </a:r>
          </a:p>
          <a:p>
            <a:pPr algn="just" defTabSz="914400">
              <a:tabLst>
                <a:tab pos="1146175" algn="l"/>
                <a:tab pos="1371600" algn="l"/>
                <a:tab pos="1597025" algn="l"/>
              </a:tabLst>
              <a:defRPr/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5111089" y="1493644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>
              <a:tabLst>
                <a:tab pos="1022350" algn="l"/>
                <a:tab pos="1597025" algn="l"/>
              </a:tabLst>
            </a:pP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4083024" y="1430145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>
              <a:tabLst>
                <a:tab pos="1022350" algn="l"/>
                <a:tab pos="1597025" algn="l"/>
              </a:tabLst>
            </a:pPr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6076895" y="1503763"/>
            <a:ext cx="12202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>
              <a:tabLst>
                <a:tab pos="1022350" algn="l"/>
                <a:tab pos="1597025" algn="l"/>
              </a:tabLst>
            </a:pP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[By B.P.T]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02903" y="1592565"/>
            <a:ext cx="162074" cy="164544"/>
            <a:chOff x="4081314" y="2471512"/>
            <a:chExt cx="162074" cy="164544"/>
          </a:xfrm>
          <a:effectLst/>
        </p:grpSpPr>
        <p:cxnSp>
          <p:nvCxnSpPr>
            <p:cNvPr id="71" name="Straight Connector 70"/>
            <p:cNvCxnSpPr/>
            <p:nvPr/>
          </p:nvCxnSpPr>
          <p:spPr>
            <a:xfrm>
              <a:off x="4081314" y="2471512"/>
              <a:ext cx="162074" cy="9610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>
            <a:xfrm flipH="1">
              <a:off x="4081314" y="2559736"/>
              <a:ext cx="162074" cy="7632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1902903" y="2639982"/>
            <a:ext cx="162074" cy="164544"/>
            <a:chOff x="4081314" y="2471512"/>
            <a:chExt cx="162074" cy="164544"/>
          </a:xfrm>
          <a:effectLst/>
        </p:grpSpPr>
        <p:cxnSp>
          <p:nvCxnSpPr>
            <p:cNvPr id="74" name="Straight Connector 73"/>
            <p:cNvCxnSpPr/>
            <p:nvPr/>
          </p:nvCxnSpPr>
          <p:spPr>
            <a:xfrm>
              <a:off x="4081314" y="2471512"/>
              <a:ext cx="162074" cy="9610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>
            <a:xfrm flipH="1">
              <a:off x="4081314" y="2559736"/>
              <a:ext cx="162074" cy="7632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541812" y="1326687"/>
            <a:ext cx="543739" cy="682978"/>
            <a:chOff x="2982913" y="3401692"/>
            <a:chExt cx="543739" cy="682978"/>
          </a:xfrm>
        </p:grpSpPr>
        <p:sp>
          <p:nvSpPr>
            <p:cNvPr id="77" name="TextBox 76"/>
            <p:cNvSpPr txBox="1"/>
            <p:nvPr/>
          </p:nvSpPr>
          <p:spPr>
            <a:xfrm>
              <a:off x="2982913" y="34016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IN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DX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90928" y="371533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IN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XE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3039047" y="3753846"/>
              <a:ext cx="45907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5452233" y="1326594"/>
            <a:ext cx="502980" cy="682978"/>
            <a:chOff x="2982913" y="3401692"/>
            <a:chExt cx="553278" cy="682978"/>
          </a:xfrm>
        </p:grpSpPr>
        <p:sp>
          <p:nvSpPr>
            <p:cNvPr id="81" name="TextBox 80"/>
            <p:cNvSpPr txBox="1"/>
            <p:nvPr/>
          </p:nvSpPr>
          <p:spPr>
            <a:xfrm>
              <a:off x="2982913" y="3401692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IN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DY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95737" y="3715338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IN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YF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039078" y="3753846"/>
              <a:ext cx="497113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84" name="Group 83"/>
          <p:cNvGrpSpPr/>
          <p:nvPr/>
        </p:nvGrpSpPr>
        <p:grpSpPr>
          <a:xfrm>
            <a:off x="5216990" y="2471512"/>
            <a:ext cx="3429000" cy="2416330"/>
            <a:chOff x="5407902" y="2471512"/>
            <a:chExt cx="3429000" cy="2416330"/>
          </a:xfrm>
        </p:grpSpPr>
        <p:grpSp>
          <p:nvGrpSpPr>
            <p:cNvPr id="85" name="Group 59"/>
            <p:cNvGrpSpPr>
              <a:grpSpLocks/>
            </p:cNvGrpSpPr>
            <p:nvPr/>
          </p:nvGrpSpPr>
          <p:grpSpPr bwMode="auto">
            <a:xfrm>
              <a:off x="5407902" y="2471512"/>
              <a:ext cx="3429000" cy="2416330"/>
              <a:chOff x="4953000" y="3352800"/>
              <a:chExt cx="3356429" cy="2831653"/>
            </a:xfrm>
          </p:grpSpPr>
          <p:grpSp>
            <p:nvGrpSpPr>
              <p:cNvPr id="92" name="Group 58"/>
              <p:cNvGrpSpPr>
                <a:grpSpLocks/>
              </p:cNvGrpSpPr>
              <p:nvPr/>
            </p:nvGrpSpPr>
            <p:grpSpPr bwMode="auto">
              <a:xfrm>
                <a:off x="4953000" y="3352800"/>
                <a:ext cx="3356429" cy="2743863"/>
                <a:chOff x="4953000" y="3505200"/>
                <a:chExt cx="3356429" cy="2743863"/>
              </a:xfrm>
            </p:grpSpPr>
            <p:sp>
              <p:nvSpPr>
                <p:cNvPr id="94" name="Isosceles Triangle 93"/>
                <p:cNvSpPr/>
                <p:nvPr/>
              </p:nvSpPr>
              <p:spPr>
                <a:xfrm>
                  <a:off x="5334079" y="3935517"/>
                  <a:ext cx="2591339" cy="1981678"/>
                </a:xfrm>
                <a:prstGeom prst="triangle">
                  <a:avLst>
                    <a:gd name="adj" fmla="val 32073"/>
                  </a:avLst>
                </a:prstGeom>
                <a:noFill/>
                <a:ln w="381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95" name="Straight Connector 94"/>
                <p:cNvCxnSpPr/>
                <p:nvPr/>
              </p:nvCxnSpPr>
              <p:spPr>
                <a:xfrm rot="16200000" flipH="1">
                  <a:off x="5257830" y="4343633"/>
                  <a:ext cx="1981678" cy="182918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0FFFF"/>
                  </a:solidFill>
                  <a:prstDash val="solid"/>
                  <a:headEnd type="arrow" w="med" len="med"/>
                  <a:tailEnd type="arrow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</p:cxnSp>
            <p:sp>
              <p:nvSpPr>
                <p:cNvPr id="9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020022" y="3505200"/>
                  <a:ext cx="381079" cy="4688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defTabSz="914400">
                    <a:defRPr/>
                  </a:pPr>
                  <a:r>
                    <a:rPr lang="en-US" sz="2000" b="1" kern="0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P</a:t>
                  </a:r>
                </a:p>
              </p:txBody>
            </p:sp>
            <p:sp>
              <p:nvSpPr>
                <p:cNvPr id="9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953000" y="5755230"/>
                  <a:ext cx="381079" cy="4688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defTabSz="914400">
                    <a:defRPr/>
                  </a:pPr>
                  <a:r>
                    <a:rPr lang="en-US" sz="2000" b="1" kern="0">
                      <a:solidFill>
                        <a:prstClr val="white"/>
                      </a:solidFill>
                      <a:latin typeface="Bookman Old Style" pitchFamily="18" charset="0"/>
                    </a:rPr>
                    <a:t>Q</a:t>
                  </a:r>
                </a:p>
              </p:txBody>
            </p:sp>
            <p:sp>
              <p:nvSpPr>
                <p:cNvPr id="9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928350" y="5696479"/>
                  <a:ext cx="381079" cy="4688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defTabSz="914400">
                    <a:defRPr/>
                  </a:pPr>
                  <a:r>
                    <a:rPr lang="en-US" sz="2000" b="1" kern="0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R</a:t>
                  </a:r>
                </a:p>
              </p:txBody>
            </p:sp>
            <p:sp>
              <p:nvSpPr>
                <p:cNvPr id="9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380981" y="4619894"/>
                  <a:ext cx="381080" cy="4688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defTabSz="914400">
                    <a:defRPr/>
                  </a:pPr>
                  <a:r>
                    <a:rPr lang="en-US" sz="2000" b="1" kern="0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M</a:t>
                  </a:r>
                </a:p>
              </p:txBody>
            </p:sp>
          </p:grpSp>
          <p:sp>
            <p:nvSpPr>
              <p:cNvPr id="93" name="Text Box 37"/>
              <p:cNvSpPr txBox="1">
                <a:spLocks noChangeArrowheads="1"/>
              </p:cNvSpPr>
              <p:nvPr/>
            </p:nvSpPr>
            <p:spPr bwMode="auto">
              <a:xfrm>
                <a:off x="6582847" y="5715571"/>
                <a:ext cx="381079" cy="468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defTabSz="914400">
                  <a:defRPr/>
                </a:pPr>
                <a:r>
                  <a:rPr lang="en-US" sz="2000" b="1" kern="0">
                    <a:solidFill>
                      <a:prstClr val="white"/>
                    </a:solidFill>
                    <a:latin typeface="Bookman Old Style" pitchFamily="18" charset="0"/>
                  </a:rPr>
                  <a:t>T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2280000">
              <a:off x="7277543" y="3428241"/>
              <a:ext cx="162074" cy="164544"/>
              <a:chOff x="4081314" y="2471512"/>
              <a:chExt cx="162074" cy="164544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4081314" y="2471512"/>
                <a:ext cx="162074" cy="96109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4081314" y="2559736"/>
                <a:ext cx="162074" cy="763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 rot="2280000">
              <a:off x="6765713" y="3972353"/>
              <a:ext cx="162074" cy="164544"/>
              <a:chOff x="4081314" y="2471512"/>
              <a:chExt cx="162074" cy="164544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4081314" y="2471512"/>
                <a:ext cx="162074" cy="96109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4081314" y="2559736"/>
                <a:ext cx="162074" cy="763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</p:grp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892615" y="3299813"/>
            <a:ext cx="35965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400">
              <a:tabLst>
                <a:tab pos="1146175" algn="l"/>
                <a:tab pos="1371600" algn="l"/>
                <a:tab pos="1597025" algn="l"/>
              </a:tabLst>
              <a:defRPr/>
            </a:pP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800" b="1" kern="0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PQR,</a:t>
            </a:r>
          </a:p>
          <a:p>
            <a:pPr algn="just" defTabSz="914400">
              <a:tabLst>
                <a:tab pos="1146175" algn="l"/>
                <a:tab pos="1371600" algn="l"/>
                <a:tab pos="1597025" algn="l"/>
              </a:tabLst>
              <a:defRPr/>
            </a:pP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line MT </a:t>
            </a:r>
            <a:r>
              <a:rPr lang="en-US" sz="1800" b="1" kern="0" dirty="0">
                <a:solidFill>
                  <a:prstClr val="white"/>
                </a:solidFill>
                <a:latin typeface="Calibri"/>
              </a:rPr>
              <a:t>II</a:t>
            </a:r>
            <a:r>
              <a:rPr lang="en-US" sz="1800" b="1" kern="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side </a:t>
            </a:r>
            <a:r>
              <a:rPr lang="en-US" sz="1800" b="1" kern="0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1538400" y="4109079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>
              <a:tabLst>
                <a:tab pos="1022350" algn="l"/>
                <a:tab pos="1597025" algn="l"/>
              </a:tabLst>
            </a:pP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2" name="Rectangle 28"/>
          <p:cNvSpPr>
            <a:spLocks noChangeArrowheads="1"/>
          </p:cNvSpPr>
          <p:nvPr/>
        </p:nvSpPr>
        <p:spPr bwMode="auto">
          <a:xfrm>
            <a:off x="486433" y="4048005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>
              <a:tabLst>
                <a:tab pos="1022350" algn="l"/>
                <a:tab pos="1597025" algn="l"/>
              </a:tabLst>
            </a:pPr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3" name="Rectangle 28"/>
          <p:cNvSpPr>
            <a:spLocks noChangeArrowheads="1"/>
          </p:cNvSpPr>
          <p:nvPr/>
        </p:nvSpPr>
        <p:spPr bwMode="auto">
          <a:xfrm>
            <a:off x="2480841" y="4117394"/>
            <a:ext cx="12202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>
              <a:tabLst>
                <a:tab pos="1022350" algn="l"/>
                <a:tab pos="1597025" algn="l"/>
              </a:tabLst>
            </a:pP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By B.P.T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945221" y="3934427"/>
            <a:ext cx="596364" cy="703373"/>
            <a:chOff x="2982913" y="3381297"/>
            <a:chExt cx="596364" cy="703373"/>
          </a:xfrm>
        </p:grpSpPr>
        <p:sp>
          <p:nvSpPr>
            <p:cNvPr id="105" name="TextBox 104"/>
            <p:cNvSpPr txBox="1"/>
            <p:nvPr/>
          </p:nvSpPr>
          <p:spPr>
            <a:xfrm>
              <a:off x="2982913" y="3381297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IN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QM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5920" y="3715338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IN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MP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3049352" y="3753846"/>
              <a:ext cx="497113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108" name="Group 107"/>
          <p:cNvGrpSpPr/>
          <p:nvPr/>
        </p:nvGrpSpPr>
        <p:grpSpPr>
          <a:xfrm>
            <a:off x="1838956" y="3931159"/>
            <a:ext cx="502980" cy="706548"/>
            <a:chOff x="2982913" y="3378122"/>
            <a:chExt cx="553278" cy="706548"/>
          </a:xfrm>
        </p:grpSpPr>
        <p:sp>
          <p:nvSpPr>
            <p:cNvPr id="109" name="TextBox 108"/>
            <p:cNvSpPr txBox="1"/>
            <p:nvPr/>
          </p:nvSpPr>
          <p:spPr>
            <a:xfrm>
              <a:off x="2982913" y="337812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IN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QT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87824" y="3715338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IN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TR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3039078" y="3753846"/>
              <a:ext cx="497113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64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101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/>
          <p:cNvSpPr/>
          <p:nvPr/>
        </p:nvSpPr>
        <p:spPr>
          <a:xfrm>
            <a:off x="8004429" y="1098357"/>
            <a:ext cx="443856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317024" y="1802435"/>
            <a:ext cx="505941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974593" y="1033164"/>
            <a:ext cx="614760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009323" y="1622917"/>
            <a:ext cx="387761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263761" y="1891118"/>
            <a:ext cx="387761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272562" y="1631655"/>
            <a:ext cx="387761" cy="2101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62546" y="567302"/>
            <a:ext cx="933719" cy="28708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383366" y="582483"/>
            <a:ext cx="392136" cy="26098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0273" y="4524677"/>
            <a:ext cx="1418874" cy="35232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457" y="916673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3755" y="916673"/>
            <a:ext cx="1104973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,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6718" y="1241189"/>
            <a:ext cx="1121003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DE </a:t>
            </a:r>
            <a:r>
              <a:rPr lang="en-US" sz="1600" b="1" dirty="0" smtClean="0">
                <a:solidFill>
                  <a:prstClr val="white"/>
                </a:solidFill>
                <a:latin typeface="Calibri"/>
              </a:rPr>
              <a:t>II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0557" y="1682268"/>
            <a:ext cx="3437342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By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basic proportionality theorem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32254" y="2467292"/>
            <a:ext cx="333607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25815" y="2159602"/>
            <a:ext cx="526289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1.5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4505" y="2448618"/>
            <a:ext cx="319502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5975" y="2289010"/>
            <a:ext cx="3066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41755" y="2467292"/>
            <a:ext cx="366968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60687" y="2159602"/>
            <a:ext cx="319502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62375" y="2448618"/>
            <a:ext cx="48300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19327" y="3265490"/>
            <a:ext cx="48300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EC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96155" y="3441560"/>
            <a:ext cx="333607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98406" y="3133894"/>
            <a:ext cx="319502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9371" y="3409498"/>
            <a:ext cx="526289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1.5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44887" y="3265490"/>
            <a:ext cx="3066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168570" y="4093336"/>
            <a:ext cx="333607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99102" y="3773666"/>
            <a:ext cx="45575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9102" y="4048549"/>
            <a:ext cx="45575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22790" y="3919617"/>
            <a:ext cx="3066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62217" y="4549518"/>
            <a:ext cx="1419162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EC  =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 cm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8700" y="2825371"/>
            <a:ext cx="1090546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1.5 ×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50261" y="2825371"/>
            <a:ext cx="3066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025560" y="2825371"/>
            <a:ext cx="720253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 × 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8010" y="544253"/>
            <a:ext cx="5492265" cy="337841"/>
          </a:xfrm>
          <a:prstGeom prst="rect">
            <a:avLst/>
          </a:prstGeom>
        </p:spPr>
        <p:txBody>
          <a:bodyPr wrap="squar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Q.1.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Given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: DE </a:t>
            </a:r>
            <a:r>
              <a:rPr lang="en-US" sz="1600" b="1" dirty="0" smtClean="0">
                <a:solidFill>
                  <a:prstClr val="white"/>
                </a:solidFill>
                <a:latin typeface="Calibri"/>
              </a:rPr>
              <a:t>II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BC To Find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: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EC (ii) 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10800000" flipV="1">
            <a:off x="2190769" y="3870376"/>
            <a:ext cx="275804" cy="183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V="1">
            <a:off x="2190769" y="4157457"/>
            <a:ext cx="275804" cy="183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45188" y="3723386"/>
            <a:ext cx="284236" cy="276286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294054" y="1874152"/>
            <a:ext cx="333607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224244" y="1566529"/>
            <a:ext cx="490894" cy="337780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216989" y="1820061"/>
            <a:ext cx="498909" cy="337780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95638" y="1686118"/>
            <a:ext cx="306549" cy="337780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2037793" y="1864582"/>
            <a:ext cx="333607" cy="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959306" y="1556960"/>
            <a:ext cx="478069" cy="337780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60914" y="1820061"/>
            <a:ext cx="482878" cy="337780"/>
          </a:xfrm>
          <a:prstGeom prst="rect">
            <a:avLst/>
          </a:prstGeom>
        </p:spPr>
        <p:txBody>
          <a:bodyPr wrap="none" lIns="90673" tIns="45336" rIns="90673" bIns="45336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EC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73845" y="261657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</a:rPr>
              <a:t>6.2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225404" y="635953"/>
            <a:ext cx="2295246" cy="2192303"/>
            <a:chOff x="5339912" y="308219"/>
            <a:chExt cx="2295246" cy="2192303"/>
          </a:xfrm>
        </p:grpSpPr>
        <p:sp>
          <p:nvSpPr>
            <p:cNvPr id="96" name="Isosceles Triangle 95"/>
            <p:cNvSpPr/>
            <p:nvPr/>
          </p:nvSpPr>
          <p:spPr>
            <a:xfrm>
              <a:off x="5480889" y="615025"/>
              <a:ext cx="1586031" cy="1581435"/>
            </a:xfrm>
            <a:custGeom>
              <a:avLst/>
              <a:gdLst>
                <a:gd name="connsiteX0" fmla="*/ 0 w 1551530"/>
                <a:gd name="connsiteY0" fmla="*/ 967354 h 967354"/>
                <a:gd name="connsiteX1" fmla="*/ 775765 w 1551530"/>
                <a:gd name="connsiteY1" fmla="*/ 0 h 967354"/>
                <a:gd name="connsiteX2" fmla="*/ 1551530 w 1551530"/>
                <a:gd name="connsiteY2" fmla="*/ 967354 h 967354"/>
                <a:gd name="connsiteX3" fmla="*/ 0 w 1551530"/>
                <a:gd name="connsiteY3" fmla="*/ 967354 h 967354"/>
                <a:gd name="connsiteX0" fmla="*/ 0 w 1921182"/>
                <a:gd name="connsiteY0" fmla="*/ 972218 h 972218"/>
                <a:gd name="connsiteX1" fmla="*/ 1145417 w 1921182"/>
                <a:gd name="connsiteY1" fmla="*/ 0 h 972218"/>
                <a:gd name="connsiteX2" fmla="*/ 1921182 w 1921182"/>
                <a:gd name="connsiteY2" fmla="*/ 967354 h 972218"/>
                <a:gd name="connsiteX3" fmla="*/ 0 w 1921182"/>
                <a:gd name="connsiteY3" fmla="*/ 972218 h 972218"/>
                <a:gd name="connsiteX0" fmla="*/ 0 w 1191608"/>
                <a:gd name="connsiteY0" fmla="*/ 972218 h 981946"/>
                <a:gd name="connsiteX1" fmla="*/ 1145417 w 1191608"/>
                <a:gd name="connsiteY1" fmla="*/ 0 h 981946"/>
                <a:gd name="connsiteX2" fmla="*/ 1191608 w 1191608"/>
                <a:gd name="connsiteY2" fmla="*/ 981946 h 981946"/>
                <a:gd name="connsiteX3" fmla="*/ 0 w 1191608"/>
                <a:gd name="connsiteY3" fmla="*/ 972218 h 98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1608" h="981946">
                  <a:moveTo>
                    <a:pt x="0" y="972218"/>
                  </a:moveTo>
                  <a:lnTo>
                    <a:pt x="1145417" y="0"/>
                  </a:lnTo>
                  <a:lnTo>
                    <a:pt x="1191608" y="981946"/>
                  </a:lnTo>
                  <a:lnTo>
                    <a:pt x="0" y="97221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854310" y="1231392"/>
              <a:ext cx="178084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6864118" y="308219"/>
              <a:ext cx="313090" cy="307064"/>
            </a:xfrm>
            <a:prstGeom prst="rect">
              <a:avLst/>
            </a:prstGeom>
          </p:spPr>
          <p:txBody>
            <a:bodyPr wrap="none" lIns="90737" tIns="45367" rIns="90737" bIns="45367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339912" y="2165782"/>
              <a:ext cx="313090" cy="307064"/>
            </a:xfrm>
            <a:prstGeom prst="rect">
              <a:avLst/>
            </a:prstGeom>
          </p:spPr>
          <p:txBody>
            <a:bodyPr wrap="none" lIns="90737" tIns="45367" rIns="90737" bIns="45367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864118" y="2172076"/>
              <a:ext cx="316296" cy="307064"/>
            </a:xfrm>
            <a:prstGeom prst="rect">
              <a:avLst/>
            </a:prstGeom>
          </p:spPr>
          <p:txBody>
            <a:bodyPr wrap="none" lIns="90737" tIns="45367" rIns="90737" bIns="45367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30923" y="942319"/>
              <a:ext cx="322708" cy="307064"/>
            </a:xfrm>
            <a:prstGeom prst="rect">
              <a:avLst/>
            </a:prstGeom>
          </p:spPr>
          <p:txBody>
            <a:bodyPr wrap="none" lIns="90737" tIns="45367" rIns="90737" bIns="45367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021388" y="942319"/>
              <a:ext cx="322708" cy="307064"/>
            </a:xfrm>
            <a:prstGeom prst="rect">
              <a:avLst/>
            </a:prstGeom>
          </p:spPr>
          <p:txBody>
            <a:bodyPr wrap="none" lIns="90737" tIns="45367" rIns="90737" bIns="45367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405397" y="1428697"/>
              <a:ext cx="580791" cy="276286"/>
            </a:xfrm>
            <a:prstGeom prst="rect">
              <a:avLst/>
            </a:prstGeom>
          </p:spPr>
          <p:txBody>
            <a:bodyPr wrap="none" lIns="90737" tIns="45367" rIns="90737" bIns="45367">
              <a:spAutoFit/>
            </a:bodyPr>
            <a:lstStyle/>
            <a:p>
              <a:pPr defTabSz="805898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3 cm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28757" y="661896"/>
              <a:ext cx="734679" cy="276286"/>
            </a:xfrm>
            <a:prstGeom prst="rect">
              <a:avLst/>
            </a:prstGeom>
          </p:spPr>
          <p:txBody>
            <a:bodyPr wrap="none" lIns="90737" tIns="45367" rIns="90737" bIns="45367">
              <a:spAutoFit/>
            </a:bodyPr>
            <a:lstStyle/>
            <a:p>
              <a:pPr defTabSz="805898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1.5 cm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50471" y="731759"/>
              <a:ext cx="580791" cy="276286"/>
            </a:xfrm>
            <a:prstGeom prst="rect">
              <a:avLst/>
            </a:prstGeom>
          </p:spPr>
          <p:txBody>
            <a:bodyPr wrap="none" lIns="90737" tIns="45367" rIns="90737" bIns="45367">
              <a:spAutoFit/>
            </a:bodyPr>
            <a:lstStyle/>
            <a:p>
              <a:pPr defTabSz="805898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 cm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41383" y="2224236"/>
              <a:ext cx="338738" cy="276286"/>
            </a:xfrm>
            <a:prstGeom prst="rect">
              <a:avLst/>
            </a:prstGeom>
          </p:spPr>
          <p:txBody>
            <a:bodyPr wrap="none" lIns="90737" tIns="45367" rIns="90737" bIns="45367">
              <a:spAutoFit/>
            </a:bodyPr>
            <a:lstStyle/>
            <a:p>
              <a:pPr defTabSz="805898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(</a:t>
              </a:r>
              <a:r>
                <a:rPr lang="en-US" sz="12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)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6361515" y="2507408"/>
            <a:ext cx="1605603" cy="182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740565" y="1560964"/>
            <a:ext cx="1776348" cy="498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93235" y="2277388"/>
            <a:ext cx="3611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93235" y="2825371"/>
            <a:ext cx="3611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93235" y="3265490"/>
            <a:ext cx="3611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93235" y="4562462"/>
            <a:ext cx="3611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020508" y="1860536"/>
            <a:ext cx="284236" cy="276286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9" name="Arc 108"/>
          <p:cNvSpPr/>
          <p:nvPr/>
        </p:nvSpPr>
        <p:spPr>
          <a:xfrm rot="8250078">
            <a:off x="6993760" y="1046793"/>
            <a:ext cx="1031975" cy="517032"/>
          </a:xfrm>
          <a:prstGeom prst="arc">
            <a:avLst>
              <a:gd name="adj1" fmla="val 1188486"/>
              <a:gd name="adj2" fmla="val 9787955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0" name="Arc 109"/>
          <p:cNvSpPr/>
          <p:nvPr/>
        </p:nvSpPr>
        <p:spPr>
          <a:xfrm rot="7299423">
            <a:off x="6205458" y="1868491"/>
            <a:ext cx="938159" cy="470029"/>
          </a:xfrm>
          <a:prstGeom prst="arc">
            <a:avLst>
              <a:gd name="adj1" fmla="val 1188486"/>
              <a:gd name="adj2" fmla="val 9787955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1" name="Arc 110"/>
          <p:cNvSpPr/>
          <p:nvPr/>
        </p:nvSpPr>
        <p:spPr>
          <a:xfrm rot="5636761" flipV="1">
            <a:off x="7490540" y="1849929"/>
            <a:ext cx="938159" cy="470029"/>
          </a:xfrm>
          <a:prstGeom prst="arc">
            <a:avLst>
              <a:gd name="adj1" fmla="val 1188486"/>
              <a:gd name="adj2" fmla="val 9787955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 rot="5636761" flipV="1">
            <a:off x="7552745" y="970757"/>
            <a:ext cx="775338" cy="388454"/>
          </a:xfrm>
          <a:prstGeom prst="arc">
            <a:avLst>
              <a:gd name="adj1" fmla="val 1188486"/>
              <a:gd name="adj2" fmla="val 9787955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952412" y="1841829"/>
            <a:ext cx="580791" cy="276286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 cm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17" grpId="0" animBg="1"/>
      <p:bldP spid="117" grpId="1" animBg="1"/>
      <p:bldP spid="115" grpId="0" animBg="1"/>
      <p:bldP spid="115" grpId="1" animBg="1"/>
      <p:bldP spid="118" grpId="0" animBg="1"/>
      <p:bldP spid="118" grpId="1" animBg="1"/>
      <p:bldP spid="116" grpId="0" animBg="1"/>
      <p:bldP spid="116" grpId="1" animBg="1"/>
      <p:bldP spid="114" grpId="0" animBg="1"/>
      <p:bldP spid="114" grpId="1" animBg="1"/>
      <p:bldP spid="3" grpId="0" animBg="1"/>
      <p:bldP spid="3" grpId="1" animBg="1"/>
      <p:bldP spid="2" grpId="0" animBg="1"/>
      <p:bldP spid="2" grpId="1" animBg="1"/>
      <p:bldP spid="5" grpId="0"/>
      <p:bldP spid="7" grpId="0"/>
      <p:bldP spid="9" grpId="0"/>
      <p:bldP spid="89" grpId="0"/>
      <p:bldP spid="90" grpId="0"/>
      <p:bldP spid="83" grpId="0"/>
      <p:bldP spid="86" grpId="0"/>
      <p:bldP spid="87" grpId="0"/>
      <p:bldP spid="108" grpId="0"/>
      <p:bldP spid="108" grpId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1003</Words>
  <Application>Microsoft Office PowerPoint</Application>
  <PresentationFormat>On-screen Show (16:9)</PresentationFormat>
  <Paragraphs>383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Arial Rounded MT Bold</vt:lpstr>
      <vt:lpstr>Book Antiqua</vt:lpstr>
      <vt:lpstr>Bookman Old Style</vt:lpstr>
      <vt:lpstr>BookmanOldStyle</vt:lpstr>
      <vt:lpstr>Calibri</vt:lpstr>
      <vt:lpstr>Cambria</vt:lpstr>
      <vt:lpstr>Cambria Math</vt:lpstr>
      <vt:lpstr>Comic Sans MS</vt:lpstr>
      <vt:lpstr>Symbol</vt:lpstr>
      <vt:lpstr>Wingdings</vt:lpstr>
      <vt:lpstr>1_Office Theme</vt:lpstr>
      <vt:lpstr>2_Office Theme</vt:lpstr>
      <vt:lpstr>3_Office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193</cp:revision>
  <dcterms:created xsi:type="dcterms:W3CDTF">2014-06-06T06:24:09Z</dcterms:created>
  <dcterms:modified xsi:type="dcterms:W3CDTF">2022-04-23T04:56:49Z</dcterms:modified>
</cp:coreProperties>
</file>