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3" r:id="rId1"/>
    <p:sldMasterId id="2147484346" r:id="rId2"/>
  </p:sldMasterIdLst>
  <p:notesMasterIdLst>
    <p:notesMasterId r:id="rId21"/>
  </p:notesMasterIdLst>
  <p:sldIdLst>
    <p:sldId id="640" r:id="rId3"/>
    <p:sldId id="641" r:id="rId4"/>
    <p:sldId id="642" r:id="rId5"/>
    <p:sldId id="643" r:id="rId6"/>
    <p:sldId id="644" r:id="rId7"/>
    <p:sldId id="645" r:id="rId8"/>
    <p:sldId id="646" r:id="rId9"/>
    <p:sldId id="647" r:id="rId10"/>
    <p:sldId id="648" r:id="rId11"/>
    <p:sldId id="649" r:id="rId12"/>
    <p:sldId id="650" r:id="rId13"/>
    <p:sldId id="651" r:id="rId14"/>
    <p:sldId id="656" r:id="rId15"/>
    <p:sldId id="657" r:id="rId16"/>
    <p:sldId id="653" r:id="rId17"/>
    <p:sldId id="654" r:id="rId18"/>
    <p:sldId id="655" r:id="rId19"/>
    <p:sldId id="658" r:id="rId20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00FFFF"/>
    <a:srgbClr val="99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32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F251-463D-4D49-AD21-EBDA6710CC8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016E-E5F5-4FF4-B0A6-AC5173538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77441-D75E-42E2-B9D3-4FCC6D7D76E4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18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77441-D75E-42E2-B9D3-4FCC6D7D76E4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6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95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4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9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3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8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3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7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2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3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08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0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53601"/>
            <a:ext cx="2046288" cy="327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153601"/>
            <a:ext cx="5988050" cy="327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37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6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95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3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7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5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9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2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7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27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500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38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76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152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690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228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767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305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630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1303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47" y="901303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12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33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813" indent="0">
              <a:buNone/>
              <a:defRPr sz="2000" b="1"/>
            </a:lvl2pPr>
            <a:lvl3pPr marL="907629" indent="0">
              <a:buNone/>
              <a:defRPr sz="1800" b="1"/>
            </a:lvl3pPr>
            <a:lvl4pPr marL="1361440" indent="0">
              <a:buNone/>
              <a:defRPr sz="1600" b="1"/>
            </a:lvl4pPr>
            <a:lvl5pPr marL="1815259" indent="0">
              <a:buNone/>
              <a:defRPr sz="1600" b="1"/>
            </a:lvl5pPr>
            <a:lvl6pPr marL="2269074" indent="0">
              <a:buNone/>
              <a:defRPr sz="1600" b="1"/>
            </a:lvl6pPr>
            <a:lvl7pPr marL="2722885" indent="0">
              <a:buNone/>
              <a:defRPr sz="1600" b="1"/>
            </a:lvl7pPr>
            <a:lvl8pPr marL="3176702" indent="0">
              <a:buNone/>
              <a:defRPr sz="1600" b="1"/>
            </a:lvl8pPr>
            <a:lvl9pPr marL="36305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81" y="1151335"/>
            <a:ext cx="4041775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3813" indent="0">
              <a:buNone/>
              <a:defRPr sz="2000" b="1"/>
            </a:lvl2pPr>
            <a:lvl3pPr marL="907629" indent="0">
              <a:buNone/>
              <a:defRPr sz="1800" b="1"/>
            </a:lvl3pPr>
            <a:lvl4pPr marL="1361440" indent="0">
              <a:buNone/>
              <a:defRPr sz="1600" b="1"/>
            </a:lvl4pPr>
            <a:lvl5pPr marL="1815259" indent="0">
              <a:buNone/>
              <a:defRPr sz="1600" b="1"/>
            </a:lvl5pPr>
            <a:lvl6pPr marL="2269074" indent="0">
              <a:buNone/>
              <a:defRPr sz="1600" b="1"/>
            </a:lvl6pPr>
            <a:lvl7pPr marL="2722885" indent="0">
              <a:buNone/>
              <a:defRPr sz="1600" b="1"/>
            </a:lvl7pPr>
            <a:lvl8pPr marL="3176702" indent="0">
              <a:buNone/>
              <a:defRPr sz="1600" b="1"/>
            </a:lvl8pPr>
            <a:lvl9pPr marL="36305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81" y="1631157"/>
            <a:ext cx="4041775" cy="2963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20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731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8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022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7" y="204843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57" y="1076381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3813" indent="0">
              <a:buNone/>
              <a:defRPr sz="1200"/>
            </a:lvl2pPr>
            <a:lvl3pPr marL="907629" indent="0">
              <a:buNone/>
              <a:defRPr sz="1000"/>
            </a:lvl3pPr>
            <a:lvl4pPr marL="1361440" indent="0">
              <a:buNone/>
              <a:defRPr sz="900"/>
            </a:lvl4pPr>
            <a:lvl5pPr marL="1815259" indent="0">
              <a:buNone/>
              <a:defRPr sz="900"/>
            </a:lvl5pPr>
            <a:lvl6pPr marL="2269074" indent="0">
              <a:buNone/>
              <a:defRPr sz="900"/>
            </a:lvl6pPr>
            <a:lvl7pPr marL="2722885" indent="0">
              <a:buNone/>
              <a:defRPr sz="900"/>
            </a:lvl7pPr>
            <a:lvl8pPr marL="3176702" indent="0">
              <a:buNone/>
              <a:defRPr sz="900"/>
            </a:lvl8pPr>
            <a:lvl9pPr marL="36305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238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3813" indent="0">
              <a:buNone/>
              <a:defRPr sz="2800"/>
            </a:lvl2pPr>
            <a:lvl3pPr marL="907629" indent="0">
              <a:buNone/>
              <a:defRPr sz="2400"/>
            </a:lvl3pPr>
            <a:lvl4pPr marL="1361440" indent="0">
              <a:buNone/>
              <a:defRPr sz="2000"/>
            </a:lvl4pPr>
            <a:lvl5pPr marL="1815259" indent="0">
              <a:buNone/>
              <a:defRPr sz="2000"/>
            </a:lvl5pPr>
            <a:lvl6pPr marL="2269074" indent="0">
              <a:buNone/>
              <a:defRPr sz="2000"/>
            </a:lvl6pPr>
            <a:lvl7pPr marL="2722885" indent="0">
              <a:buNone/>
              <a:defRPr sz="2000"/>
            </a:lvl7pPr>
            <a:lvl8pPr marL="3176702" indent="0">
              <a:buNone/>
              <a:defRPr sz="2000"/>
            </a:lvl8pPr>
            <a:lvl9pPr marL="363051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9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3813" indent="0">
              <a:buNone/>
              <a:defRPr sz="1200"/>
            </a:lvl2pPr>
            <a:lvl3pPr marL="907629" indent="0">
              <a:buNone/>
              <a:defRPr sz="1000"/>
            </a:lvl3pPr>
            <a:lvl4pPr marL="1361440" indent="0">
              <a:buNone/>
              <a:defRPr sz="900"/>
            </a:lvl4pPr>
            <a:lvl5pPr marL="1815259" indent="0">
              <a:buNone/>
              <a:defRPr sz="900"/>
            </a:lvl5pPr>
            <a:lvl6pPr marL="2269074" indent="0">
              <a:buNone/>
              <a:defRPr sz="900"/>
            </a:lvl6pPr>
            <a:lvl7pPr marL="2722885" indent="0">
              <a:buNone/>
              <a:defRPr sz="900"/>
            </a:lvl7pPr>
            <a:lvl8pPr marL="3176702" indent="0">
              <a:buNone/>
              <a:defRPr sz="900"/>
            </a:lvl8pPr>
            <a:lvl9pPr marL="363051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95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52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44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44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1359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98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46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92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38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84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31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277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323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36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1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93" y="896541"/>
            <a:ext cx="4016375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68" y="896541"/>
            <a:ext cx="4017963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96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46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4624" indent="0">
              <a:buNone/>
              <a:defRPr sz="1800" b="1"/>
            </a:lvl2pPr>
            <a:lvl3pPr marL="809249" indent="0">
              <a:buNone/>
              <a:defRPr sz="1600" b="1"/>
            </a:lvl3pPr>
            <a:lvl4pPr marL="1213872" indent="0">
              <a:buNone/>
              <a:defRPr sz="1400" b="1"/>
            </a:lvl4pPr>
            <a:lvl5pPr marL="1618497" indent="0">
              <a:buNone/>
              <a:defRPr sz="1400" b="1"/>
            </a:lvl5pPr>
            <a:lvl6pPr marL="2023122" indent="0">
              <a:buNone/>
              <a:defRPr sz="1400" b="1"/>
            </a:lvl6pPr>
            <a:lvl7pPr marL="2427746" indent="0">
              <a:buNone/>
              <a:defRPr sz="1400" b="1"/>
            </a:lvl7pPr>
            <a:lvl8pPr marL="2832367" indent="0">
              <a:buNone/>
              <a:defRPr sz="1400" b="1"/>
            </a:lvl8pPr>
            <a:lvl9pPr marL="323699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225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93" y="1151335"/>
            <a:ext cx="4041775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4624" indent="0">
              <a:buNone/>
              <a:defRPr sz="1800" b="1"/>
            </a:lvl2pPr>
            <a:lvl3pPr marL="809249" indent="0">
              <a:buNone/>
              <a:defRPr sz="1600" b="1"/>
            </a:lvl3pPr>
            <a:lvl4pPr marL="1213872" indent="0">
              <a:buNone/>
              <a:defRPr sz="1400" b="1"/>
            </a:lvl4pPr>
            <a:lvl5pPr marL="1618497" indent="0">
              <a:buNone/>
              <a:defRPr sz="1400" b="1"/>
            </a:lvl5pPr>
            <a:lvl6pPr marL="2023122" indent="0">
              <a:buNone/>
              <a:defRPr sz="1400" b="1"/>
            </a:lvl6pPr>
            <a:lvl7pPr marL="2427746" indent="0">
              <a:buNone/>
              <a:defRPr sz="1400" b="1"/>
            </a:lvl7pPr>
            <a:lvl8pPr marL="2832367" indent="0">
              <a:buNone/>
              <a:defRPr sz="1400" b="1"/>
            </a:lvl8pPr>
            <a:lvl9pPr marL="323699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93" y="1631225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96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26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69" y="204855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8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69" y="1076394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4624" indent="0">
              <a:buNone/>
              <a:defRPr sz="1100"/>
            </a:lvl2pPr>
            <a:lvl3pPr marL="809249" indent="0">
              <a:buNone/>
              <a:defRPr sz="900"/>
            </a:lvl3pPr>
            <a:lvl4pPr marL="1213872" indent="0">
              <a:buNone/>
              <a:defRPr sz="800"/>
            </a:lvl4pPr>
            <a:lvl5pPr marL="1618497" indent="0">
              <a:buNone/>
              <a:defRPr sz="800"/>
            </a:lvl5pPr>
            <a:lvl6pPr marL="2023122" indent="0">
              <a:buNone/>
              <a:defRPr sz="800"/>
            </a:lvl6pPr>
            <a:lvl7pPr marL="2427746" indent="0">
              <a:buNone/>
              <a:defRPr sz="800"/>
            </a:lvl7pPr>
            <a:lvl8pPr marL="2832367" indent="0">
              <a:buNone/>
              <a:defRPr sz="800"/>
            </a:lvl8pPr>
            <a:lvl9pPr marL="323699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0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4624" indent="0">
              <a:buNone/>
              <a:defRPr sz="2500"/>
            </a:lvl2pPr>
            <a:lvl3pPr marL="809249" indent="0">
              <a:buNone/>
              <a:defRPr sz="2100"/>
            </a:lvl3pPr>
            <a:lvl4pPr marL="1213872" indent="0">
              <a:buNone/>
              <a:defRPr sz="1800"/>
            </a:lvl4pPr>
            <a:lvl5pPr marL="1618497" indent="0">
              <a:buNone/>
              <a:defRPr sz="1800"/>
            </a:lvl5pPr>
            <a:lvl6pPr marL="2023122" indent="0">
              <a:buNone/>
              <a:defRPr sz="1800"/>
            </a:lvl6pPr>
            <a:lvl7pPr marL="2427746" indent="0">
              <a:buNone/>
              <a:defRPr sz="1800"/>
            </a:lvl7pPr>
            <a:lvl8pPr marL="2832367" indent="0">
              <a:buNone/>
              <a:defRPr sz="1800"/>
            </a:lvl8pPr>
            <a:lvl9pPr marL="3236994" indent="0">
              <a:buNone/>
              <a:defRPr sz="1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404624" indent="0">
              <a:buNone/>
              <a:defRPr sz="1100"/>
            </a:lvl2pPr>
            <a:lvl3pPr marL="809249" indent="0">
              <a:buNone/>
              <a:defRPr sz="900"/>
            </a:lvl3pPr>
            <a:lvl4pPr marL="1213872" indent="0">
              <a:buNone/>
              <a:defRPr sz="800"/>
            </a:lvl4pPr>
            <a:lvl5pPr marL="1618497" indent="0">
              <a:buNone/>
              <a:defRPr sz="800"/>
            </a:lvl5pPr>
            <a:lvl6pPr marL="2023122" indent="0">
              <a:buNone/>
              <a:defRPr sz="800"/>
            </a:lvl6pPr>
            <a:lvl7pPr marL="2427746" indent="0">
              <a:buNone/>
              <a:defRPr sz="800"/>
            </a:lvl7pPr>
            <a:lvl8pPr marL="2832367" indent="0">
              <a:buNone/>
              <a:defRPr sz="800"/>
            </a:lvl8pPr>
            <a:lvl9pPr marL="323699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67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6046"/>
            <a:ext cx="8229600" cy="857250"/>
          </a:xfrm>
          <a:prstGeom prst="rect">
            <a:avLst/>
          </a:prstGeom>
        </p:spPr>
        <p:txBody>
          <a:bodyPr vert="horz" lIns="80925" tIns="40467" rIns="80925" bIns="4046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218"/>
            <a:ext cx="8229600" cy="3394472"/>
          </a:xfrm>
          <a:prstGeom prst="rect">
            <a:avLst/>
          </a:prstGeom>
        </p:spPr>
        <p:txBody>
          <a:bodyPr vert="horz" lIns="80925" tIns="40467" rIns="80925" bIns="4046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 vert="horz" lIns="80925" tIns="40467" rIns="80925" bIns="4046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5898"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80925" tIns="40467" rIns="80925" bIns="4046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 vert="horz" lIns="80925" tIns="40467" rIns="80925" bIns="4046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805898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87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  <p:sldLayoutId id="2147484345" r:id="rId12"/>
  </p:sldLayoutIdLst>
  <p:timing>
    <p:tnLst>
      <p:par>
        <p:cTn id="1" dur="indefinite" restart="never" nodeType="tmRoot"/>
      </p:par>
    </p:tnLst>
  </p:timing>
  <p:txStyles>
    <p:titleStyle>
      <a:lvl1pPr algn="ctr" defTabSz="809249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470" indent="-303470" algn="l" defTabSz="80924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511" indent="-252892" algn="l" defTabSz="809249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1561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6176" indent="-202312" algn="l" defTabSz="809249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810" indent="-202312" algn="l" defTabSz="809249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5436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0061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4682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39304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4624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249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3872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8497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3122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7746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2367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36994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6033"/>
            <a:ext cx="8229600" cy="857250"/>
          </a:xfrm>
          <a:prstGeom prst="rect">
            <a:avLst/>
          </a:prstGeom>
        </p:spPr>
        <p:txBody>
          <a:bodyPr vert="horz" lIns="90763" tIns="45381" rIns="90763" bIns="453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150"/>
            <a:ext cx="8229600" cy="3394473"/>
          </a:xfrm>
          <a:prstGeom prst="rect">
            <a:avLst/>
          </a:prstGeom>
        </p:spPr>
        <p:txBody>
          <a:bodyPr vert="horz" lIns="90763" tIns="45381" rIns="90763" bIns="453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 vert="horz" lIns="90763" tIns="45381" rIns="90763" bIns="4538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6734"/>
            <a:fld id="{F1F2EC75-A4DC-419F-8ABA-F9201878A2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6734"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90763" tIns="45381" rIns="90763" bIns="4538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6734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 vert="horz" lIns="90763" tIns="45381" rIns="90763" bIns="4538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6734"/>
            <a:fld id="{014C9021-7ED9-4FBD-B133-9EE230A71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6734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3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  <p:sldLayoutId id="2147484358" r:id="rId12"/>
  </p:sldLayoutIdLst>
  <p:timing>
    <p:tnLst>
      <p:par>
        <p:cTn id="1" dur="indefinite" restart="never" nodeType="tmRoot"/>
      </p:par>
    </p:tnLst>
  </p:timing>
  <p:txStyles>
    <p:titleStyle>
      <a:lvl1pPr algn="ctr" defTabSz="90762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0361" indent="-340361" algn="l" defTabSz="90762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7450" indent="-283633" algn="l" defTabSz="90762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536" indent="-226907" algn="l" defTabSz="90762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88351" indent="-226907" algn="l" defTabSz="90762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2167" indent="-226907" algn="l" defTabSz="90762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5978" indent="-226907" algn="l" defTabSz="9076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9793" indent="-226907" algn="l" defTabSz="9076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3609" indent="-226907" algn="l" defTabSz="9076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424" indent="-226907" algn="l" defTabSz="9076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813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7629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440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5259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9074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2885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6702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0516" algn="l" defTabSz="9076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56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0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/>
          <p:cNvSpPr/>
          <p:nvPr/>
        </p:nvSpPr>
        <p:spPr>
          <a:xfrm>
            <a:off x="6400800" y="2971800"/>
            <a:ext cx="2095500" cy="1266825"/>
          </a:xfrm>
          <a:prstGeom prst="roundRect">
            <a:avLst/>
          </a:prstGeom>
          <a:solidFill>
            <a:srgbClr val="00608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400800" y="3581400"/>
            <a:ext cx="2095500" cy="666750"/>
          </a:xfrm>
          <a:prstGeom prst="roundRect">
            <a:avLst/>
          </a:prstGeom>
          <a:solidFill>
            <a:srgbClr val="14660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6" name="Isosceles Triangle 136"/>
          <p:cNvSpPr/>
          <p:nvPr/>
        </p:nvSpPr>
        <p:spPr>
          <a:xfrm>
            <a:off x="6060528" y="1691118"/>
            <a:ext cx="2249533" cy="727301"/>
          </a:xfrm>
          <a:custGeom>
            <a:avLst/>
            <a:gdLst>
              <a:gd name="connsiteX0" fmla="*/ 0 w 2257471"/>
              <a:gd name="connsiteY0" fmla="*/ 1441676 h 1441676"/>
              <a:gd name="connsiteX1" fmla="*/ 2257471 w 2257471"/>
              <a:gd name="connsiteY1" fmla="*/ 0 h 1441676"/>
              <a:gd name="connsiteX2" fmla="*/ 2257471 w 2257471"/>
              <a:gd name="connsiteY2" fmla="*/ 1441676 h 1441676"/>
              <a:gd name="connsiteX3" fmla="*/ 0 w 2257471"/>
              <a:gd name="connsiteY3" fmla="*/ 1441676 h 1441676"/>
              <a:gd name="connsiteX0" fmla="*/ 0 w 1076371"/>
              <a:gd name="connsiteY0" fmla="*/ 1451201 h 1451201"/>
              <a:gd name="connsiteX1" fmla="*/ 1076371 w 1076371"/>
              <a:gd name="connsiteY1" fmla="*/ 0 h 1451201"/>
              <a:gd name="connsiteX2" fmla="*/ 1076371 w 1076371"/>
              <a:gd name="connsiteY2" fmla="*/ 1441676 h 1451201"/>
              <a:gd name="connsiteX3" fmla="*/ 0 w 1076371"/>
              <a:gd name="connsiteY3" fmla="*/ 1451201 h 1451201"/>
              <a:gd name="connsiteX0" fmla="*/ 0 w 1133521"/>
              <a:gd name="connsiteY0" fmla="*/ 1451201 h 1451201"/>
              <a:gd name="connsiteX1" fmla="*/ 1133521 w 1133521"/>
              <a:gd name="connsiteY1" fmla="*/ 0 h 1451201"/>
              <a:gd name="connsiteX2" fmla="*/ 1133521 w 1133521"/>
              <a:gd name="connsiteY2" fmla="*/ 1441676 h 1451201"/>
              <a:gd name="connsiteX3" fmla="*/ 0 w 1133521"/>
              <a:gd name="connsiteY3" fmla="*/ 1451201 h 1451201"/>
              <a:gd name="connsiteX0" fmla="*/ 0 w 1128758"/>
              <a:gd name="connsiteY0" fmla="*/ 1436913 h 1441676"/>
              <a:gd name="connsiteX1" fmla="*/ 1128758 w 1128758"/>
              <a:gd name="connsiteY1" fmla="*/ 0 h 1441676"/>
              <a:gd name="connsiteX2" fmla="*/ 1128758 w 1128758"/>
              <a:gd name="connsiteY2" fmla="*/ 1441676 h 1441676"/>
              <a:gd name="connsiteX3" fmla="*/ 0 w 1128758"/>
              <a:gd name="connsiteY3" fmla="*/ 1436913 h 1441676"/>
              <a:gd name="connsiteX0" fmla="*/ 0 w 2249533"/>
              <a:gd name="connsiteY0" fmla="*/ 1433738 h 1441676"/>
              <a:gd name="connsiteX1" fmla="*/ 2249533 w 2249533"/>
              <a:gd name="connsiteY1" fmla="*/ 0 h 1441676"/>
              <a:gd name="connsiteX2" fmla="*/ 2249533 w 2249533"/>
              <a:gd name="connsiteY2" fmla="*/ 1441676 h 1441676"/>
              <a:gd name="connsiteX3" fmla="*/ 0 w 2249533"/>
              <a:gd name="connsiteY3" fmla="*/ 1433738 h 1441676"/>
              <a:gd name="connsiteX0" fmla="*/ 0 w 2249533"/>
              <a:gd name="connsiteY0" fmla="*/ 909863 h 917801"/>
              <a:gd name="connsiteX1" fmla="*/ 2246358 w 2249533"/>
              <a:gd name="connsiteY1" fmla="*/ 0 h 917801"/>
              <a:gd name="connsiteX2" fmla="*/ 2249533 w 2249533"/>
              <a:gd name="connsiteY2" fmla="*/ 917801 h 917801"/>
              <a:gd name="connsiteX3" fmla="*/ 0 w 2249533"/>
              <a:gd name="connsiteY3" fmla="*/ 909863 h 917801"/>
              <a:gd name="connsiteX0" fmla="*/ 0 w 2249533"/>
              <a:gd name="connsiteY0" fmla="*/ 808263 h 816201"/>
              <a:gd name="connsiteX1" fmla="*/ 2246358 w 2249533"/>
              <a:gd name="connsiteY1" fmla="*/ 0 h 816201"/>
              <a:gd name="connsiteX2" fmla="*/ 2249533 w 2249533"/>
              <a:gd name="connsiteY2" fmla="*/ 816201 h 816201"/>
              <a:gd name="connsiteX3" fmla="*/ 0 w 2249533"/>
              <a:gd name="connsiteY3" fmla="*/ 808263 h 816201"/>
              <a:gd name="connsiteX0" fmla="*/ 0 w 2252848"/>
              <a:gd name="connsiteY0" fmla="*/ 738413 h 746351"/>
              <a:gd name="connsiteX1" fmla="*/ 2252708 w 2252848"/>
              <a:gd name="connsiteY1" fmla="*/ 0 h 746351"/>
              <a:gd name="connsiteX2" fmla="*/ 2249533 w 2252848"/>
              <a:gd name="connsiteY2" fmla="*/ 746351 h 746351"/>
              <a:gd name="connsiteX3" fmla="*/ 0 w 2252848"/>
              <a:gd name="connsiteY3" fmla="*/ 738413 h 746351"/>
              <a:gd name="connsiteX0" fmla="*/ 0 w 2255974"/>
              <a:gd name="connsiteY0" fmla="*/ 703488 h 711426"/>
              <a:gd name="connsiteX1" fmla="*/ 2255883 w 2255974"/>
              <a:gd name="connsiteY1" fmla="*/ 0 h 711426"/>
              <a:gd name="connsiteX2" fmla="*/ 2249533 w 2255974"/>
              <a:gd name="connsiteY2" fmla="*/ 711426 h 711426"/>
              <a:gd name="connsiteX3" fmla="*/ 0 w 2255974"/>
              <a:gd name="connsiteY3" fmla="*/ 703488 h 711426"/>
              <a:gd name="connsiteX0" fmla="*/ 0 w 2249533"/>
              <a:gd name="connsiteY0" fmla="*/ 719363 h 727301"/>
              <a:gd name="connsiteX1" fmla="*/ 2246358 w 2249533"/>
              <a:gd name="connsiteY1" fmla="*/ 0 h 727301"/>
              <a:gd name="connsiteX2" fmla="*/ 2249533 w 2249533"/>
              <a:gd name="connsiteY2" fmla="*/ 727301 h 727301"/>
              <a:gd name="connsiteX3" fmla="*/ 0 w 2249533"/>
              <a:gd name="connsiteY3" fmla="*/ 719363 h 72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33" h="727301">
                <a:moveTo>
                  <a:pt x="0" y="719363"/>
                </a:moveTo>
                <a:lnTo>
                  <a:pt x="2246358" y="0"/>
                </a:lnTo>
                <a:cubicBezTo>
                  <a:pt x="2247416" y="305934"/>
                  <a:pt x="2248475" y="421367"/>
                  <a:pt x="2249533" y="727301"/>
                </a:cubicBezTo>
                <a:lnTo>
                  <a:pt x="0" y="71936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Isosceles Triangle 136"/>
          <p:cNvSpPr/>
          <p:nvPr/>
        </p:nvSpPr>
        <p:spPr>
          <a:xfrm>
            <a:off x="7181904" y="980517"/>
            <a:ext cx="1128758" cy="1441676"/>
          </a:xfrm>
          <a:custGeom>
            <a:avLst/>
            <a:gdLst>
              <a:gd name="connsiteX0" fmla="*/ 0 w 2257471"/>
              <a:gd name="connsiteY0" fmla="*/ 1441676 h 1441676"/>
              <a:gd name="connsiteX1" fmla="*/ 2257471 w 2257471"/>
              <a:gd name="connsiteY1" fmla="*/ 0 h 1441676"/>
              <a:gd name="connsiteX2" fmla="*/ 2257471 w 2257471"/>
              <a:gd name="connsiteY2" fmla="*/ 1441676 h 1441676"/>
              <a:gd name="connsiteX3" fmla="*/ 0 w 2257471"/>
              <a:gd name="connsiteY3" fmla="*/ 1441676 h 1441676"/>
              <a:gd name="connsiteX0" fmla="*/ 0 w 1076371"/>
              <a:gd name="connsiteY0" fmla="*/ 1451201 h 1451201"/>
              <a:gd name="connsiteX1" fmla="*/ 1076371 w 1076371"/>
              <a:gd name="connsiteY1" fmla="*/ 0 h 1451201"/>
              <a:gd name="connsiteX2" fmla="*/ 1076371 w 1076371"/>
              <a:gd name="connsiteY2" fmla="*/ 1441676 h 1451201"/>
              <a:gd name="connsiteX3" fmla="*/ 0 w 1076371"/>
              <a:gd name="connsiteY3" fmla="*/ 1451201 h 1451201"/>
              <a:gd name="connsiteX0" fmla="*/ 0 w 1133521"/>
              <a:gd name="connsiteY0" fmla="*/ 1451201 h 1451201"/>
              <a:gd name="connsiteX1" fmla="*/ 1133521 w 1133521"/>
              <a:gd name="connsiteY1" fmla="*/ 0 h 1451201"/>
              <a:gd name="connsiteX2" fmla="*/ 1133521 w 1133521"/>
              <a:gd name="connsiteY2" fmla="*/ 1441676 h 1451201"/>
              <a:gd name="connsiteX3" fmla="*/ 0 w 1133521"/>
              <a:gd name="connsiteY3" fmla="*/ 1451201 h 1451201"/>
              <a:gd name="connsiteX0" fmla="*/ 0 w 1128758"/>
              <a:gd name="connsiteY0" fmla="*/ 1436913 h 1441676"/>
              <a:gd name="connsiteX1" fmla="*/ 1128758 w 1128758"/>
              <a:gd name="connsiteY1" fmla="*/ 0 h 1441676"/>
              <a:gd name="connsiteX2" fmla="*/ 1128758 w 1128758"/>
              <a:gd name="connsiteY2" fmla="*/ 1441676 h 1441676"/>
              <a:gd name="connsiteX3" fmla="*/ 0 w 1128758"/>
              <a:gd name="connsiteY3" fmla="*/ 1436913 h 144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8758" h="1441676">
                <a:moveTo>
                  <a:pt x="0" y="1436913"/>
                </a:moveTo>
                <a:lnTo>
                  <a:pt x="1128758" y="0"/>
                </a:lnTo>
                <a:lnTo>
                  <a:pt x="1128758" y="1441676"/>
                </a:lnTo>
                <a:lnTo>
                  <a:pt x="0" y="143691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28320" y="516792"/>
            <a:ext cx="8130197" cy="2224235"/>
            <a:chOff x="528320" y="516792"/>
            <a:chExt cx="8130197" cy="2224235"/>
          </a:xfrm>
        </p:grpSpPr>
        <p:grpSp>
          <p:nvGrpSpPr>
            <p:cNvPr id="10" name="Group 9"/>
            <p:cNvGrpSpPr/>
            <p:nvPr/>
          </p:nvGrpSpPr>
          <p:grpSpPr>
            <a:xfrm>
              <a:off x="5757621" y="661013"/>
              <a:ext cx="2900896" cy="2080014"/>
              <a:chOff x="2633180" y="2821214"/>
              <a:chExt cx="2900896" cy="208001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633180" y="2821214"/>
                <a:ext cx="2900896" cy="2080014"/>
                <a:chOff x="1565315" y="2818984"/>
                <a:chExt cx="2900896" cy="2080014"/>
              </a:xfrm>
            </p:grpSpPr>
            <p:sp>
              <p:nvSpPr>
                <p:cNvPr id="14" name="Isosceles Triangle 13"/>
                <p:cNvSpPr/>
                <p:nvPr/>
              </p:nvSpPr>
              <p:spPr>
                <a:xfrm>
                  <a:off x="1860884" y="3128963"/>
                  <a:ext cx="2257471" cy="1441676"/>
                </a:xfrm>
                <a:prstGeom prst="triangle">
                  <a:avLst>
                    <a:gd name="adj" fmla="val 100000"/>
                  </a:avLst>
                </a:prstGeom>
                <a:noFill/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15" name="Straight Connector 14"/>
                <p:cNvCxnSpPr>
                  <a:stCxn id="14" idx="0"/>
                </p:cNvCxnSpPr>
                <p:nvPr/>
              </p:nvCxnSpPr>
              <p:spPr>
                <a:xfrm flipH="1">
                  <a:off x="2989619" y="3128963"/>
                  <a:ext cx="1128736" cy="1441676"/>
                </a:xfrm>
                <a:prstGeom prst="line">
                  <a:avLst/>
                </a:prstGeom>
                <a:noFill/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Straight Connector 15"/>
                <p:cNvCxnSpPr>
                  <a:stCxn id="14" idx="5"/>
                  <a:endCxn id="14" idx="2"/>
                </p:cNvCxnSpPr>
                <p:nvPr/>
              </p:nvCxnSpPr>
              <p:spPr>
                <a:xfrm flipH="1">
                  <a:off x="1860884" y="3849801"/>
                  <a:ext cx="2257471" cy="720838"/>
                </a:xfrm>
                <a:prstGeom prst="line">
                  <a:avLst/>
                </a:prstGeom>
                <a:noFill/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3952284" y="2818984"/>
                  <a:ext cx="33214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FF"/>
                      </a:solidFill>
                      <a:latin typeface="Bookman Old Style" pitchFamily="18" charset="0"/>
                      <a:sym typeface="Symbol"/>
                    </a:rPr>
                    <a:t>B</a:t>
                  </a:r>
                  <a:endParaRPr lang="en-US" sz="1600" b="1" baseline="30000" dirty="0">
                    <a:solidFill>
                      <a:srgbClr val="FFFFFF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955459" y="4560444"/>
                  <a:ext cx="33214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FF"/>
                      </a:solidFill>
                      <a:latin typeface="Bookman Old Style" pitchFamily="18" charset="0"/>
                      <a:sym typeface="Symbol"/>
                    </a:rPr>
                    <a:t>A</a:t>
                  </a:r>
                  <a:endParaRPr lang="en-US" sz="1600" b="1" baseline="30000" dirty="0">
                    <a:solidFill>
                      <a:srgbClr val="FFFFFF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089185" y="3701161"/>
                  <a:ext cx="377026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FF"/>
                      </a:solidFill>
                      <a:latin typeface="Bookman Old Style" pitchFamily="18" charset="0"/>
                      <a:sym typeface="Symbol"/>
                    </a:rPr>
                    <a:t>M</a:t>
                  </a:r>
                  <a:endParaRPr lang="en-US" sz="1600" b="1" baseline="30000" dirty="0">
                    <a:solidFill>
                      <a:srgbClr val="FFFFFF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840349" y="4560444"/>
                  <a:ext cx="31611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FF"/>
                      </a:solidFill>
                      <a:latin typeface="Bookman Old Style" pitchFamily="18" charset="0"/>
                      <a:sym typeface="Symbol"/>
                    </a:rPr>
                    <a:t>L</a:t>
                  </a:r>
                  <a:endParaRPr lang="en-US" sz="1600" b="1" baseline="30000" dirty="0">
                    <a:solidFill>
                      <a:srgbClr val="FFFFFF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565315" y="4419467"/>
                  <a:ext cx="33695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FF"/>
                      </a:solidFill>
                      <a:latin typeface="Bookman Old Style" pitchFamily="18" charset="0"/>
                      <a:sym typeface="Symbol"/>
                    </a:rPr>
                    <a:t>C</a:t>
                  </a:r>
                  <a:endParaRPr lang="en-US" sz="1600" b="1" baseline="30000" dirty="0">
                    <a:solidFill>
                      <a:srgbClr val="FFFFFF"/>
                    </a:solidFill>
                    <a:latin typeface="Bookman Old Style" pitchFamily="18" charset="0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4983020" y="4403592"/>
                <a:ext cx="203200" cy="169277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8320" y="516792"/>
              <a:ext cx="7721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BL and CM are medians of 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a triangle </a:t>
              </a:r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ABC right angled at A. Prove 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that 4 </a:t>
              </a:r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(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BL</a:t>
              </a:r>
              <a:r>
                <a:rPr lang="en-US" sz="1600" b="1" baseline="30000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2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 </a:t>
              </a:r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+ 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CM</a:t>
              </a:r>
              <a:r>
                <a:rPr lang="en-US" sz="1600" b="1" baseline="30000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2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) </a:t>
              </a:r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= 5 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BC</a:t>
              </a:r>
              <a:r>
                <a:rPr lang="en-US" sz="1600" b="1" baseline="30000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2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.</a:t>
              </a:r>
              <a:endPara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47370" y="1452102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Sol: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58337" y="1472257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BL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50178" y="147225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97967" y="1329708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AC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2576633" y="1644709"/>
            <a:ext cx="416864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24604" y="1599583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4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12560" y="147225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83726" y="1472257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AB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08120" y="147225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6412" y="1993440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4 BL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50178" y="199344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97967" y="1993440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AC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12560" y="199344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83726" y="199344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4 AB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08120" y="199344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6656" y="199344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……(3)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551186" y="242886"/>
            <a:ext cx="2263814" cy="381000"/>
            <a:chOff x="3855313" y="242886"/>
            <a:chExt cx="1778302" cy="381000"/>
          </a:xfrm>
        </p:grpSpPr>
        <p:sp>
          <p:nvSpPr>
            <p:cNvPr id="40" name="Round Same Side Corner Rectangle 39"/>
            <p:cNvSpPr/>
            <p:nvPr/>
          </p:nvSpPr>
          <p:spPr>
            <a:xfrm>
              <a:off x="3855313" y="242886"/>
              <a:ext cx="1778302" cy="3810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rgbClr val="00B0F0"/>
                </a:gs>
                <a:gs pos="100000">
                  <a:srgbClr val="00B0F0"/>
                </a:gs>
              </a:gsLst>
              <a:path path="circle">
                <a:fillToRect l="50000" t="130000" r="50000" b="-30000"/>
              </a:path>
              <a:tileRect/>
            </a:gra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06620" y="248720"/>
              <a:ext cx="1675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Solved Example</a:t>
              </a:r>
              <a:endPara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782877" y="3962496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CM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74718" y="396249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94032" y="3819947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AB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3370293" y="4134948"/>
            <a:ext cx="416864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18264" y="4089822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4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09219" y="396249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08120" y="397773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82584" y="3962496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AC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69483" y="4498764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4 CM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32774" y="449876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63023" y="4498764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4 AC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8725" y="449876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36845" y="4498764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AB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91131" y="448280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……(4)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2746" y="2419896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In </a:t>
            </a:r>
            <a:r>
              <a:rPr lang="el-GR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CMA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,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76889" y="2803897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CM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68730" y="280389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98979" y="2803897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AC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03231" y="280389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01351" y="2803897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AM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76889" y="3333764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CM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68730" y="333376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11869" y="3191215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AB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452435" y="3506216"/>
            <a:ext cx="416864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491217" y="346109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03231" y="333376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53190" y="3333764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[From……(1)]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08120" y="334328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40494" y="3052939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(</a:t>
            </a:r>
            <a:endParaRPr lang="en-US" sz="4400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743958" y="3052939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)</a:t>
            </a:r>
            <a:endParaRPr lang="en-US" sz="4400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875710" y="3127710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0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76596" y="3333764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AC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08120" y="279582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37444" y="2419350"/>
            <a:ext cx="1055308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 smtClean="0">
                <a:solidFill>
                  <a:srgbClr val="FFFFFF"/>
                </a:solidFill>
                <a:latin typeface="Symbol" pitchFamily="18" charset="2"/>
              </a:rPr>
              <a:t>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=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90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0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6440102" y="2969935"/>
            <a:ext cx="1994290" cy="1262340"/>
            <a:chOff x="1182302" y="1471335"/>
            <a:chExt cx="1994290" cy="1262340"/>
          </a:xfrm>
        </p:grpSpPr>
        <p:sp>
          <p:nvSpPr>
            <p:cNvPr id="99" name="TextBox 98"/>
            <p:cNvSpPr txBox="1"/>
            <p:nvPr/>
          </p:nvSpPr>
          <p:spPr>
            <a:xfrm>
              <a:off x="1182302" y="1613884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CL</a:t>
              </a:r>
              <a:endPara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89420" y="1610709"/>
              <a:ext cx="685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  <a:sym typeface="Symbol"/>
                </a:rPr>
                <a:t>= 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LA</a:t>
              </a:r>
              <a:endPara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195002" y="2258270"/>
              <a:ext cx="542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AM</a:t>
              </a:r>
              <a:endPara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613308" y="2255095"/>
              <a:ext cx="746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  <a:sym typeface="Symbol"/>
                </a:rPr>
                <a:t>= 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BM</a:t>
              </a:r>
              <a:endPara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124993" y="1471335"/>
              <a:ext cx="1038899" cy="608429"/>
              <a:chOff x="1972593" y="1318935"/>
              <a:chExt cx="1038899" cy="608429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2261927" y="1318935"/>
                <a:ext cx="749565" cy="608429"/>
                <a:chOff x="2261927" y="1318935"/>
                <a:chExt cx="749565" cy="608429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2261927" y="1318935"/>
                  <a:ext cx="303288" cy="608429"/>
                  <a:chOff x="2052377" y="1318935"/>
                  <a:chExt cx="303288" cy="608429"/>
                </a:xfrm>
              </p:grpSpPr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2052377" y="1318935"/>
                    <a:ext cx="30328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b="1" dirty="0" smtClean="0">
                        <a:solidFill>
                          <a:srgbClr val="FFFFFF"/>
                        </a:solidFill>
                        <a:latin typeface="Century Schoolbook" panose="02040604050505020304" pitchFamily="18" charset="0"/>
                        <a:sym typeface="Symbol"/>
                      </a:rPr>
                      <a:t>1</a:t>
                    </a:r>
                    <a:endParaRPr lang="en-US" sz="1600" b="1" baseline="30000" dirty="0">
                      <a:solidFill>
                        <a:srgbClr val="FFFFFF"/>
                      </a:solidFill>
                      <a:latin typeface="Century Schoolbook" panose="02040604050505020304" pitchFamily="18" charset="0"/>
                    </a:endParaRPr>
                  </a:p>
                </p:txBody>
              </p:sp>
              <p:cxnSp>
                <p:nvCxnSpPr>
                  <p:cNvPr id="116" name="Straight Connector 115"/>
                  <p:cNvCxnSpPr/>
                  <p:nvPr/>
                </p:nvCxnSpPr>
                <p:spPr>
                  <a:xfrm>
                    <a:off x="2070824" y="1633936"/>
                    <a:ext cx="266395" cy="0"/>
                  </a:xfrm>
                  <a:prstGeom prst="line">
                    <a:avLst/>
                  </a:prstGeom>
                  <a:ln w="1905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2052377" y="1588810"/>
                    <a:ext cx="30328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b="1" dirty="0" smtClean="0">
                        <a:solidFill>
                          <a:srgbClr val="FFFFFF"/>
                        </a:solidFill>
                        <a:latin typeface="Century Schoolbook" panose="02040604050505020304" pitchFamily="18" charset="0"/>
                        <a:sym typeface="Symbol"/>
                      </a:rPr>
                      <a:t>2</a:t>
                    </a:r>
                    <a:endParaRPr lang="en-US" sz="1600" b="1" baseline="30000" dirty="0">
                      <a:solidFill>
                        <a:srgbClr val="FFFFFF"/>
                      </a:solidFill>
                      <a:latin typeface="Century Schoolbook" panose="02040604050505020304" pitchFamily="18" charset="0"/>
                    </a:endParaRPr>
                  </a:p>
                </p:txBody>
              </p:sp>
            </p:grpSp>
            <p:sp>
              <p:nvSpPr>
                <p:cNvPr id="114" name="TextBox 113"/>
                <p:cNvSpPr txBox="1"/>
                <p:nvPr/>
              </p:nvSpPr>
              <p:spPr>
                <a:xfrm>
                  <a:off x="2511034" y="1461484"/>
                  <a:ext cx="5004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FF"/>
                      </a:solidFill>
                      <a:latin typeface="Century Schoolbook" panose="02040604050505020304" pitchFamily="18" charset="0"/>
                      <a:sym typeface="Symbol"/>
                    </a:rPr>
                    <a:t>CA</a:t>
                  </a:r>
                  <a:endParaRPr lang="en-US" sz="1600" b="1" baseline="30000" dirty="0">
                    <a:solidFill>
                      <a:srgbClr val="FFFFFF"/>
                    </a:solidFill>
                    <a:latin typeface="Century Schoolbook" panose="02040604050505020304" pitchFamily="18" charset="0"/>
                  </a:endParaRPr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1972593" y="1459637"/>
                <a:ext cx="3080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FF"/>
                    </a:solidFill>
                    <a:latin typeface="Century Schoolbook" panose="02040604050505020304" pitchFamily="18" charset="0"/>
                    <a:sym typeface="Symbol"/>
                  </a:rPr>
                  <a:t>=</a:t>
                </a:r>
                <a:endPara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2210718" y="2125246"/>
              <a:ext cx="965874" cy="608429"/>
              <a:chOff x="2058318" y="1972846"/>
              <a:chExt cx="965874" cy="608429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2303202" y="1972846"/>
                <a:ext cx="303288" cy="608429"/>
                <a:chOff x="2052377" y="1318935"/>
                <a:chExt cx="303288" cy="608429"/>
              </a:xfrm>
            </p:grpSpPr>
            <p:sp>
              <p:nvSpPr>
                <p:cNvPr id="108" name="TextBox 107"/>
                <p:cNvSpPr txBox="1"/>
                <p:nvPr/>
              </p:nvSpPr>
              <p:spPr>
                <a:xfrm>
                  <a:off x="2052377" y="1318935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FF"/>
                      </a:solidFill>
                      <a:latin typeface="Century Schoolbook" panose="02040604050505020304" pitchFamily="18" charset="0"/>
                      <a:sym typeface="Symbol"/>
                    </a:rPr>
                    <a:t>1</a:t>
                  </a:r>
                  <a:endParaRPr lang="en-US" sz="1600" b="1" baseline="30000" dirty="0">
                    <a:solidFill>
                      <a:srgbClr val="FFFFFF"/>
                    </a:solidFill>
                    <a:latin typeface="Century Schoolbook" panose="02040604050505020304" pitchFamily="18" charset="0"/>
                  </a:endParaRPr>
                </a:p>
              </p:txBody>
            </p: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2070824" y="1633936"/>
                  <a:ext cx="266395" cy="0"/>
                </a:xfrm>
                <a:prstGeom prst="line">
                  <a:avLst/>
                </a:prstGeom>
                <a:ln w="190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Box 109"/>
                <p:cNvSpPr txBox="1"/>
                <p:nvPr/>
              </p:nvSpPr>
              <p:spPr>
                <a:xfrm>
                  <a:off x="2052377" y="1588810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FF"/>
                      </a:solidFill>
                      <a:latin typeface="Century Schoolbook" panose="02040604050505020304" pitchFamily="18" charset="0"/>
                      <a:sym typeface="Symbol"/>
                    </a:rPr>
                    <a:t>2</a:t>
                  </a:r>
                  <a:endParaRPr lang="en-US" sz="1600" b="1" baseline="30000" dirty="0">
                    <a:solidFill>
                      <a:srgbClr val="FFFFFF"/>
                    </a:solidFill>
                    <a:latin typeface="Century Schoolbook" panose="02040604050505020304" pitchFamily="18" charset="0"/>
                  </a:endParaRPr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2523734" y="2105870"/>
                <a:ext cx="500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FF"/>
                    </a:solidFill>
                    <a:latin typeface="Century Schoolbook" panose="02040604050505020304" pitchFamily="18" charset="0"/>
                    <a:sym typeface="Symbol"/>
                  </a:rPr>
                  <a:t>AB</a:t>
                </a:r>
                <a:endParaRPr lang="en-US" sz="1600" b="1" baseline="30000" dirty="0">
                  <a:solidFill>
                    <a:srgbClr val="FFFFFF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058318" y="2116862"/>
                <a:ext cx="3080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FF"/>
                    </a:solidFill>
                    <a:latin typeface="Century Schoolbook" panose="02040604050505020304" pitchFamily="18" charset="0"/>
                    <a:sym typeface="Symbol"/>
                  </a:rPr>
                  <a:t>=</a:t>
                </a:r>
                <a:endPara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639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76" grpId="0" animBg="1"/>
      <p:bldP spid="76" grpId="1" animBg="1"/>
      <p:bldP spid="38" grpId="0" animBg="1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2" grpId="0"/>
      <p:bldP spid="43" grpId="0"/>
      <p:bldP spid="44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695325" y="3933825"/>
            <a:ext cx="3038476" cy="381000"/>
          </a:xfrm>
          <a:prstGeom prst="roundRect">
            <a:avLst/>
          </a:prstGeom>
          <a:solidFill>
            <a:srgbClr val="7458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52451" y="942974"/>
            <a:ext cx="2419349" cy="381000"/>
          </a:xfrm>
          <a:prstGeom prst="roundRect">
            <a:avLst/>
          </a:prstGeom>
          <a:solidFill>
            <a:srgbClr val="7458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674" y="1571626"/>
            <a:ext cx="3476625" cy="70485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8320" y="516792"/>
            <a:ext cx="8130197" cy="2224235"/>
            <a:chOff x="528320" y="516792"/>
            <a:chExt cx="8130197" cy="2224235"/>
          </a:xfrm>
        </p:grpSpPr>
        <p:grpSp>
          <p:nvGrpSpPr>
            <p:cNvPr id="4" name="Group 3"/>
            <p:cNvGrpSpPr/>
            <p:nvPr/>
          </p:nvGrpSpPr>
          <p:grpSpPr>
            <a:xfrm>
              <a:off x="5757621" y="661013"/>
              <a:ext cx="2900896" cy="2080014"/>
              <a:chOff x="2633180" y="2821214"/>
              <a:chExt cx="2900896" cy="208001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633180" y="2821214"/>
                <a:ext cx="2900896" cy="2080014"/>
                <a:chOff x="1565315" y="2818984"/>
                <a:chExt cx="2900896" cy="2080014"/>
              </a:xfrm>
            </p:grpSpPr>
            <p:sp>
              <p:nvSpPr>
                <p:cNvPr id="8" name="Isosceles Triangle 7"/>
                <p:cNvSpPr/>
                <p:nvPr/>
              </p:nvSpPr>
              <p:spPr>
                <a:xfrm>
                  <a:off x="1860884" y="3128963"/>
                  <a:ext cx="2257471" cy="1441676"/>
                </a:xfrm>
                <a:prstGeom prst="triangle">
                  <a:avLst>
                    <a:gd name="adj" fmla="val 100000"/>
                  </a:avLst>
                </a:prstGeom>
                <a:noFill/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9" name="Straight Connector 8"/>
                <p:cNvCxnSpPr>
                  <a:stCxn id="8" idx="0"/>
                </p:cNvCxnSpPr>
                <p:nvPr/>
              </p:nvCxnSpPr>
              <p:spPr>
                <a:xfrm flipH="1">
                  <a:off x="2989619" y="3128963"/>
                  <a:ext cx="1128736" cy="1441676"/>
                </a:xfrm>
                <a:prstGeom prst="line">
                  <a:avLst/>
                </a:prstGeom>
                <a:noFill/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Straight Connector 9"/>
                <p:cNvCxnSpPr>
                  <a:stCxn id="8" idx="5"/>
                  <a:endCxn id="8" idx="2"/>
                </p:cNvCxnSpPr>
                <p:nvPr/>
              </p:nvCxnSpPr>
              <p:spPr>
                <a:xfrm flipH="1">
                  <a:off x="1860884" y="3849801"/>
                  <a:ext cx="2257471" cy="720838"/>
                </a:xfrm>
                <a:prstGeom prst="line">
                  <a:avLst/>
                </a:prstGeom>
                <a:noFill/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3952284" y="2818984"/>
                  <a:ext cx="33214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FF"/>
                      </a:solidFill>
                      <a:latin typeface="Bookman Old Style" pitchFamily="18" charset="0"/>
                      <a:sym typeface="Symbol"/>
                    </a:rPr>
                    <a:t>B</a:t>
                  </a:r>
                  <a:endParaRPr lang="en-US" sz="1600" b="1" baseline="30000" dirty="0">
                    <a:solidFill>
                      <a:srgbClr val="FFFFFF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955459" y="4560444"/>
                  <a:ext cx="33214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FF"/>
                      </a:solidFill>
                      <a:latin typeface="Bookman Old Style" pitchFamily="18" charset="0"/>
                      <a:sym typeface="Symbol"/>
                    </a:rPr>
                    <a:t>A</a:t>
                  </a:r>
                  <a:endParaRPr lang="en-US" sz="1600" b="1" baseline="30000" dirty="0">
                    <a:solidFill>
                      <a:srgbClr val="FFFFFF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089185" y="3701161"/>
                  <a:ext cx="377026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FF"/>
                      </a:solidFill>
                      <a:latin typeface="Bookman Old Style" pitchFamily="18" charset="0"/>
                      <a:sym typeface="Symbol"/>
                    </a:rPr>
                    <a:t>M</a:t>
                  </a:r>
                  <a:endParaRPr lang="en-US" sz="1600" b="1" baseline="30000" dirty="0">
                    <a:solidFill>
                      <a:srgbClr val="FFFFFF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840349" y="4560444"/>
                  <a:ext cx="31611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FF"/>
                      </a:solidFill>
                      <a:latin typeface="Bookman Old Style" pitchFamily="18" charset="0"/>
                      <a:sym typeface="Symbol"/>
                    </a:rPr>
                    <a:t>L</a:t>
                  </a:r>
                  <a:endParaRPr lang="en-US" sz="1600" b="1" baseline="30000" dirty="0">
                    <a:solidFill>
                      <a:srgbClr val="FFFFFF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565315" y="4419467"/>
                  <a:ext cx="33695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FF"/>
                      </a:solidFill>
                      <a:latin typeface="Bookman Old Style" pitchFamily="18" charset="0"/>
                      <a:sym typeface="Symbol"/>
                    </a:rPr>
                    <a:t>C</a:t>
                  </a:r>
                  <a:endParaRPr lang="en-US" sz="1600" b="1" baseline="30000" dirty="0">
                    <a:solidFill>
                      <a:srgbClr val="FFFFFF"/>
                    </a:solidFill>
                    <a:latin typeface="Bookman Old Style" pitchFamily="18" charset="0"/>
                  </a:endParaRPr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4983020" y="4403592"/>
                <a:ext cx="203200" cy="169277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28320" y="516792"/>
              <a:ext cx="7721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BL and CM are medians of 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a triangle </a:t>
              </a:r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ABC right angled at A. Prove 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that 4 </a:t>
              </a:r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(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BL</a:t>
              </a:r>
              <a:r>
                <a:rPr lang="en-US" sz="1600" b="1" baseline="30000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2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 </a:t>
              </a:r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+ 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CM</a:t>
              </a:r>
              <a:r>
                <a:rPr lang="en-US" sz="1600" b="1" baseline="30000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2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) </a:t>
              </a:r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= 5 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BC</a:t>
              </a:r>
              <a:r>
                <a:rPr lang="en-US" sz="1600" b="1" baseline="30000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2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.</a:t>
              </a:r>
              <a:endPara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47370" y="1452102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Sol: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91973" y="159339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4BL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35951" y="159339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40263" y="1593390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AC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63767" y="159339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57776" y="159339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4 AB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93895" y="159339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92631" y="159339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……(3)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64722" y="189045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4CM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35951" y="189045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36870" y="1890458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4 AC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63767" y="189045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7776" y="1890458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AB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92631" y="189045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……(4)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84370" y="189045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10380" y="3302167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4 (BL</a:t>
            </a:r>
            <a:r>
              <a:rPr lang="en-US" baseline="30000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20124" y="33021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50373" y="3302167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5 (AC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89575" y="33021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87695" y="3302167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AB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)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12467" y="33021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09374" y="3302167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CM</a:t>
            </a:r>
            <a:r>
              <a:rPr lang="en-US" baseline="30000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r>
              <a:rPr lang="en-US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)</a:t>
            </a:r>
            <a:endParaRPr lang="en-US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0380" y="3941762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4 (BL</a:t>
            </a:r>
            <a:r>
              <a:rPr lang="en-US" baseline="30000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20124" y="394176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50373" y="3941762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5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56175" y="394176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BC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12467" y="394176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09374" y="3941762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CM</a:t>
            </a:r>
            <a:r>
              <a:rPr lang="en-US" baseline="30000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r>
              <a:rPr lang="en-US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)</a:t>
            </a:r>
            <a:endParaRPr lang="en-US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46935" y="3941762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[From (1)]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0855" y="2663992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4 </a:t>
            </a:r>
            <a:r>
              <a:rPr lang="en-US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BL</a:t>
            </a:r>
            <a:r>
              <a:rPr lang="en-US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09011" y="266399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39260" y="2663992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AC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19382" y="2663992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+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4AB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02942" y="266399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56987" y="2663992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4CM</a:t>
            </a:r>
            <a:r>
              <a:rPr lang="en-US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7120" y="263471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8070" y="332051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9020" y="394176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647824" y="1628774"/>
            <a:ext cx="3360391" cy="59055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90907" y="2654467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+ 4AB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91007" y="2654467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+ 4AC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91107" y="2663992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+ 4AB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75910" y="2938668"/>
            <a:ext cx="3239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(Adding (3)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and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(4),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we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have)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551186" y="242886"/>
            <a:ext cx="2263814" cy="381000"/>
            <a:chOff x="3855313" y="242886"/>
            <a:chExt cx="1778302" cy="381000"/>
          </a:xfrm>
        </p:grpSpPr>
        <p:sp>
          <p:nvSpPr>
            <p:cNvPr id="78" name="Round Same Side Corner Rectangle 77"/>
            <p:cNvSpPr/>
            <p:nvPr/>
          </p:nvSpPr>
          <p:spPr>
            <a:xfrm>
              <a:off x="3855313" y="242886"/>
              <a:ext cx="1778302" cy="3810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rgbClr val="00B0F0"/>
                </a:gs>
                <a:gs pos="100000">
                  <a:srgbClr val="00B0F0"/>
                </a:gs>
              </a:gsLst>
              <a:path path="circle">
                <a:fillToRect l="50000" t="130000" r="50000" b="-30000"/>
              </a:path>
              <a:tileRect/>
            </a:gra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906620" y="248720"/>
              <a:ext cx="1675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Solved Example</a:t>
              </a:r>
              <a:endPara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6400800" y="3533775"/>
            <a:ext cx="2095500" cy="12668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400800" y="3533775"/>
            <a:ext cx="2095500" cy="666750"/>
          </a:xfrm>
          <a:prstGeom prst="roundRect">
            <a:avLst>
              <a:gd name="adj" fmla="val 31905"/>
            </a:avLst>
          </a:prstGeom>
          <a:solidFill>
            <a:srgbClr val="14660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440102" y="3531910"/>
            <a:ext cx="1994290" cy="1262340"/>
            <a:chOff x="1182302" y="1471335"/>
            <a:chExt cx="1994290" cy="1262340"/>
          </a:xfrm>
        </p:grpSpPr>
        <p:sp>
          <p:nvSpPr>
            <p:cNvPr id="83" name="TextBox 82"/>
            <p:cNvSpPr txBox="1"/>
            <p:nvPr/>
          </p:nvSpPr>
          <p:spPr>
            <a:xfrm>
              <a:off x="1182302" y="1613884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CL</a:t>
              </a:r>
              <a:endPara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589420" y="1610709"/>
              <a:ext cx="685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  <a:sym typeface="Symbol"/>
                </a:rPr>
                <a:t>= 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LA</a:t>
              </a:r>
              <a:endPara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95002" y="2258270"/>
              <a:ext cx="542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AM</a:t>
              </a:r>
              <a:endPara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613308" y="2255095"/>
              <a:ext cx="746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  <a:sym typeface="Symbol"/>
                </a:rPr>
                <a:t>= 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BM</a:t>
              </a:r>
              <a:endPara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2124993" y="1471335"/>
              <a:ext cx="1038899" cy="608429"/>
              <a:chOff x="1972593" y="1318935"/>
              <a:chExt cx="1038899" cy="608429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2261927" y="1318935"/>
                <a:ext cx="749565" cy="608429"/>
                <a:chOff x="2261927" y="1318935"/>
                <a:chExt cx="749565" cy="608429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2261927" y="1318935"/>
                  <a:ext cx="303288" cy="608429"/>
                  <a:chOff x="2052377" y="1318935"/>
                  <a:chExt cx="303288" cy="608429"/>
                </a:xfrm>
              </p:grpSpPr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2052377" y="1318935"/>
                    <a:ext cx="30328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b="1" dirty="0" smtClean="0">
                        <a:solidFill>
                          <a:srgbClr val="FFFFFF"/>
                        </a:solidFill>
                        <a:latin typeface="Century Schoolbook" panose="02040604050505020304" pitchFamily="18" charset="0"/>
                        <a:sym typeface="Symbol"/>
                      </a:rPr>
                      <a:t>1</a:t>
                    </a:r>
                    <a:endParaRPr lang="en-US" sz="1600" b="1" baseline="30000" dirty="0">
                      <a:solidFill>
                        <a:srgbClr val="FFFFFF"/>
                      </a:solidFill>
                      <a:latin typeface="Century Schoolbook" panose="02040604050505020304" pitchFamily="18" charset="0"/>
                    </a:endParaRPr>
                  </a:p>
                </p:txBody>
              </p:sp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2070824" y="1633936"/>
                    <a:ext cx="266395" cy="0"/>
                  </a:xfrm>
                  <a:prstGeom prst="line">
                    <a:avLst/>
                  </a:prstGeom>
                  <a:ln w="1905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2052377" y="1588810"/>
                    <a:ext cx="30328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b="1" dirty="0" smtClean="0">
                        <a:solidFill>
                          <a:srgbClr val="FFFFFF"/>
                        </a:solidFill>
                        <a:latin typeface="Century Schoolbook" panose="02040604050505020304" pitchFamily="18" charset="0"/>
                        <a:sym typeface="Symbol"/>
                      </a:rPr>
                      <a:t>2</a:t>
                    </a:r>
                    <a:endParaRPr lang="en-US" sz="1600" b="1" baseline="30000" dirty="0">
                      <a:solidFill>
                        <a:srgbClr val="FFFFFF"/>
                      </a:solidFill>
                      <a:latin typeface="Century Schoolbook" panose="02040604050505020304" pitchFamily="18" charset="0"/>
                    </a:endParaRPr>
                  </a:p>
                </p:txBody>
              </p:sp>
            </p:grpSp>
            <p:sp>
              <p:nvSpPr>
                <p:cNvPr id="98" name="TextBox 97"/>
                <p:cNvSpPr txBox="1"/>
                <p:nvPr/>
              </p:nvSpPr>
              <p:spPr>
                <a:xfrm>
                  <a:off x="2511034" y="1461484"/>
                  <a:ext cx="5004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FF"/>
                      </a:solidFill>
                      <a:latin typeface="Century Schoolbook" panose="02040604050505020304" pitchFamily="18" charset="0"/>
                      <a:sym typeface="Symbol"/>
                    </a:rPr>
                    <a:t>CA</a:t>
                  </a:r>
                  <a:endParaRPr lang="en-US" sz="1600" b="1" baseline="30000" dirty="0">
                    <a:solidFill>
                      <a:srgbClr val="FFFFFF"/>
                    </a:solidFill>
                    <a:latin typeface="Century Schoolbook" panose="02040604050505020304" pitchFamily="18" charset="0"/>
                  </a:endParaRPr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1972593" y="1459637"/>
                <a:ext cx="3080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FF"/>
                    </a:solidFill>
                    <a:latin typeface="Century Schoolbook" panose="02040604050505020304" pitchFamily="18" charset="0"/>
                    <a:sym typeface="Symbol"/>
                  </a:rPr>
                  <a:t>=</a:t>
                </a:r>
                <a:endPara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2210718" y="2125246"/>
              <a:ext cx="965874" cy="608429"/>
              <a:chOff x="2058318" y="1972846"/>
              <a:chExt cx="965874" cy="608429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2303202" y="1972846"/>
                <a:ext cx="303288" cy="608429"/>
                <a:chOff x="2052377" y="1318935"/>
                <a:chExt cx="303288" cy="608429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2052377" y="1318935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FF"/>
                      </a:solidFill>
                      <a:latin typeface="Century Schoolbook" panose="02040604050505020304" pitchFamily="18" charset="0"/>
                      <a:sym typeface="Symbol"/>
                    </a:rPr>
                    <a:t>1</a:t>
                  </a:r>
                  <a:endParaRPr lang="en-US" sz="1600" b="1" baseline="30000" dirty="0">
                    <a:solidFill>
                      <a:srgbClr val="FFFFFF"/>
                    </a:solidFill>
                    <a:latin typeface="Century Schoolbook" panose="02040604050505020304" pitchFamily="18" charset="0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070824" y="1633936"/>
                  <a:ext cx="266395" cy="0"/>
                </a:xfrm>
                <a:prstGeom prst="line">
                  <a:avLst/>
                </a:prstGeom>
                <a:ln w="190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2052377" y="1588810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FF"/>
                      </a:solidFill>
                      <a:latin typeface="Century Schoolbook" panose="02040604050505020304" pitchFamily="18" charset="0"/>
                      <a:sym typeface="Symbol"/>
                    </a:rPr>
                    <a:t>2</a:t>
                  </a:r>
                  <a:endParaRPr lang="en-US" sz="1600" b="1" baseline="30000" dirty="0">
                    <a:solidFill>
                      <a:srgbClr val="FFFFFF"/>
                    </a:solidFill>
                    <a:latin typeface="Century Schoolbook" panose="02040604050505020304" pitchFamily="18" charset="0"/>
                  </a:endParaRPr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2523734" y="2105870"/>
                <a:ext cx="500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FF"/>
                    </a:solidFill>
                    <a:latin typeface="Century Schoolbook" panose="02040604050505020304" pitchFamily="18" charset="0"/>
                    <a:sym typeface="Symbol"/>
                  </a:rPr>
                  <a:t>AB</a:t>
                </a:r>
                <a:endParaRPr lang="en-US" sz="1600" b="1" baseline="30000" dirty="0">
                  <a:solidFill>
                    <a:srgbClr val="FFFFFF"/>
                  </a:solidFill>
                  <a:latin typeface="Century Schoolbook" panose="02040604050505020304" pitchFamily="18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058318" y="2116862"/>
                <a:ext cx="3080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FF"/>
                    </a:solidFill>
                    <a:latin typeface="Century Schoolbook" panose="02040604050505020304" pitchFamily="18" charset="0"/>
                    <a:sym typeface="Symbol"/>
                  </a:rPr>
                  <a:t>=</a:t>
                </a:r>
                <a:endPara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367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4" grpId="0"/>
      <p:bldP spid="65" grpId="0"/>
      <p:bldP spid="66" grpId="0"/>
      <p:bldP spid="67" grpId="0"/>
      <p:bldP spid="68" grpId="0"/>
      <p:bldP spid="69" grpId="0"/>
      <p:bldP spid="70" grpId="0" animBg="1"/>
      <p:bldP spid="71" grpId="0"/>
      <p:bldP spid="72" grpId="0"/>
      <p:bldP spid="73" grpId="0"/>
      <p:bldP spid="74" grpId="0"/>
      <p:bldP spid="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60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7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/>
          <p:cNvSpPr/>
          <p:nvPr/>
        </p:nvSpPr>
        <p:spPr>
          <a:xfrm>
            <a:off x="5795963" y="3521074"/>
            <a:ext cx="1595437" cy="855663"/>
          </a:xfrm>
          <a:prstGeom prst="triangle">
            <a:avLst>
              <a:gd name="adj" fmla="val 6462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17269019">
            <a:off x="6357788" y="2983669"/>
            <a:ext cx="1896938" cy="774590"/>
          </a:xfrm>
          <a:prstGeom prst="triangle">
            <a:avLst>
              <a:gd name="adj" fmla="val 351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6448" y="104569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Sol: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59408" y="1045690"/>
            <a:ext cx="2492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From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ADC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, we have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77431" y="1384244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AC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69272" y="138424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99521" y="1384244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AD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03773" y="138424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01893" y="138424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CD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994373" y="1384244"/>
            <a:ext cx="2576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(Pythagoras Theorem)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714713" y="1384244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(1)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359408" y="1718283"/>
            <a:ext cx="241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From </a:t>
            </a:r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ADB, we have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777431" y="2056837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AB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69272" y="205683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99521" y="2056837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AD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03773" y="205683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01893" y="205683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BD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94373" y="2056837"/>
            <a:ext cx="2576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(Pythagoras Theorem)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714713" y="2056837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(2)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59408" y="2398892"/>
            <a:ext cx="3679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Subtracting (1) from (2), we have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77431" y="2737446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AB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69272" y="27374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–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99521" y="2737446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AC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03773" y="273744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01893" y="273744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BD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04813" y="27374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–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902933" y="273744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CD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777431" y="3111507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AB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69272" y="311150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99521" y="311150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CD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3773" y="311150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01893" y="311150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BD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704813" y="311150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02933" y="3111507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AC</a:t>
            </a:r>
            <a:r>
              <a:rPr lang="en-US" sz="1600" b="1" baseline="30000" dirty="0" smtClean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5480792" y="2273200"/>
            <a:ext cx="2781405" cy="2453019"/>
            <a:chOff x="4953505" y="2573648"/>
            <a:chExt cx="2781405" cy="2453019"/>
          </a:xfrm>
        </p:grpSpPr>
        <p:sp>
          <p:nvSpPr>
            <p:cNvPr id="97" name="Isosceles Triangle 9"/>
            <p:cNvSpPr/>
            <p:nvPr/>
          </p:nvSpPr>
          <p:spPr>
            <a:xfrm>
              <a:off x="5238935" y="2865126"/>
              <a:ext cx="2214774" cy="1822987"/>
            </a:xfrm>
            <a:custGeom>
              <a:avLst/>
              <a:gdLst>
                <a:gd name="connsiteX0" fmla="*/ 0 w 2453135"/>
                <a:gd name="connsiteY0" fmla="*/ 1538514 h 1538514"/>
                <a:gd name="connsiteX1" fmla="*/ 1226568 w 2453135"/>
                <a:gd name="connsiteY1" fmla="*/ 0 h 1538514"/>
                <a:gd name="connsiteX2" fmla="*/ 2453135 w 2453135"/>
                <a:gd name="connsiteY2" fmla="*/ 1538514 h 1538514"/>
                <a:gd name="connsiteX3" fmla="*/ 0 w 2453135"/>
                <a:gd name="connsiteY3" fmla="*/ 1538514 h 1538514"/>
                <a:gd name="connsiteX0" fmla="*/ 0 w 3417318"/>
                <a:gd name="connsiteY0" fmla="*/ 1700439 h 1700439"/>
                <a:gd name="connsiteX1" fmla="*/ 3417318 w 3417318"/>
                <a:gd name="connsiteY1" fmla="*/ 0 h 1700439"/>
                <a:gd name="connsiteX2" fmla="*/ 2453135 w 3417318"/>
                <a:gd name="connsiteY2" fmla="*/ 1700439 h 1700439"/>
                <a:gd name="connsiteX3" fmla="*/ 0 w 3417318"/>
                <a:gd name="connsiteY3" fmla="*/ 1700439 h 1700439"/>
                <a:gd name="connsiteX0" fmla="*/ 0 w 3200502"/>
                <a:gd name="connsiteY0" fmla="*/ 1841841 h 1841841"/>
                <a:gd name="connsiteX1" fmla="*/ 3200502 w 3200502"/>
                <a:gd name="connsiteY1" fmla="*/ 0 h 1841841"/>
                <a:gd name="connsiteX2" fmla="*/ 2453135 w 3200502"/>
                <a:gd name="connsiteY2" fmla="*/ 1841841 h 1841841"/>
                <a:gd name="connsiteX3" fmla="*/ 0 w 3200502"/>
                <a:gd name="connsiteY3" fmla="*/ 1841841 h 1841841"/>
                <a:gd name="connsiteX0" fmla="*/ 0 w 3327987"/>
                <a:gd name="connsiteY0" fmla="*/ 1822987 h 1822987"/>
                <a:gd name="connsiteX1" fmla="*/ 3327987 w 3327987"/>
                <a:gd name="connsiteY1" fmla="*/ 0 h 1822987"/>
                <a:gd name="connsiteX2" fmla="*/ 2453135 w 3327987"/>
                <a:gd name="connsiteY2" fmla="*/ 1822987 h 1822987"/>
                <a:gd name="connsiteX3" fmla="*/ 0 w 3327987"/>
                <a:gd name="connsiteY3" fmla="*/ 1822987 h 182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7987" h="1822987">
                  <a:moveTo>
                    <a:pt x="0" y="1822987"/>
                  </a:moveTo>
                  <a:lnTo>
                    <a:pt x="3327987" y="0"/>
                  </a:lnTo>
                  <a:lnTo>
                    <a:pt x="2453135" y="1822987"/>
                  </a:lnTo>
                  <a:lnTo>
                    <a:pt x="0" y="1822987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98" name="Straight Connector 97"/>
            <p:cNvCxnSpPr>
              <a:stCxn id="97" idx="2"/>
            </p:cNvCxnSpPr>
            <p:nvPr/>
          </p:nvCxnSpPr>
          <p:spPr>
            <a:xfrm flipH="1" flipV="1">
              <a:off x="6312756" y="3812381"/>
              <a:ext cx="558739" cy="875732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042218" y="3499710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D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777061" y="4630067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A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89944" y="2573648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C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53505" y="4688113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B</a:t>
              </a:r>
              <a:endParaRPr lang="en-US" sz="1600" b="1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 flipV="1">
              <a:off x="6483113" y="3667536"/>
              <a:ext cx="125142" cy="17737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6422204" y="3831121"/>
              <a:ext cx="183670" cy="138381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787256" y="253386"/>
            <a:ext cx="2088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Solved Example</a:t>
            </a:r>
            <a:endParaRPr lang="en-US" sz="18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6448" y="707136"/>
            <a:ext cx="5021379" cy="338554"/>
            <a:chOff x="536448" y="707136"/>
            <a:chExt cx="5021379" cy="338554"/>
          </a:xfrm>
        </p:grpSpPr>
        <p:sp>
          <p:nvSpPr>
            <p:cNvPr id="62" name="TextBox 61"/>
            <p:cNvSpPr txBox="1"/>
            <p:nvPr/>
          </p:nvSpPr>
          <p:spPr>
            <a:xfrm>
              <a:off x="536448" y="707136"/>
              <a:ext cx="1433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  <a:latin typeface="Century Schoolbook" panose="02040604050505020304" pitchFamily="18" charset="0"/>
                </a:rPr>
                <a:t>If AD </a:t>
              </a:r>
              <a:r>
                <a:rPr lang="en-US" sz="1600" b="1" dirty="0" smtClean="0">
                  <a:solidFill>
                    <a:srgbClr val="FFFF00"/>
                  </a:solidFill>
                  <a:latin typeface="Century Schoolbook" panose="02040604050505020304" pitchFamily="18" charset="0"/>
                  <a:sym typeface="Symbol"/>
                </a:rPr>
                <a:t> </a:t>
              </a:r>
              <a:r>
                <a:rPr lang="en-US" sz="1600" b="1" dirty="0" smtClean="0">
                  <a:solidFill>
                    <a:srgbClr val="FFFF00"/>
                  </a:solidFill>
                  <a:latin typeface="Century Schoolbook" panose="02040604050505020304" pitchFamily="18" charset="0"/>
                </a:rPr>
                <a:t>BC, </a:t>
              </a:r>
              <a:endPara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803273" y="707136"/>
              <a:ext cx="3754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Century Schoolbook" panose="02040604050505020304" pitchFamily="18" charset="0"/>
                </a:rPr>
                <a:t>prove that AB</a:t>
              </a:r>
              <a:r>
                <a:rPr lang="en-US" sz="1600" b="1" baseline="30000" dirty="0">
                  <a:solidFill>
                    <a:srgbClr val="FFFF00"/>
                  </a:solidFill>
                  <a:latin typeface="Century Schoolbook" panose="02040604050505020304" pitchFamily="18" charset="0"/>
                </a:rPr>
                <a:t>2</a:t>
              </a:r>
              <a:r>
                <a:rPr lang="en-US" sz="1600" b="1" dirty="0">
                  <a:solidFill>
                    <a:srgbClr val="FFFF00"/>
                  </a:solidFill>
                  <a:latin typeface="Century Schoolbook" panose="02040604050505020304" pitchFamily="18" charset="0"/>
                </a:rPr>
                <a:t> + CD</a:t>
              </a:r>
              <a:r>
                <a:rPr lang="en-US" sz="1600" b="1" baseline="30000" dirty="0">
                  <a:solidFill>
                    <a:srgbClr val="FFFF00"/>
                  </a:solidFill>
                  <a:latin typeface="Century Schoolbook" panose="02040604050505020304" pitchFamily="18" charset="0"/>
                </a:rPr>
                <a:t>2</a:t>
              </a:r>
              <a:r>
                <a:rPr lang="en-US" sz="1600" b="1" dirty="0">
                  <a:solidFill>
                    <a:srgbClr val="FFFF00"/>
                  </a:solidFill>
                  <a:latin typeface="Century Schoolbook" panose="02040604050505020304" pitchFamily="18" charset="0"/>
                </a:rPr>
                <a:t> = BD</a:t>
              </a:r>
              <a:r>
                <a:rPr lang="en-US" sz="1600" b="1" baseline="30000" dirty="0">
                  <a:solidFill>
                    <a:srgbClr val="FFFF00"/>
                  </a:solidFill>
                  <a:latin typeface="Century Schoolbook" panose="02040604050505020304" pitchFamily="18" charset="0"/>
                </a:rPr>
                <a:t>2</a:t>
              </a:r>
              <a:r>
                <a:rPr lang="en-US" sz="1600" b="1" dirty="0">
                  <a:solidFill>
                    <a:srgbClr val="FFFF00"/>
                  </a:solidFill>
                  <a:latin typeface="Century Schoolbook" panose="02040604050505020304" pitchFamily="18" charset="0"/>
                </a:rPr>
                <a:t> + AC</a:t>
              </a:r>
              <a:r>
                <a:rPr lang="en-US" sz="1600" b="1" baseline="30000" dirty="0">
                  <a:solidFill>
                    <a:srgbClr val="FFFF00"/>
                  </a:solidFill>
                  <a:latin typeface="Century Schoolbook" panose="02040604050505020304" pitchFamily="18" charset="0"/>
                </a:rPr>
                <a:t>2</a:t>
              </a:r>
              <a:r>
                <a:rPr lang="en-US" sz="1600" b="1" dirty="0">
                  <a:solidFill>
                    <a:srgbClr val="FFFF00"/>
                  </a:solidFill>
                  <a:latin typeface="Century Schoolbook" panose="02040604050505020304" pitchFamily="18" charset="0"/>
                </a:rPr>
                <a:t>.</a:t>
              </a:r>
            </a:p>
          </p:txBody>
        </p:sp>
      </p:grpSp>
      <p:cxnSp>
        <p:nvCxnSpPr>
          <p:cNvPr id="3" name="Straight Connector 2"/>
          <p:cNvCxnSpPr/>
          <p:nvPr/>
        </p:nvCxnSpPr>
        <p:spPr>
          <a:xfrm flipH="1" flipV="1">
            <a:off x="6828508" y="3502891"/>
            <a:ext cx="575036" cy="89429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19325395">
            <a:off x="6854992" y="3414255"/>
            <a:ext cx="256038" cy="223708"/>
          </a:xfrm>
          <a:custGeom>
            <a:avLst/>
            <a:gdLst>
              <a:gd name="connsiteX0" fmla="*/ 0 w 242887"/>
              <a:gd name="connsiteY0" fmla="*/ 0 h 226219"/>
              <a:gd name="connsiteX1" fmla="*/ 242887 w 242887"/>
              <a:gd name="connsiteY1" fmla="*/ 0 h 226219"/>
              <a:gd name="connsiteX2" fmla="*/ 242887 w 242887"/>
              <a:gd name="connsiteY2" fmla="*/ 226219 h 226219"/>
              <a:gd name="connsiteX3" fmla="*/ 0 w 242887"/>
              <a:gd name="connsiteY3" fmla="*/ 226219 h 226219"/>
              <a:gd name="connsiteX4" fmla="*/ 0 w 242887"/>
              <a:gd name="connsiteY4" fmla="*/ 0 h 226219"/>
              <a:gd name="connsiteX0" fmla="*/ 0 w 242887"/>
              <a:gd name="connsiteY0" fmla="*/ 0 h 226219"/>
              <a:gd name="connsiteX1" fmla="*/ 242887 w 242887"/>
              <a:gd name="connsiteY1" fmla="*/ 0 h 226219"/>
              <a:gd name="connsiteX2" fmla="*/ 219295 w 242887"/>
              <a:gd name="connsiteY2" fmla="*/ 213882 h 226219"/>
              <a:gd name="connsiteX3" fmla="*/ 0 w 242887"/>
              <a:gd name="connsiteY3" fmla="*/ 226219 h 226219"/>
              <a:gd name="connsiteX4" fmla="*/ 0 w 242887"/>
              <a:gd name="connsiteY4" fmla="*/ 0 h 226219"/>
              <a:gd name="connsiteX0" fmla="*/ 0 w 242887"/>
              <a:gd name="connsiteY0" fmla="*/ 0 h 226219"/>
              <a:gd name="connsiteX1" fmla="*/ 242887 w 242887"/>
              <a:gd name="connsiteY1" fmla="*/ 0 h 226219"/>
              <a:gd name="connsiteX2" fmla="*/ 235788 w 242887"/>
              <a:gd name="connsiteY2" fmla="*/ 223708 h 226219"/>
              <a:gd name="connsiteX3" fmla="*/ 0 w 242887"/>
              <a:gd name="connsiteY3" fmla="*/ 226219 h 226219"/>
              <a:gd name="connsiteX4" fmla="*/ 0 w 242887"/>
              <a:gd name="connsiteY4" fmla="*/ 0 h 226219"/>
              <a:gd name="connsiteX0" fmla="*/ 0 w 242887"/>
              <a:gd name="connsiteY0" fmla="*/ 0 h 223708"/>
              <a:gd name="connsiteX1" fmla="*/ 242887 w 242887"/>
              <a:gd name="connsiteY1" fmla="*/ 0 h 223708"/>
              <a:gd name="connsiteX2" fmla="*/ 235788 w 242887"/>
              <a:gd name="connsiteY2" fmla="*/ 223708 h 223708"/>
              <a:gd name="connsiteX3" fmla="*/ 233 w 242887"/>
              <a:gd name="connsiteY3" fmla="*/ 187164 h 223708"/>
              <a:gd name="connsiteX4" fmla="*/ 0 w 242887"/>
              <a:gd name="connsiteY4" fmla="*/ 0 h 223708"/>
              <a:gd name="connsiteX0" fmla="*/ 13151 w 256038"/>
              <a:gd name="connsiteY0" fmla="*/ 0 h 223708"/>
              <a:gd name="connsiteX1" fmla="*/ 256038 w 256038"/>
              <a:gd name="connsiteY1" fmla="*/ 0 h 223708"/>
              <a:gd name="connsiteX2" fmla="*/ 248939 w 256038"/>
              <a:gd name="connsiteY2" fmla="*/ 223708 h 223708"/>
              <a:gd name="connsiteX3" fmla="*/ 0 w 256038"/>
              <a:gd name="connsiteY3" fmla="*/ 215977 h 223708"/>
              <a:gd name="connsiteX4" fmla="*/ 13151 w 256038"/>
              <a:gd name="connsiteY4" fmla="*/ 0 h 223708"/>
              <a:gd name="connsiteX0" fmla="*/ 31109 w 256038"/>
              <a:gd name="connsiteY0" fmla="*/ 7947 h 223708"/>
              <a:gd name="connsiteX1" fmla="*/ 256038 w 256038"/>
              <a:gd name="connsiteY1" fmla="*/ 0 h 223708"/>
              <a:gd name="connsiteX2" fmla="*/ 248939 w 256038"/>
              <a:gd name="connsiteY2" fmla="*/ 223708 h 223708"/>
              <a:gd name="connsiteX3" fmla="*/ 0 w 256038"/>
              <a:gd name="connsiteY3" fmla="*/ 215977 h 223708"/>
              <a:gd name="connsiteX4" fmla="*/ 31109 w 256038"/>
              <a:gd name="connsiteY4" fmla="*/ 7947 h 223708"/>
              <a:gd name="connsiteX0" fmla="*/ 31109 w 256038"/>
              <a:gd name="connsiteY0" fmla="*/ 7947 h 223708"/>
              <a:gd name="connsiteX1" fmla="*/ 256038 w 256038"/>
              <a:gd name="connsiteY1" fmla="*/ 0 h 223708"/>
              <a:gd name="connsiteX2" fmla="*/ 248939 w 256038"/>
              <a:gd name="connsiteY2" fmla="*/ 223708 h 223708"/>
              <a:gd name="connsiteX3" fmla="*/ 0 w 256038"/>
              <a:gd name="connsiteY3" fmla="*/ 215977 h 223708"/>
              <a:gd name="connsiteX4" fmla="*/ 31109 w 256038"/>
              <a:gd name="connsiteY4" fmla="*/ 7947 h 223708"/>
              <a:gd name="connsiteX0" fmla="*/ 22545 w 256038"/>
              <a:gd name="connsiteY0" fmla="*/ 7314 h 223708"/>
              <a:gd name="connsiteX1" fmla="*/ 256038 w 256038"/>
              <a:gd name="connsiteY1" fmla="*/ 0 h 223708"/>
              <a:gd name="connsiteX2" fmla="*/ 248939 w 256038"/>
              <a:gd name="connsiteY2" fmla="*/ 223708 h 223708"/>
              <a:gd name="connsiteX3" fmla="*/ 0 w 256038"/>
              <a:gd name="connsiteY3" fmla="*/ 215977 h 223708"/>
              <a:gd name="connsiteX4" fmla="*/ 22545 w 256038"/>
              <a:gd name="connsiteY4" fmla="*/ 7314 h 223708"/>
              <a:gd name="connsiteX0" fmla="*/ 22545 w 256038"/>
              <a:gd name="connsiteY0" fmla="*/ 7314 h 223708"/>
              <a:gd name="connsiteX1" fmla="*/ 256038 w 256038"/>
              <a:gd name="connsiteY1" fmla="*/ 0 h 223708"/>
              <a:gd name="connsiteX2" fmla="*/ 248939 w 256038"/>
              <a:gd name="connsiteY2" fmla="*/ 223708 h 223708"/>
              <a:gd name="connsiteX3" fmla="*/ 0 w 256038"/>
              <a:gd name="connsiteY3" fmla="*/ 215977 h 223708"/>
              <a:gd name="connsiteX4" fmla="*/ 22545 w 256038"/>
              <a:gd name="connsiteY4" fmla="*/ 7314 h 223708"/>
              <a:gd name="connsiteX0" fmla="*/ 22545 w 256038"/>
              <a:gd name="connsiteY0" fmla="*/ 7314 h 223708"/>
              <a:gd name="connsiteX1" fmla="*/ 256038 w 256038"/>
              <a:gd name="connsiteY1" fmla="*/ 0 h 223708"/>
              <a:gd name="connsiteX2" fmla="*/ 248939 w 256038"/>
              <a:gd name="connsiteY2" fmla="*/ 223708 h 223708"/>
              <a:gd name="connsiteX3" fmla="*/ 0 w 256038"/>
              <a:gd name="connsiteY3" fmla="*/ 215977 h 223708"/>
              <a:gd name="connsiteX4" fmla="*/ 22545 w 256038"/>
              <a:gd name="connsiteY4" fmla="*/ 7314 h 223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38" h="223708">
                <a:moveTo>
                  <a:pt x="22545" y="7314"/>
                </a:moveTo>
                <a:lnTo>
                  <a:pt x="256038" y="0"/>
                </a:lnTo>
                <a:lnTo>
                  <a:pt x="248939" y="223708"/>
                </a:lnTo>
                <a:lnTo>
                  <a:pt x="0" y="215977"/>
                </a:lnTo>
                <a:cubicBezTo>
                  <a:pt x="-78" y="153589"/>
                  <a:pt x="27212" y="79312"/>
                  <a:pt x="22545" y="7314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90825" y="1400175"/>
            <a:ext cx="2057400" cy="304800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762250" y="2076450"/>
            <a:ext cx="2057400" cy="304800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5655" y="707929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If AD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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BC,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11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8" grpId="0" animBg="1"/>
      <p:bldP spid="8" grpId="1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7" grpId="0" animBg="1"/>
      <p:bldP spid="10" grpId="0" animBg="1"/>
      <p:bldP spid="57" grpId="0" animBg="1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ounded Rectangle 115"/>
          <p:cNvSpPr/>
          <p:nvPr/>
        </p:nvSpPr>
        <p:spPr bwMode="auto">
          <a:xfrm>
            <a:off x="637483" y="4568059"/>
            <a:ext cx="3547167" cy="255989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906" tIns="45953" rIns="91906" bIns="45953" rtlCol="0" anchor="ctr"/>
          <a:lstStyle/>
          <a:p>
            <a:pPr algn="ctr" defTabSz="809459">
              <a:defRPr/>
            </a:pPr>
            <a:endParaRPr lang="en-US" sz="1600" b="1" ker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6253750" y="856213"/>
            <a:ext cx="1938338" cy="149936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182506" y="4310426"/>
            <a:ext cx="814014" cy="2185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10138" y="4324062"/>
            <a:ext cx="822154" cy="2185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56533" y="1202559"/>
            <a:ext cx="3876755" cy="255989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906" tIns="45953" rIns="91906" bIns="45953" rtlCol="0" anchor="ctr"/>
          <a:lstStyle/>
          <a:p>
            <a:pPr algn="ctr" defTabSz="809459">
              <a:defRPr/>
            </a:pPr>
            <a:endParaRPr lang="en-US" sz="1600" b="1" ker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55753" y="3658557"/>
            <a:ext cx="1574909" cy="2525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08229" y="2421713"/>
            <a:ext cx="1574909" cy="2525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69894" y="956345"/>
            <a:ext cx="863897" cy="237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olSlant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37805" y="3031693"/>
            <a:ext cx="479915" cy="2644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24275" y="955155"/>
            <a:ext cx="828399" cy="2403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olSlant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14822" y="3052952"/>
            <a:ext cx="470458" cy="2644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" name="Isosceles Triangle 3"/>
          <p:cNvSpPr/>
          <p:nvPr/>
        </p:nvSpPr>
        <p:spPr>
          <a:xfrm flipH="1">
            <a:off x="7224652" y="881506"/>
            <a:ext cx="961886" cy="1472929"/>
          </a:xfrm>
          <a:custGeom>
            <a:avLst/>
            <a:gdLst>
              <a:gd name="connsiteX0" fmla="*/ 0 w 663775"/>
              <a:gd name="connsiteY0" fmla="*/ 1598605 h 1598605"/>
              <a:gd name="connsiteX1" fmla="*/ 331888 w 663775"/>
              <a:gd name="connsiteY1" fmla="*/ 0 h 1598605"/>
              <a:gd name="connsiteX2" fmla="*/ 663775 w 663775"/>
              <a:gd name="connsiteY2" fmla="*/ 1598605 h 1598605"/>
              <a:gd name="connsiteX3" fmla="*/ 0 w 663775"/>
              <a:gd name="connsiteY3" fmla="*/ 1598605 h 1598605"/>
              <a:gd name="connsiteX0" fmla="*/ 0 w 665579"/>
              <a:gd name="connsiteY0" fmla="*/ 1472929 h 1472929"/>
              <a:gd name="connsiteX1" fmla="*/ 665579 w 665579"/>
              <a:gd name="connsiteY1" fmla="*/ 0 h 1472929"/>
              <a:gd name="connsiteX2" fmla="*/ 663775 w 665579"/>
              <a:gd name="connsiteY2" fmla="*/ 1472929 h 1472929"/>
              <a:gd name="connsiteX3" fmla="*/ 0 w 665579"/>
              <a:gd name="connsiteY3" fmla="*/ 1472929 h 1472929"/>
              <a:gd name="connsiteX0" fmla="*/ 0 w 942933"/>
              <a:gd name="connsiteY0" fmla="*/ 1464262 h 1472929"/>
              <a:gd name="connsiteX1" fmla="*/ 942933 w 942933"/>
              <a:gd name="connsiteY1" fmla="*/ 0 h 1472929"/>
              <a:gd name="connsiteX2" fmla="*/ 941129 w 942933"/>
              <a:gd name="connsiteY2" fmla="*/ 1472929 h 1472929"/>
              <a:gd name="connsiteX3" fmla="*/ 0 w 942933"/>
              <a:gd name="connsiteY3" fmla="*/ 1464262 h 147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2933" h="1472929">
                <a:moveTo>
                  <a:pt x="0" y="1464262"/>
                </a:moveTo>
                <a:lnTo>
                  <a:pt x="942933" y="0"/>
                </a:lnTo>
                <a:cubicBezTo>
                  <a:pt x="942332" y="490976"/>
                  <a:pt x="941730" y="981953"/>
                  <a:pt x="941129" y="1472929"/>
                </a:cubicBezTo>
                <a:lnTo>
                  <a:pt x="0" y="146426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18002" y="2249644"/>
            <a:ext cx="134112" cy="114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85110" y="958560"/>
            <a:ext cx="795940" cy="2335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olSlant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767689" y="1845727"/>
            <a:ext cx="499385" cy="2403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98797" y="955155"/>
            <a:ext cx="793380" cy="2403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olSlant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950232" y="1839810"/>
            <a:ext cx="494517" cy="2644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" name="Isosceles Triangle 3"/>
          <p:cNvSpPr/>
          <p:nvPr/>
        </p:nvSpPr>
        <p:spPr>
          <a:xfrm>
            <a:off x="6266434" y="881840"/>
            <a:ext cx="942933" cy="1472929"/>
          </a:xfrm>
          <a:custGeom>
            <a:avLst/>
            <a:gdLst>
              <a:gd name="connsiteX0" fmla="*/ 0 w 663775"/>
              <a:gd name="connsiteY0" fmla="*/ 1598605 h 1598605"/>
              <a:gd name="connsiteX1" fmla="*/ 331888 w 663775"/>
              <a:gd name="connsiteY1" fmla="*/ 0 h 1598605"/>
              <a:gd name="connsiteX2" fmla="*/ 663775 w 663775"/>
              <a:gd name="connsiteY2" fmla="*/ 1598605 h 1598605"/>
              <a:gd name="connsiteX3" fmla="*/ 0 w 663775"/>
              <a:gd name="connsiteY3" fmla="*/ 1598605 h 1598605"/>
              <a:gd name="connsiteX0" fmla="*/ 0 w 665579"/>
              <a:gd name="connsiteY0" fmla="*/ 1472929 h 1472929"/>
              <a:gd name="connsiteX1" fmla="*/ 665579 w 665579"/>
              <a:gd name="connsiteY1" fmla="*/ 0 h 1472929"/>
              <a:gd name="connsiteX2" fmla="*/ 663775 w 665579"/>
              <a:gd name="connsiteY2" fmla="*/ 1472929 h 1472929"/>
              <a:gd name="connsiteX3" fmla="*/ 0 w 665579"/>
              <a:gd name="connsiteY3" fmla="*/ 1472929 h 1472929"/>
              <a:gd name="connsiteX0" fmla="*/ 0 w 942933"/>
              <a:gd name="connsiteY0" fmla="*/ 1464262 h 1472929"/>
              <a:gd name="connsiteX1" fmla="*/ 942933 w 942933"/>
              <a:gd name="connsiteY1" fmla="*/ 0 h 1472929"/>
              <a:gd name="connsiteX2" fmla="*/ 941129 w 942933"/>
              <a:gd name="connsiteY2" fmla="*/ 1472929 h 1472929"/>
              <a:gd name="connsiteX3" fmla="*/ 0 w 942933"/>
              <a:gd name="connsiteY3" fmla="*/ 1464262 h 147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2933" h="1472929">
                <a:moveTo>
                  <a:pt x="0" y="1464262"/>
                </a:moveTo>
                <a:lnTo>
                  <a:pt x="942933" y="0"/>
                </a:lnTo>
                <a:cubicBezTo>
                  <a:pt x="942332" y="490976"/>
                  <a:pt x="941730" y="981953"/>
                  <a:pt x="941129" y="1472929"/>
                </a:cubicBezTo>
                <a:lnTo>
                  <a:pt x="0" y="146426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809874" y="699616"/>
            <a:ext cx="2495499" cy="255989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906" tIns="45953" rIns="91906" bIns="45953" rtlCol="0" anchor="ctr"/>
          <a:lstStyle/>
          <a:p>
            <a:pPr algn="ctr" defTabSz="809459">
              <a:defRPr/>
            </a:pPr>
            <a:endParaRPr lang="en-US" sz="1600" b="1" ker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1819720" y="693442"/>
            <a:ext cx="985672" cy="255989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906" tIns="45953" rIns="91906" bIns="45953" rtlCol="0" anchor="ctr"/>
          <a:lstStyle/>
          <a:p>
            <a:pPr algn="ctr" defTabSz="809459">
              <a:defRPr/>
            </a:pPr>
            <a:endParaRPr lang="en-US" sz="1600" b="1" ker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762610" y="705635"/>
            <a:ext cx="985672" cy="255989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906" tIns="45953" rIns="91906" bIns="45953" rtlCol="0" anchor="ctr"/>
          <a:lstStyle/>
          <a:p>
            <a:pPr algn="ctr" defTabSz="809459">
              <a:defRPr/>
            </a:pPr>
            <a:endParaRPr lang="en-US" sz="1600" b="1" kern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5560" y="652887"/>
            <a:ext cx="5069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it-IT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r>
              <a:rPr lang="it-IT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   In DPQR, </a:t>
            </a:r>
            <a:r>
              <a:rPr lang="it-IT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PD ^ QR, such that D lies on QR. </a:t>
            </a:r>
          </a:p>
          <a:p>
            <a:pPr defTabSz="914400"/>
            <a:r>
              <a:rPr lang="it-IT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 </a:t>
            </a:r>
            <a:r>
              <a:rPr lang="it-IT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   If PQ = a, PR = b, QD = c and DR = d</a:t>
            </a:r>
          </a:p>
          <a:p>
            <a:pPr defTabSz="914400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  Prove :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(a + b) (a – b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)  =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(c + d) (c – d)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063505" y="599889"/>
            <a:ext cx="2279928" cy="2067997"/>
            <a:chOff x="3478349" y="1547515"/>
            <a:chExt cx="2072662" cy="1879997"/>
          </a:xfrm>
        </p:grpSpPr>
        <p:grpSp>
          <p:nvGrpSpPr>
            <p:cNvPr id="24" name="Group 23"/>
            <p:cNvGrpSpPr/>
            <p:nvPr/>
          </p:nvGrpSpPr>
          <p:grpSpPr>
            <a:xfrm>
              <a:off x="3648074" y="1785445"/>
              <a:ext cx="1762125" cy="1369235"/>
              <a:chOff x="3648074" y="1785445"/>
              <a:chExt cx="1762125" cy="1369235"/>
            </a:xfrm>
          </p:grpSpPr>
          <p:sp>
            <p:nvSpPr>
              <p:cNvPr id="33" name="Isosceles Triangle 32"/>
              <p:cNvSpPr/>
              <p:nvPr/>
            </p:nvSpPr>
            <p:spPr>
              <a:xfrm>
                <a:off x="3648074" y="1785445"/>
                <a:ext cx="1762125" cy="1363060"/>
              </a:xfrm>
              <a:prstGeom prst="triangl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b="1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H="1">
                <a:off x="4526280" y="1785445"/>
                <a:ext cx="2857" cy="1369235"/>
              </a:xfrm>
              <a:prstGeom prst="lin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4526280" y="3044825"/>
                <a:ext cx="121920" cy="103680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en-US" sz="1800"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4437199" y="1547515"/>
              <a:ext cx="275716" cy="2797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FFFFFF"/>
                  </a:solidFill>
                  <a:latin typeface="Bookman Old Style" pitchFamily="18" charset="0"/>
                </a:rPr>
                <a:t>P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84881" y="2233315"/>
              <a:ext cx="265516" cy="2797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FFFFFF"/>
                  </a:solidFill>
                  <a:latin typeface="Bookman Old Style" pitchFamily="18" charset="0"/>
                </a:rPr>
                <a:t>b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56349" y="3147715"/>
              <a:ext cx="294662" cy="2797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FFFFFF"/>
                  </a:solidFill>
                  <a:latin typeface="Bookman Old Style" pitchFamily="18" charset="0"/>
                </a:rPr>
                <a:t>R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30899" y="3147715"/>
              <a:ext cx="272802" cy="2797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FFFFFF"/>
                  </a:solidFill>
                  <a:latin typeface="Bookman Old Style" pitchFamily="18" charset="0"/>
                </a:rPr>
                <a:t>d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380049" y="3147715"/>
              <a:ext cx="294662" cy="2797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FFFFFF"/>
                  </a:solidFill>
                  <a:latin typeface="Bookman Old Style" pitchFamily="18" charset="0"/>
                </a:rPr>
                <a:t>D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478349" y="3147715"/>
              <a:ext cx="299033" cy="2797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FFFFFF"/>
                  </a:solidFill>
                  <a:latin typeface="Bookman Old Style" pitchFamily="18" charset="0"/>
                </a:rPr>
                <a:t>Q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22849" y="3147715"/>
              <a:ext cx="262602" cy="2797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FFFFFF"/>
                  </a:solidFill>
                  <a:latin typeface="Bookman Old Style" pitchFamily="18" charset="0"/>
                </a:rPr>
                <a:t>c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68881" y="2233315"/>
              <a:ext cx="262602" cy="2797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sz="1400" b="1" dirty="0" smtClean="0">
                  <a:solidFill>
                    <a:srgbClr val="FFFFFF"/>
                  </a:solidFill>
                  <a:latin typeface="Bookman Old Style" pitchFamily="18" charset="0"/>
                </a:rPr>
                <a:t>a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59319" y="1511189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Proof :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4104" y="1511189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In DPDQ,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48506" y="1511189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PDQ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70198" y="151118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13696" y="1511189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90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o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98982" y="180274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PD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68172" y="180274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90911" y="1802741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QD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86599" y="180274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29618" y="180274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PQ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75997" y="1802741"/>
            <a:ext cx="2871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[By Pythagoras theorem]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98982" y="208849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PD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68172" y="208849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05526" y="2088491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86599" y="208849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28203" y="208849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0440" y="208849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Symbol" pitchFamily="18" charset="2"/>
              </a:rPr>
              <a:t>\</a:t>
            </a:r>
            <a:endParaRPr lang="en-US" sz="1600" b="1" baseline="30000" dirty="0">
              <a:solidFill>
                <a:srgbClr val="FFFFFF"/>
              </a:solidFill>
              <a:latin typeface="Symbol" pitchFamily="18" charset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0440" y="236890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Symbol" pitchFamily="18" charset="2"/>
              </a:rPr>
              <a:t>\</a:t>
            </a:r>
            <a:endParaRPr lang="en-US" sz="1600" b="1" baseline="30000" dirty="0">
              <a:solidFill>
                <a:srgbClr val="FFFFFF"/>
              </a:solidFill>
              <a:latin typeface="Symbol" pitchFamily="18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75997" y="2368907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…(</a:t>
            </a:r>
            <a:r>
              <a:rPr lang="en-US" sz="1600" b="1" dirty="0" err="1" smtClean="0">
                <a:solidFill>
                  <a:srgbClr val="FFFFFF"/>
                </a:solidFill>
                <a:latin typeface="Century Schoolbook" panose="02040604050505020304" pitchFamily="18" charset="0"/>
              </a:rPr>
              <a:t>i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)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29804" y="2668637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In DPDR,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34206" y="2668637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PDR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55898" y="266863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99396" y="2668637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90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o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60626" y="3015883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PD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29872" y="301588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48984" y="3015883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DR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58356" y="301588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00502" y="3015883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PR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75997" y="3015883"/>
            <a:ext cx="2871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[By Pythagoras theorem]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60626" y="3320683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PD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29872" y="332068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41450" y="332068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58356" y="332068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00502" y="332068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0440" y="3320683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Symbol" pitchFamily="18" charset="2"/>
              </a:rPr>
              <a:t>\</a:t>
            </a:r>
            <a:endParaRPr lang="en-US" sz="1600" b="1" baseline="30000" dirty="0">
              <a:solidFill>
                <a:srgbClr val="FFFFFF"/>
              </a:solidFill>
              <a:latin typeface="Symbol" pitchFamily="18" charset="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0440" y="361595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Symbol" pitchFamily="18" charset="2"/>
              </a:rPr>
              <a:t>\</a:t>
            </a:r>
            <a:endParaRPr lang="en-US" sz="1600" b="1" baseline="30000" dirty="0">
              <a:solidFill>
                <a:srgbClr val="FFFFFF"/>
              </a:solidFill>
              <a:latin typeface="Symbol" pitchFamily="18" charset="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575997" y="3615958"/>
            <a:ext cx="70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…(ii)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65420" y="393107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a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91556" y="39310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–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31730" y="3931076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54072" y="39310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–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665130" y="393107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0440" y="393107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Symbol" pitchFamily="18" charset="2"/>
              </a:rPr>
              <a:t>\</a:t>
            </a:r>
            <a:endParaRPr lang="en-US" sz="1600" b="1" baseline="30000" dirty="0">
              <a:solidFill>
                <a:srgbClr val="FFFFFF"/>
              </a:solidFill>
              <a:latin typeface="Symbol" pitchFamily="18" charset="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75997" y="3931076"/>
            <a:ext cx="2047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[From (</a:t>
            </a:r>
            <a:r>
              <a:rPr lang="en-US" sz="1600" b="1" dirty="0" err="1" smtClean="0">
                <a:solidFill>
                  <a:srgbClr val="FFFFFF"/>
                </a:solidFill>
                <a:latin typeface="Century Schoolbook" panose="02040604050505020304" pitchFamily="18" charset="0"/>
              </a:rPr>
              <a:t>i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) and (ii)]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88914" y="3931076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01978" y="393107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65420" y="424974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a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91556" y="424974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–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1730" y="4249747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4072" y="424974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–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65130" y="424974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70440" y="424974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Symbol" pitchFamily="18" charset="2"/>
              </a:rPr>
              <a:t>\</a:t>
            </a:r>
            <a:endParaRPr lang="en-US" sz="1600" b="1" baseline="30000" dirty="0">
              <a:solidFill>
                <a:srgbClr val="FFFFFF"/>
              </a:solidFill>
              <a:latin typeface="Symbol" pitchFamily="18" charset="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588914" y="4249747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901978" y="424974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3776" y="4525972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(a + b)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70440" y="452597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Symbol" pitchFamily="18" charset="2"/>
              </a:rPr>
              <a:t>\</a:t>
            </a:r>
            <a:endParaRPr lang="en-US" sz="1600" b="1" baseline="30000" dirty="0">
              <a:solidFill>
                <a:srgbClr val="FFFFFF"/>
              </a:solidFill>
              <a:latin typeface="Symbol" pitchFamily="18" charset="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710912" y="452597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(a – b)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472912" y="4525972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04408" y="4525972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(c + d)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396595" y="4525972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(c – d)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213088" y="845285"/>
            <a:ext cx="3143" cy="1506159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25400">
              <a:srgbClr val="FFFFFF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7222695" y="1379021"/>
            <a:ext cx="3050" cy="1965960"/>
          </a:xfrm>
          <a:prstGeom prst="line">
            <a:avLst/>
          </a:prstGeom>
          <a:noFill/>
          <a:ln>
            <a:solidFill>
              <a:srgbClr val="FF0000"/>
            </a:solidFill>
          </a:ln>
          <a:effectLst>
            <a:glow rad="25400">
              <a:srgbClr val="FFFFFF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Rectangle 97"/>
          <p:cNvSpPr/>
          <p:nvPr/>
        </p:nvSpPr>
        <p:spPr>
          <a:xfrm>
            <a:off x="7057349" y="2357497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400" b="1" kern="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D</a:t>
            </a:r>
            <a:endParaRPr lang="en-US" sz="1400" kern="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078104" y="2244722"/>
            <a:ext cx="134112" cy="114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endParaRPr lang="en-US" sz="1800" b="1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023352" y="2426693"/>
            <a:ext cx="465800" cy="240379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2005006" y="3661221"/>
            <a:ext cx="465800" cy="240379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US" sz="16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79806" y="2368907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PD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497728" y="236890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729618" y="236890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000590" y="236890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–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211648" y="2368907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48984" y="361595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PD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462624" y="361595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94514" y="3615958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957522" y="361595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–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168580" y="3615958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2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3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000"/>
                            </p:stCondLst>
                            <p:childTnLst>
                              <p:par>
                                <p:cTn id="8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35" presetClass="emph" presetSubtype="0" repeatCount="3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500"/>
                            </p:stCondLst>
                            <p:childTnLst>
                              <p:par>
                                <p:cTn id="3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"/>
                            </p:stCondLst>
                            <p:childTnLst>
                              <p:par>
                                <p:cTn id="3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00"/>
                            </p:stCondLst>
                            <p:childTnLst>
                              <p:par>
                                <p:cTn id="43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00"/>
                            </p:stCondLst>
                            <p:childTnLst>
                              <p:par>
                                <p:cTn id="5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500"/>
                            </p:stCondLst>
                            <p:childTnLst>
                              <p:par>
                                <p:cTn id="5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500"/>
                            </p:stCondLst>
                            <p:childTnLst>
                              <p:par>
                                <p:cTn id="6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13" grpId="3" animBg="1"/>
      <p:bldP spid="13" grpId="4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8" grpId="0"/>
      <p:bldP spid="98" grpId="1"/>
      <p:bldP spid="98" grpId="2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61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6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79786" y="242886"/>
            <a:ext cx="1784428" cy="381000"/>
            <a:chOff x="3956332" y="242886"/>
            <a:chExt cx="1401728" cy="381000"/>
          </a:xfrm>
        </p:grpSpPr>
        <p:sp>
          <p:nvSpPr>
            <p:cNvPr id="3" name="Round Same Side Corner Rectangle 2"/>
            <p:cNvSpPr/>
            <p:nvPr/>
          </p:nvSpPr>
          <p:spPr>
            <a:xfrm>
              <a:off x="3956332" y="242886"/>
              <a:ext cx="1401728" cy="3810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rgbClr val="00B0F0"/>
                </a:gs>
                <a:gs pos="100000">
                  <a:srgbClr val="00B0F0"/>
                </a:gs>
              </a:gsLst>
              <a:path path="circle">
                <a:fillToRect l="50000" t="130000" r="50000" b="-30000"/>
              </a:path>
              <a:tileRect/>
            </a:gra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45196" y="253386"/>
              <a:ext cx="1280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Ex.6.5(Q.14</a:t>
              </a:r>
              <a:r>
                <a:rPr lang="en-US" sz="18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)</a:t>
              </a:r>
            </a:p>
          </p:txBody>
        </p:sp>
      </p:grpSp>
      <p:sp>
        <p:nvSpPr>
          <p:cNvPr id="5" name="Oval 14"/>
          <p:cNvSpPr>
            <a:spLocks noChangeArrowheads="1"/>
          </p:cNvSpPr>
          <p:nvPr/>
        </p:nvSpPr>
        <p:spPr bwMode="auto">
          <a:xfrm>
            <a:off x="1027371" y="3568794"/>
            <a:ext cx="1805470" cy="301382"/>
          </a:xfrm>
          <a:prstGeom prst="roundRect">
            <a:avLst/>
          </a:prstGeom>
          <a:noFill/>
          <a:ln w="19050">
            <a:solidFill>
              <a:srgbClr val="FFFF00"/>
            </a:solidFill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3551281" y="3223438"/>
            <a:ext cx="2963819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[By Pythagoras theorem]</a:t>
            </a:r>
            <a:endParaRPr lang="en-US" sz="16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 flipH="1">
            <a:off x="7649074" y="1373707"/>
            <a:ext cx="867888" cy="1345238"/>
          </a:xfrm>
          <a:custGeom>
            <a:avLst/>
            <a:gdLst>
              <a:gd name="T0" fmla="*/ 2147483647 w 1594"/>
              <a:gd name="T1" fmla="*/ 0 h 1355"/>
              <a:gd name="T2" fmla="*/ 2147483647 w 1594"/>
              <a:gd name="T3" fmla="*/ 2147483647 h 1355"/>
              <a:gd name="T4" fmla="*/ 0 w 1594"/>
              <a:gd name="T5" fmla="*/ 2147483647 h 1355"/>
              <a:gd name="T6" fmla="*/ 2147483647 w 1594"/>
              <a:gd name="T7" fmla="*/ 0 h 1355"/>
              <a:gd name="T8" fmla="*/ 0 60000 65536"/>
              <a:gd name="T9" fmla="*/ 0 60000 65536"/>
              <a:gd name="T10" fmla="*/ 0 60000 65536"/>
              <a:gd name="T11" fmla="*/ 0 60000 65536"/>
              <a:gd name="T12" fmla="*/ 0 w 1594"/>
              <a:gd name="T13" fmla="*/ 0 h 1355"/>
              <a:gd name="T14" fmla="*/ 1594 w 1594"/>
              <a:gd name="T15" fmla="*/ 1355 h 1355"/>
              <a:gd name="connsiteX0" fmla="*/ 4497 w 4497"/>
              <a:gd name="connsiteY0" fmla="*/ 0 h 10092"/>
              <a:gd name="connsiteX1" fmla="*/ 4497 w 4497"/>
              <a:gd name="connsiteY1" fmla="*/ 10000 h 10092"/>
              <a:gd name="connsiteX2" fmla="*/ 0 w 4497"/>
              <a:gd name="connsiteY2" fmla="*/ 10092 h 10092"/>
              <a:gd name="connsiteX3" fmla="*/ 4497 w 4497"/>
              <a:gd name="connsiteY3" fmla="*/ 0 h 1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" h="10092">
                <a:moveTo>
                  <a:pt x="4497" y="0"/>
                </a:moveTo>
                <a:lnTo>
                  <a:pt x="4497" y="10000"/>
                </a:lnTo>
                <a:lnTo>
                  <a:pt x="0" y="10092"/>
                </a:lnTo>
                <a:lnTo>
                  <a:pt x="4497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60000"/>
            </a:schemeClr>
          </a:solidFill>
          <a:ln w="57150">
            <a:noFill/>
            <a:round/>
            <a:headEnd/>
            <a:tailEnd/>
          </a:ln>
        </p:spPr>
        <p:txBody>
          <a:bodyPr lIns="77925" tIns="38963" rIns="77925" bIns="38963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1491153" y="1324143"/>
            <a:ext cx="1101232" cy="232579"/>
          </a:xfrm>
          <a:prstGeom prst="roundRect">
            <a:avLst/>
          </a:prstGeom>
          <a:noFill/>
          <a:ln w="19050">
            <a:solidFill>
              <a:srgbClr val="FFFF00"/>
            </a:solidFill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2322019" y="1957432"/>
            <a:ext cx="455613" cy="232579"/>
          </a:xfrm>
          <a:prstGeom prst="roundRect">
            <a:avLst/>
          </a:prstGeom>
          <a:noFill/>
          <a:ln w="19050">
            <a:solidFill>
              <a:srgbClr val="FFFF00"/>
            </a:solidFill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5707512" y="1368719"/>
            <a:ext cx="1929927" cy="1332975"/>
          </a:xfrm>
          <a:custGeom>
            <a:avLst/>
            <a:gdLst>
              <a:gd name="T0" fmla="*/ 2147483647 w 1594"/>
              <a:gd name="T1" fmla="*/ 0 h 1355"/>
              <a:gd name="T2" fmla="*/ 2147483647 w 1594"/>
              <a:gd name="T3" fmla="*/ 2147483647 h 1355"/>
              <a:gd name="T4" fmla="*/ 0 w 1594"/>
              <a:gd name="T5" fmla="*/ 2147483647 h 1355"/>
              <a:gd name="T6" fmla="*/ 2147483647 w 1594"/>
              <a:gd name="T7" fmla="*/ 0 h 1355"/>
              <a:gd name="T8" fmla="*/ 0 60000 65536"/>
              <a:gd name="T9" fmla="*/ 0 60000 65536"/>
              <a:gd name="T10" fmla="*/ 0 60000 65536"/>
              <a:gd name="T11" fmla="*/ 0 60000 65536"/>
              <a:gd name="T12" fmla="*/ 0 w 1594"/>
              <a:gd name="T13" fmla="*/ 0 h 1355"/>
              <a:gd name="T14" fmla="*/ 1594 w 1594"/>
              <a:gd name="T15" fmla="*/ 1355 h 13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94" h="1355">
                <a:moveTo>
                  <a:pt x="1594" y="0"/>
                </a:moveTo>
                <a:lnTo>
                  <a:pt x="1594" y="1355"/>
                </a:lnTo>
                <a:lnTo>
                  <a:pt x="0" y="1355"/>
                </a:lnTo>
                <a:lnTo>
                  <a:pt x="1594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60000"/>
            </a:schemeClr>
          </a:solidFill>
          <a:ln w="57150">
            <a:noFill/>
            <a:round/>
            <a:headEnd/>
            <a:tailEnd/>
          </a:ln>
        </p:spPr>
        <p:txBody>
          <a:bodyPr lIns="77925" tIns="38963" rIns="77925" bIns="38963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663600" y="2601954"/>
            <a:ext cx="455613" cy="232579"/>
          </a:xfrm>
          <a:prstGeom prst="roundRect">
            <a:avLst/>
          </a:prstGeom>
          <a:noFill/>
          <a:ln w="19050">
            <a:solidFill>
              <a:srgbClr val="FFFF00"/>
            </a:solidFill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70165" y="628650"/>
            <a:ext cx="8277225" cy="57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Q</a:t>
            </a:r>
            <a:r>
              <a:rPr lang="en-US" sz="1600" b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. The 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perpendicular from A on side BC of a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ABC 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intersects BC at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D</a:t>
            </a:r>
          </a:p>
          <a:p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   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such that DB = 3CD. Prove that 2AB² = 2AC² + BC².</a:t>
            </a:r>
            <a:endParaRPr lang="en-US" sz="1600" dirty="0">
              <a:solidFill>
                <a:srgbClr val="FFFF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014820" y="1619749"/>
            <a:ext cx="2711900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  <a:tab pos="876300" algn="l"/>
              </a:tabLs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In </a:t>
            </a:r>
            <a:r>
              <a:rPr lang="en-US" sz="1600" b="1" dirty="0">
                <a:solidFill>
                  <a:srgbClr val="FFFFFF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ADB, </a:t>
            </a:r>
            <a:r>
              <a:rPr lang="en-US" sz="1600" dirty="0" err="1">
                <a:solidFill>
                  <a:srgbClr val="FFFFFF"/>
                </a:solidFill>
                <a:latin typeface="Bookman Old Style" pitchFamily="18" charset="0"/>
              </a:rPr>
              <a:t>m</a:t>
            </a:r>
            <a:r>
              <a:rPr lang="en-US" sz="1600" b="1" dirty="0" err="1">
                <a:solidFill>
                  <a:srgbClr val="FFFFFF"/>
                </a:solidFill>
                <a:latin typeface="Symbol" pitchFamily="18" charset="2"/>
              </a:rPr>
              <a:t>Ð</a:t>
            </a:r>
            <a:r>
              <a:rPr lang="en-US" sz="1600" b="1" dirty="0" err="1" smtClean="0">
                <a:solidFill>
                  <a:srgbClr val="FFFFFF"/>
                </a:solidFill>
                <a:latin typeface="Century Schoolbook" panose="02040604050505020304" pitchFamily="18" charset="0"/>
              </a:rPr>
              <a:t>ADB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=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90º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5720062" y="1374412"/>
            <a:ext cx="2789277" cy="1330351"/>
          </a:xfrm>
          <a:prstGeom prst="triangle">
            <a:avLst>
              <a:gd name="adj" fmla="val 69213"/>
            </a:avLst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7925" tIns="38963" rIns="77925" bIns="38963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7362400" y="941438"/>
            <a:ext cx="598487" cy="28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Century Schoolbook" panose="02040604050505020304" pitchFamily="18" charset="0"/>
              </a:rPr>
              <a:t>A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463032" y="2673110"/>
            <a:ext cx="596900" cy="28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entury Schoolbook" panose="02040604050505020304" pitchFamily="18" charset="0"/>
              </a:rPr>
              <a:t>B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8210889" y="2658106"/>
            <a:ext cx="596900" cy="28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entury Schoolbook" panose="02040604050505020304" pitchFamily="18" charset="0"/>
              </a:rPr>
              <a:t>C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7646720" y="1373942"/>
            <a:ext cx="0" cy="133166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925" tIns="38963" rIns="77925" bIns="38963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367068" y="2666946"/>
            <a:ext cx="598487" cy="28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entury Schoolbook" panose="02040604050505020304" pitchFamily="18" charset="0"/>
              </a:rPr>
              <a:t>D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5243" y="2194606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 AB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397247" y="1908775"/>
            <a:ext cx="8483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 AD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037723" y="1908775"/>
            <a:ext cx="8483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 BD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75243" y="1908775"/>
            <a:ext cx="10058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 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AB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97247" y="2197273"/>
            <a:ext cx="8483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 AD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944483" y="2197273"/>
            <a:ext cx="13231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 (3CD)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75243" y="2556587"/>
            <a:ext cx="11598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 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AB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391030" y="2548967"/>
            <a:ext cx="8483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 AD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928754" y="2548967"/>
            <a:ext cx="13231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+ 9CD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75243" y="3870176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 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AB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391030" y="3870176"/>
            <a:ext cx="8483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 AC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579231" y="3870176"/>
            <a:ext cx="13231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+ 9CD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052332" y="3870176"/>
            <a:ext cx="8483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–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CD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75243" y="4274344"/>
            <a:ext cx="10058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 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AB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391030" y="4274344"/>
            <a:ext cx="8483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 AC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078460" y="4274344"/>
            <a:ext cx="10181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+ 8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CD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1" name="Text Box 30"/>
          <p:cNvSpPr txBox="1">
            <a:spLocks noChangeArrowheads="1"/>
          </p:cNvSpPr>
          <p:nvPr/>
        </p:nvSpPr>
        <p:spPr bwMode="auto">
          <a:xfrm>
            <a:off x="3320177" y="4274344"/>
            <a:ext cx="770122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…(iv)</a:t>
            </a:r>
            <a:endParaRPr lang="en-US" sz="16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2" name="Freeform 16"/>
          <p:cNvSpPr>
            <a:spLocks/>
          </p:cNvSpPr>
          <p:nvPr/>
        </p:nvSpPr>
        <p:spPr bwMode="auto">
          <a:xfrm>
            <a:off x="7464652" y="2543833"/>
            <a:ext cx="172305" cy="158750"/>
          </a:xfrm>
          <a:prstGeom prst="rect">
            <a:avLst/>
          </a:prstGeom>
          <a:solidFill>
            <a:srgbClr val="FFFF00"/>
          </a:solidFill>
          <a:ln w="28575">
            <a:noFill/>
            <a:round/>
            <a:headEnd/>
            <a:tailEnd/>
          </a:ln>
          <a:extLst/>
        </p:spPr>
        <p:txBody>
          <a:bodyPr lIns="77925" tIns="38963" rIns="77925" bIns="38963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3" name="Freeform 10"/>
          <p:cNvSpPr>
            <a:spLocks/>
          </p:cNvSpPr>
          <p:nvPr/>
        </p:nvSpPr>
        <p:spPr bwMode="auto">
          <a:xfrm flipH="1">
            <a:off x="7461221" y="2535513"/>
            <a:ext cx="188925" cy="182365"/>
          </a:xfrm>
          <a:custGeom>
            <a:avLst/>
            <a:gdLst>
              <a:gd name="T0" fmla="*/ 0 w 156"/>
              <a:gd name="T1" fmla="*/ 0 h 186"/>
              <a:gd name="T2" fmla="*/ 2147483647 w 156"/>
              <a:gd name="T3" fmla="*/ 0 h 186"/>
              <a:gd name="T4" fmla="*/ 2147483647 w 156"/>
              <a:gd name="T5" fmla="*/ 2147483647 h 186"/>
              <a:gd name="T6" fmla="*/ 0 60000 65536"/>
              <a:gd name="T7" fmla="*/ 0 60000 65536"/>
              <a:gd name="T8" fmla="*/ 0 60000 65536"/>
              <a:gd name="T9" fmla="*/ 0 w 156"/>
              <a:gd name="T10" fmla="*/ 0 h 186"/>
              <a:gd name="T11" fmla="*/ 156 w 156"/>
              <a:gd name="T12" fmla="*/ 186 h 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" h="186">
                <a:moveTo>
                  <a:pt x="0" y="0"/>
                </a:moveTo>
                <a:lnTo>
                  <a:pt x="156" y="0"/>
                </a:lnTo>
                <a:lnTo>
                  <a:pt x="156" y="186"/>
                </a:ln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925" tIns="38963" rIns="77925" bIns="38963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642673" y="1287200"/>
            <a:ext cx="901989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Century Schoolbook" panose="02040604050505020304" pitchFamily="18" charset="0"/>
              </a:rPr>
              <a:t>Proof :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1447165" y="1287200"/>
            <a:ext cx="1331842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Century Schoolbook" panose="02040604050505020304" pitchFamily="18" charset="0"/>
              </a:rPr>
              <a:t>BD = </a:t>
            </a:r>
            <a:r>
              <a:rPr lang="en-US" sz="16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3CD </a:t>
            </a:r>
            <a:endParaRPr lang="en-US" sz="16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551281" y="1933777"/>
            <a:ext cx="3085739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[By Pythagoras theorem]</a:t>
            </a:r>
            <a:endParaRPr lang="en-US" sz="16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551281" y="2234805"/>
            <a:ext cx="1500779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[From (</a:t>
            </a:r>
            <a:r>
              <a:rPr lang="en-US" sz="1600" dirty="0" err="1" smtClean="0">
                <a:solidFill>
                  <a:srgbClr val="FFFFFF"/>
                </a:solidFill>
                <a:latin typeface="Century Schoolbook" panose="02040604050505020304" pitchFamily="18" charset="0"/>
              </a:rPr>
              <a:t>i</a:t>
            </a:r>
            <a:r>
              <a:rPr lang="en-US" sz="16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)]</a:t>
            </a:r>
            <a:endParaRPr lang="en-US" sz="16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014820" y="2894220"/>
            <a:ext cx="2711900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39750" algn="l"/>
                <a:tab pos="876300" algn="l"/>
              </a:tabLs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In </a:t>
            </a:r>
            <a:r>
              <a:rPr lang="en-US" sz="1600" b="1" dirty="0">
                <a:solidFill>
                  <a:srgbClr val="FFFFFF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ADC, </a:t>
            </a:r>
            <a:r>
              <a:rPr lang="en-US" sz="1600" dirty="0" err="1">
                <a:solidFill>
                  <a:srgbClr val="FFFFFF"/>
                </a:solidFill>
                <a:latin typeface="Bookman Old Style" pitchFamily="18" charset="0"/>
              </a:rPr>
              <a:t>m</a:t>
            </a:r>
            <a:r>
              <a:rPr lang="en-US" sz="1600" b="1" dirty="0" err="1">
                <a:solidFill>
                  <a:srgbClr val="FFFFFF"/>
                </a:solidFill>
                <a:latin typeface="Symbol" pitchFamily="18" charset="2"/>
              </a:rPr>
              <a:t>Ð</a:t>
            </a:r>
            <a:r>
              <a:rPr lang="en-US" sz="1600" b="1" dirty="0" err="1" smtClean="0">
                <a:solidFill>
                  <a:srgbClr val="FFFFFF"/>
                </a:solidFill>
                <a:latin typeface="Century Schoolbook" panose="02040604050505020304" pitchFamily="18" charset="0"/>
              </a:rPr>
              <a:t>ADC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=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90º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1441270" y="3223438"/>
            <a:ext cx="8483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 CD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2131524" y="3223438"/>
            <a:ext cx="8483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 AC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000490" y="3223438"/>
            <a:ext cx="6245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AD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391030" y="3553727"/>
            <a:ext cx="8483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 AC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2036398" y="3553727"/>
            <a:ext cx="8483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– CD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675243" y="3553727"/>
            <a:ext cx="10058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 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AD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8" name="Freeform 16"/>
          <p:cNvSpPr>
            <a:spLocks/>
          </p:cNvSpPr>
          <p:nvPr/>
        </p:nvSpPr>
        <p:spPr bwMode="auto">
          <a:xfrm>
            <a:off x="7653577" y="2543833"/>
            <a:ext cx="172305" cy="158750"/>
          </a:xfrm>
          <a:prstGeom prst="rect">
            <a:avLst/>
          </a:prstGeom>
          <a:solidFill>
            <a:srgbClr val="FFFF00"/>
          </a:solidFill>
          <a:ln w="28575">
            <a:noFill/>
            <a:round/>
            <a:headEnd/>
            <a:tailEnd/>
          </a:ln>
          <a:extLst/>
        </p:spPr>
        <p:txBody>
          <a:bodyPr lIns="77925" tIns="38963" rIns="77925" bIns="38963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Freeform 10"/>
          <p:cNvSpPr>
            <a:spLocks/>
          </p:cNvSpPr>
          <p:nvPr/>
        </p:nvSpPr>
        <p:spPr bwMode="auto">
          <a:xfrm>
            <a:off x="7650146" y="2535513"/>
            <a:ext cx="188925" cy="182365"/>
          </a:xfrm>
          <a:custGeom>
            <a:avLst/>
            <a:gdLst>
              <a:gd name="T0" fmla="*/ 0 w 156"/>
              <a:gd name="T1" fmla="*/ 0 h 186"/>
              <a:gd name="T2" fmla="*/ 2147483647 w 156"/>
              <a:gd name="T3" fmla="*/ 0 h 186"/>
              <a:gd name="T4" fmla="*/ 2147483647 w 156"/>
              <a:gd name="T5" fmla="*/ 2147483647 h 186"/>
              <a:gd name="T6" fmla="*/ 0 60000 65536"/>
              <a:gd name="T7" fmla="*/ 0 60000 65536"/>
              <a:gd name="T8" fmla="*/ 0 60000 65536"/>
              <a:gd name="T9" fmla="*/ 0 w 156"/>
              <a:gd name="T10" fmla="*/ 0 h 186"/>
              <a:gd name="T11" fmla="*/ 156 w 156"/>
              <a:gd name="T12" fmla="*/ 186 h 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" h="186">
                <a:moveTo>
                  <a:pt x="0" y="0"/>
                </a:moveTo>
                <a:lnTo>
                  <a:pt x="156" y="0"/>
                </a:lnTo>
                <a:lnTo>
                  <a:pt x="156" y="186"/>
                </a:ln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925" tIns="38963" rIns="77925" bIns="38963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3571377" y="3870176"/>
            <a:ext cx="2175441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[From (ii) and (iii)]</a:t>
            </a:r>
            <a:endParaRPr lang="en-US" sz="16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3350321" y="3553727"/>
            <a:ext cx="1148741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…(iii)</a:t>
            </a:r>
            <a:endParaRPr lang="en-US" sz="16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857251" y="628650"/>
            <a:ext cx="7236000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The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perpendicular from A on side BC of a </a:t>
            </a:r>
            <a:r>
              <a:rPr lang="en-US" sz="1600" b="1" dirty="0">
                <a:solidFill>
                  <a:srgbClr val="FFFFFF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ABC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intersects BC at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280024" y="632618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0000"/>
                </a:solidFill>
                <a:latin typeface="Century Schoolbook" panose="02040604050505020304" pitchFamily="18" charset="0"/>
              </a:rPr>
              <a:t>ABC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1855947" y="867307"/>
            <a:ext cx="1331842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Century Schoolbook" panose="02040604050505020304" pitchFamily="18" charset="0"/>
              </a:rPr>
              <a:t>DB = </a:t>
            </a:r>
            <a:r>
              <a:rPr lang="en-US" sz="16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3CD </a:t>
            </a:r>
            <a:endParaRPr lang="en-US" sz="16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52901" y="871539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2AB²</a:t>
            </a:r>
            <a:endParaRPr lang="en-I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4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5" presetClass="emph" presetSubtype="0" repeatCount="4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5" presetClass="emph" presetSubtype="0" repeatCount="4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35" presetClass="emph" presetSubtype="0" repeatCount="4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/>
      <p:bldP spid="9" grpId="0" animBg="1"/>
      <p:bldP spid="9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9" grpId="0" animBg="1"/>
      <p:bldP spid="20" grpId="0"/>
      <p:bldP spid="21" grpId="0"/>
      <p:bldP spid="22" grpId="0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2" grpId="1" animBg="1"/>
      <p:bldP spid="42" grpId="2" animBg="1"/>
      <p:bldP spid="43" grpId="0" animBg="1"/>
      <p:bldP spid="44" grpId="0"/>
      <p:bldP spid="45" grpId="0"/>
      <p:bldP spid="48" grpId="0"/>
      <p:bldP spid="49" grpId="0"/>
      <p:bldP spid="52" grpId="0"/>
      <p:bldP spid="53" grpId="0"/>
      <p:bldP spid="54" grpId="0"/>
      <p:bldP spid="55" grpId="0"/>
      <p:bldP spid="56" grpId="0"/>
      <p:bldP spid="57" grpId="0"/>
      <p:bldP spid="58" grpId="0" animBg="1"/>
      <p:bldP spid="58" grpId="1" animBg="1"/>
      <p:bldP spid="58" grpId="2" animBg="1"/>
      <p:bldP spid="59" grpId="0" animBg="1"/>
      <p:bldP spid="60" grpId="0"/>
      <p:bldP spid="61" grpId="0"/>
      <p:bldP spid="63" grpId="0" build="allAtOnce"/>
      <p:bldP spid="64" grpId="0"/>
      <p:bldP spid="64" grpId="1"/>
      <p:bldP spid="65" grpId="0"/>
      <p:bldP spid="65" grpId="1"/>
      <p:bldP spid="66" grpId="0"/>
      <p:bldP spid="6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79786" y="242886"/>
            <a:ext cx="1784428" cy="381000"/>
            <a:chOff x="3956332" y="242886"/>
            <a:chExt cx="1401728" cy="381000"/>
          </a:xfrm>
        </p:grpSpPr>
        <p:sp>
          <p:nvSpPr>
            <p:cNvPr id="3" name="Round Same Side Corner Rectangle 2"/>
            <p:cNvSpPr/>
            <p:nvPr/>
          </p:nvSpPr>
          <p:spPr>
            <a:xfrm>
              <a:off x="3956332" y="242886"/>
              <a:ext cx="1401728" cy="3810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rgbClr val="00B0F0"/>
                </a:gs>
                <a:gs pos="100000">
                  <a:srgbClr val="00B0F0"/>
                </a:gs>
              </a:gsLst>
              <a:path path="circle">
                <a:fillToRect l="50000" t="130000" r="50000" b="-30000"/>
              </a:path>
              <a:tileRect/>
            </a:gra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45196" y="253386"/>
              <a:ext cx="1280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Ex.6.5(Q.14</a:t>
              </a:r>
              <a:r>
                <a:rPr lang="en-US" sz="18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)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679786" y="242886"/>
            <a:ext cx="1784428" cy="381000"/>
            <a:chOff x="3956332" y="242886"/>
            <a:chExt cx="1401728" cy="381000"/>
          </a:xfrm>
        </p:grpSpPr>
        <p:sp>
          <p:nvSpPr>
            <p:cNvPr id="108" name="Round Same Side Corner Rectangle 107"/>
            <p:cNvSpPr/>
            <p:nvPr/>
          </p:nvSpPr>
          <p:spPr>
            <a:xfrm>
              <a:off x="3956332" y="242886"/>
              <a:ext cx="1401728" cy="3810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rgbClr val="00B0F0"/>
                </a:gs>
                <a:gs pos="100000">
                  <a:srgbClr val="00B0F0"/>
                </a:gs>
              </a:gsLst>
              <a:path path="circle">
                <a:fillToRect l="50000" t="130000" r="50000" b="-30000"/>
              </a:path>
              <a:tileRect/>
            </a:gra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045196" y="253386"/>
              <a:ext cx="1280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Ex.6.5(Q.14</a:t>
              </a:r>
              <a:r>
                <a:rPr lang="en-US" sz="1800" b="1" dirty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)</a:t>
              </a:r>
            </a:p>
          </p:txBody>
        </p:sp>
      </p:grp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570165" y="628650"/>
            <a:ext cx="8277225" cy="57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Q</a:t>
            </a:r>
            <a:r>
              <a:rPr lang="en-US" sz="1600" b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. The 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perpendicular from A on side BC of a </a:t>
            </a:r>
            <a:r>
              <a:rPr lang="en-US" sz="1600" b="1" dirty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ABC 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intersects BC at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D</a:t>
            </a:r>
          </a:p>
          <a:p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   </a:t>
            </a:r>
            <a:r>
              <a:rPr lang="en-US" sz="16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such that DB = 3CD. Prove that 2AB² = 2AC² + BC².</a:t>
            </a:r>
            <a:endParaRPr lang="en-US" sz="1600" dirty="0">
              <a:solidFill>
                <a:srgbClr val="FFFF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3" name="AutoShape 5"/>
          <p:cNvSpPr>
            <a:spLocks noChangeArrowheads="1"/>
          </p:cNvSpPr>
          <p:nvPr/>
        </p:nvSpPr>
        <p:spPr bwMode="auto">
          <a:xfrm>
            <a:off x="5720062" y="1374412"/>
            <a:ext cx="2789277" cy="1330351"/>
          </a:xfrm>
          <a:prstGeom prst="triangle">
            <a:avLst>
              <a:gd name="adj" fmla="val 69213"/>
            </a:avLst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7925" tIns="38963" rIns="77925" bIns="38963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4" name="Text Box 6"/>
          <p:cNvSpPr txBox="1">
            <a:spLocks noChangeArrowheads="1"/>
          </p:cNvSpPr>
          <p:nvPr/>
        </p:nvSpPr>
        <p:spPr bwMode="auto">
          <a:xfrm>
            <a:off x="7362400" y="941438"/>
            <a:ext cx="598487" cy="28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Century Schoolbook" panose="02040604050505020304" pitchFamily="18" charset="0"/>
              </a:rPr>
              <a:t>A</a:t>
            </a:r>
          </a:p>
        </p:txBody>
      </p:sp>
      <p:sp>
        <p:nvSpPr>
          <p:cNvPr id="115" name="Text Box 7"/>
          <p:cNvSpPr txBox="1">
            <a:spLocks noChangeArrowheads="1"/>
          </p:cNvSpPr>
          <p:nvPr/>
        </p:nvSpPr>
        <p:spPr bwMode="auto">
          <a:xfrm>
            <a:off x="5463032" y="2673110"/>
            <a:ext cx="596900" cy="28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entury Schoolbook" panose="02040604050505020304" pitchFamily="18" charset="0"/>
              </a:rPr>
              <a:t>B</a:t>
            </a:r>
          </a:p>
        </p:txBody>
      </p:sp>
      <p:sp>
        <p:nvSpPr>
          <p:cNvPr id="116" name="Text Box 8"/>
          <p:cNvSpPr txBox="1">
            <a:spLocks noChangeArrowheads="1"/>
          </p:cNvSpPr>
          <p:nvPr/>
        </p:nvSpPr>
        <p:spPr bwMode="auto">
          <a:xfrm>
            <a:off x="8210889" y="2658106"/>
            <a:ext cx="596900" cy="28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entury Schoolbook" panose="02040604050505020304" pitchFamily="18" charset="0"/>
              </a:rPr>
              <a:t>C</a:t>
            </a:r>
          </a:p>
        </p:txBody>
      </p:sp>
      <p:sp>
        <p:nvSpPr>
          <p:cNvPr id="117" name="Line 9"/>
          <p:cNvSpPr>
            <a:spLocks noChangeShapeType="1"/>
          </p:cNvSpPr>
          <p:nvPr/>
        </p:nvSpPr>
        <p:spPr bwMode="auto">
          <a:xfrm>
            <a:off x="7646720" y="1373942"/>
            <a:ext cx="0" cy="133166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925" tIns="38963" rIns="77925" bIns="38963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8" name="Text Box 11"/>
          <p:cNvSpPr txBox="1">
            <a:spLocks noChangeArrowheads="1"/>
          </p:cNvSpPr>
          <p:nvPr/>
        </p:nvSpPr>
        <p:spPr bwMode="auto">
          <a:xfrm>
            <a:off x="7367068" y="2666946"/>
            <a:ext cx="598487" cy="28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entury Schoolbook" panose="02040604050505020304" pitchFamily="18" charset="0"/>
              </a:rPr>
              <a:t>D</a:t>
            </a:r>
          </a:p>
        </p:txBody>
      </p:sp>
      <p:sp>
        <p:nvSpPr>
          <p:cNvPr id="120" name="Freeform 10"/>
          <p:cNvSpPr>
            <a:spLocks/>
          </p:cNvSpPr>
          <p:nvPr/>
        </p:nvSpPr>
        <p:spPr bwMode="auto">
          <a:xfrm flipH="1">
            <a:off x="7461221" y="2535513"/>
            <a:ext cx="188925" cy="182365"/>
          </a:xfrm>
          <a:custGeom>
            <a:avLst/>
            <a:gdLst>
              <a:gd name="T0" fmla="*/ 0 w 156"/>
              <a:gd name="T1" fmla="*/ 0 h 186"/>
              <a:gd name="T2" fmla="*/ 2147483647 w 156"/>
              <a:gd name="T3" fmla="*/ 0 h 186"/>
              <a:gd name="T4" fmla="*/ 2147483647 w 156"/>
              <a:gd name="T5" fmla="*/ 2147483647 h 186"/>
              <a:gd name="T6" fmla="*/ 0 60000 65536"/>
              <a:gd name="T7" fmla="*/ 0 60000 65536"/>
              <a:gd name="T8" fmla="*/ 0 60000 65536"/>
              <a:gd name="T9" fmla="*/ 0 w 156"/>
              <a:gd name="T10" fmla="*/ 0 h 186"/>
              <a:gd name="T11" fmla="*/ 156 w 156"/>
              <a:gd name="T12" fmla="*/ 186 h 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" h="186">
                <a:moveTo>
                  <a:pt x="0" y="0"/>
                </a:moveTo>
                <a:lnTo>
                  <a:pt x="156" y="0"/>
                </a:lnTo>
                <a:lnTo>
                  <a:pt x="156" y="186"/>
                </a:ln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925" tIns="38963" rIns="77925" bIns="38963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2" name="Freeform 10"/>
          <p:cNvSpPr>
            <a:spLocks/>
          </p:cNvSpPr>
          <p:nvPr/>
        </p:nvSpPr>
        <p:spPr bwMode="auto">
          <a:xfrm>
            <a:off x="7650146" y="2535513"/>
            <a:ext cx="188925" cy="182365"/>
          </a:xfrm>
          <a:custGeom>
            <a:avLst/>
            <a:gdLst>
              <a:gd name="T0" fmla="*/ 0 w 156"/>
              <a:gd name="T1" fmla="*/ 0 h 186"/>
              <a:gd name="T2" fmla="*/ 2147483647 w 156"/>
              <a:gd name="T3" fmla="*/ 0 h 186"/>
              <a:gd name="T4" fmla="*/ 2147483647 w 156"/>
              <a:gd name="T5" fmla="*/ 2147483647 h 186"/>
              <a:gd name="T6" fmla="*/ 0 60000 65536"/>
              <a:gd name="T7" fmla="*/ 0 60000 65536"/>
              <a:gd name="T8" fmla="*/ 0 60000 65536"/>
              <a:gd name="T9" fmla="*/ 0 w 156"/>
              <a:gd name="T10" fmla="*/ 0 h 186"/>
              <a:gd name="T11" fmla="*/ 156 w 156"/>
              <a:gd name="T12" fmla="*/ 186 h 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" h="186">
                <a:moveTo>
                  <a:pt x="0" y="0"/>
                </a:moveTo>
                <a:lnTo>
                  <a:pt x="156" y="0"/>
                </a:lnTo>
                <a:lnTo>
                  <a:pt x="156" y="186"/>
                </a:ln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925" tIns="38963" rIns="77925" bIns="38963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7" name="AutoShape 25"/>
          <p:cNvSpPr>
            <a:spLocks noChangeArrowheads="1"/>
          </p:cNvSpPr>
          <p:nvPr/>
        </p:nvSpPr>
        <p:spPr bwMode="auto">
          <a:xfrm>
            <a:off x="4201776" y="917309"/>
            <a:ext cx="561757" cy="240904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28" name="AutoShape 25"/>
          <p:cNvSpPr>
            <a:spLocks noChangeArrowheads="1"/>
          </p:cNvSpPr>
          <p:nvPr/>
        </p:nvSpPr>
        <p:spPr bwMode="auto">
          <a:xfrm>
            <a:off x="5703494" y="915704"/>
            <a:ext cx="510689" cy="240904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29" name="AutoShape 25"/>
          <p:cNvSpPr>
            <a:spLocks noChangeArrowheads="1"/>
          </p:cNvSpPr>
          <p:nvPr/>
        </p:nvSpPr>
        <p:spPr bwMode="auto">
          <a:xfrm>
            <a:off x="4968215" y="910364"/>
            <a:ext cx="561757" cy="240904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30" name="Oval 26"/>
          <p:cNvSpPr>
            <a:spLocks noChangeArrowheads="1"/>
          </p:cNvSpPr>
          <p:nvPr/>
        </p:nvSpPr>
        <p:spPr bwMode="auto">
          <a:xfrm>
            <a:off x="1427365" y="1215291"/>
            <a:ext cx="2025666" cy="278606"/>
          </a:xfrm>
          <a:prstGeom prst="roundRect">
            <a:avLst/>
          </a:prstGeom>
          <a:noFill/>
          <a:ln w="19050">
            <a:solidFill>
              <a:srgbClr val="FFFF00"/>
            </a:solidFill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31" name="AutoShape 25"/>
          <p:cNvSpPr>
            <a:spLocks noChangeArrowheads="1"/>
          </p:cNvSpPr>
          <p:nvPr/>
        </p:nvSpPr>
        <p:spPr bwMode="auto">
          <a:xfrm>
            <a:off x="2969271" y="1216054"/>
            <a:ext cx="495811" cy="259279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FF00"/>
            </a:solidFill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32" name="Oval 26"/>
          <p:cNvSpPr>
            <a:spLocks noChangeArrowheads="1"/>
          </p:cNvSpPr>
          <p:nvPr/>
        </p:nvSpPr>
        <p:spPr bwMode="auto">
          <a:xfrm>
            <a:off x="1498115" y="2417800"/>
            <a:ext cx="1049882" cy="448698"/>
          </a:xfrm>
          <a:prstGeom prst="roundRect">
            <a:avLst/>
          </a:prstGeom>
          <a:noFill/>
          <a:ln w="19050">
            <a:solidFill>
              <a:srgbClr val="FFFF00"/>
            </a:solidFill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33" name="AutoShape 25"/>
          <p:cNvSpPr>
            <a:spLocks noChangeArrowheads="1"/>
          </p:cNvSpPr>
          <p:nvPr/>
        </p:nvSpPr>
        <p:spPr bwMode="auto">
          <a:xfrm>
            <a:off x="2141756" y="1536848"/>
            <a:ext cx="356375" cy="23615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FF00"/>
            </a:solidFill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34" name="AutoShape 25"/>
          <p:cNvSpPr>
            <a:spLocks noChangeArrowheads="1"/>
          </p:cNvSpPr>
          <p:nvPr/>
        </p:nvSpPr>
        <p:spPr bwMode="auto">
          <a:xfrm>
            <a:off x="2937522" y="1225470"/>
            <a:ext cx="483109" cy="259279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FF00"/>
            </a:solidFill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35" name="AutoShape 25"/>
          <p:cNvSpPr>
            <a:spLocks noChangeArrowheads="1"/>
          </p:cNvSpPr>
          <p:nvPr/>
        </p:nvSpPr>
        <p:spPr bwMode="auto">
          <a:xfrm>
            <a:off x="2153673" y="1225470"/>
            <a:ext cx="431214" cy="23615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FF00"/>
            </a:solidFill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36" name="AutoShape 25"/>
          <p:cNvSpPr>
            <a:spLocks noChangeArrowheads="1"/>
          </p:cNvSpPr>
          <p:nvPr/>
        </p:nvSpPr>
        <p:spPr bwMode="auto">
          <a:xfrm>
            <a:off x="1449368" y="1233159"/>
            <a:ext cx="444280" cy="23615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FF00"/>
            </a:solidFill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37" name="Rounded Rectangle 136"/>
          <p:cNvSpPr>
            <a:spLocks noChangeArrowheads="1"/>
          </p:cNvSpPr>
          <p:nvPr/>
        </p:nvSpPr>
        <p:spPr bwMode="auto">
          <a:xfrm>
            <a:off x="1362125" y="4478208"/>
            <a:ext cx="2164052" cy="360492"/>
          </a:xfrm>
          <a:prstGeom prst="roundRect">
            <a:avLst/>
          </a:prstGeom>
          <a:solidFill>
            <a:srgbClr val="33CCFF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235" tIns="45121" rIns="90235" bIns="45121" rtlCol="0" anchor="ctr"/>
          <a:lstStyle/>
          <a:p>
            <a:pPr algn="ctr" defTabSz="805898"/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374020" y="3394218"/>
            <a:ext cx="579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AB</a:t>
            </a:r>
            <a:r>
              <a:rPr lang="en-IN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IN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924387" y="340070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  <a:endParaRPr lang="en-IN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153931" y="3402055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AC</a:t>
            </a:r>
            <a:r>
              <a:rPr lang="en-IN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IN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643632" y="340720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</a:t>
            </a:r>
            <a:endParaRPr lang="en-IN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866637" y="3400709"/>
            <a:ext cx="290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8 </a:t>
            </a:r>
            <a:endParaRPr lang="en-IN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065478" y="3407340"/>
            <a:ext cx="290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× </a:t>
            </a:r>
            <a:endParaRPr lang="en-IN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235836" y="328585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BC</a:t>
            </a:r>
            <a:r>
              <a:rPr lang="en-IN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IN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272584" y="3509561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16</a:t>
            </a:r>
            <a:endParaRPr lang="en-IN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 flipH="1">
            <a:off x="3317079" y="3568850"/>
            <a:ext cx="340171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Line 21"/>
          <p:cNvSpPr>
            <a:spLocks noChangeShapeType="1"/>
          </p:cNvSpPr>
          <p:nvPr/>
        </p:nvSpPr>
        <p:spPr bwMode="auto">
          <a:xfrm flipH="1">
            <a:off x="2896660" y="3488262"/>
            <a:ext cx="183677" cy="1456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925" tIns="38963" rIns="77925" bIns="38963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8" name="Line 22"/>
          <p:cNvSpPr>
            <a:spLocks noChangeShapeType="1"/>
          </p:cNvSpPr>
          <p:nvPr/>
        </p:nvSpPr>
        <p:spPr bwMode="auto">
          <a:xfrm flipH="1">
            <a:off x="3373700" y="3600513"/>
            <a:ext cx="239713" cy="142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925" tIns="38963" rIns="77925" bIns="38963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9" name="Text Box 23"/>
          <p:cNvSpPr txBox="1">
            <a:spLocks noChangeArrowheads="1"/>
          </p:cNvSpPr>
          <p:nvPr/>
        </p:nvSpPr>
        <p:spPr bwMode="auto">
          <a:xfrm>
            <a:off x="3527955" y="3602591"/>
            <a:ext cx="317500" cy="29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50" name="Text Box 28"/>
          <p:cNvSpPr txBox="1">
            <a:spLocks noChangeArrowheads="1"/>
          </p:cNvSpPr>
          <p:nvPr/>
        </p:nvSpPr>
        <p:spPr bwMode="auto">
          <a:xfrm>
            <a:off x="3194676" y="1788290"/>
            <a:ext cx="1234686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[From (</a:t>
            </a:r>
            <a:r>
              <a:rPr lang="en-US" sz="1600" dirty="0" err="1" smtClean="0">
                <a:solidFill>
                  <a:srgbClr val="FFFFFF"/>
                </a:solidFill>
                <a:latin typeface="Century Schoolbook" panose="02040604050505020304" pitchFamily="18" charset="0"/>
              </a:rPr>
              <a:t>i</a:t>
            </a:r>
            <a:r>
              <a:rPr lang="en-US" sz="16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)]</a:t>
            </a:r>
            <a:endParaRPr lang="en-US" sz="16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1" name="Text Box 30"/>
          <p:cNvSpPr txBox="1">
            <a:spLocks noChangeArrowheads="1"/>
          </p:cNvSpPr>
          <p:nvPr/>
        </p:nvSpPr>
        <p:spPr bwMode="auto">
          <a:xfrm>
            <a:off x="1378829" y="4195412"/>
            <a:ext cx="3376207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Century Schoolbook" panose="02040604050505020304" pitchFamily="18" charset="0"/>
              </a:rPr>
              <a:t>Multiplying throughout by 2, 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858314" y="2465275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= CD</a:t>
            </a:r>
            <a:endParaRPr lang="en-IN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463656" y="2370657"/>
            <a:ext cx="505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BC</a:t>
            </a:r>
            <a:endParaRPr lang="en-IN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547663" y="261424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4</a:t>
            </a:r>
            <a:endParaRPr lang="en-IN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1559967" y="2664009"/>
            <a:ext cx="309246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Double Bracket 155"/>
          <p:cNvSpPr/>
          <p:nvPr/>
        </p:nvSpPr>
        <p:spPr>
          <a:xfrm>
            <a:off x="3268720" y="2842971"/>
            <a:ext cx="426575" cy="426575"/>
          </a:xfrm>
          <a:prstGeom prst="bracketPair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628435" y="2771089"/>
            <a:ext cx="263214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IN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55101" y="2805942"/>
            <a:ext cx="505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BC</a:t>
            </a:r>
            <a:endParaRPr lang="en-IN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318788" y="3029653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4</a:t>
            </a:r>
            <a:endParaRPr lang="en-IN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 flipH="1">
            <a:off x="3311409" y="3079416"/>
            <a:ext cx="340171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1374020" y="3899737"/>
            <a:ext cx="579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AB</a:t>
            </a:r>
            <a:r>
              <a:rPr lang="en-IN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IN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904935" y="3906228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  <a:endParaRPr lang="en-IN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134479" y="3907574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AC</a:t>
            </a:r>
            <a:r>
              <a:rPr lang="en-IN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IN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624180" y="391271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</a:t>
            </a:r>
            <a:endParaRPr lang="en-IN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849176" y="379136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BC</a:t>
            </a:r>
            <a:r>
              <a:rPr lang="en-IN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IN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935827" y="401508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IN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 flipH="1">
            <a:off x="2909398" y="4083893"/>
            <a:ext cx="340171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321728" y="4485592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2AB</a:t>
            </a:r>
            <a:r>
              <a:rPr lang="en-IN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IN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915930" y="449208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  <a:endParaRPr lang="en-IN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145474" y="4493429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2AC</a:t>
            </a:r>
            <a:r>
              <a:rPr lang="en-IN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IN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719255" y="449857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</a:t>
            </a:r>
            <a:endParaRPr lang="en-IN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942260" y="4492083"/>
            <a:ext cx="668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BC</a:t>
            </a:r>
            <a:r>
              <a:rPr lang="en-IN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IN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IN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1388902" y="1177538"/>
            <a:ext cx="5922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AB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1847005" y="1177538"/>
            <a:ext cx="8483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 AC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2506202" y="1177538"/>
            <a:ext cx="10181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+ 8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CD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6" name="Text Box 30"/>
          <p:cNvSpPr txBox="1">
            <a:spLocks noChangeArrowheads="1"/>
          </p:cNvSpPr>
          <p:nvPr/>
        </p:nvSpPr>
        <p:spPr bwMode="auto">
          <a:xfrm>
            <a:off x="3412150" y="1177538"/>
            <a:ext cx="770122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…(iv)</a:t>
            </a:r>
            <a:endParaRPr lang="en-US" sz="16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1437213" y="1484664"/>
            <a:ext cx="5706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BC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8" name="Rectangle 177"/>
          <p:cNvSpPr>
            <a:spLocks noChangeArrowheads="1"/>
          </p:cNvSpPr>
          <p:nvPr/>
        </p:nvSpPr>
        <p:spPr bwMode="auto">
          <a:xfrm>
            <a:off x="1803554" y="1484664"/>
            <a:ext cx="8691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 BD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2408763" y="1484664"/>
            <a:ext cx="8691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 CD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0" name="Rectangle 179"/>
          <p:cNvSpPr>
            <a:spLocks noChangeArrowheads="1"/>
          </p:cNvSpPr>
          <p:nvPr/>
        </p:nvSpPr>
        <p:spPr bwMode="auto">
          <a:xfrm>
            <a:off x="1093837" y="1788290"/>
            <a:ext cx="9245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  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BC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1" name="Rectangle 180"/>
          <p:cNvSpPr>
            <a:spLocks noChangeArrowheads="1"/>
          </p:cNvSpPr>
          <p:nvPr/>
        </p:nvSpPr>
        <p:spPr bwMode="auto">
          <a:xfrm>
            <a:off x="1888022" y="1788290"/>
            <a:ext cx="8691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 3CD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2" name="Rectangle 181"/>
          <p:cNvSpPr>
            <a:spLocks noChangeArrowheads="1"/>
          </p:cNvSpPr>
          <p:nvPr/>
        </p:nvSpPr>
        <p:spPr bwMode="auto">
          <a:xfrm>
            <a:off x="2546571" y="1788290"/>
            <a:ext cx="8691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 CD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366791" y="2911914"/>
            <a:ext cx="5790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AB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4" name="Text Box 30"/>
          <p:cNvSpPr txBox="1">
            <a:spLocks noChangeArrowheads="1"/>
          </p:cNvSpPr>
          <p:nvPr/>
        </p:nvSpPr>
        <p:spPr bwMode="auto">
          <a:xfrm>
            <a:off x="3671598" y="2892971"/>
            <a:ext cx="2195802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[From (iv) and (v)</a:t>
            </a:r>
            <a:endParaRPr lang="en-US" sz="16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5" name="Rectangle 184"/>
          <p:cNvSpPr>
            <a:spLocks noChangeArrowheads="1"/>
          </p:cNvSpPr>
          <p:nvPr/>
        </p:nvSpPr>
        <p:spPr bwMode="auto">
          <a:xfrm>
            <a:off x="1140399" y="2911914"/>
            <a:ext cx="2913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6" name="Rectangle 185"/>
          <p:cNvSpPr>
            <a:spLocks noChangeArrowheads="1"/>
          </p:cNvSpPr>
          <p:nvPr/>
        </p:nvSpPr>
        <p:spPr bwMode="auto">
          <a:xfrm>
            <a:off x="1140399" y="3394218"/>
            <a:ext cx="2913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1140399" y="3899737"/>
            <a:ext cx="2913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1120303" y="4493429"/>
            <a:ext cx="2913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9" name="Text Box 31"/>
          <p:cNvSpPr txBox="1">
            <a:spLocks noChangeArrowheads="1"/>
          </p:cNvSpPr>
          <p:nvPr/>
        </p:nvSpPr>
        <p:spPr bwMode="auto">
          <a:xfrm>
            <a:off x="547423" y="1195739"/>
            <a:ext cx="901989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Century Schoolbook" panose="02040604050505020304" pitchFamily="18" charset="0"/>
              </a:rPr>
              <a:t>Proof :</a:t>
            </a: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1284909" y="1014806"/>
            <a:ext cx="5706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200" b="1" dirty="0" smtClean="0">
                <a:solidFill>
                  <a:srgbClr val="FF0000"/>
                </a:solidFill>
                <a:latin typeface="Bookman Old Style" pitchFamily="18" charset="0"/>
              </a:rPr>
              <a:t>  </a:t>
            </a:r>
            <a:endParaRPr lang="en-US" sz="32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2125036" y="972102"/>
            <a:ext cx="5706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200" b="1" dirty="0" smtClean="0">
                <a:solidFill>
                  <a:srgbClr val="FF0000"/>
                </a:solidFill>
                <a:latin typeface="Bookman Old Style" pitchFamily="18" charset="0"/>
              </a:rPr>
              <a:t>  </a:t>
            </a:r>
            <a:endParaRPr lang="en-US" sz="32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192" name="Text Box 30"/>
          <p:cNvSpPr txBox="1">
            <a:spLocks noChangeArrowheads="1"/>
          </p:cNvSpPr>
          <p:nvPr/>
        </p:nvSpPr>
        <p:spPr bwMode="auto">
          <a:xfrm>
            <a:off x="2956322" y="1091633"/>
            <a:ext cx="434715" cy="3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Bookman Old Style" pitchFamily="18" charset="0"/>
              </a:rPr>
              <a:t>?</a:t>
            </a:r>
            <a:endParaRPr lang="en-US" sz="2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4704059" y="1343964"/>
            <a:ext cx="1643686" cy="325887"/>
          </a:xfrm>
          <a:prstGeom prst="roundRect">
            <a:avLst/>
          </a:prstGeom>
          <a:solidFill>
            <a:srgbClr val="33CCFF"/>
          </a:solidFill>
          <a:ln w="19050">
            <a:noFill/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</a:endParaRPr>
          </a:p>
        </p:txBody>
      </p:sp>
      <p:sp>
        <p:nvSpPr>
          <p:cNvPr id="194" name="Text Box 31"/>
          <p:cNvSpPr txBox="1">
            <a:spLocks noChangeArrowheads="1"/>
          </p:cNvSpPr>
          <p:nvPr/>
        </p:nvSpPr>
        <p:spPr bwMode="auto">
          <a:xfrm>
            <a:off x="5817271" y="1335709"/>
            <a:ext cx="697829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…(</a:t>
            </a:r>
            <a:r>
              <a:rPr lang="en-US" sz="1600" dirty="0" err="1" smtClean="0">
                <a:solidFill>
                  <a:srgbClr val="FFFFFF"/>
                </a:solidFill>
                <a:latin typeface="Century Schoolbook" panose="02040604050505020304" pitchFamily="18" charset="0"/>
              </a:rPr>
              <a:t>i</a:t>
            </a:r>
            <a:r>
              <a:rPr lang="en-US" sz="16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)</a:t>
            </a:r>
            <a:endParaRPr lang="en-US" sz="16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5" name="AutoShape 25"/>
          <p:cNvSpPr>
            <a:spLocks noChangeArrowheads="1"/>
          </p:cNvSpPr>
          <p:nvPr/>
        </p:nvSpPr>
        <p:spPr bwMode="auto">
          <a:xfrm>
            <a:off x="4755036" y="1382581"/>
            <a:ext cx="1092585" cy="23615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FF00"/>
            </a:solidFill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739" tIns="45872" rIns="91739" bIns="45872" rtlCol="0" anchor="ctr"/>
          <a:lstStyle/>
          <a:p>
            <a:pPr algn="ctr" defTabSz="807992"/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96" name="Text Box 31"/>
          <p:cNvSpPr txBox="1">
            <a:spLocks noChangeArrowheads="1"/>
          </p:cNvSpPr>
          <p:nvPr/>
        </p:nvSpPr>
        <p:spPr bwMode="auto">
          <a:xfrm>
            <a:off x="4720987" y="1335709"/>
            <a:ext cx="1331842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FFFFFF"/>
                </a:solidFill>
                <a:latin typeface="Century Schoolbook" panose="02040604050505020304" pitchFamily="18" charset="0"/>
              </a:rPr>
              <a:t>BD = </a:t>
            </a:r>
            <a:r>
              <a:rPr lang="en-US" sz="16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3CD </a:t>
            </a:r>
            <a:endParaRPr lang="en-US" sz="16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7" name="Rectangle 196"/>
          <p:cNvSpPr>
            <a:spLocks noChangeArrowheads="1"/>
          </p:cNvSpPr>
          <p:nvPr/>
        </p:nvSpPr>
        <p:spPr bwMode="auto">
          <a:xfrm>
            <a:off x="3165531" y="1484664"/>
            <a:ext cx="12392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[B -D – C]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8" name="Rectangle 197"/>
          <p:cNvSpPr>
            <a:spLocks noChangeArrowheads="1"/>
          </p:cNvSpPr>
          <p:nvPr/>
        </p:nvSpPr>
        <p:spPr bwMode="auto">
          <a:xfrm>
            <a:off x="1107309" y="2096850"/>
            <a:ext cx="9245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  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BC 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9" name="Rectangle 198"/>
          <p:cNvSpPr>
            <a:spLocks noChangeArrowheads="1"/>
          </p:cNvSpPr>
          <p:nvPr/>
        </p:nvSpPr>
        <p:spPr bwMode="auto">
          <a:xfrm>
            <a:off x="1912782" y="2089230"/>
            <a:ext cx="324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2092910" y="2089230"/>
            <a:ext cx="8691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4 CD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1" name="Rectangle 200"/>
          <p:cNvSpPr>
            <a:spLocks noChangeArrowheads="1"/>
          </p:cNvSpPr>
          <p:nvPr/>
        </p:nvSpPr>
        <p:spPr bwMode="auto">
          <a:xfrm>
            <a:off x="1140399" y="2450657"/>
            <a:ext cx="2913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2" name="Text Box 28"/>
          <p:cNvSpPr txBox="1">
            <a:spLocks noChangeArrowheads="1"/>
          </p:cNvSpPr>
          <p:nvPr/>
        </p:nvSpPr>
        <p:spPr bwMode="auto">
          <a:xfrm>
            <a:off x="3037120" y="2471137"/>
            <a:ext cx="766643" cy="32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…(v)</a:t>
            </a:r>
            <a:endParaRPr lang="en-US" sz="16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3" name="Rectangle 202"/>
          <p:cNvSpPr>
            <a:spLocks noChangeArrowheads="1"/>
          </p:cNvSpPr>
          <p:nvPr/>
        </p:nvSpPr>
        <p:spPr bwMode="auto">
          <a:xfrm>
            <a:off x="1811551" y="2911914"/>
            <a:ext cx="3685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4" name="Rectangle 203"/>
          <p:cNvSpPr>
            <a:spLocks noChangeArrowheads="1"/>
          </p:cNvSpPr>
          <p:nvPr/>
        </p:nvSpPr>
        <p:spPr bwMode="auto">
          <a:xfrm>
            <a:off x="2042289" y="2911914"/>
            <a:ext cx="5936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AC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5" name="Rectangle 204"/>
          <p:cNvSpPr>
            <a:spLocks noChangeArrowheads="1"/>
          </p:cNvSpPr>
          <p:nvPr/>
        </p:nvSpPr>
        <p:spPr bwMode="auto">
          <a:xfrm>
            <a:off x="2504876" y="2911914"/>
            <a:ext cx="3685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6" name="Rectangle 205"/>
          <p:cNvSpPr>
            <a:spLocks noChangeArrowheads="1"/>
          </p:cNvSpPr>
          <p:nvPr/>
        </p:nvSpPr>
        <p:spPr bwMode="auto">
          <a:xfrm>
            <a:off x="2743024" y="2911914"/>
            <a:ext cx="5245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8 ×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7" name="Rectangle 206"/>
          <p:cNvSpPr>
            <a:spLocks noChangeArrowheads="1"/>
          </p:cNvSpPr>
          <p:nvPr/>
        </p:nvSpPr>
        <p:spPr bwMode="auto">
          <a:xfrm>
            <a:off x="4251558" y="617570"/>
            <a:ext cx="5879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200" b="1" dirty="0" smtClean="0">
                <a:solidFill>
                  <a:srgbClr val="FF0000"/>
                </a:solidFill>
                <a:latin typeface="Bookman Old Style" pitchFamily="18" charset="0"/>
              </a:rPr>
              <a:t>  </a:t>
            </a:r>
            <a:endParaRPr lang="en-US" sz="32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208" name="Rectangle 207"/>
          <p:cNvSpPr>
            <a:spLocks noChangeArrowheads="1"/>
          </p:cNvSpPr>
          <p:nvPr/>
        </p:nvSpPr>
        <p:spPr bwMode="auto">
          <a:xfrm>
            <a:off x="5024840" y="617844"/>
            <a:ext cx="5879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200" b="1" dirty="0" smtClean="0">
                <a:solidFill>
                  <a:srgbClr val="FF0000"/>
                </a:solidFill>
                <a:latin typeface="Bookman Old Style" pitchFamily="18" charset="0"/>
              </a:rPr>
              <a:t>  </a:t>
            </a:r>
            <a:endParaRPr lang="en-US" sz="32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209" name="Text Box 30"/>
          <p:cNvSpPr txBox="1">
            <a:spLocks noChangeArrowheads="1"/>
          </p:cNvSpPr>
          <p:nvPr/>
        </p:nvSpPr>
        <p:spPr bwMode="auto">
          <a:xfrm>
            <a:off x="5690008" y="715818"/>
            <a:ext cx="447888" cy="38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Bookman Old Style" pitchFamily="18" charset="0"/>
              </a:rPr>
              <a:t>?</a:t>
            </a:r>
            <a:endParaRPr lang="en-US" sz="2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7646144" y="2709909"/>
            <a:ext cx="863187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glow rad="25400">
              <a:srgbClr val="FFFFFF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rot="16200000" flipH="1">
            <a:off x="7106533" y="1290791"/>
            <a:ext cx="0" cy="2834640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25400">
              <a:srgbClr val="FFFFFF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80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000"/>
                            </p:stCondLst>
                            <p:childTnLst>
                              <p:par>
                                <p:cTn id="3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"/>
                            </p:stCondLst>
                            <p:childTnLst>
                              <p:par>
                                <p:cTn id="4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7" grpId="0" animBg="1"/>
      <p:bldP spid="148" grpId="0" animBg="1"/>
      <p:bldP spid="149" grpId="0"/>
      <p:bldP spid="150" grpId="0"/>
      <p:bldP spid="151" grpId="0"/>
      <p:bldP spid="152" grpId="0"/>
      <p:bldP spid="153" grpId="0"/>
      <p:bldP spid="154" grpId="0"/>
      <p:bldP spid="156" grpId="0" animBg="1"/>
      <p:bldP spid="157" grpId="0"/>
      <p:bldP spid="158" grpId="0"/>
      <p:bldP spid="159" grpId="0"/>
      <p:bldP spid="161" grpId="0"/>
      <p:bldP spid="162" grpId="0"/>
      <p:bldP spid="163" grpId="0"/>
      <p:bldP spid="164" grpId="0"/>
      <p:bldP spid="165" grpId="0"/>
      <p:bldP spid="166" grpId="0"/>
      <p:bldP spid="168" grpId="0"/>
      <p:bldP spid="169" grpId="0"/>
      <p:bldP spid="170" grpId="0"/>
      <p:bldP spid="171" grpId="0"/>
      <p:bldP spid="172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90" grpId="0"/>
      <p:bldP spid="190" grpId="1"/>
      <p:bldP spid="191" grpId="0"/>
      <p:bldP spid="191" grpId="1"/>
      <p:bldP spid="192" grpId="0"/>
      <p:bldP spid="192" grpId="1"/>
      <p:bldP spid="193" grpId="0" animBg="1"/>
      <p:bldP spid="194" grpId="0"/>
      <p:bldP spid="195" grpId="0" animBg="1"/>
      <p:bldP spid="195" grpId="1" animBg="1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7" grpId="1"/>
      <p:bldP spid="208" grpId="0"/>
      <p:bldP spid="208" grpId="1"/>
      <p:bldP spid="209" grpId="0"/>
      <p:bldP spid="20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9918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7703" y="667922"/>
            <a:ext cx="6132651" cy="64847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FFFF00"/>
                </a:solidFill>
                <a:latin typeface="Century Schoolbook" pitchFamily="18" charset="0"/>
              </a:rPr>
              <a:t>Q. ABC is an isosceles triangle right angled at C. </a:t>
            </a:r>
          </a:p>
          <a:p>
            <a:pPr defTabSz="805898"/>
            <a:r>
              <a:rPr lang="en-US" sz="1800" b="1" dirty="0">
                <a:solidFill>
                  <a:srgbClr val="FFFF00"/>
                </a:solidFill>
                <a:latin typeface="Century Schoolbook" pitchFamily="18" charset="0"/>
              </a:rPr>
              <a:t>    Prove that AB² = 2AC².</a:t>
            </a:r>
            <a:endParaRPr lang="en-US" sz="1800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552" y="1505555"/>
            <a:ext cx="931688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Given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307" y="2096531"/>
            <a:ext cx="1261906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To Prove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033" y="2335583"/>
            <a:ext cx="891612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Proof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40977" y="1514251"/>
            <a:ext cx="2040966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I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n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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ABC, 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C = 90º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8438" y="2096531"/>
            <a:ext cx="1326026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AB² = 2AC</a:t>
            </a:r>
            <a:r>
              <a:rPr lang="en-US" sz="16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5899" y="2571750"/>
            <a:ext cx="1162520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In 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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ACB,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84540" y="2566336"/>
            <a:ext cx="681619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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C 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32203" y="2566336"/>
            <a:ext cx="498877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90</a:t>
            </a:r>
            <a:r>
              <a:rPr lang="en-US" sz="16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0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3664" y="2926021"/>
            <a:ext cx="740930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</a:t>
            </a:r>
            <a:r>
              <a:rPr lang="en-US" sz="16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 </a:t>
            </a:r>
            <a:r>
              <a:rPr lang="pl-PL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43207" y="2926021"/>
            <a:ext cx="577423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C</a:t>
            </a:r>
            <a:r>
              <a:rPr lang="en-US" sz="16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03802" y="2926021"/>
            <a:ext cx="861895" cy="337767"/>
          </a:xfrm>
          <a:prstGeom prst="rect">
            <a:avLst/>
          </a:prstGeom>
          <a:noFill/>
        </p:spPr>
        <p:txBody>
          <a:bodyPr wrap="square" lIns="90657" tIns="45330" rIns="90657" bIns="45330" rtlCol="0">
            <a:spAutoFit/>
          </a:bodyPr>
          <a:lstStyle/>
          <a:p>
            <a:pPr defTabSz="805898"/>
            <a:r>
              <a:rPr lang="pl-PL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+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</a:t>
            </a:r>
            <a:r>
              <a:rPr lang="pl-PL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</a:t>
            </a:r>
            <a:r>
              <a:rPr lang="en-US" sz="16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7631" y="2926021"/>
            <a:ext cx="651162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600" b="1" dirty="0">
                <a:solidFill>
                  <a:srgbClr val="FFC000"/>
                </a:solidFill>
                <a:latin typeface="Century Schoolbook" pitchFamily="18" charset="0"/>
              </a:rPr>
              <a:t>... (</a:t>
            </a:r>
            <a:r>
              <a:rPr lang="en-US" sz="1600" b="1" dirty="0" err="1">
                <a:solidFill>
                  <a:srgbClr val="FFC000"/>
                </a:solidFill>
                <a:latin typeface="Century Schoolbook" pitchFamily="18" charset="0"/>
              </a:rPr>
              <a:t>i</a:t>
            </a:r>
            <a:r>
              <a:rPr lang="pl-PL" sz="1600" b="1" dirty="0">
                <a:solidFill>
                  <a:srgbClr val="FFC000"/>
                </a:solidFill>
                <a:latin typeface="Century Schoolbook" pitchFamily="18" charset="0"/>
              </a:rPr>
              <a:t>)</a:t>
            </a:r>
            <a:endParaRPr lang="en-US" sz="16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10272" y="2909169"/>
            <a:ext cx="2647304" cy="583988"/>
          </a:xfrm>
          <a:prstGeom prst="rect">
            <a:avLst/>
          </a:prstGeom>
          <a:noFill/>
        </p:spPr>
        <p:txBody>
          <a:bodyPr wrap="square" lIns="90657" tIns="45330" rIns="90657" bIns="45330" rtlCol="0">
            <a:spAutoFit/>
          </a:bodyPr>
          <a:lstStyle/>
          <a:p>
            <a:pPr defTabSz="805898"/>
            <a:r>
              <a:rPr lang="pl-PL" sz="1600" b="1" dirty="0">
                <a:solidFill>
                  <a:srgbClr val="FFC000"/>
                </a:solidFill>
                <a:latin typeface="Century Schoolbook" pitchFamily="18" charset="0"/>
              </a:rPr>
              <a:t>... </a:t>
            </a:r>
            <a:r>
              <a:rPr lang="en-US" sz="1600" b="1" dirty="0">
                <a:solidFill>
                  <a:srgbClr val="FFC000"/>
                </a:solidFill>
                <a:latin typeface="Century Schoolbook" pitchFamily="18" charset="0"/>
              </a:rPr>
              <a:t>[</a:t>
            </a:r>
            <a:r>
              <a:rPr lang="pl-PL" sz="1600" b="1" dirty="0">
                <a:solidFill>
                  <a:srgbClr val="FFC000"/>
                </a:solidFill>
                <a:latin typeface="Century Schoolbook" pitchFamily="18" charset="0"/>
              </a:rPr>
              <a:t>by Pythagoras theorem</a:t>
            </a:r>
            <a:r>
              <a:rPr lang="en-US" sz="1600" b="1" dirty="0">
                <a:solidFill>
                  <a:srgbClr val="FFC000"/>
                </a:solidFill>
                <a:latin typeface="Century Schoolbook" pitchFamily="18" charset="0"/>
              </a:rPr>
              <a:t>]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294" y="3292327"/>
            <a:ext cx="1231932" cy="337767"/>
          </a:xfrm>
          <a:prstGeom prst="rect">
            <a:avLst/>
          </a:prstGeom>
          <a:noFill/>
        </p:spPr>
        <p:txBody>
          <a:bodyPr wrap="squar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BC  = AC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4662" y="3667059"/>
            <a:ext cx="383800" cy="370192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  <a:sym typeface="Symbol"/>
              </a:rPr>
              <a:t></a:t>
            </a:r>
            <a:endParaRPr lang="en-US" sz="1800" b="1" dirty="0">
              <a:solidFill>
                <a:srgbClr val="9BBB59">
                  <a:lumMod val="20000"/>
                  <a:lumOff val="8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67597" y="3667059"/>
            <a:ext cx="726503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600" b="1" dirty="0">
                <a:solidFill>
                  <a:srgbClr val="FFC000"/>
                </a:solidFill>
                <a:latin typeface="Century Schoolbook" pitchFamily="18" charset="0"/>
              </a:rPr>
              <a:t>... (</a:t>
            </a:r>
            <a:r>
              <a:rPr lang="en-US" sz="1600" b="1" dirty="0">
                <a:solidFill>
                  <a:srgbClr val="FFC000"/>
                </a:solidFill>
                <a:latin typeface="Century Schoolbook" pitchFamily="18" charset="0"/>
              </a:rPr>
              <a:t>ii</a:t>
            </a:r>
            <a:r>
              <a:rPr lang="pl-PL" sz="1600" b="1" dirty="0">
                <a:solidFill>
                  <a:srgbClr val="FFC000"/>
                </a:solidFill>
                <a:latin typeface="Century Schoolbook" pitchFamily="18" charset="0"/>
              </a:rPr>
              <a:t>)</a:t>
            </a:r>
            <a:endParaRPr lang="en-US" sz="1600" b="1" dirty="0">
              <a:solidFill>
                <a:srgbClr val="FFC000"/>
              </a:solidFill>
              <a:latin typeface="Century Schoolbook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9452" y="3667059"/>
            <a:ext cx="641543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 BC</a:t>
            </a:r>
            <a:r>
              <a:rPr lang="en-US" sz="16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22031" y="3667059"/>
            <a:ext cx="761769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 AC</a:t>
            </a:r>
            <a:r>
              <a:rPr lang="en-US" sz="16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56331" y="4018320"/>
            <a:ext cx="740930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</a:t>
            </a:r>
            <a:r>
              <a:rPr lang="en-US" sz="16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 </a:t>
            </a:r>
            <a:r>
              <a:rPr lang="pl-PL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=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34499" y="4018320"/>
            <a:ext cx="740930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C</a:t>
            </a:r>
            <a:r>
              <a:rPr lang="en-US" sz="16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 </a:t>
            </a:r>
            <a:r>
              <a:rPr lang="pl-PL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+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85457" y="4018320"/>
            <a:ext cx="577423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</a:t>
            </a:r>
            <a:r>
              <a:rPr lang="pl-PL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C</a:t>
            </a:r>
            <a:r>
              <a:rPr lang="en-US" sz="16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4662" y="3992894"/>
            <a:ext cx="383800" cy="370192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  <a:sym typeface="Symbol"/>
              </a:rPr>
              <a:t></a:t>
            </a:r>
            <a:endParaRPr lang="en-US" sz="1800" b="1" dirty="0">
              <a:solidFill>
                <a:srgbClr val="9BBB59">
                  <a:lumMod val="20000"/>
                  <a:lumOff val="8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67632" y="4018320"/>
            <a:ext cx="2278210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600" b="1" dirty="0">
                <a:solidFill>
                  <a:srgbClr val="FFC000"/>
                </a:solidFill>
                <a:latin typeface="Century Schoolbook" pitchFamily="18" charset="0"/>
              </a:rPr>
              <a:t>... </a:t>
            </a:r>
            <a:r>
              <a:rPr lang="en-US" sz="1600" b="1" dirty="0">
                <a:solidFill>
                  <a:srgbClr val="FFC000"/>
                </a:solidFill>
                <a:latin typeface="Century Schoolbook" pitchFamily="18" charset="0"/>
              </a:rPr>
              <a:t>[From (i) and </a:t>
            </a:r>
            <a:r>
              <a:rPr lang="pl-PL" sz="1600" b="1" dirty="0">
                <a:solidFill>
                  <a:srgbClr val="FFC000"/>
                </a:solidFill>
                <a:latin typeface="Century Schoolbook" pitchFamily="18" charset="0"/>
              </a:rPr>
              <a:t>(</a:t>
            </a:r>
            <a:r>
              <a:rPr lang="en-US" sz="1600" b="1" dirty="0">
                <a:solidFill>
                  <a:srgbClr val="FFC000"/>
                </a:solidFill>
                <a:latin typeface="Century Schoolbook" pitchFamily="18" charset="0"/>
              </a:rPr>
              <a:t>ii</a:t>
            </a:r>
            <a:r>
              <a:rPr lang="pl-PL" sz="1600" b="1" dirty="0">
                <a:solidFill>
                  <a:srgbClr val="FFC000"/>
                </a:solidFill>
                <a:latin typeface="Century Schoolbook" pitchFamily="18" charset="0"/>
              </a:rPr>
              <a:t>)</a:t>
            </a:r>
            <a:r>
              <a:rPr lang="en-US" sz="1600" b="1" dirty="0">
                <a:solidFill>
                  <a:srgbClr val="FFC000"/>
                </a:solidFill>
                <a:latin typeface="Century Schoolbook" pitchFamily="18" charset="0"/>
              </a:rPr>
              <a:t>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2019" y="4454327"/>
            <a:ext cx="828623" cy="370192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AB² =</a:t>
            </a:r>
            <a:endParaRPr lang="en-US" sz="1800" b="1" baseline="30000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4662" y="4454327"/>
            <a:ext cx="383800" cy="370192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Bookman Old Style" pitchFamily="18" charset="0"/>
                <a:sym typeface="Symbol"/>
              </a:rPr>
              <a:t></a:t>
            </a:r>
            <a:endParaRPr lang="en-US" sz="1800" b="1" dirty="0">
              <a:solidFill>
                <a:srgbClr val="9BBB59">
                  <a:lumMod val="20000"/>
                  <a:lumOff val="80000"/>
                </a:srgbClr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57644" y="4454327"/>
            <a:ext cx="778661" cy="370192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8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2AC</a:t>
            </a:r>
            <a:r>
              <a:rPr lang="en-US" sz="1800" b="1" baseline="30000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2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1716732" y="4323437"/>
            <a:ext cx="1005544" cy="15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own Arrow 61"/>
          <p:cNvSpPr/>
          <p:nvPr/>
        </p:nvSpPr>
        <p:spPr>
          <a:xfrm>
            <a:off x="2051948" y="4362487"/>
            <a:ext cx="181137" cy="152301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63902" y="4459578"/>
            <a:ext cx="1547202" cy="32000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prstClr val="white"/>
              </a:solidFill>
              <a:latin typeface="Century Schoolbook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66787" y="668921"/>
            <a:ext cx="5710239" cy="368544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800" b="1" dirty="0" smtClean="0">
                <a:solidFill>
                  <a:srgbClr val="FFFFFF"/>
                </a:solidFill>
                <a:latin typeface="Century Schoolbook" pitchFamily="18" charset="0"/>
              </a:rPr>
              <a:t>ABC </a:t>
            </a:r>
            <a:r>
              <a:rPr lang="en-US" sz="1800" b="1" dirty="0">
                <a:solidFill>
                  <a:srgbClr val="FFFFFF"/>
                </a:solidFill>
                <a:latin typeface="Century Schoolbook" pitchFamily="18" charset="0"/>
              </a:rPr>
              <a:t>is an isosceles triangle right angled at C. </a:t>
            </a:r>
          </a:p>
        </p:txBody>
      </p:sp>
      <p:sp>
        <p:nvSpPr>
          <p:cNvPr id="73" name="Right Triangle 72"/>
          <p:cNvSpPr/>
          <p:nvPr/>
        </p:nvSpPr>
        <p:spPr>
          <a:xfrm>
            <a:off x="5988050" y="1969680"/>
            <a:ext cx="2327274" cy="2188271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5671557" y="1716317"/>
            <a:ext cx="2937808" cy="2607581"/>
            <a:chOff x="5171618" y="1722514"/>
            <a:chExt cx="3437748" cy="3051324"/>
          </a:xfrm>
        </p:grpSpPr>
        <p:grpSp>
          <p:nvGrpSpPr>
            <p:cNvPr id="71" name="Group 70"/>
            <p:cNvGrpSpPr/>
            <p:nvPr/>
          </p:nvGrpSpPr>
          <p:grpSpPr>
            <a:xfrm>
              <a:off x="5171618" y="1722514"/>
              <a:ext cx="3437748" cy="3051324"/>
              <a:chOff x="5171618" y="1722514"/>
              <a:chExt cx="3437748" cy="3051324"/>
            </a:xfrm>
          </p:grpSpPr>
          <p:sp>
            <p:nvSpPr>
              <p:cNvPr id="3" name="Right Triangle 2"/>
              <p:cNvSpPr/>
              <p:nvPr/>
            </p:nvSpPr>
            <p:spPr>
              <a:xfrm>
                <a:off x="5543550" y="2034533"/>
                <a:ext cx="2771774" cy="2550206"/>
              </a:xfrm>
              <a:prstGeom prst="rtTriangl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543550" y="4404506"/>
                <a:ext cx="214648" cy="18097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277224" y="4425915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C000"/>
                    </a:solidFill>
                    <a:latin typeface="Century Schoolbook" pitchFamily="18" charset="0"/>
                  </a:rPr>
                  <a:t>B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204625" y="4404506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C000"/>
                    </a:solidFill>
                    <a:latin typeface="Century Schoolbook" pitchFamily="18" charset="0"/>
                  </a:rPr>
                  <a:t>C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171618" y="172251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rgbClr val="FFC000"/>
                    </a:solidFill>
                    <a:latin typeface="Century Schoolbook" pitchFamily="18" charset="0"/>
                  </a:rPr>
                  <a:t>A</a:t>
                </a:r>
                <a:endParaRPr lang="en-US" sz="1800" dirty="0">
                  <a:solidFill>
                    <a:srgbClr val="FFC000"/>
                  </a:solidFill>
                  <a:latin typeface="Century Schoolbook" pitchFamily="18" charset="0"/>
                </a:endParaRPr>
              </a:p>
            </p:txBody>
          </p:sp>
        </p:grpSp>
        <p:cxnSp>
          <p:nvCxnSpPr>
            <p:cNvPr id="75" name="Straight Connector 74"/>
            <p:cNvCxnSpPr/>
            <p:nvPr/>
          </p:nvCxnSpPr>
          <p:spPr>
            <a:xfrm>
              <a:off x="5415432" y="3364976"/>
              <a:ext cx="25623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6820028" y="4459155"/>
              <a:ext cx="0" cy="25177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1352701" y="1783881"/>
            <a:ext cx="1056722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Symbol" pitchFamily="18" charset="2"/>
              </a:rPr>
              <a:t>A</a:t>
            </a:r>
            <a:r>
              <a:rPr lang="en-US" sz="1600" b="1" dirty="0" smtClean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C = BC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32792" y="943534"/>
            <a:ext cx="870183" cy="368544"/>
          </a:xfrm>
          <a:prstGeom prst="rect">
            <a:avLst/>
          </a:prstGeom>
          <a:noFill/>
        </p:spPr>
        <p:txBody>
          <a:bodyPr wrap="square" lIns="90657" tIns="45330" rIns="90657" bIns="45330" rtlCol="0">
            <a:spAutoFit/>
          </a:bodyPr>
          <a:lstStyle/>
          <a:p>
            <a:pPr defTabSz="805898"/>
            <a:r>
              <a:rPr lang="en-US" sz="1800" b="1" dirty="0" smtClean="0">
                <a:solidFill>
                  <a:srgbClr val="FFFFFF"/>
                </a:solidFill>
                <a:latin typeface="Century Schoolbook" pitchFamily="18" charset="0"/>
              </a:rPr>
              <a:t>AB² =</a:t>
            </a:r>
            <a:endParaRPr lang="en-US" sz="1800" dirty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30452" y="943545"/>
            <a:ext cx="814668" cy="368544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800" b="1" dirty="0" smtClean="0">
                <a:solidFill>
                  <a:srgbClr val="FFFFFF"/>
                </a:solidFill>
                <a:latin typeface="Century Schoolbook" pitchFamily="18" charset="0"/>
              </a:rPr>
              <a:t>2AC²</a:t>
            </a:r>
            <a:r>
              <a:rPr lang="en-US" sz="1800" b="1" dirty="0">
                <a:solidFill>
                  <a:srgbClr val="FFFFFF"/>
                </a:solidFill>
                <a:latin typeface="Century Schoolbook" pitchFamily="18" charset="0"/>
              </a:rPr>
              <a:t>.</a:t>
            </a:r>
            <a:endParaRPr lang="en-US" sz="1800" dirty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367122" y="1523153"/>
            <a:ext cx="944705" cy="298718"/>
          </a:xfrm>
          <a:prstGeom prst="round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user\Desktop\Green-up-arrow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36236" flipH="1" flipV="1">
            <a:off x="6946190" y="2228117"/>
            <a:ext cx="514395" cy="51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Users\user\Desktop\Green-up-arrow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74143" flipH="1" flipV="1">
            <a:off x="5360884" y="2804966"/>
            <a:ext cx="514395" cy="51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C:\Users\user\Desktop\Green-up-arrow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16639" flipH="1" flipV="1">
            <a:off x="6890270" y="4274116"/>
            <a:ext cx="514395" cy="51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ounded Rectangle 89"/>
          <p:cNvSpPr/>
          <p:nvPr/>
        </p:nvSpPr>
        <p:spPr>
          <a:xfrm>
            <a:off x="1378991" y="1803405"/>
            <a:ext cx="944705" cy="298718"/>
          </a:xfrm>
          <a:prstGeom prst="roundRect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ound Same Side Corner Rectangle 52"/>
          <p:cNvSpPr/>
          <p:nvPr/>
        </p:nvSpPr>
        <p:spPr>
          <a:xfrm>
            <a:off x="3670300" y="254000"/>
            <a:ext cx="1727200" cy="381000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rgbClr val="00B0F0"/>
              </a:gs>
              <a:gs pos="100000">
                <a:srgbClr val="00B0F0"/>
              </a:gs>
            </a:gsLst>
            <a:path path="circle">
              <a:fillToRect l="50000" t="130000" r="50000" b="-30000"/>
            </a:path>
            <a:tileRect/>
          </a:gra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06148" y="203200"/>
            <a:ext cx="1731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prstClr val="white"/>
                </a:solidFill>
              </a:rPr>
              <a:t>Ex.6.5 (Q.4)</a:t>
            </a:r>
            <a:endParaRPr lang="en-US" sz="2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1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1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5" presetClass="emph" presetSubtype="0" repeatCount="1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62" grpId="0" animBg="1"/>
      <p:bldP spid="62" grpId="1" animBg="1"/>
      <p:bldP spid="64" grpId="0" animBg="1"/>
      <p:bldP spid="72" grpId="0" build="allAtOnce"/>
      <p:bldP spid="73" grpId="0" animBg="1"/>
      <p:bldP spid="80" grpId="0"/>
      <p:bldP spid="83" grpId="0" build="allAtOnce"/>
      <p:bldP spid="84" grpId="0" build="allAtOnce"/>
      <p:bldP spid="85" grpId="0" animBg="1"/>
      <p:bldP spid="85" grpId="1" animBg="1"/>
      <p:bldP spid="85" grpId="2" animBg="1"/>
      <p:bldP spid="90" grpId="0" animBg="1"/>
      <p:bldP spid="90" grpId="1" animBg="1"/>
      <p:bldP spid="90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57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7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sosceles Triangle 72"/>
          <p:cNvSpPr/>
          <p:nvPr/>
        </p:nvSpPr>
        <p:spPr>
          <a:xfrm>
            <a:off x="5984876" y="1682749"/>
            <a:ext cx="1606550" cy="704851"/>
          </a:xfrm>
          <a:prstGeom prst="triangle">
            <a:avLst>
              <a:gd name="adj" fmla="val 79051"/>
            </a:avLst>
          </a:prstGeom>
          <a:solidFill>
            <a:srgbClr val="00B0F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9891523">
            <a:off x="7154503" y="1716809"/>
            <a:ext cx="126862" cy="1379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rot="16200000" flipH="1">
            <a:off x="6575012" y="1356276"/>
            <a:ext cx="1356763" cy="67901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 flipV="1">
            <a:off x="6008543" y="1024115"/>
            <a:ext cx="2489703" cy="134333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9655" y="653177"/>
            <a:ext cx="6500520" cy="583988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marL="342900" indent="-342900" defTabSz="805898">
              <a:buFontTx/>
              <a:buAutoNum type="alphaUcPeriod" startAt="17"/>
            </a:pP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Prove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that sum of the squares of the sides of a rhombus </a:t>
            </a:r>
            <a:endParaRPr lang="en-US" sz="1600" b="1" dirty="0" smtClean="0">
              <a:solidFill>
                <a:srgbClr val="FFFF00"/>
              </a:solidFill>
              <a:latin typeface="Century Schoolbook" pitchFamily="18" charset="0"/>
            </a:endParaRPr>
          </a:p>
          <a:p>
            <a:pPr defTabSz="805898"/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      is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equal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to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the sum of the squares of its diagonals.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5794" y="1239291"/>
            <a:ext cx="945331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Given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790" y="1873641"/>
            <a:ext cx="1272501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To Prove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163" y="2235439"/>
            <a:ext cx="803503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i="1" dirty="0">
                <a:solidFill>
                  <a:srgbClr val="FFFFFF"/>
                </a:solidFill>
                <a:latin typeface="Book Antiqua" pitchFamily="18" charset="0"/>
              </a:rPr>
              <a:t>Proof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7147" y="1263159"/>
            <a:ext cx="2845673" cy="583988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ABCD </a:t>
            </a:r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is a rhombus</a:t>
            </a:r>
          </a:p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AC &amp; BD intersect at ‘O’.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9364" y="1883076"/>
            <a:ext cx="577423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AB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23124" y="2255798"/>
            <a:ext cx="2257370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ABCD </a:t>
            </a:r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is a rhombus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996171" y="2381532"/>
            <a:ext cx="1600200" cy="158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5768206" y="1239166"/>
            <a:ext cx="1370331" cy="914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7368406" y="1239166"/>
            <a:ext cx="1370331" cy="9144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08420" y="1018367"/>
            <a:ext cx="1600200" cy="158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739488" y="2389439"/>
            <a:ext cx="152259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7521035" y="1010446"/>
            <a:ext cx="152259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18535" y="1646388"/>
            <a:ext cx="152400" cy="158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962134" y="1711589"/>
            <a:ext cx="152400" cy="158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2583" y="2319956"/>
            <a:ext cx="332894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49662" y="706683"/>
            <a:ext cx="337730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49524" y="706683"/>
            <a:ext cx="345787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2383" y="2319956"/>
            <a:ext cx="332894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3531" y="1308300"/>
            <a:ext cx="349010" cy="339609"/>
          </a:xfrm>
          <a:prstGeom prst="rect">
            <a:avLst/>
          </a:prstGeom>
          <a:noFill/>
          <a:ln w="12700">
            <a:noFill/>
          </a:ln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932" y="2750751"/>
            <a:ext cx="1019852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In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AOB</a:t>
            </a:r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,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48052" y="2764832"/>
            <a:ext cx="854743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AOB </a:t>
            </a:r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=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60018" y="2764831"/>
            <a:ext cx="498877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90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itchFamily="18" charset="0"/>
              </a:rPr>
              <a:t>0</a:t>
            </a:r>
            <a:endParaRPr lang="en-US" sz="1600" b="1" dirty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72786" y="2790014"/>
            <a:ext cx="3506110" cy="583988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... [diagonals of rhombus are </a:t>
            </a:r>
          </a:p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    perpendicular to each other]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7932" y="3421872"/>
            <a:ext cx="784211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600" b="1" dirty="0">
                <a:solidFill>
                  <a:srgbClr val="FFFFFF"/>
                </a:solidFill>
                <a:latin typeface="Century Schoolbook" pitchFamily="18" charset="0"/>
              </a:rPr>
              <a:t>AB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itchFamily="18" charset="0"/>
              </a:rPr>
              <a:t>2  </a:t>
            </a:r>
            <a:r>
              <a:rPr lang="pl-PL" sz="1600" b="1" dirty="0">
                <a:solidFill>
                  <a:srgbClr val="FFFFFF"/>
                </a:solidFill>
                <a:latin typeface="Century Schoolbook" pitchFamily="18" charset="0"/>
              </a:rPr>
              <a:t>=</a:t>
            </a:r>
            <a:endParaRPr lang="en-US" sz="1600" b="1" dirty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26952" y="3421872"/>
            <a:ext cx="583835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600" b="1" dirty="0">
                <a:solidFill>
                  <a:srgbClr val="FFFFFF"/>
                </a:solidFill>
                <a:latin typeface="Century Schoolbook" pitchFamily="18" charset="0"/>
              </a:rPr>
              <a:t>A</a:t>
            </a:r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O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itchFamily="18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80833" y="3421872"/>
            <a:ext cx="777049" cy="339271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600" b="1" dirty="0">
                <a:solidFill>
                  <a:srgbClr val="FFFFFF"/>
                </a:solidFill>
                <a:latin typeface="Century Schoolbook" pitchFamily="18" charset="0"/>
              </a:rPr>
              <a:t>+</a:t>
            </a:r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 </a:t>
            </a:r>
            <a:r>
              <a:rPr lang="pl-PL" sz="1600" b="1" dirty="0">
                <a:solidFill>
                  <a:srgbClr val="FFFFFF"/>
                </a:solidFill>
                <a:latin typeface="Century Schoolbook" pitchFamily="18" charset="0"/>
              </a:rPr>
              <a:t>B</a:t>
            </a:r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O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itchFamily="18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32377" y="3421839"/>
            <a:ext cx="3057269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600" b="1" dirty="0">
                <a:solidFill>
                  <a:srgbClr val="FFFFFF"/>
                </a:solidFill>
                <a:latin typeface="Century Schoolbook" pitchFamily="18" charset="0"/>
              </a:rPr>
              <a:t>... </a:t>
            </a:r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[</a:t>
            </a:r>
            <a:r>
              <a:rPr lang="pl-PL" sz="1600" b="1" dirty="0">
                <a:solidFill>
                  <a:srgbClr val="FFFFFF"/>
                </a:solidFill>
                <a:latin typeface="Century Schoolbook" pitchFamily="18" charset="0"/>
              </a:rPr>
              <a:t>by Pythagoras theorem</a:t>
            </a:r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95600" y="3421839"/>
            <a:ext cx="670398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600" b="1" dirty="0">
                <a:solidFill>
                  <a:srgbClr val="FFFFFF"/>
                </a:solidFill>
                <a:latin typeface="Century Schoolbook" pitchFamily="18" charset="0"/>
              </a:rPr>
              <a:t>... (</a:t>
            </a:r>
            <a:r>
              <a:rPr lang="en-US" sz="1600" b="1" dirty="0" err="1">
                <a:solidFill>
                  <a:srgbClr val="FFFFFF"/>
                </a:solidFill>
                <a:latin typeface="Century Schoolbook" pitchFamily="18" charset="0"/>
              </a:rPr>
              <a:t>i</a:t>
            </a:r>
            <a:r>
              <a:rPr lang="pl-PL" sz="1600" b="1" dirty="0">
                <a:solidFill>
                  <a:srgbClr val="FFFFFF"/>
                </a:solidFill>
                <a:latin typeface="Century Schoolbook" pitchFamily="18" charset="0"/>
              </a:rPr>
              <a:t>)</a:t>
            </a:r>
            <a:endParaRPr lang="en-US" sz="1600" b="1" dirty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32411" y="3534931"/>
            <a:ext cx="511701" cy="1322652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8000" b="1" dirty="0">
                <a:solidFill>
                  <a:srgbClr val="FFFFFF"/>
                </a:solidFill>
                <a:latin typeface="Bookman Old Style" pitchFamily="18" charset="0"/>
              </a:rPr>
              <a:t>}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3222" y="4110601"/>
            <a:ext cx="744136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... (</a:t>
            </a:r>
            <a:r>
              <a:rPr lang="en-US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ii</a:t>
            </a:r>
            <a:r>
              <a:rPr lang="pl-PL" sz="1600" b="1" dirty="0">
                <a:solidFill>
                  <a:srgbClr val="9BBB59">
                    <a:lumMod val="20000"/>
                    <a:lumOff val="80000"/>
                  </a:srgbClr>
                </a:solidFill>
                <a:latin typeface="Century Schoolbook" pitchFamily="18" charset="0"/>
              </a:rPr>
              <a:t>)</a:t>
            </a:r>
            <a:endParaRPr lang="en-US" sz="1600" b="1" dirty="0">
              <a:solidFill>
                <a:srgbClr val="9BBB59">
                  <a:lumMod val="20000"/>
                  <a:lumOff val="80000"/>
                </a:srgbClr>
              </a:solidFill>
              <a:latin typeface="Century Schoolbook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84282" y="4110601"/>
            <a:ext cx="4907135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...[diagonals of a rhombus bisect each other]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779673" y="650767"/>
            <a:ext cx="1123661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rhombus</a:t>
            </a:r>
            <a:endParaRPr lang="en-US" sz="1600" dirty="0">
              <a:solidFill>
                <a:srgbClr val="FFFFFF"/>
              </a:solidFill>
              <a:latin typeface="Century Schoolbook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96116" y="2380967"/>
            <a:ext cx="1600200" cy="158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5768185" y="1238581"/>
            <a:ext cx="1370331" cy="914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7368368" y="1238581"/>
            <a:ext cx="1370331" cy="914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908366" y="1017790"/>
            <a:ext cx="1600200" cy="158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62247" y="652351"/>
            <a:ext cx="4805063" cy="340129"/>
          </a:xfrm>
          <a:prstGeom prst="rect">
            <a:avLst/>
          </a:prstGeom>
        </p:spPr>
        <p:txBody>
          <a:bodyPr wrap="squar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Prove that sum of the squares of the sides </a:t>
            </a:r>
            <a:endParaRPr lang="en-US" sz="1600" dirty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59604" y="1882647"/>
            <a:ext cx="767482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+ BC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901268" y="1882647"/>
            <a:ext cx="778762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+ CD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58223" y="1882647"/>
            <a:ext cx="776300" cy="338617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+ AD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230501" y="1882647"/>
            <a:ext cx="309765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Bookman Old Style" pitchFamily="18" charset="0"/>
              </a:rPr>
              <a:t>=</a:t>
            </a:r>
            <a:endParaRPr lang="en-US" sz="1600" b="1" baseline="30000" dirty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16187" y="1882647"/>
            <a:ext cx="778762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+ BD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72313" y="894899"/>
            <a:ext cx="1083370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is equal </a:t>
            </a:r>
            <a:endParaRPr lang="en-US" sz="1600" dirty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76585" y="1882647"/>
            <a:ext cx="574321" cy="338617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AC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749625" y="896382"/>
            <a:ext cx="4682959" cy="340129"/>
          </a:xfrm>
          <a:prstGeom prst="rect">
            <a:avLst/>
          </a:prstGeom>
        </p:spPr>
        <p:txBody>
          <a:bodyPr wrap="squar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to the sum of the squares of its diagonals</a:t>
            </a:r>
            <a:endParaRPr lang="en-US" sz="1600" dirty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48543" y="897175"/>
            <a:ext cx="1212317" cy="338617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diagonals</a:t>
            </a:r>
            <a:endParaRPr lang="en-US" sz="1600" dirty="0">
              <a:solidFill>
                <a:srgbClr val="FFFF00"/>
              </a:solidFill>
              <a:latin typeface="Century Schoolbook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5880100" y="942233"/>
            <a:ext cx="920165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 Same Side Corner Rectangle 68"/>
          <p:cNvSpPr/>
          <p:nvPr/>
        </p:nvSpPr>
        <p:spPr>
          <a:xfrm>
            <a:off x="3670300" y="254000"/>
            <a:ext cx="1727200" cy="381000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rgbClr val="00B0F0"/>
              </a:gs>
              <a:gs pos="100000">
                <a:srgbClr val="00B0F0"/>
              </a:gs>
            </a:gsLst>
            <a:path path="circle">
              <a:fillToRect l="50000" t="130000" r="50000" b="-30000"/>
            </a:path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06148" y="203200"/>
            <a:ext cx="1731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prstClr val="white"/>
                </a:solidFill>
              </a:rPr>
              <a:t>Ex.6.5 (Q.7)</a:t>
            </a:r>
            <a:endParaRPr lang="en-US" sz="2200" b="1" dirty="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>
            <a:stCxn id="7" idx="1"/>
          </p:cNvCxnSpPr>
          <p:nvPr/>
        </p:nvCxnSpPr>
        <p:spPr>
          <a:xfrm flipV="1">
            <a:off x="1497147" y="1552575"/>
            <a:ext cx="2193791" cy="2578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69"/>
          <p:cNvGrpSpPr/>
          <p:nvPr/>
        </p:nvGrpSpPr>
        <p:grpSpPr>
          <a:xfrm>
            <a:off x="613872" y="3728104"/>
            <a:ext cx="1575952" cy="635455"/>
            <a:chOff x="595979" y="3403022"/>
            <a:chExt cx="1567470" cy="632513"/>
          </a:xfrm>
        </p:grpSpPr>
        <p:sp>
          <p:nvSpPr>
            <p:cNvPr id="74" name="Rectangle 73"/>
            <p:cNvSpPr/>
            <p:nvPr/>
          </p:nvSpPr>
          <p:spPr>
            <a:xfrm>
              <a:off x="595979" y="3534020"/>
              <a:ext cx="507229" cy="336137"/>
            </a:xfrm>
            <a:prstGeom prst="rect">
              <a:avLst/>
            </a:prstGeom>
          </p:spPr>
          <p:txBody>
            <a:bodyPr wrap="none" lIns="90596" tIns="45297" rIns="90596" bIns="45297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AO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22000" y="3531362"/>
              <a:ext cx="306338" cy="336137"/>
            </a:xfrm>
            <a:prstGeom prst="rect">
              <a:avLst/>
            </a:prstGeom>
          </p:spPr>
          <p:txBody>
            <a:bodyPr wrap="none" lIns="90596" tIns="45297" rIns="90596" bIns="45297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=</a:t>
              </a:r>
            </a:p>
          </p:txBody>
        </p:sp>
        <p:cxnSp>
          <p:nvCxnSpPr>
            <p:cNvPr id="76" name="Straight Connector 75"/>
            <p:cNvCxnSpPr/>
            <p:nvPr/>
          </p:nvCxnSpPr>
          <p:spPr>
            <a:xfrm rot="10800000">
              <a:off x="1353961" y="3716198"/>
              <a:ext cx="272844" cy="1228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330032" y="3697498"/>
              <a:ext cx="310264" cy="338037"/>
            </a:xfrm>
            <a:prstGeom prst="rect">
              <a:avLst/>
            </a:prstGeom>
          </p:spPr>
          <p:txBody>
            <a:bodyPr wrap="none" lIns="90596" tIns="45297" rIns="90596" bIns="45297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330032" y="3403022"/>
              <a:ext cx="306338" cy="336137"/>
            </a:xfrm>
            <a:prstGeom prst="rect">
              <a:avLst/>
            </a:prstGeom>
          </p:spPr>
          <p:txBody>
            <a:bodyPr wrap="none" lIns="90596" tIns="45297" rIns="90596" bIns="45297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1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67379" y="3534020"/>
              <a:ext cx="496070" cy="336137"/>
            </a:xfrm>
            <a:prstGeom prst="rect">
              <a:avLst/>
            </a:prstGeom>
          </p:spPr>
          <p:txBody>
            <a:bodyPr wrap="none" lIns="90596" tIns="45297" rIns="90596" bIns="45297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AC</a:t>
              </a:r>
            </a:p>
          </p:txBody>
        </p:sp>
      </p:grpSp>
      <p:grpSp>
        <p:nvGrpSpPr>
          <p:cNvPr id="80" name="Group 76"/>
          <p:cNvGrpSpPr/>
          <p:nvPr/>
        </p:nvGrpSpPr>
        <p:grpSpPr>
          <a:xfrm>
            <a:off x="618303" y="4292579"/>
            <a:ext cx="1591981" cy="633234"/>
            <a:chOff x="595979" y="3403022"/>
            <a:chExt cx="1583413" cy="630302"/>
          </a:xfrm>
        </p:grpSpPr>
        <p:sp>
          <p:nvSpPr>
            <p:cNvPr id="81" name="Rectangle 80"/>
            <p:cNvSpPr/>
            <p:nvPr/>
          </p:nvSpPr>
          <p:spPr>
            <a:xfrm>
              <a:off x="595979" y="3534020"/>
              <a:ext cx="512013" cy="336136"/>
            </a:xfrm>
            <a:prstGeom prst="rect">
              <a:avLst/>
            </a:prstGeom>
          </p:spPr>
          <p:txBody>
            <a:bodyPr wrap="none" lIns="90596" tIns="45297" rIns="90596" bIns="45297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BO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22000" y="3531362"/>
              <a:ext cx="306338" cy="336136"/>
            </a:xfrm>
            <a:prstGeom prst="rect">
              <a:avLst/>
            </a:prstGeom>
          </p:spPr>
          <p:txBody>
            <a:bodyPr wrap="none" lIns="90596" tIns="45297" rIns="90596" bIns="45297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=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 rot="10800000">
              <a:off x="1353961" y="3716198"/>
              <a:ext cx="272844" cy="1228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1330032" y="3697498"/>
              <a:ext cx="306338" cy="335826"/>
            </a:xfrm>
            <a:prstGeom prst="rect">
              <a:avLst/>
            </a:prstGeom>
          </p:spPr>
          <p:txBody>
            <a:bodyPr wrap="none" lIns="90596" tIns="45297" rIns="90596" bIns="45297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330032" y="3403022"/>
              <a:ext cx="306338" cy="336136"/>
            </a:xfrm>
            <a:prstGeom prst="rect">
              <a:avLst/>
            </a:prstGeom>
          </p:spPr>
          <p:txBody>
            <a:bodyPr wrap="none" lIns="90596" tIns="45297" rIns="90596" bIns="45297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667379" y="3534020"/>
              <a:ext cx="512013" cy="336136"/>
            </a:xfrm>
            <a:prstGeom prst="rect">
              <a:avLst/>
            </a:prstGeom>
          </p:spPr>
          <p:txBody>
            <a:bodyPr wrap="none" lIns="90596" tIns="45297" rIns="90596" bIns="45297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BD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74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2" grpId="0" animBg="1"/>
      <p:bldP spid="5" grpId="0"/>
      <p:bldP spid="6" grpId="0"/>
      <p:bldP spid="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39" grpId="1"/>
      <p:bldP spid="44" grpId="0"/>
      <p:bldP spid="44" grpId="1"/>
      <p:bldP spid="45" grpId="0"/>
      <p:bldP spid="46" grpId="0"/>
      <p:bldP spid="47" grpId="0"/>
      <p:bldP spid="48" grpId="0"/>
      <p:bldP spid="49" grpId="0"/>
      <p:bldP spid="50" grpId="0"/>
      <p:bldP spid="50" grpId="1"/>
      <p:bldP spid="51" grpId="0"/>
      <p:bldP spid="52" grpId="0"/>
      <p:bldP spid="52" grpId="1"/>
      <p:bldP spid="53" grpId="0"/>
      <p:bldP spid="5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07150" y="3957266"/>
            <a:ext cx="2604049" cy="359469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49230" y="3463679"/>
            <a:ext cx="4304004" cy="359469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1735" y="1233738"/>
            <a:ext cx="5078125" cy="37541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20305" y="2895063"/>
            <a:ext cx="1580140" cy="59570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76884" y="2467682"/>
            <a:ext cx="1825160" cy="37559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21903" y="3541813"/>
            <a:ext cx="1580140" cy="59570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24298" y="2897472"/>
            <a:ext cx="1580140" cy="595702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018516" y="4418192"/>
            <a:ext cx="3934441" cy="361819"/>
          </a:xfrm>
          <a:prstGeom prst="flowChartProcess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657" tIns="45330" rIns="90657" bIns="45330" rtlCol="0" anchor="ctr"/>
          <a:lstStyle/>
          <a:p>
            <a:pPr algn="ctr" defTabSz="805898"/>
            <a:endParaRPr lang="en-IN" sz="1600" b="1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0056" y="1756049"/>
            <a:ext cx="577423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AB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26095" y="1742936"/>
            <a:ext cx="308719" cy="339609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1804364" y="1937456"/>
            <a:ext cx="274320" cy="1234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83085" y="1909076"/>
            <a:ext cx="301707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83085" y="1631547"/>
            <a:ext cx="301707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78684" y="1756076"/>
            <a:ext cx="498877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37556" y="1569136"/>
            <a:ext cx="383461" cy="707098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40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(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01016" y="1569136"/>
            <a:ext cx="383461" cy="707098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40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)</a:t>
            </a:r>
            <a:endParaRPr lang="en-US" sz="28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2024" y="1606305"/>
            <a:ext cx="261632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85340" y="1742936"/>
            <a:ext cx="308719" cy="339609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10800000">
            <a:off x="3201226" y="1948524"/>
            <a:ext cx="274320" cy="1234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79966" y="1920135"/>
            <a:ext cx="301707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79966" y="1631547"/>
            <a:ext cx="301707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75547" y="1767058"/>
            <a:ext cx="514907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BD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59954" y="1580159"/>
            <a:ext cx="383461" cy="707098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40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(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23415" y="1580159"/>
            <a:ext cx="383461" cy="707098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40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)</a:t>
            </a:r>
            <a:endParaRPr lang="en-US" sz="28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34457" y="1617296"/>
            <a:ext cx="261632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31147" y="1756385"/>
            <a:ext cx="1914328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600" dirty="0">
                <a:solidFill>
                  <a:srgbClr val="FFFFFF"/>
                </a:solidFill>
                <a:latin typeface="Bookman Old Style" pitchFamily="18" charset="0"/>
              </a:rPr>
              <a:t>... </a:t>
            </a:r>
            <a:r>
              <a:rPr lang="en-US" sz="1600" dirty="0">
                <a:solidFill>
                  <a:srgbClr val="FFFFFF"/>
                </a:solidFill>
                <a:latin typeface="Bookman Old Style" pitchFamily="18" charset="0"/>
              </a:rPr>
              <a:t>from (</a:t>
            </a:r>
            <a:r>
              <a:rPr lang="en-US" sz="1600" dirty="0" err="1">
                <a:solidFill>
                  <a:srgbClr val="FFFFFF"/>
                </a:solidFill>
                <a:latin typeface="Bookman Old Style" pitchFamily="18" charset="0"/>
              </a:rPr>
              <a:t>i</a:t>
            </a:r>
            <a:r>
              <a:rPr lang="en-US" sz="1600" dirty="0">
                <a:solidFill>
                  <a:srgbClr val="FFFFFF"/>
                </a:solidFill>
                <a:latin typeface="Bookman Old Style" pitchFamily="18" charset="0"/>
              </a:rPr>
              <a:t>) and </a:t>
            </a:r>
            <a:r>
              <a:rPr lang="pl-PL" sz="1600" dirty="0">
                <a:solidFill>
                  <a:srgbClr val="FFFFFF"/>
                </a:solidFill>
                <a:latin typeface="Bookman Old Style" pitchFamily="18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Bookman Old Style" pitchFamily="18" charset="0"/>
              </a:rPr>
              <a:t>ii</a:t>
            </a:r>
            <a:r>
              <a:rPr lang="pl-PL" sz="1600" dirty="0">
                <a:solidFill>
                  <a:srgbClr val="FFFFFF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0056" y="2460929"/>
            <a:ext cx="577423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AB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333932" y="2447816"/>
            <a:ext cx="308719" cy="339609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cxnSp>
        <p:nvCxnSpPr>
          <p:cNvPr id="30" name="Straight Connector 29"/>
          <p:cNvCxnSpPr/>
          <p:nvPr/>
        </p:nvCxnSpPr>
        <p:spPr>
          <a:xfrm rot="10800000">
            <a:off x="1722826" y="2644782"/>
            <a:ext cx="274320" cy="1234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700156" y="2624399"/>
            <a:ext cx="301707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08550" y="2326323"/>
            <a:ext cx="301707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97146" y="2463168"/>
            <a:ext cx="572615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AC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39239" y="2450189"/>
            <a:ext cx="308719" cy="339609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10800000">
            <a:off x="2932280" y="2649269"/>
            <a:ext cx="274320" cy="1234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928657" y="2614874"/>
            <a:ext cx="301707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918002" y="2330823"/>
            <a:ext cx="301707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06663" y="2463168"/>
            <a:ext cx="593453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BD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06385" y="3010470"/>
            <a:ext cx="704061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4AB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617680" y="3010316"/>
            <a:ext cx="572615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AC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171344" y="3010316"/>
            <a:ext cx="308719" cy="339609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459381" y="3010316"/>
            <a:ext cx="593453" cy="337767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BD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327582" y="3010316"/>
            <a:ext cx="308719" cy="339609"/>
          </a:xfrm>
          <a:prstGeom prst="rect">
            <a:avLst/>
          </a:prstGeom>
        </p:spPr>
        <p:txBody>
          <a:bodyPr wrap="none" lIns="90657" tIns="45330" rIns="90657" bIns="4533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4500" y="2417576"/>
            <a:ext cx="361904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8150" y="3010316"/>
            <a:ext cx="361904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1960" y="3480505"/>
            <a:ext cx="361904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3372" y="3480505"/>
            <a:ext cx="577423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de-DE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AB</a:t>
            </a:r>
            <a:r>
              <a:rPr lang="de-DE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18501" y="3480707"/>
            <a:ext cx="832301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de-DE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 AB</a:t>
            </a:r>
            <a:r>
              <a:rPr lang="de-DE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67732" y="3480707"/>
            <a:ext cx="832301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de-DE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 AB</a:t>
            </a:r>
            <a:r>
              <a:rPr lang="de-DE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16958" y="3480707"/>
            <a:ext cx="1096796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de-DE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 AB</a:t>
            </a:r>
            <a:r>
              <a:rPr lang="de-DE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de-DE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 =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58667" y="3480707"/>
            <a:ext cx="837110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de-DE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AC</a:t>
            </a:r>
            <a:r>
              <a:rPr lang="de-DE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de-DE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 +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20667" y="3480505"/>
            <a:ext cx="587539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de-DE" sz="1600" b="1" dirty="0">
                <a:solidFill>
                  <a:srgbClr val="FFFFFF"/>
                </a:solidFill>
                <a:latin typeface="Bookman Old Style" pitchFamily="18" charset="0"/>
              </a:rPr>
              <a:t>BD</a:t>
            </a:r>
            <a:r>
              <a:rPr lang="de-DE" sz="1600" b="1" baseline="30000" dirty="0">
                <a:solidFill>
                  <a:srgbClr val="FFFFFF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43914" y="3547325"/>
            <a:ext cx="833904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… </a:t>
            </a:r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(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iii</a:t>
            </a:r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)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31059" y="3974991"/>
            <a:ext cx="742533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AB  =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29675" y="3974958"/>
            <a:ext cx="3166274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dirty="0">
                <a:solidFill>
                  <a:srgbClr val="FFFFFF"/>
                </a:solidFill>
                <a:latin typeface="Bookman Old Style" pitchFamily="18" charset="0"/>
              </a:rPr>
              <a:t>... (iv) .... [sides of a rhombus]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00793" y="3974991"/>
            <a:ext cx="746427" cy="339271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BC  =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486593" y="3974991"/>
            <a:ext cx="757708" cy="339271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CD  =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59650" y="3974958"/>
            <a:ext cx="510097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1960" y="4429298"/>
            <a:ext cx="361904" cy="339609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srgbClr val="FFFFFF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75044" y="4429500"/>
            <a:ext cx="577423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AB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29677" y="4408588"/>
            <a:ext cx="2082644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600" dirty="0">
                <a:solidFill>
                  <a:srgbClr val="FFFFFF"/>
                </a:solidFill>
                <a:latin typeface="Bookman Old Style" pitchFamily="18" charset="0"/>
              </a:rPr>
              <a:t>... </a:t>
            </a:r>
            <a:r>
              <a:rPr lang="en-US" sz="1600" dirty="0">
                <a:solidFill>
                  <a:srgbClr val="FFFFFF"/>
                </a:solidFill>
                <a:latin typeface="Bookman Old Style" pitchFamily="18" charset="0"/>
              </a:rPr>
              <a:t>from (iii) and </a:t>
            </a:r>
            <a:r>
              <a:rPr lang="pl-PL" sz="1600" dirty="0">
                <a:solidFill>
                  <a:srgbClr val="FFFFFF"/>
                </a:solidFill>
                <a:latin typeface="Bookman Old Style" pitchFamily="18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Bookman Old Style" pitchFamily="18" charset="0"/>
              </a:rPr>
              <a:t>iv</a:t>
            </a:r>
            <a:r>
              <a:rPr lang="pl-PL" sz="1600" dirty="0">
                <a:solidFill>
                  <a:srgbClr val="FFFFFF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srgbClr val="FFFFFF"/>
              </a:solidFill>
              <a:latin typeface="Bookman Old Style" pitchFamily="18" charset="0"/>
            </a:endParaRPr>
          </a:p>
        </p:txBody>
      </p:sp>
      <p:grpSp>
        <p:nvGrpSpPr>
          <p:cNvPr id="62" name="Group 69"/>
          <p:cNvGrpSpPr/>
          <p:nvPr/>
        </p:nvGrpSpPr>
        <p:grpSpPr>
          <a:xfrm>
            <a:off x="6530040" y="2880760"/>
            <a:ext cx="1575952" cy="635455"/>
            <a:chOff x="595979" y="3403022"/>
            <a:chExt cx="1567470" cy="632513"/>
          </a:xfrm>
        </p:grpSpPr>
        <p:sp>
          <p:nvSpPr>
            <p:cNvPr id="63" name="Rectangle 62"/>
            <p:cNvSpPr/>
            <p:nvPr/>
          </p:nvSpPr>
          <p:spPr>
            <a:xfrm>
              <a:off x="595979" y="3534020"/>
              <a:ext cx="507229" cy="336137"/>
            </a:xfrm>
            <a:prstGeom prst="rect">
              <a:avLst/>
            </a:prstGeom>
          </p:spPr>
          <p:txBody>
            <a:bodyPr wrap="none" lIns="90596" tIns="45297" rIns="90596" bIns="45297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AO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22000" y="3531362"/>
              <a:ext cx="306338" cy="336137"/>
            </a:xfrm>
            <a:prstGeom prst="rect">
              <a:avLst/>
            </a:prstGeom>
          </p:spPr>
          <p:txBody>
            <a:bodyPr wrap="none" lIns="90596" tIns="45297" rIns="90596" bIns="45297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=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 rot="10800000">
              <a:off x="1353961" y="3716198"/>
              <a:ext cx="272844" cy="1228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1330032" y="3697498"/>
              <a:ext cx="310264" cy="338037"/>
            </a:xfrm>
            <a:prstGeom prst="rect">
              <a:avLst/>
            </a:prstGeom>
          </p:spPr>
          <p:txBody>
            <a:bodyPr wrap="none" lIns="90596" tIns="45297" rIns="90596" bIns="45297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330032" y="3403022"/>
              <a:ext cx="306338" cy="336137"/>
            </a:xfrm>
            <a:prstGeom prst="rect">
              <a:avLst/>
            </a:prstGeom>
          </p:spPr>
          <p:txBody>
            <a:bodyPr wrap="none" lIns="90596" tIns="45297" rIns="90596" bIns="45297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1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667379" y="3534020"/>
              <a:ext cx="496070" cy="336137"/>
            </a:xfrm>
            <a:prstGeom prst="rect">
              <a:avLst/>
            </a:prstGeom>
          </p:spPr>
          <p:txBody>
            <a:bodyPr wrap="none" lIns="90596" tIns="45297" rIns="90596" bIns="45297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AC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6249892" y="2501135"/>
            <a:ext cx="790623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AB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  </a:t>
            </a:r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=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928084" y="2485237"/>
            <a:ext cx="581779" cy="34051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27013" y="2501135"/>
            <a:ext cx="586870" cy="339271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O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522707" y="3541038"/>
            <a:ext cx="1580140" cy="595702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555386" y="2485237"/>
            <a:ext cx="576186" cy="34051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74" name="Group 76"/>
          <p:cNvGrpSpPr/>
          <p:nvPr/>
        </p:nvGrpSpPr>
        <p:grpSpPr>
          <a:xfrm>
            <a:off x="6526851" y="3529055"/>
            <a:ext cx="1591981" cy="633234"/>
            <a:chOff x="595979" y="3403022"/>
            <a:chExt cx="1583413" cy="630302"/>
          </a:xfrm>
        </p:grpSpPr>
        <p:sp>
          <p:nvSpPr>
            <p:cNvPr id="75" name="Rectangle 74"/>
            <p:cNvSpPr/>
            <p:nvPr/>
          </p:nvSpPr>
          <p:spPr>
            <a:xfrm>
              <a:off x="595979" y="3534020"/>
              <a:ext cx="512013" cy="336136"/>
            </a:xfrm>
            <a:prstGeom prst="rect">
              <a:avLst/>
            </a:prstGeom>
          </p:spPr>
          <p:txBody>
            <a:bodyPr wrap="none" lIns="90596" tIns="45297" rIns="90596" bIns="45297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BO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22000" y="3531362"/>
              <a:ext cx="306338" cy="336136"/>
            </a:xfrm>
            <a:prstGeom prst="rect">
              <a:avLst/>
            </a:prstGeom>
          </p:spPr>
          <p:txBody>
            <a:bodyPr wrap="none" lIns="90596" tIns="45297" rIns="90596" bIns="45297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=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10800000">
              <a:off x="1353961" y="3716198"/>
              <a:ext cx="272844" cy="1228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1330032" y="3697498"/>
              <a:ext cx="306338" cy="335826"/>
            </a:xfrm>
            <a:prstGeom prst="rect">
              <a:avLst/>
            </a:prstGeom>
          </p:spPr>
          <p:txBody>
            <a:bodyPr wrap="none" lIns="90596" tIns="45297" rIns="90596" bIns="45297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330032" y="3403022"/>
              <a:ext cx="306338" cy="336136"/>
            </a:xfrm>
            <a:prstGeom prst="rect">
              <a:avLst/>
            </a:prstGeom>
          </p:spPr>
          <p:txBody>
            <a:bodyPr wrap="none" lIns="90596" tIns="45297" rIns="90596" bIns="45297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1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67379" y="3534020"/>
              <a:ext cx="512013" cy="336136"/>
            </a:xfrm>
            <a:prstGeom prst="rect">
              <a:avLst/>
            </a:prstGeom>
          </p:spPr>
          <p:txBody>
            <a:bodyPr wrap="none" lIns="90596" tIns="45297" rIns="90596" bIns="45297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BD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7380893" y="2501135"/>
            <a:ext cx="774593" cy="337767"/>
          </a:xfrm>
          <a:prstGeom prst="rect">
            <a:avLst/>
          </a:prstGeom>
          <a:noFill/>
        </p:spPr>
        <p:txBody>
          <a:bodyPr wrap="none" lIns="90657" tIns="45330" rIns="90657" bIns="45330" rtlCol="0">
            <a:spAutoFit/>
          </a:bodyPr>
          <a:lstStyle/>
          <a:p>
            <a:pPr defTabSz="805898"/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r>
              <a:rPr lang="pl-PL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B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O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82" name="Group 112"/>
          <p:cNvGrpSpPr/>
          <p:nvPr/>
        </p:nvGrpSpPr>
        <p:grpSpPr>
          <a:xfrm>
            <a:off x="6001967" y="592417"/>
            <a:ext cx="2895009" cy="1952882"/>
            <a:chOff x="5969631" y="589640"/>
            <a:chExt cx="2879428" cy="1943841"/>
          </a:xfrm>
        </p:grpSpPr>
        <p:sp>
          <p:nvSpPr>
            <p:cNvPr id="83" name="Rectangle 82"/>
            <p:cNvSpPr/>
            <p:nvPr/>
          </p:nvSpPr>
          <p:spPr>
            <a:xfrm rot="19891523">
              <a:off x="7333468" y="1600197"/>
              <a:ext cx="126179" cy="1373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5898"/>
              <a:endParaRPr lang="en-US" sz="1600" b="1">
                <a:solidFill>
                  <a:prstClr val="white"/>
                </a:solidFill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6172322" y="2256735"/>
              <a:ext cx="1591588" cy="157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 flipH="1" flipV="1">
              <a:off x="5945068" y="1120002"/>
              <a:ext cx="1363987" cy="90947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 flipH="1" flipV="1">
              <a:off x="7536656" y="1120002"/>
              <a:ext cx="1363987" cy="90947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079662" y="899859"/>
              <a:ext cx="1591588" cy="157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>
              <a:off x="6740862" y="1233687"/>
              <a:ext cx="1363987" cy="68210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0800000" flipV="1">
              <a:off x="6172322" y="892748"/>
              <a:ext cx="2501067" cy="136398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6911582" y="2264606"/>
              <a:ext cx="151554" cy="157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7688923" y="891988"/>
              <a:ext cx="151554" cy="157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592413" y="1524976"/>
              <a:ext cx="151580" cy="157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127705" y="1589894"/>
              <a:ext cx="151580" cy="157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7561219" y="2195444"/>
              <a:ext cx="331102" cy="3380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596" tIns="45297" rIns="90596" bIns="45297" rtlCol="0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B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513147" y="589640"/>
              <a:ext cx="335912" cy="3380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596" tIns="45297" rIns="90596" bIns="45297" rtlCol="0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C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21587" y="589640"/>
              <a:ext cx="343926" cy="3380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596" tIns="45297" rIns="90596" bIns="45297" rtlCol="0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D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969631" y="2195444"/>
              <a:ext cx="331102" cy="3380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596" tIns="45297" rIns="90596" bIns="45297" rtlCol="0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323454" y="1188438"/>
              <a:ext cx="347132" cy="33803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596" tIns="45297" rIns="90596" bIns="45297" rtlCol="0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O</a:t>
              </a:r>
            </a:p>
          </p:txBody>
        </p:sp>
      </p:grpSp>
      <p:cxnSp>
        <p:nvCxnSpPr>
          <p:cNvPr id="99" name="Straight Connector 98"/>
          <p:cNvCxnSpPr/>
          <p:nvPr/>
        </p:nvCxnSpPr>
        <p:spPr>
          <a:xfrm>
            <a:off x="1650755" y="2261114"/>
            <a:ext cx="1005544" cy="15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096033" y="2261114"/>
            <a:ext cx="1005544" cy="15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710148" y="3332954"/>
            <a:ext cx="551609" cy="159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33"/>
          <p:cNvGrpSpPr/>
          <p:nvPr/>
        </p:nvGrpSpPr>
        <p:grpSpPr>
          <a:xfrm>
            <a:off x="823388" y="3394410"/>
            <a:ext cx="440714" cy="183610"/>
            <a:chOff x="4496192" y="4283148"/>
            <a:chExt cx="685356" cy="285752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4470943" y="4405064"/>
              <a:ext cx="182661" cy="13216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0800000" flipV="1">
              <a:off x="4610044" y="4283148"/>
              <a:ext cx="571504" cy="28575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44"/>
          <p:cNvGrpSpPr/>
          <p:nvPr/>
        </p:nvGrpSpPr>
        <p:grpSpPr>
          <a:xfrm>
            <a:off x="3830421" y="3413548"/>
            <a:ext cx="440714" cy="183610"/>
            <a:chOff x="4496192" y="4283148"/>
            <a:chExt cx="685356" cy="285752"/>
          </a:xfrm>
        </p:grpSpPr>
        <p:cxnSp>
          <p:nvCxnSpPr>
            <p:cNvPr id="123" name="Straight Connector 122"/>
            <p:cNvCxnSpPr/>
            <p:nvPr/>
          </p:nvCxnSpPr>
          <p:spPr>
            <a:xfrm rot="16200000" flipH="1">
              <a:off x="4470943" y="4405064"/>
              <a:ext cx="182661" cy="13216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 flipV="1">
              <a:off x="4610044" y="4283148"/>
              <a:ext cx="571504" cy="28575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47"/>
          <p:cNvGrpSpPr/>
          <p:nvPr/>
        </p:nvGrpSpPr>
        <p:grpSpPr>
          <a:xfrm>
            <a:off x="4573403" y="3387232"/>
            <a:ext cx="440714" cy="183610"/>
            <a:chOff x="4496192" y="4283148"/>
            <a:chExt cx="685356" cy="285752"/>
          </a:xfrm>
        </p:grpSpPr>
        <p:cxnSp>
          <p:nvCxnSpPr>
            <p:cNvPr id="126" name="Straight Connector 125"/>
            <p:cNvCxnSpPr/>
            <p:nvPr/>
          </p:nvCxnSpPr>
          <p:spPr>
            <a:xfrm rot="16200000" flipH="1">
              <a:off x="4470943" y="4405064"/>
              <a:ext cx="182661" cy="13216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10800000" flipV="1">
              <a:off x="4610044" y="4283148"/>
              <a:ext cx="571504" cy="28575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 hidden="1"/>
          <p:cNvCxnSpPr/>
          <p:nvPr/>
        </p:nvCxnSpPr>
        <p:spPr>
          <a:xfrm rot="5400000" flipH="1" flipV="1">
            <a:off x="5977735" y="1124281"/>
            <a:ext cx="1370331" cy="914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 hidden="1"/>
          <p:cNvCxnSpPr/>
          <p:nvPr/>
        </p:nvCxnSpPr>
        <p:spPr>
          <a:xfrm rot="5400000" flipH="1" flipV="1">
            <a:off x="7577918" y="1124281"/>
            <a:ext cx="1370331" cy="914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 hidden="1"/>
          <p:cNvCxnSpPr/>
          <p:nvPr/>
        </p:nvCxnSpPr>
        <p:spPr>
          <a:xfrm>
            <a:off x="7117916" y="903490"/>
            <a:ext cx="1600200" cy="158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 hidden="1"/>
          <p:cNvCxnSpPr/>
          <p:nvPr/>
        </p:nvCxnSpPr>
        <p:spPr>
          <a:xfrm>
            <a:off x="6204867" y="2267438"/>
            <a:ext cx="1600200" cy="158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528501" y="4429037"/>
            <a:ext cx="772316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BC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182924" y="4429037"/>
            <a:ext cx="785209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CD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2848498" y="4429037"/>
            <a:ext cx="780375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AD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3502865" y="4429037"/>
            <a:ext cx="1437939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= AC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+ BD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475205" y="219075"/>
            <a:ext cx="6500520" cy="1371876"/>
            <a:chOff x="341855" y="5422900"/>
            <a:chExt cx="6500520" cy="1371876"/>
          </a:xfrm>
        </p:grpSpPr>
        <p:sp>
          <p:nvSpPr>
            <p:cNvPr id="136" name="TextBox 135"/>
            <p:cNvSpPr txBox="1"/>
            <p:nvPr/>
          </p:nvSpPr>
          <p:spPr>
            <a:xfrm>
              <a:off x="341855" y="5872877"/>
              <a:ext cx="6500520" cy="583988"/>
            </a:xfrm>
            <a:prstGeom prst="rect">
              <a:avLst/>
            </a:prstGeom>
            <a:noFill/>
          </p:spPr>
          <p:txBody>
            <a:bodyPr wrap="none" lIns="90657" tIns="45330" rIns="90657" bIns="45330" rtlCol="0">
              <a:spAutoFit/>
            </a:bodyPr>
            <a:lstStyle/>
            <a:p>
              <a:pPr marL="342900" indent="-342900" defTabSz="805898">
                <a:buFontTx/>
                <a:buAutoNum type="alphaUcPeriod" startAt="17"/>
              </a:pPr>
              <a:r>
                <a:rPr lang="en-US" sz="1600" b="1" dirty="0" smtClean="0">
                  <a:solidFill>
                    <a:srgbClr val="FFFF00"/>
                  </a:solidFill>
                  <a:latin typeface="Century Schoolbook" pitchFamily="18" charset="0"/>
                </a:rPr>
                <a:t>Prove </a:t>
              </a:r>
              <a:r>
                <a:rPr lang="en-US" sz="1600" b="1" dirty="0">
                  <a:solidFill>
                    <a:srgbClr val="FFFF00"/>
                  </a:solidFill>
                  <a:latin typeface="Century Schoolbook" pitchFamily="18" charset="0"/>
                </a:rPr>
                <a:t>that sum of the squares of the sides of a rhombus </a:t>
              </a:r>
              <a:endParaRPr lang="en-US" sz="1600" b="1" dirty="0" smtClean="0">
                <a:solidFill>
                  <a:srgbClr val="FFFF00"/>
                </a:solidFill>
                <a:latin typeface="Century Schoolbook" pitchFamily="18" charset="0"/>
              </a:endParaRPr>
            </a:p>
            <a:p>
              <a:pPr defTabSz="805898"/>
              <a:r>
                <a:rPr lang="en-US" sz="1600" b="1" dirty="0" smtClean="0">
                  <a:solidFill>
                    <a:srgbClr val="FFFF00"/>
                  </a:solidFill>
                  <a:latin typeface="Century Schoolbook" pitchFamily="18" charset="0"/>
                </a:rPr>
                <a:t>      is </a:t>
              </a:r>
              <a:r>
                <a:rPr lang="en-US" sz="1600" b="1" dirty="0">
                  <a:solidFill>
                    <a:srgbClr val="FFFF00"/>
                  </a:solidFill>
                  <a:latin typeface="Century Schoolbook" pitchFamily="18" charset="0"/>
                </a:rPr>
                <a:t>equal </a:t>
              </a:r>
              <a:r>
                <a:rPr lang="en-US" sz="1600" b="1" dirty="0" smtClean="0">
                  <a:solidFill>
                    <a:srgbClr val="FFFF00"/>
                  </a:solidFill>
                  <a:latin typeface="Century Schoolbook" pitchFamily="18" charset="0"/>
                </a:rPr>
                <a:t>to </a:t>
              </a:r>
              <a:r>
                <a:rPr lang="en-US" sz="1600" b="1" dirty="0">
                  <a:solidFill>
                    <a:srgbClr val="FFFF00"/>
                  </a:solidFill>
                  <a:latin typeface="Century Schoolbook" pitchFamily="18" charset="0"/>
                </a:rPr>
                <a:t>the sum of the squares of its diagonals.</a:t>
              </a:r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367990" y="6445641"/>
              <a:ext cx="5149159" cy="349135"/>
              <a:chOff x="367990" y="7093341"/>
              <a:chExt cx="5149159" cy="349135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367990" y="7093341"/>
                <a:ext cx="1272501" cy="339609"/>
              </a:xfrm>
              <a:prstGeom prst="rect">
                <a:avLst/>
              </a:prstGeom>
              <a:noFill/>
            </p:spPr>
            <p:txBody>
              <a:bodyPr wrap="none" lIns="90657" tIns="45330" rIns="90657" bIns="45330" rtlCol="0">
                <a:spAutoFit/>
              </a:bodyPr>
              <a:lstStyle/>
              <a:p>
                <a:pPr defTabSz="805898"/>
                <a:r>
                  <a:rPr lang="en-US" sz="1600" b="1" dirty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Century Schoolbook" pitchFamily="18" charset="0"/>
                  </a:rPr>
                  <a:t>To Prove :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641564" y="7102776"/>
                <a:ext cx="577423" cy="337767"/>
              </a:xfrm>
              <a:prstGeom prst="rect">
                <a:avLst/>
              </a:prstGeom>
              <a:noFill/>
            </p:spPr>
            <p:txBody>
              <a:bodyPr wrap="none" lIns="90657" tIns="45330" rIns="90657" bIns="45330" rtlCol="0">
                <a:spAutoFit/>
              </a:bodyPr>
              <a:lstStyle/>
              <a:p>
                <a:pPr defTabSz="805898"/>
                <a:r>
                  <a:rPr lang="en-US" sz="1600" b="1" dirty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Century Schoolbook" pitchFamily="18" charset="0"/>
                  </a:rPr>
                  <a:t>AB</a:t>
                </a:r>
                <a:r>
                  <a:rPr lang="en-US" sz="1600" b="1" baseline="30000" dirty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Century Schoolbook" pitchFamily="18" charset="0"/>
                  </a:rPr>
                  <a:t>2</a:t>
                </a: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081804" y="7102347"/>
                <a:ext cx="767482" cy="340129"/>
              </a:xfrm>
              <a:prstGeom prst="rect">
                <a:avLst/>
              </a:prstGeom>
            </p:spPr>
            <p:txBody>
              <a:bodyPr wrap="none" lIns="91502" tIns="45751" rIns="91502" bIns="45751">
                <a:spAutoFit/>
              </a:bodyPr>
              <a:lstStyle/>
              <a:p>
                <a:pPr defTabSz="805898"/>
                <a:r>
                  <a:rPr lang="en-US" sz="1600" b="1" dirty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Century Schoolbook" pitchFamily="18" charset="0"/>
                  </a:rPr>
                  <a:t>+ BC</a:t>
                </a:r>
                <a:r>
                  <a:rPr lang="en-US" sz="1600" b="1" baseline="30000" dirty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Century Schoolbook" pitchFamily="18" charset="0"/>
                  </a:rPr>
                  <a:t>2</a:t>
                </a: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2723468" y="7102347"/>
                <a:ext cx="778762" cy="340129"/>
              </a:xfrm>
              <a:prstGeom prst="rect">
                <a:avLst/>
              </a:prstGeom>
            </p:spPr>
            <p:txBody>
              <a:bodyPr wrap="none" lIns="91502" tIns="45751" rIns="91502" bIns="45751">
                <a:spAutoFit/>
              </a:bodyPr>
              <a:lstStyle/>
              <a:p>
                <a:pPr defTabSz="805898"/>
                <a:r>
                  <a:rPr lang="en-US" sz="1600" b="1" dirty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Century Schoolbook" pitchFamily="18" charset="0"/>
                  </a:rPr>
                  <a:t>+ CD</a:t>
                </a:r>
                <a:r>
                  <a:rPr lang="en-US" sz="1600" b="1" baseline="30000" dirty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Century Schoolbook" pitchFamily="18" charset="0"/>
                  </a:rPr>
                  <a:t>2</a:t>
                </a: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3380423" y="7102347"/>
                <a:ext cx="776300" cy="338617"/>
              </a:xfrm>
              <a:prstGeom prst="rect">
                <a:avLst/>
              </a:prstGeom>
            </p:spPr>
            <p:txBody>
              <a:bodyPr wrap="none" lIns="91502" tIns="45751" rIns="91502" bIns="45751">
                <a:spAutoFit/>
              </a:bodyPr>
              <a:lstStyle/>
              <a:p>
                <a:pPr defTabSz="805898"/>
                <a:r>
                  <a:rPr lang="en-US" sz="1600" b="1" dirty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Century Schoolbook" pitchFamily="18" charset="0"/>
                  </a:rPr>
                  <a:t>+ AD</a:t>
                </a:r>
                <a:r>
                  <a:rPr lang="en-US" sz="1600" b="1" baseline="30000" dirty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Century Schoolbook" pitchFamily="18" charset="0"/>
                  </a:rPr>
                  <a:t>2</a:t>
                </a: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4052701" y="7102347"/>
                <a:ext cx="309765" cy="340129"/>
              </a:xfrm>
              <a:prstGeom prst="rect">
                <a:avLst/>
              </a:prstGeom>
            </p:spPr>
            <p:txBody>
              <a:bodyPr wrap="none" lIns="91502" tIns="45751" rIns="91502" bIns="45751">
                <a:spAutoFit/>
              </a:bodyPr>
              <a:lstStyle/>
              <a:p>
                <a:pPr defTabSz="805898"/>
                <a:r>
                  <a:rPr lang="en-US" sz="1600" b="1" dirty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Bookman Old Style" pitchFamily="18" charset="0"/>
                  </a:rPr>
                  <a:t>=</a:t>
                </a:r>
                <a:endParaRPr lang="en-US" sz="1600" b="1" baseline="30000" dirty="0">
                  <a:solidFill>
                    <a:srgbClr val="9BBB59">
                      <a:lumMod val="20000"/>
                      <a:lumOff val="80000"/>
                    </a:srgbClr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4738387" y="7102347"/>
                <a:ext cx="778762" cy="340129"/>
              </a:xfrm>
              <a:prstGeom prst="rect">
                <a:avLst/>
              </a:prstGeom>
            </p:spPr>
            <p:txBody>
              <a:bodyPr wrap="none" lIns="91502" tIns="45751" rIns="91502" bIns="45751">
                <a:spAutoFit/>
              </a:bodyPr>
              <a:lstStyle/>
              <a:p>
                <a:pPr defTabSz="805898"/>
                <a:r>
                  <a:rPr lang="en-US" sz="1600" b="1" dirty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Century Schoolbook" pitchFamily="18" charset="0"/>
                  </a:rPr>
                  <a:t>+ BD</a:t>
                </a:r>
                <a:r>
                  <a:rPr lang="en-US" sz="1600" b="1" baseline="30000" dirty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Century Schoolbook" pitchFamily="18" charset="0"/>
                  </a:rPr>
                  <a:t>2</a:t>
                </a: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4298785" y="7102347"/>
                <a:ext cx="574321" cy="338617"/>
              </a:xfrm>
              <a:prstGeom prst="rect">
                <a:avLst/>
              </a:prstGeom>
            </p:spPr>
            <p:txBody>
              <a:bodyPr wrap="none" lIns="91502" tIns="45751" rIns="91502" bIns="45751">
                <a:spAutoFit/>
              </a:bodyPr>
              <a:lstStyle/>
              <a:p>
                <a:pPr defTabSz="805898"/>
                <a:r>
                  <a:rPr lang="en-US" sz="1600" b="1" dirty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Century Schoolbook" pitchFamily="18" charset="0"/>
                  </a:rPr>
                  <a:t>AC</a:t>
                </a:r>
                <a:r>
                  <a:rPr lang="en-US" sz="1600" b="1" baseline="30000" dirty="0">
                    <a:solidFill>
                      <a:srgbClr val="9BBB59">
                        <a:lumMod val="20000"/>
                        <a:lumOff val="80000"/>
                      </a:srgbClr>
                    </a:solidFill>
                    <a:latin typeface="Century Schoolbook" pitchFamily="18" charset="0"/>
                  </a:rPr>
                  <a:t>2</a:t>
                </a:r>
              </a:p>
            </p:txBody>
          </p:sp>
        </p:grpSp>
        <p:sp>
          <p:nvSpPr>
            <p:cNvPr id="145" name="Round Same Side Corner Rectangle 144"/>
            <p:cNvSpPr/>
            <p:nvPr/>
          </p:nvSpPr>
          <p:spPr>
            <a:xfrm>
              <a:off x="3492500" y="5473700"/>
              <a:ext cx="1727200" cy="3810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rgbClr val="00B0F0"/>
                </a:gs>
                <a:gs pos="100000">
                  <a:srgbClr val="00B0F0"/>
                </a:gs>
              </a:gsLst>
              <a:path path="circle">
                <a:fillToRect l="50000" t="130000" r="50000" b="-30000"/>
              </a:path>
              <a:tileRect/>
            </a:gra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528348" y="5422900"/>
              <a:ext cx="17317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>
                  <a:solidFill>
                    <a:prstClr val="white"/>
                  </a:solidFill>
                </a:rPr>
                <a:t>Ex.6.5 (Q.7)</a:t>
              </a:r>
              <a:endParaRPr lang="en-US" sz="2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3" name="Group 135"/>
          <p:cNvGrpSpPr/>
          <p:nvPr/>
        </p:nvGrpSpPr>
        <p:grpSpPr>
          <a:xfrm>
            <a:off x="1948476" y="1145624"/>
            <a:ext cx="440714" cy="183610"/>
            <a:chOff x="4496192" y="4283148"/>
            <a:chExt cx="685356" cy="285752"/>
          </a:xfrm>
        </p:grpSpPr>
        <p:cxnSp>
          <p:nvCxnSpPr>
            <p:cNvPr id="114" name="Straight Connector 113"/>
            <p:cNvCxnSpPr/>
            <p:nvPr/>
          </p:nvCxnSpPr>
          <p:spPr>
            <a:xfrm rot="16200000" flipH="1">
              <a:off x="4470943" y="4405064"/>
              <a:ext cx="182661" cy="13216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0800000" flipV="1">
              <a:off x="4610044" y="4283148"/>
              <a:ext cx="571504" cy="28575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38"/>
          <p:cNvGrpSpPr/>
          <p:nvPr/>
        </p:nvGrpSpPr>
        <p:grpSpPr>
          <a:xfrm>
            <a:off x="4639483" y="1145624"/>
            <a:ext cx="440714" cy="183610"/>
            <a:chOff x="4496192" y="4283148"/>
            <a:chExt cx="685356" cy="285752"/>
          </a:xfrm>
        </p:grpSpPr>
        <p:cxnSp>
          <p:nvCxnSpPr>
            <p:cNvPr id="117" name="Straight Connector 116"/>
            <p:cNvCxnSpPr/>
            <p:nvPr/>
          </p:nvCxnSpPr>
          <p:spPr>
            <a:xfrm rot="16200000" flipH="1">
              <a:off x="4470943" y="4405064"/>
              <a:ext cx="182661" cy="13216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0800000" flipV="1">
              <a:off x="4610044" y="4283148"/>
              <a:ext cx="571504" cy="28575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41"/>
          <p:cNvGrpSpPr/>
          <p:nvPr/>
        </p:nvGrpSpPr>
        <p:grpSpPr>
          <a:xfrm>
            <a:off x="5223652" y="1145624"/>
            <a:ext cx="440714" cy="183610"/>
            <a:chOff x="4496192" y="4283148"/>
            <a:chExt cx="685356" cy="285752"/>
          </a:xfrm>
        </p:grpSpPr>
        <p:cxnSp>
          <p:nvCxnSpPr>
            <p:cNvPr id="120" name="Straight Connector 119"/>
            <p:cNvCxnSpPr/>
            <p:nvPr/>
          </p:nvCxnSpPr>
          <p:spPr>
            <a:xfrm rot="16200000" flipH="1">
              <a:off x="4470943" y="4405064"/>
              <a:ext cx="182661" cy="13216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0800000" flipV="1">
              <a:off x="4610044" y="4283148"/>
              <a:ext cx="571504" cy="28575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302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000"/>
                            </p:stCondLst>
                            <p:childTnLst>
                              <p:par>
                                <p:cTn id="2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500"/>
                            </p:stCondLst>
                            <p:childTnLst>
                              <p:par>
                                <p:cTn id="2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000"/>
                            </p:stCondLst>
                            <p:childTnLst>
                              <p:par>
                                <p:cTn id="2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500"/>
                            </p:stCondLst>
                            <p:childTnLst>
                              <p:par>
                                <p:cTn id="2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000"/>
                            </p:stCondLst>
                            <p:childTnLst>
                              <p:par>
                                <p:cTn id="3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500"/>
                            </p:stCondLst>
                            <p:childTnLst>
                              <p:par>
                                <p:cTn id="3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000"/>
                            </p:stCondLst>
                            <p:childTnLst>
                              <p:par>
                                <p:cTn id="3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00"/>
                            </p:stCondLst>
                            <p:childTnLst>
                              <p:par>
                                <p:cTn id="3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000"/>
                            </p:stCondLst>
                            <p:childTnLst>
                              <p:par>
                                <p:cTn id="3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500"/>
                            </p:stCondLst>
                            <p:childTnLst>
                              <p:par>
                                <p:cTn id="3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2000"/>
                            </p:stCondLst>
                            <p:childTnLst>
                              <p:par>
                                <p:cTn id="3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2500"/>
                            </p:stCondLst>
                            <p:childTnLst>
                              <p:par>
                                <p:cTn id="3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3000"/>
                            </p:stCondLst>
                            <p:childTnLst>
                              <p:par>
                                <p:cTn id="3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500"/>
                            </p:stCondLst>
                            <p:childTnLst>
                              <p:par>
                                <p:cTn id="39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9" grpId="0"/>
      <p:bldP spid="70" grpId="0" animBg="1"/>
      <p:bldP spid="70" grpId="1" animBg="1"/>
      <p:bldP spid="71" grpId="0"/>
      <p:bldP spid="72" grpId="0" animBg="1"/>
      <p:bldP spid="72" grpId="1" animBg="1"/>
      <p:bldP spid="73" grpId="0" animBg="1"/>
      <p:bldP spid="73" grpId="1" animBg="1"/>
      <p:bldP spid="81" grpId="0"/>
      <p:bldP spid="132" grpId="0"/>
      <p:bldP spid="133" grpId="0"/>
      <p:bldP spid="134" grpId="0"/>
      <p:bldP spid="1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58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1207850" y="2816224"/>
            <a:ext cx="2135425" cy="25400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rgbClr val="00B0F0"/>
              </a:gs>
              <a:gs pos="100000">
                <a:srgbClr val="00B0F0"/>
              </a:gs>
            </a:gsLst>
            <a:path path="circle">
              <a:fillToRect l="50000" t="130000" r="50000" b="-30000"/>
            </a:path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1" name="Right Triangle 40"/>
          <p:cNvSpPr/>
          <p:nvPr/>
        </p:nvSpPr>
        <p:spPr>
          <a:xfrm>
            <a:off x="6191250" y="1111250"/>
            <a:ext cx="1149350" cy="188595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6" name="Right Triangle 65"/>
          <p:cNvSpPr/>
          <p:nvPr/>
        </p:nvSpPr>
        <p:spPr>
          <a:xfrm>
            <a:off x="6184106" y="2045494"/>
            <a:ext cx="1147763" cy="947262"/>
          </a:xfrm>
          <a:prstGeom prst="rt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2" name="Right Triangle 61"/>
          <p:cNvSpPr/>
          <p:nvPr/>
        </p:nvSpPr>
        <p:spPr>
          <a:xfrm>
            <a:off x="6197600" y="1123950"/>
            <a:ext cx="2216150" cy="1860550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6191250" y="2033588"/>
            <a:ext cx="2238375" cy="957262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876925" y="885825"/>
            <a:ext cx="2821466" cy="2410241"/>
            <a:chOff x="5876925" y="885825"/>
            <a:chExt cx="2821466" cy="2410241"/>
          </a:xfrm>
        </p:grpSpPr>
        <p:sp>
          <p:nvSpPr>
            <p:cNvPr id="37" name="Rectangle 36"/>
            <p:cNvSpPr/>
            <p:nvPr/>
          </p:nvSpPr>
          <p:spPr>
            <a:xfrm>
              <a:off x="6194266" y="2770505"/>
              <a:ext cx="216000" cy="216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876925" y="885825"/>
              <a:ext cx="2821466" cy="2410241"/>
              <a:chOff x="5876925" y="885825"/>
              <a:chExt cx="2821466" cy="2410241"/>
            </a:xfrm>
          </p:grpSpPr>
          <p:sp>
            <p:nvSpPr>
              <p:cNvPr id="8" name="Right Triangle 7"/>
              <p:cNvSpPr/>
              <p:nvPr/>
            </p:nvSpPr>
            <p:spPr>
              <a:xfrm>
                <a:off x="6191250" y="1104900"/>
                <a:ext cx="2247900" cy="1885950"/>
              </a:xfrm>
              <a:prstGeom prst="rtTriangle">
                <a:avLst/>
              </a:prstGeom>
              <a:noFill/>
              <a:ln w="38100">
                <a:solidFill>
                  <a:srgbClr val="FFFF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05500" y="885825"/>
                <a:ext cx="3401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FF00"/>
                    </a:solidFill>
                    <a:latin typeface="Century Schoolbook" pitchFamily="18" charset="0"/>
                  </a:rPr>
                  <a:t>A</a:t>
                </a:r>
                <a:endParaRPr lang="en-IN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76925" y="2957512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00"/>
                    </a:solidFill>
                    <a:latin typeface="Century Schoolbook" pitchFamily="18" charset="0"/>
                  </a:rPr>
                  <a:t>C</a:t>
                </a:r>
                <a:endParaRPr lang="en-IN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353425" y="2957512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00"/>
                    </a:solidFill>
                    <a:latin typeface="Century Schoolbook" pitchFamily="18" charset="0"/>
                  </a:rPr>
                  <a:t>B</a:t>
                </a:r>
                <a:endParaRPr lang="en-IN" sz="14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" name="Round Same Side Corner Rectangle 2"/>
          <p:cNvSpPr/>
          <p:nvPr/>
        </p:nvSpPr>
        <p:spPr>
          <a:xfrm>
            <a:off x="3688160" y="242886"/>
            <a:ext cx="1727200" cy="381000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rgbClr val="00B0F0"/>
              </a:gs>
              <a:gs pos="100000">
                <a:srgbClr val="00B0F0"/>
              </a:gs>
            </a:gsLst>
            <a:path path="circle">
              <a:fillToRect l="50000" t="130000" r="50000" b="-30000"/>
            </a:path>
            <a:tileRect/>
          </a:gradFill>
          <a:ln w="95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3760" y="248720"/>
            <a:ext cx="16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Ex.6.5 (Q.13)</a:t>
            </a:r>
            <a:endParaRPr lang="en-US" sz="1800" b="1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306" y="643580"/>
            <a:ext cx="7758487" cy="584569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Q.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D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&amp; E are points on the sides CA &amp; CB respectively</a:t>
            </a:r>
          </a:p>
          <a:p>
            <a:pPr defTabSz="807992"/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     of 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srgbClr val="FFFF00"/>
                </a:solidFill>
                <a:latin typeface="Century Schoolbook" pitchFamily="18" charset="0"/>
              </a:rPr>
              <a:t>ABC </a:t>
            </a:r>
            <a:r>
              <a:rPr lang="en-US" sz="1600" b="1" dirty="0">
                <a:solidFill>
                  <a:srgbClr val="FFFF00"/>
                </a:solidFill>
                <a:latin typeface="Century Schoolbook" pitchFamily="18" charset="0"/>
              </a:rPr>
              <a:t>right angled at C.</a:t>
            </a:r>
          </a:p>
        </p:txBody>
      </p:sp>
      <p:sp>
        <p:nvSpPr>
          <p:cNvPr id="6" name="Rectangle 5"/>
          <p:cNvSpPr/>
          <p:nvPr/>
        </p:nvSpPr>
        <p:spPr>
          <a:xfrm>
            <a:off x="540897" y="1243588"/>
            <a:ext cx="4869506" cy="338348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Prove that : AE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itchFamily="18" charset="0"/>
              </a:rPr>
              <a:t>2</a:t>
            </a:r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 + BD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itchFamily="18" charset="0"/>
              </a:rPr>
              <a:t>2</a:t>
            </a:r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 = AB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itchFamily="18" charset="0"/>
              </a:rPr>
              <a:t>2</a:t>
            </a:r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 + DE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itchFamily="18" charset="0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6931" y="881705"/>
            <a:ext cx="2628000" cy="338348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  <a:sym typeface="Symbol"/>
              </a:rPr>
              <a:t></a:t>
            </a:r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ABC right angled at 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7372" y="643674"/>
            <a:ext cx="5565997" cy="338348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D &amp; E are points on the sides CA &amp; CB respectively</a:t>
            </a:r>
          </a:p>
        </p:txBody>
      </p:sp>
      <p:cxnSp>
        <p:nvCxnSpPr>
          <p:cNvPr id="20" name="Straight Connector 19"/>
          <p:cNvCxnSpPr>
            <a:endCxn id="15" idx="1"/>
          </p:cNvCxnSpPr>
          <p:nvPr/>
        </p:nvCxnSpPr>
        <p:spPr>
          <a:xfrm flipH="1" flipV="1">
            <a:off x="6195862" y="2034950"/>
            <a:ext cx="2192676" cy="9369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0"/>
          </p:cNvCxnSpPr>
          <p:nvPr/>
        </p:nvCxnSpPr>
        <p:spPr>
          <a:xfrm flipH="1" flipV="1">
            <a:off x="6191250" y="1104900"/>
            <a:ext cx="1142946" cy="187534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902202" y="1870174"/>
            <a:ext cx="1616322" cy="1422202"/>
            <a:chOff x="5902202" y="1870174"/>
            <a:chExt cx="1616322" cy="1422202"/>
          </a:xfrm>
        </p:grpSpPr>
        <p:sp>
          <p:nvSpPr>
            <p:cNvPr id="28" name="Rectangle 27"/>
            <p:cNvSpPr/>
            <p:nvPr/>
          </p:nvSpPr>
          <p:spPr>
            <a:xfrm>
              <a:off x="5902202" y="1870174"/>
              <a:ext cx="3337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FF00"/>
                  </a:solidFill>
                  <a:latin typeface="Century Schoolbook" pitchFamily="18" charset="0"/>
                </a:rPr>
                <a:t>D</a:t>
              </a:r>
              <a:endParaRPr lang="en-IN" sz="1200" dirty="0">
                <a:solidFill>
                  <a:prstClr val="black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97602" y="2984599"/>
              <a:ext cx="3209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FF00"/>
                  </a:solidFill>
                  <a:latin typeface="Century Schoolbook" pitchFamily="18" charset="0"/>
                </a:rPr>
                <a:t>E</a:t>
              </a:r>
              <a:endParaRPr lang="en-IN" sz="1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67094" y="2014028"/>
            <a:ext cx="1187994" cy="998875"/>
            <a:chOff x="6167094" y="2014028"/>
            <a:chExt cx="1187994" cy="998875"/>
          </a:xfrm>
        </p:grpSpPr>
        <p:sp>
          <p:nvSpPr>
            <p:cNvPr id="15" name="Oval 14"/>
            <p:cNvSpPr/>
            <p:nvPr/>
          </p:nvSpPr>
          <p:spPr>
            <a:xfrm>
              <a:off x="6167094" y="2014028"/>
              <a:ext cx="45967" cy="4593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739" tIns="45872" rIns="91739" bIns="45872" rtlCol="0" anchor="ctr"/>
            <a:lstStyle/>
            <a:p>
              <a:pPr algn="ctr" defTabSz="807992"/>
              <a:endParaRPr lang="en-US" sz="1600" b="1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309121" y="2966970"/>
              <a:ext cx="45967" cy="4593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739" tIns="45872" rIns="91739" bIns="45872" rtlCol="0" anchor="ctr"/>
            <a:lstStyle/>
            <a:p>
              <a:pPr algn="ctr" defTabSz="807992"/>
              <a:endParaRPr lang="en-US" sz="1600" b="1">
                <a:solidFill>
                  <a:prstClr val="white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41271" y="1565336"/>
            <a:ext cx="971072" cy="338348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Proof :</a:t>
            </a:r>
            <a:endParaRPr lang="en-US" sz="1600" b="1" baseline="30000" dirty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05908" y="1565336"/>
            <a:ext cx="1246792" cy="338348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In </a:t>
            </a:r>
            <a:r>
              <a:rPr lang="en-US" sz="1600" b="1" dirty="0">
                <a:solidFill>
                  <a:srgbClr val="FFFFFF"/>
                </a:solidFill>
                <a:latin typeface="Symbol" pitchFamily="18" charset="2"/>
              </a:rPr>
              <a:t>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ACE, </a:t>
            </a:r>
            <a:endParaRPr lang="en-US" sz="1600" b="1" baseline="30000" dirty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40" name="L-Shape 39"/>
          <p:cNvSpPr/>
          <p:nvPr/>
        </p:nvSpPr>
        <p:spPr>
          <a:xfrm rot="10800000">
            <a:off x="6198393" y="2757484"/>
            <a:ext cx="223833" cy="235746"/>
          </a:xfrm>
          <a:prstGeom prst="corner">
            <a:avLst>
              <a:gd name="adj1" fmla="val 0"/>
              <a:gd name="adj2" fmla="val 0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90101" y="1898375"/>
            <a:ext cx="1809450" cy="339025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5898"/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AE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itchFamily="18" charset="0"/>
              </a:rPr>
              <a:t>2 </a:t>
            </a:r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=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AC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itchFamily="18" charset="0"/>
              </a:rPr>
              <a:t>2</a:t>
            </a:r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+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CE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28863" y="1562098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Symbol" pitchFamily="18" charset="2"/>
              </a:rPr>
              <a:t> </a:t>
            </a:r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ACE =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90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itchFamily="18" charset="0"/>
              </a:rPr>
              <a:t>0</a:t>
            </a:r>
            <a:endParaRPr lang="en-US" sz="1600" b="1" baseline="30000" dirty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991355" y="1898375"/>
            <a:ext cx="2906526" cy="584569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... (</a:t>
            </a:r>
            <a:r>
              <a:rPr lang="en-US" sz="1600" b="1" dirty="0" err="1">
                <a:solidFill>
                  <a:srgbClr val="FFFFFF"/>
                </a:solidFill>
                <a:latin typeface="Century Schoolbook" panose="02040604050505020304" pitchFamily="18" charset="0"/>
              </a:rPr>
              <a:t>i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)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... [by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Pythagoras </a:t>
            </a:r>
          </a:p>
          <a:p>
            <a:pPr defTabSz="807992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                      theorem]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305908" y="2327336"/>
            <a:ext cx="1246792" cy="338348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In </a:t>
            </a:r>
            <a:r>
              <a:rPr lang="en-US" sz="1600" b="1" dirty="0" smtClean="0">
                <a:solidFill>
                  <a:srgbClr val="FFFFFF"/>
                </a:solidFill>
                <a:latin typeface="Symbol" pitchFamily="18" charset="2"/>
              </a:rPr>
              <a:t>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DCB, </a:t>
            </a:r>
            <a:endParaRPr lang="en-US" sz="1600" b="1" baseline="30000" dirty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28863" y="2324100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Symbol" pitchFamily="18" charset="2"/>
              </a:rPr>
              <a:t> </a:t>
            </a:r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DCB</a:t>
            </a:r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=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90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itchFamily="18" charset="0"/>
              </a:rPr>
              <a:t>0</a:t>
            </a:r>
            <a:endParaRPr lang="en-US" sz="1600" b="1" baseline="30000" dirty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284005" y="2635991"/>
            <a:ext cx="1851128" cy="339025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5898"/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BD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itchFamily="18" charset="0"/>
              </a:rPr>
              <a:t>2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= BC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itchFamily="18" charset="0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 +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CD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85259" y="2635991"/>
            <a:ext cx="2906526" cy="584569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... (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ii)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... [by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Pythagoras </a:t>
            </a:r>
          </a:p>
          <a:p>
            <a:pPr defTabSz="807992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                      theorem]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256750" y="3271451"/>
            <a:ext cx="37176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05898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AE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BD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= AC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CE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BC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CD</a:t>
            </a:r>
            <a:r>
              <a: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864859" y="3270991"/>
            <a:ext cx="2906526" cy="584569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... (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iii)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... [by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Adding (</a:t>
            </a:r>
            <a:r>
              <a:rPr lang="en-US" sz="1600" b="1" dirty="0" err="1" smtClean="0">
                <a:solidFill>
                  <a:srgbClr val="FFFFFF"/>
                </a:solidFill>
                <a:latin typeface="Century Schoolbook" panose="02040604050505020304" pitchFamily="18" charset="0"/>
              </a:rPr>
              <a:t>i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)    </a:t>
            </a:r>
          </a:p>
          <a:p>
            <a:pPr defTabSz="807992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                    and (ii)]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80508" y="3864036"/>
            <a:ext cx="1246792" cy="338348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In </a:t>
            </a:r>
            <a:r>
              <a:rPr lang="en-US" sz="1600" b="1" dirty="0">
                <a:solidFill>
                  <a:srgbClr val="FFFFFF"/>
                </a:solidFill>
                <a:latin typeface="Symbol" pitchFamily="18" charset="2"/>
              </a:rPr>
              <a:t>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ACB, </a:t>
            </a:r>
            <a:endParaRPr lang="en-US" sz="1600" b="1" baseline="30000" dirty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264701" y="4197075"/>
            <a:ext cx="1819068" cy="339025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5898"/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AB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itchFamily="18" charset="0"/>
              </a:rPr>
              <a:t>2 </a:t>
            </a:r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=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AC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itchFamily="18" charset="0"/>
              </a:rPr>
              <a:t>2</a:t>
            </a:r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+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itchFamily="18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BC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03463" y="3860798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Symbol" pitchFamily="18" charset="2"/>
              </a:rPr>
              <a:t>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ACB </a:t>
            </a:r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=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90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itchFamily="18" charset="0"/>
              </a:rPr>
              <a:t>0</a:t>
            </a:r>
            <a:endParaRPr lang="en-US" sz="1600" b="1" baseline="30000" dirty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65955" y="4197075"/>
            <a:ext cx="2906526" cy="584569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... (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iv)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... [by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Pythagoras </a:t>
            </a:r>
          </a:p>
          <a:p>
            <a:pPr defTabSz="807992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                      theorem]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40594" y="1652422"/>
            <a:ext cx="1246792" cy="338348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In </a:t>
            </a:r>
            <a:r>
              <a:rPr lang="en-US" sz="1600" b="1" dirty="0" smtClean="0">
                <a:solidFill>
                  <a:srgbClr val="FFFFFF"/>
                </a:solidFill>
                <a:latin typeface="Symbol" pitchFamily="18" charset="2"/>
              </a:rPr>
              <a:t>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DCE, </a:t>
            </a:r>
            <a:endParaRPr lang="en-US" sz="1600" b="1" baseline="30000" dirty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3549" y="1649186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Symbol" pitchFamily="18" charset="2"/>
              </a:rPr>
              <a:t>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DCE </a:t>
            </a:r>
            <a:r>
              <a:rPr lang="en-US" sz="1600" b="1" dirty="0">
                <a:solidFill>
                  <a:srgbClr val="FFFFFF"/>
                </a:solidFill>
                <a:latin typeface="Century Schoolbook" pitchFamily="18" charset="0"/>
              </a:rPr>
              <a:t>=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itchFamily="18" charset="0"/>
              </a:rPr>
              <a:t>90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itchFamily="18" charset="0"/>
              </a:rPr>
              <a:t>0</a:t>
            </a:r>
            <a:endParaRPr lang="en-US" sz="1600" b="1" baseline="30000" dirty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38250" y="1971675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Century Schoolbook" pitchFamily="18" charset="0"/>
              </a:rPr>
              <a:t>DE</a:t>
            </a:r>
            <a:r>
              <a:rPr lang="en-US" sz="1400" b="1" baseline="30000" dirty="0" smtClean="0">
                <a:solidFill>
                  <a:srgbClr val="FFFFFF"/>
                </a:solidFill>
                <a:latin typeface="Century Schoolbook" pitchFamily="18" charset="0"/>
              </a:rPr>
              <a:t>2</a:t>
            </a:r>
            <a:r>
              <a:rPr lang="en-US" sz="1400" b="1" dirty="0" smtClean="0">
                <a:solidFill>
                  <a:srgbClr val="FFFFFF"/>
                </a:solidFill>
                <a:latin typeface="Century Schoolbook" pitchFamily="18" charset="0"/>
              </a:rPr>
              <a:t> = DC</a:t>
            </a:r>
            <a:r>
              <a:rPr lang="en-US" sz="1400" b="1" baseline="30000" dirty="0" smtClean="0">
                <a:solidFill>
                  <a:srgbClr val="FFFFFF"/>
                </a:solidFill>
                <a:latin typeface="Century Schoolbook" pitchFamily="18" charset="0"/>
              </a:rPr>
              <a:t>2</a:t>
            </a:r>
            <a:r>
              <a:rPr lang="en-US" sz="1400" b="1" dirty="0" smtClean="0">
                <a:solidFill>
                  <a:srgbClr val="FFFFFF"/>
                </a:solidFill>
                <a:latin typeface="Century Schoolbook" pitchFamily="18" charset="0"/>
              </a:rPr>
              <a:t> + CE</a:t>
            </a:r>
            <a:r>
              <a:rPr lang="en-US" sz="1400" b="1" baseline="30000" dirty="0" smtClean="0">
                <a:solidFill>
                  <a:srgbClr val="FFFFFF"/>
                </a:solidFill>
                <a:latin typeface="Century Schoolbook" pitchFamily="18" charset="0"/>
              </a:rPr>
              <a:t>2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804030" y="1958700"/>
            <a:ext cx="2906526" cy="584569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...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(v)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... [by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Pythagoras </a:t>
            </a:r>
          </a:p>
          <a:p>
            <a:pPr defTabSz="807992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                      theorem]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19200" y="2800350"/>
            <a:ext cx="2217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  <a:latin typeface="Century Schoolbook" pitchFamily="18" charset="0"/>
              </a:rPr>
              <a:t>AE</a:t>
            </a:r>
            <a:r>
              <a:rPr lang="en-US" sz="1400" b="1" baseline="30000" dirty="0">
                <a:solidFill>
                  <a:srgbClr val="FFFFFF"/>
                </a:solidFill>
                <a:latin typeface="Century Schoolbook" pitchFamily="18" charset="0"/>
              </a:rPr>
              <a:t>2</a:t>
            </a:r>
            <a:r>
              <a:rPr lang="en-US" sz="1400" b="1" dirty="0">
                <a:solidFill>
                  <a:srgbClr val="FFFFFF"/>
                </a:solidFill>
                <a:latin typeface="Century Schoolbook" pitchFamily="18" charset="0"/>
              </a:rPr>
              <a:t> + BD</a:t>
            </a:r>
            <a:r>
              <a:rPr lang="en-US" sz="1400" b="1" baseline="30000" dirty="0">
                <a:solidFill>
                  <a:srgbClr val="FFFFFF"/>
                </a:solidFill>
                <a:latin typeface="Century Schoolbook" pitchFamily="18" charset="0"/>
              </a:rPr>
              <a:t>2</a:t>
            </a:r>
            <a:r>
              <a:rPr lang="en-US" sz="1400" b="1" dirty="0">
                <a:solidFill>
                  <a:srgbClr val="FFFFFF"/>
                </a:solidFill>
                <a:latin typeface="Century Schoolbook" pitchFamily="18" charset="0"/>
              </a:rPr>
              <a:t> = AB</a:t>
            </a:r>
            <a:r>
              <a:rPr lang="en-US" sz="1400" b="1" baseline="30000" dirty="0">
                <a:solidFill>
                  <a:srgbClr val="FFFFFF"/>
                </a:solidFill>
                <a:latin typeface="Century Schoolbook" pitchFamily="18" charset="0"/>
              </a:rPr>
              <a:t>2</a:t>
            </a:r>
            <a:r>
              <a:rPr lang="en-US" sz="1400" b="1" dirty="0">
                <a:solidFill>
                  <a:srgbClr val="FFFFFF"/>
                </a:solidFill>
                <a:latin typeface="Century Schoolbook" pitchFamily="18" charset="0"/>
              </a:rPr>
              <a:t> + </a:t>
            </a:r>
            <a:r>
              <a:rPr lang="en-US" sz="1400" b="1" dirty="0" smtClean="0">
                <a:solidFill>
                  <a:srgbClr val="FFFFFF"/>
                </a:solidFill>
                <a:latin typeface="Century Schoolbook" pitchFamily="18" charset="0"/>
              </a:rPr>
              <a:t>DE</a:t>
            </a:r>
            <a:r>
              <a:rPr lang="en-US" sz="1400" b="1" baseline="30000" dirty="0" smtClean="0">
                <a:solidFill>
                  <a:srgbClr val="FFFFFF"/>
                </a:solidFill>
                <a:latin typeface="Century Schoolbook" pitchFamily="18" charset="0"/>
              </a:rPr>
              <a:t>2</a:t>
            </a:r>
            <a:endParaRPr lang="en-US" sz="1400" b="1" baseline="30000" dirty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346955" y="2787375"/>
            <a:ext cx="2906526" cy="338348"/>
          </a:xfrm>
          <a:prstGeom prst="rect">
            <a:avLst/>
          </a:prstGeom>
        </p:spPr>
        <p:txBody>
          <a:bodyPr wrap="square" lIns="91235" tIns="45618" rIns="91235" bIns="45618">
            <a:spAutoFit/>
          </a:bodyPr>
          <a:lstStyle/>
          <a:p>
            <a:pPr defTabSz="807992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...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[From (iii), (iv) &amp; (v)]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8200" y="3838575"/>
            <a:ext cx="3322320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rgbClr val="33CCFF"/>
              </a:gs>
              <a:gs pos="100000">
                <a:srgbClr val="00B0F0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AE</a:t>
            </a:r>
            <a:r>
              <a:rPr lang="en-US" sz="12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 </a:t>
            </a:r>
            <a:r>
              <a:rPr lang="en-US" sz="12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BD</a:t>
            </a:r>
            <a:r>
              <a:rPr lang="en-US" sz="12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r>
              <a:rPr lang="en-US" sz="12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 = AC</a:t>
            </a:r>
            <a:r>
              <a:rPr lang="en-US" sz="12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 </a:t>
            </a:r>
            <a:r>
              <a:rPr lang="en-US" sz="12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CE</a:t>
            </a:r>
            <a:r>
              <a:rPr lang="en-US" sz="12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 </a:t>
            </a:r>
            <a:r>
              <a:rPr lang="en-US" sz="12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BC</a:t>
            </a:r>
            <a:r>
              <a:rPr lang="en-US" sz="1200" b="1" baseline="30000" dirty="0">
                <a:solidFill>
                  <a:srgbClr val="FFFFFF"/>
                </a:solidFill>
                <a:latin typeface="Century Schoolbook" panose="02040604050505020304" pitchFamily="18" charset="0"/>
              </a:rPr>
              <a:t>2 </a:t>
            </a:r>
            <a:r>
              <a:rPr lang="en-US" sz="12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+ </a:t>
            </a:r>
            <a:r>
              <a:rPr lang="en-US" sz="12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CD</a:t>
            </a:r>
            <a:r>
              <a:rPr lang="en-US" sz="12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 </a:t>
            </a:r>
            <a:r>
              <a:rPr lang="en-US" sz="12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... (iii) </a:t>
            </a:r>
            <a:endParaRPr lang="en-US" sz="12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rgbClr val="FFFFFF"/>
                </a:solidFill>
                <a:latin typeface="Century Schoolbook" pitchFamily="18" charset="0"/>
              </a:rPr>
              <a:t>AB</a:t>
            </a:r>
            <a:r>
              <a:rPr lang="en-US" sz="1200" b="1" baseline="30000" dirty="0" smtClean="0">
                <a:solidFill>
                  <a:srgbClr val="FFFFFF"/>
                </a:solidFill>
                <a:latin typeface="Century Schoolbook" pitchFamily="18" charset="0"/>
              </a:rPr>
              <a:t>2 </a:t>
            </a:r>
            <a:r>
              <a:rPr lang="en-US" sz="1200" b="1" dirty="0">
                <a:solidFill>
                  <a:srgbClr val="FFFFFF"/>
                </a:solidFill>
                <a:latin typeface="Century Schoolbook" pitchFamily="18" charset="0"/>
              </a:rPr>
              <a:t>= AC</a:t>
            </a:r>
            <a:r>
              <a:rPr lang="en-US" sz="1200" b="1" baseline="30000" dirty="0">
                <a:solidFill>
                  <a:srgbClr val="FFFFFF"/>
                </a:solidFill>
                <a:latin typeface="Century Schoolbook" pitchFamily="18" charset="0"/>
              </a:rPr>
              <a:t>2</a:t>
            </a:r>
            <a:r>
              <a:rPr lang="en-US" sz="1200" b="1" dirty="0">
                <a:solidFill>
                  <a:srgbClr val="FFFFFF"/>
                </a:solidFill>
                <a:latin typeface="Century Schoolbook" pitchFamily="18" charset="0"/>
              </a:rPr>
              <a:t> +</a:t>
            </a:r>
            <a:r>
              <a:rPr lang="en-US" sz="1200" b="1" baseline="30000" dirty="0">
                <a:solidFill>
                  <a:srgbClr val="FFFFFF"/>
                </a:solidFill>
                <a:latin typeface="Century Schoolbook" pitchFamily="18" charset="0"/>
              </a:rPr>
              <a:t> </a:t>
            </a:r>
            <a:r>
              <a:rPr lang="en-US" sz="1200" b="1" dirty="0" smtClean="0">
                <a:solidFill>
                  <a:srgbClr val="FFFFFF"/>
                </a:solidFill>
                <a:latin typeface="Century Schoolbook" pitchFamily="18" charset="0"/>
              </a:rPr>
              <a:t>BC</a:t>
            </a:r>
            <a:r>
              <a:rPr lang="en-US" sz="1200" b="1" baseline="30000" dirty="0" smtClean="0">
                <a:solidFill>
                  <a:srgbClr val="FFFFFF"/>
                </a:solidFill>
                <a:latin typeface="Century Schoolbook" pitchFamily="18" charset="0"/>
              </a:rPr>
              <a:t>2 </a:t>
            </a:r>
            <a:r>
              <a:rPr lang="en-US" sz="12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... (</a:t>
            </a:r>
            <a:r>
              <a:rPr lang="en-US" sz="12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iv) </a:t>
            </a:r>
            <a:endParaRPr lang="en-US" sz="1200" b="1" baseline="30000" dirty="0">
              <a:solidFill>
                <a:srgbClr val="FFFFFF"/>
              </a:solidFill>
              <a:latin typeface="Century Schoolbook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76808" y="3864864"/>
            <a:ext cx="3267456" cy="592836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ash"/>
          </a:ln>
          <a:effectLst>
            <a:glow rad="38100">
              <a:srgbClr val="FFFFFF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301312" y="1915037"/>
            <a:ext cx="1763129" cy="303014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  <a:effectLst>
            <a:glow rad="38100">
              <a:srgbClr val="FFFFFF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306716" y="2647450"/>
            <a:ext cx="1763129" cy="303014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  <a:effectLst>
            <a:glow rad="38100">
              <a:srgbClr val="FFFFFF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227328" y="1965960"/>
            <a:ext cx="1599692" cy="335280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sysDash"/>
          </a:ln>
          <a:effectLst>
            <a:glow rad="38100">
              <a:srgbClr val="FFFFFF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4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41" grpId="0" animBg="1"/>
      <p:bldP spid="41" grpId="1" animBg="1"/>
      <p:bldP spid="66" grpId="0" animBg="1"/>
      <p:bldP spid="66" grpId="1" animBg="1"/>
      <p:bldP spid="62" grpId="0" animBg="1"/>
      <p:bldP spid="62" grpId="1" animBg="1"/>
      <p:bldP spid="43" grpId="0" animBg="1"/>
      <p:bldP spid="43" grpId="1" animBg="1"/>
      <p:bldP spid="5" grpId="0"/>
      <p:bldP spid="6" grpId="0"/>
      <p:bldP spid="7" grpId="0"/>
      <p:bldP spid="14" grpId="0"/>
      <p:bldP spid="31" grpId="0"/>
      <p:bldP spid="31" grpId="1"/>
      <p:bldP spid="32" grpId="0" build="allAtOnce"/>
      <p:bldP spid="40" grpId="0" animBg="1"/>
      <p:bldP spid="40" grpId="1" animBg="1"/>
      <p:bldP spid="40" grpId="2" animBg="1"/>
      <p:bldP spid="40" grpId="3" animBg="1"/>
      <p:bldP spid="44" grpId="0"/>
      <p:bldP spid="44" grpId="1"/>
      <p:bldP spid="49" grpId="0"/>
      <p:bldP spid="49" grpId="1"/>
      <p:bldP spid="51" grpId="0"/>
      <p:bldP spid="51" grpId="1"/>
      <p:bldP spid="52" grpId="0" build="allAtOnce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 build="allAtOnce"/>
      <p:bldP spid="59" grpId="0"/>
      <p:bldP spid="59" grpId="1"/>
      <p:bldP spid="60" grpId="0"/>
      <p:bldP spid="60" grpId="1"/>
      <p:bldP spid="61" grpId="0"/>
      <p:bldP spid="61" grpId="1"/>
      <p:bldP spid="65" grpId="0"/>
      <p:bldP spid="67" grpId="0"/>
      <p:bldP spid="68" grpId="0"/>
      <p:bldP spid="69" grpId="0"/>
      <p:bldP spid="70" grpId="0"/>
      <p:bldP spid="71" grpId="0" animBg="1"/>
      <p:bldP spid="71" grpId="1" animBg="1"/>
      <p:bldP spid="2" grpId="0" animBg="1"/>
      <p:bldP spid="2" grpId="1" animBg="1"/>
      <p:bldP spid="63" grpId="0" animBg="1"/>
      <p:bldP spid="63" grpId="1" animBg="1"/>
      <p:bldP spid="72" grpId="0" animBg="1"/>
      <p:bldP spid="72" grpId="1" animBg="1"/>
      <p:bldP spid="73" grpId="0" animBg="1"/>
      <p:bldP spid="7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59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sosceles Triangle 136"/>
          <p:cNvSpPr/>
          <p:nvPr/>
        </p:nvSpPr>
        <p:spPr>
          <a:xfrm>
            <a:off x="7181904" y="980517"/>
            <a:ext cx="1128758" cy="1441676"/>
          </a:xfrm>
          <a:custGeom>
            <a:avLst/>
            <a:gdLst>
              <a:gd name="connsiteX0" fmla="*/ 0 w 2257471"/>
              <a:gd name="connsiteY0" fmla="*/ 1441676 h 1441676"/>
              <a:gd name="connsiteX1" fmla="*/ 2257471 w 2257471"/>
              <a:gd name="connsiteY1" fmla="*/ 0 h 1441676"/>
              <a:gd name="connsiteX2" fmla="*/ 2257471 w 2257471"/>
              <a:gd name="connsiteY2" fmla="*/ 1441676 h 1441676"/>
              <a:gd name="connsiteX3" fmla="*/ 0 w 2257471"/>
              <a:gd name="connsiteY3" fmla="*/ 1441676 h 1441676"/>
              <a:gd name="connsiteX0" fmla="*/ 0 w 1076371"/>
              <a:gd name="connsiteY0" fmla="*/ 1451201 h 1451201"/>
              <a:gd name="connsiteX1" fmla="*/ 1076371 w 1076371"/>
              <a:gd name="connsiteY1" fmla="*/ 0 h 1451201"/>
              <a:gd name="connsiteX2" fmla="*/ 1076371 w 1076371"/>
              <a:gd name="connsiteY2" fmla="*/ 1441676 h 1451201"/>
              <a:gd name="connsiteX3" fmla="*/ 0 w 1076371"/>
              <a:gd name="connsiteY3" fmla="*/ 1451201 h 1451201"/>
              <a:gd name="connsiteX0" fmla="*/ 0 w 1133521"/>
              <a:gd name="connsiteY0" fmla="*/ 1451201 h 1451201"/>
              <a:gd name="connsiteX1" fmla="*/ 1133521 w 1133521"/>
              <a:gd name="connsiteY1" fmla="*/ 0 h 1451201"/>
              <a:gd name="connsiteX2" fmla="*/ 1133521 w 1133521"/>
              <a:gd name="connsiteY2" fmla="*/ 1441676 h 1451201"/>
              <a:gd name="connsiteX3" fmla="*/ 0 w 1133521"/>
              <a:gd name="connsiteY3" fmla="*/ 1451201 h 1451201"/>
              <a:gd name="connsiteX0" fmla="*/ 0 w 1128758"/>
              <a:gd name="connsiteY0" fmla="*/ 1436913 h 1441676"/>
              <a:gd name="connsiteX1" fmla="*/ 1128758 w 1128758"/>
              <a:gd name="connsiteY1" fmla="*/ 0 h 1441676"/>
              <a:gd name="connsiteX2" fmla="*/ 1128758 w 1128758"/>
              <a:gd name="connsiteY2" fmla="*/ 1441676 h 1441676"/>
              <a:gd name="connsiteX3" fmla="*/ 0 w 1128758"/>
              <a:gd name="connsiteY3" fmla="*/ 1436913 h 144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8758" h="1441676">
                <a:moveTo>
                  <a:pt x="0" y="1436913"/>
                </a:moveTo>
                <a:lnTo>
                  <a:pt x="1128758" y="0"/>
                </a:lnTo>
                <a:lnTo>
                  <a:pt x="1128758" y="1441676"/>
                </a:lnTo>
                <a:lnTo>
                  <a:pt x="0" y="143691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047750" y="1363980"/>
            <a:ext cx="2095500" cy="533400"/>
          </a:xfrm>
          <a:prstGeom prst="roundRect">
            <a:avLst/>
          </a:prstGeom>
          <a:solidFill>
            <a:srgbClr val="14660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3" name="Isosceles Triangle 112"/>
          <p:cNvSpPr/>
          <p:nvPr/>
        </p:nvSpPr>
        <p:spPr>
          <a:xfrm>
            <a:off x="6053190" y="970992"/>
            <a:ext cx="2257471" cy="1441676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3" name="Diagonal Stripe 82"/>
          <p:cNvSpPr/>
          <p:nvPr/>
        </p:nvSpPr>
        <p:spPr>
          <a:xfrm rot="2700000">
            <a:off x="1262365" y="-656020"/>
            <a:ext cx="3252306" cy="3203748"/>
          </a:xfrm>
          <a:prstGeom prst="diagStripe">
            <a:avLst>
              <a:gd name="adj" fmla="val 9771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51186" y="242886"/>
            <a:ext cx="2263814" cy="381000"/>
            <a:chOff x="3855313" y="242886"/>
            <a:chExt cx="1778302" cy="381000"/>
          </a:xfrm>
        </p:grpSpPr>
        <p:sp>
          <p:nvSpPr>
            <p:cNvPr id="3" name="Round Same Side Corner Rectangle 2"/>
            <p:cNvSpPr/>
            <p:nvPr/>
          </p:nvSpPr>
          <p:spPr>
            <a:xfrm>
              <a:off x="3855313" y="242886"/>
              <a:ext cx="1778302" cy="381000"/>
            </a:xfrm>
            <a:prstGeom prst="round2SameRect">
              <a:avLst>
                <a:gd name="adj1" fmla="val 0"/>
                <a:gd name="adj2" fmla="val 50000"/>
              </a:avLst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rgbClr val="00B0F0"/>
                </a:gs>
                <a:gs pos="100000">
                  <a:srgbClr val="00B0F0"/>
                </a:gs>
              </a:gsLst>
              <a:path path="circle">
                <a:fillToRect l="50000" t="130000" r="50000" b="-30000"/>
              </a:path>
              <a:tileRect/>
            </a:gradFill>
            <a:ln w="952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06620" y="248720"/>
              <a:ext cx="1675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  <a:latin typeface="Century Schoolbook" panose="02040604050505020304" pitchFamily="18" charset="0"/>
                </a:rPr>
                <a:t>Solved Example</a:t>
              </a:r>
              <a:endParaRPr lang="en-US" sz="1800" b="1" dirty="0">
                <a:solidFill>
                  <a:prstClr val="white"/>
                </a:solidFill>
                <a:latin typeface="Century Schoolbook" panose="020406040505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28320" y="516792"/>
            <a:ext cx="8130197" cy="2224235"/>
            <a:chOff x="528320" y="516792"/>
            <a:chExt cx="8130197" cy="2224235"/>
          </a:xfrm>
        </p:grpSpPr>
        <p:grpSp>
          <p:nvGrpSpPr>
            <p:cNvPr id="5" name="Group 4"/>
            <p:cNvGrpSpPr/>
            <p:nvPr/>
          </p:nvGrpSpPr>
          <p:grpSpPr>
            <a:xfrm>
              <a:off x="5757621" y="661013"/>
              <a:ext cx="2900896" cy="2080014"/>
              <a:chOff x="2633180" y="2821214"/>
              <a:chExt cx="2900896" cy="208001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633180" y="2821214"/>
                <a:ext cx="2900896" cy="2080014"/>
                <a:chOff x="1565315" y="2818984"/>
                <a:chExt cx="2900896" cy="2080014"/>
              </a:xfrm>
            </p:grpSpPr>
            <p:sp>
              <p:nvSpPr>
                <p:cNvPr id="8" name="Isosceles Triangle 7"/>
                <p:cNvSpPr/>
                <p:nvPr/>
              </p:nvSpPr>
              <p:spPr>
                <a:xfrm>
                  <a:off x="1860884" y="3128963"/>
                  <a:ext cx="2257471" cy="1441676"/>
                </a:xfrm>
                <a:prstGeom prst="triangle">
                  <a:avLst>
                    <a:gd name="adj" fmla="val 100000"/>
                  </a:avLst>
                </a:prstGeom>
                <a:noFill/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9" name="Straight Connector 8"/>
                <p:cNvCxnSpPr>
                  <a:stCxn id="8" idx="0"/>
                </p:cNvCxnSpPr>
                <p:nvPr/>
              </p:nvCxnSpPr>
              <p:spPr>
                <a:xfrm flipH="1">
                  <a:off x="2989619" y="3128963"/>
                  <a:ext cx="1128736" cy="1441676"/>
                </a:xfrm>
                <a:prstGeom prst="line">
                  <a:avLst/>
                </a:prstGeom>
                <a:noFill/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Straight Connector 9"/>
                <p:cNvCxnSpPr>
                  <a:stCxn id="8" idx="5"/>
                  <a:endCxn id="8" idx="2"/>
                </p:cNvCxnSpPr>
                <p:nvPr/>
              </p:nvCxnSpPr>
              <p:spPr>
                <a:xfrm flipH="1">
                  <a:off x="1860884" y="3849801"/>
                  <a:ext cx="2257471" cy="720838"/>
                </a:xfrm>
                <a:prstGeom prst="line">
                  <a:avLst/>
                </a:prstGeom>
                <a:noFill/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3952284" y="2818984"/>
                  <a:ext cx="33214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FF"/>
                      </a:solidFill>
                      <a:latin typeface="Bookman Old Style" pitchFamily="18" charset="0"/>
                      <a:sym typeface="Symbol"/>
                    </a:rPr>
                    <a:t>B</a:t>
                  </a:r>
                  <a:endParaRPr lang="en-US" sz="1600" b="1" baseline="30000" dirty="0">
                    <a:solidFill>
                      <a:srgbClr val="FFFFFF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955459" y="4560444"/>
                  <a:ext cx="33214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FF"/>
                      </a:solidFill>
                      <a:latin typeface="Bookman Old Style" pitchFamily="18" charset="0"/>
                      <a:sym typeface="Symbol"/>
                    </a:rPr>
                    <a:t>A</a:t>
                  </a:r>
                  <a:endParaRPr lang="en-US" sz="1600" b="1" baseline="30000" dirty="0">
                    <a:solidFill>
                      <a:srgbClr val="FFFFFF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089185" y="3701161"/>
                  <a:ext cx="377026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FF"/>
                      </a:solidFill>
                      <a:latin typeface="Bookman Old Style" pitchFamily="18" charset="0"/>
                      <a:sym typeface="Symbol"/>
                    </a:rPr>
                    <a:t>M</a:t>
                  </a:r>
                  <a:endParaRPr lang="en-US" sz="1600" b="1" baseline="30000" dirty="0">
                    <a:solidFill>
                      <a:srgbClr val="FFFFFF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840349" y="4560444"/>
                  <a:ext cx="31611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FF"/>
                      </a:solidFill>
                      <a:latin typeface="Bookman Old Style" pitchFamily="18" charset="0"/>
                      <a:sym typeface="Symbol"/>
                    </a:rPr>
                    <a:t>L</a:t>
                  </a:r>
                  <a:endParaRPr lang="en-US" sz="1600" b="1" baseline="30000" dirty="0">
                    <a:solidFill>
                      <a:srgbClr val="FFFFFF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565315" y="4419467"/>
                  <a:ext cx="33695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FF"/>
                      </a:solidFill>
                      <a:latin typeface="Bookman Old Style" pitchFamily="18" charset="0"/>
                      <a:sym typeface="Symbol"/>
                    </a:rPr>
                    <a:t>C</a:t>
                  </a:r>
                  <a:endParaRPr lang="en-US" sz="1600" b="1" baseline="30000" dirty="0">
                    <a:solidFill>
                      <a:srgbClr val="FFFFFF"/>
                    </a:solidFill>
                    <a:latin typeface="Bookman Old Style" pitchFamily="18" charset="0"/>
                  </a:endParaRPr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4983020" y="4403592"/>
                <a:ext cx="203200" cy="169277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28320" y="516792"/>
              <a:ext cx="7721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BL and CM are medians of 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a triangle </a:t>
              </a:r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ABC right angled at A. Prove 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that 4 </a:t>
              </a:r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(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BL</a:t>
              </a:r>
              <a:r>
                <a:rPr lang="en-US" sz="1600" b="1" baseline="30000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2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 </a:t>
              </a:r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+ 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CM</a:t>
              </a:r>
              <a:r>
                <a:rPr lang="en-US" sz="1600" b="1" baseline="30000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2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) </a:t>
              </a:r>
              <a:r>
                <a:rPr lang="en-US" sz="1600" b="1" dirty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= 5 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BC</a:t>
              </a:r>
              <a:r>
                <a:rPr lang="en-US" sz="1600" b="1" baseline="30000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2</a:t>
              </a:r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</a:rPr>
                <a:t>.</a:t>
              </a:r>
              <a:endPara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7370" y="1452102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Sol: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4680" y="290775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BC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36521" y="290775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66770" y="2907755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AB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71022" y="290775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9142" y="2907755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AC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62180" y="2907755"/>
            <a:ext cx="303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(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Pythagoras Theorem)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55456" y="2907755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……(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2)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0629" y="3251713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In </a:t>
            </a:r>
            <a:r>
              <a:rPr lang="el-GR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ABL,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66452" y="3653767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BL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58293" y="36537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88542" y="3653767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AL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92794" y="365376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90914" y="3653767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AB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66452" y="4188809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BL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5229" y="2571750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In </a:t>
            </a:r>
            <a:r>
              <a:rPr lang="el-GR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ABC,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58293" y="418880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38832" y="4046260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AC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288923" y="4361261"/>
            <a:ext cx="416864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20585" y="431613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91512" y="418880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FFFFFF"/>
                </a:solidFill>
                <a:latin typeface="Century Schoolbook" panose="02040604050505020304" pitchFamily="18" charset="0"/>
              </a:rPr>
              <a:t>+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62678" y="4188809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AB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27828" y="4188809"/>
            <a:ext cx="1666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….[From (1)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]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76982" y="3907984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(</a:t>
            </a:r>
            <a:endParaRPr lang="en-US" sz="4400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80446" y="3907984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)</a:t>
            </a:r>
            <a:endParaRPr lang="en-US" sz="4400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12198" y="3982755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0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29902" y="146148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CL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37020" y="1458309"/>
            <a:ext cx="68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=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LA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86" name="Straight Connector 85"/>
          <p:cNvCxnSpPr>
            <a:stCxn id="8" idx="2"/>
            <a:endCxn id="8" idx="5"/>
          </p:cNvCxnSpPr>
          <p:nvPr/>
        </p:nvCxnSpPr>
        <p:spPr>
          <a:xfrm flipV="1">
            <a:off x="6053190" y="1691830"/>
            <a:ext cx="2257471" cy="720838"/>
          </a:xfrm>
          <a:prstGeom prst="line">
            <a:avLst/>
          </a:prstGeom>
          <a:ln w="28575">
            <a:solidFill>
              <a:srgbClr val="6600CC"/>
            </a:solidFill>
          </a:ln>
          <a:effectLst>
            <a:glow rad="254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8310661" y="969021"/>
            <a:ext cx="0" cy="1455151"/>
          </a:xfrm>
          <a:prstGeom prst="line">
            <a:avLst/>
          </a:prstGeom>
          <a:ln w="28575">
            <a:solidFill>
              <a:srgbClr val="6600CC"/>
            </a:solidFill>
          </a:ln>
          <a:effectLst>
            <a:glow rad="254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0"/>
            <a:endCxn id="8" idx="0"/>
          </p:cNvCxnSpPr>
          <p:nvPr/>
        </p:nvCxnSpPr>
        <p:spPr>
          <a:xfrm flipV="1">
            <a:off x="7190711" y="970992"/>
            <a:ext cx="1119950" cy="1431481"/>
          </a:xfrm>
          <a:prstGeom prst="line">
            <a:avLst/>
          </a:prstGeom>
          <a:ln w="28575">
            <a:solidFill>
              <a:srgbClr val="660033"/>
            </a:solidFill>
          </a:ln>
          <a:effectLst>
            <a:glow rad="254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042602" y="2105870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AM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460908" y="2102695"/>
            <a:ext cx="746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=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BM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92" name="Straight Connector 91"/>
          <p:cNvCxnSpPr>
            <a:stCxn id="8" idx="2"/>
            <a:endCxn id="8" idx="3"/>
          </p:cNvCxnSpPr>
          <p:nvPr/>
        </p:nvCxnSpPr>
        <p:spPr>
          <a:xfrm>
            <a:off x="6053190" y="2412668"/>
            <a:ext cx="2257471" cy="0"/>
          </a:xfrm>
          <a:prstGeom prst="line">
            <a:avLst/>
          </a:prstGeom>
          <a:ln w="28575">
            <a:solidFill>
              <a:srgbClr val="660033"/>
            </a:solidFill>
          </a:ln>
          <a:effectLst>
            <a:glow rad="254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041650" y="1304925"/>
            <a:ext cx="4667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prstClr val="white"/>
                </a:solidFill>
                <a:latin typeface="Century Schoolbook" panose="02040604050505020304" pitchFamily="18" charset="0"/>
              </a:rPr>
              <a:t>}</a:t>
            </a:r>
            <a:endParaRPr lang="en-IN" sz="66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115402" y="1591024"/>
            <a:ext cx="2820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[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BL and CM are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medians</a:t>
            </a:r>
          </a:p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of a </a:t>
            </a:r>
            <a:r>
              <a:rPr lang="el-GR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ABC] 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364474" y="171294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……(1)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4" name="Diagonal Stripe 113"/>
          <p:cNvSpPr/>
          <p:nvPr/>
        </p:nvSpPr>
        <p:spPr>
          <a:xfrm rot="2700000">
            <a:off x="4079998" y="-234821"/>
            <a:ext cx="2418963" cy="2382847"/>
          </a:xfrm>
          <a:prstGeom prst="diagStripe">
            <a:avLst>
              <a:gd name="adj" fmla="val 9771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037444" y="2571750"/>
            <a:ext cx="1055308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 smtClean="0">
                <a:solidFill>
                  <a:srgbClr val="FFFFFF"/>
                </a:solidFill>
                <a:latin typeface="Symbol" pitchFamily="18" charset="2"/>
              </a:rPr>
              <a:t>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=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90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0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312980" y="3606255"/>
            <a:ext cx="303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(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Pythagoras Theorem)</a:t>
            </a:r>
            <a:endParaRPr lang="en-US" sz="1600" b="1" baseline="30000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010817" y="2900884"/>
            <a:ext cx="363516" cy="339609"/>
          </a:xfrm>
          <a:prstGeom prst="rect">
            <a:avLst/>
          </a:prstGeom>
        </p:spPr>
        <p:txBody>
          <a:bodyPr wrap="none" lIns="90751" tIns="45375" rIns="90751" bIns="45375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017167" y="3643834"/>
            <a:ext cx="363516" cy="339609"/>
          </a:xfrm>
          <a:prstGeom prst="rect">
            <a:avLst/>
          </a:prstGeom>
        </p:spPr>
        <p:txBody>
          <a:bodyPr wrap="none" lIns="90751" tIns="45375" rIns="90751" bIns="45375">
            <a:spAutoFit/>
          </a:bodyPr>
          <a:lstStyle/>
          <a:p>
            <a:pPr defTabSz="806734"/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043794" y="3251200"/>
            <a:ext cx="1055308" cy="337857"/>
          </a:xfrm>
          <a:prstGeom prst="rect">
            <a:avLst/>
          </a:prstGeom>
          <a:noFill/>
        </p:spPr>
        <p:txBody>
          <a:bodyPr wrap="none" lIns="90751" tIns="45375" rIns="90751" bIns="45375" rtlCol="0">
            <a:spAutoFit/>
          </a:bodyPr>
          <a:lstStyle/>
          <a:p>
            <a:pPr defTabSz="806734"/>
            <a:r>
              <a:rPr lang="en-US" sz="1600" b="1" dirty="0" smtClean="0">
                <a:solidFill>
                  <a:srgbClr val="FFFFFF"/>
                </a:solidFill>
                <a:latin typeface="Symbol" pitchFamily="18" charset="2"/>
              </a:rPr>
              <a:t>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A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 </a:t>
            </a:r>
            <a:r>
              <a: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rPr>
              <a:t>= </a:t>
            </a:r>
            <a:r>
              <a:rPr lang="en-US" sz="1600" b="1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90</a:t>
            </a:r>
            <a:r>
              <a:rPr lang="en-US" sz="1600" b="1" baseline="30000" dirty="0" smtClean="0">
                <a:solidFill>
                  <a:srgbClr val="FFFFFF"/>
                </a:solidFill>
                <a:latin typeface="Century Schoolbook" panose="02040604050505020304" pitchFamily="18" charset="0"/>
              </a:rPr>
              <a:t>0</a:t>
            </a:r>
            <a:endParaRPr lang="en-US" sz="1600" b="1" dirty="0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2" name="Diagonal Stripe 121"/>
          <p:cNvSpPr/>
          <p:nvPr/>
        </p:nvSpPr>
        <p:spPr>
          <a:xfrm rot="2700000">
            <a:off x="2183865" y="3785892"/>
            <a:ext cx="350979" cy="345739"/>
          </a:xfrm>
          <a:prstGeom prst="diagStripe">
            <a:avLst>
              <a:gd name="adj" fmla="val 8894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972593" y="1318935"/>
            <a:ext cx="1038899" cy="608429"/>
            <a:chOff x="1972593" y="1318935"/>
            <a:chExt cx="1038899" cy="608429"/>
          </a:xfrm>
        </p:grpSpPr>
        <p:grpSp>
          <p:nvGrpSpPr>
            <p:cNvPr id="42" name="Group 41"/>
            <p:cNvGrpSpPr/>
            <p:nvPr/>
          </p:nvGrpSpPr>
          <p:grpSpPr>
            <a:xfrm>
              <a:off x="2261927" y="1318935"/>
              <a:ext cx="749565" cy="608429"/>
              <a:chOff x="2261927" y="1318935"/>
              <a:chExt cx="749565" cy="60842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2261927" y="1318935"/>
                <a:ext cx="303288" cy="608429"/>
                <a:chOff x="2052377" y="1318935"/>
                <a:chExt cx="303288" cy="608429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2052377" y="1318935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FF"/>
                      </a:solidFill>
                      <a:latin typeface="Century Schoolbook" panose="02040604050505020304" pitchFamily="18" charset="0"/>
                      <a:sym typeface="Symbol"/>
                    </a:rPr>
                    <a:t>1</a:t>
                  </a:r>
                  <a:endParaRPr lang="en-US" sz="1600" b="1" baseline="30000" dirty="0">
                    <a:solidFill>
                      <a:srgbClr val="FFFFFF"/>
                    </a:solidFill>
                    <a:latin typeface="Century Schoolbook" panose="02040604050505020304" pitchFamily="18" charset="0"/>
                  </a:endParaRPr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2070824" y="1633936"/>
                  <a:ext cx="266395" cy="0"/>
                </a:xfrm>
                <a:prstGeom prst="line">
                  <a:avLst/>
                </a:prstGeom>
                <a:ln w="190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2052377" y="1588810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FFFF"/>
                      </a:solidFill>
                      <a:latin typeface="Century Schoolbook" panose="02040604050505020304" pitchFamily="18" charset="0"/>
                      <a:sym typeface="Symbol"/>
                    </a:rPr>
                    <a:t>2</a:t>
                  </a:r>
                  <a:endParaRPr lang="en-US" sz="1600" b="1" baseline="30000" dirty="0">
                    <a:solidFill>
                      <a:srgbClr val="FFFFFF"/>
                    </a:solidFill>
                    <a:latin typeface="Century Schoolbook" panose="02040604050505020304" pitchFamily="18" charset="0"/>
                  </a:endParaRPr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2511034" y="1461484"/>
                <a:ext cx="5004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FF"/>
                    </a:solidFill>
                    <a:latin typeface="Century Schoolbook" panose="02040604050505020304" pitchFamily="18" charset="0"/>
                    <a:sym typeface="Symbol"/>
                  </a:rPr>
                  <a:t>CA</a:t>
                </a:r>
                <a:endParaRPr lang="en-US" sz="1600" b="1" baseline="30000" dirty="0">
                  <a:solidFill>
                    <a:srgbClr val="FFFFFF"/>
                  </a:solidFill>
                  <a:latin typeface="Century Schoolbook" panose="02040604050505020304" pitchFamily="18" charset="0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972593" y="1459637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  <a:sym typeface="Symbol"/>
                </a:rPr>
                <a:t>=</a:t>
              </a:r>
              <a:endPara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58318" y="1972846"/>
            <a:ext cx="965874" cy="608429"/>
            <a:chOff x="2058318" y="1972846"/>
            <a:chExt cx="965874" cy="608429"/>
          </a:xfrm>
        </p:grpSpPr>
        <p:grpSp>
          <p:nvGrpSpPr>
            <p:cNvPr id="103" name="Group 102"/>
            <p:cNvGrpSpPr/>
            <p:nvPr/>
          </p:nvGrpSpPr>
          <p:grpSpPr>
            <a:xfrm>
              <a:off x="2303202" y="1972846"/>
              <a:ext cx="303288" cy="608429"/>
              <a:chOff x="2052377" y="1318935"/>
              <a:chExt cx="303288" cy="608429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2052377" y="1318935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FF"/>
                    </a:solidFill>
                    <a:latin typeface="Century Schoolbook" panose="02040604050505020304" pitchFamily="18" charset="0"/>
                    <a:sym typeface="Symbol"/>
                  </a:rPr>
                  <a:t>1</a:t>
                </a:r>
                <a:endParaRPr lang="en-US" sz="1600" b="1" baseline="30000" dirty="0">
                  <a:solidFill>
                    <a:srgbClr val="FFFFFF"/>
                  </a:solidFill>
                  <a:latin typeface="Century Schoolbook" panose="02040604050505020304" pitchFamily="18" charset="0"/>
                </a:endParaRPr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>
                <a:off x="2070824" y="1633936"/>
                <a:ext cx="266395" cy="0"/>
              </a:xfrm>
              <a:prstGeom prst="line">
                <a:avLst/>
              </a:prstGeom>
              <a:ln w="190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2052377" y="1588810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FF"/>
                    </a:solidFill>
                    <a:latin typeface="Century Schoolbook" panose="02040604050505020304" pitchFamily="18" charset="0"/>
                    <a:sym typeface="Symbol"/>
                  </a:rPr>
                  <a:t>2</a:t>
                </a:r>
                <a:endParaRPr lang="en-US" sz="1600" b="1" baseline="30000" dirty="0">
                  <a:solidFill>
                    <a:srgbClr val="FFFFFF"/>
                  </a:solidFill>
                  <a:latin typeface="Century Schoolbook" panose="02040604050505020304" pitchFamily="18" charset="0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2523734" y="2105870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  <a:sym typeface="Symbol"/>
                </a:rPr>
                <a:t>AB</a:t>
              </a:r>
              <a:endParaRPr lang="en-US" sz="1600" b="1" baseline="30000" dirty="0">
                <a:solidFill>
                  <a:srgbClr val="FFFFFF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58318" y="2116862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FF"/>
                  </a:solidFill>
                  <a:latin typeface="Century Schoolbook" panose="02040604050505020304" pitchFamily="18" charset="0"/>
                  <a:sym typeface="Symbol"/>
                </a:rPr>
                <a:t>=</a:t>
              </a:r>
              <a:endParaRPr lang="en-US" sz="1600" b="1" dirty="0">
                <a:solidFill>
                  <a:srgbClr val="FFFFFF"/>
                </a:solidFill>
                <a:latin typeface="Century Schoolbook" panose="020406040505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59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23" grpId="0" animBg="1"/>
      <p:bldP spid="113" grpId="0" animBg="1"/>
      <p:bldP spid="113" grpId="1" animBg="1"/>
      <p:bldP spid="83" grpId="0" animBg="1"/>
      <p:bldP spid="83" grpId="1" animBg="1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50" grpId="0"/>
      <p:bldP spid="51" grpId="0"/>
      <p:bldP spid="52" grpId="0"/>
      <p:bldP spid="68" grpId="0"/>
      <p:bldP spid="79" grpId="0"/>
      <p:bldP spid="101" grpId="0"/>
      <p:bldP spid="109" grpId="0"/>
      <p:bldP spid="110" grpId="0"/>
      <p:bldP spid="111" grpId="0"/>
      <p:bldP spid="112" grpId="0"/>
      <p:bldP spid="114" grpId="0" animBg="1"/>
      <p:bldP spid="114" grpId="1" animBg="1"/>
      <p:bldP spid="115" grpId="0"/>
      <p:bldP spid="117" grpId="0"/>
      <p:bldP spid="119" grpId="0"/>
      <p:bldP spid="120" grpId="0"/>
      <p:bldP spid="121" grpId="0"/>
      <p:bldP spid="1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398caaa4f746fa438103269a055bac2cecf4859"/>
</p:tagLst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1602</Words>
  <Application>Microsoft Office PowerPoint</Application>
  <PresentationFormat>On-screen Show (16:9)</PresentationFormat>
  <Paragraphs>630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Rounded MT Bold</vt:lpstr>
      <vt:lpstr>Book Antiqua</vt:lpstr>
      <vt:lpstr>Bookman Old Style</vt:lpstr>
      <vt:lpstr>Calibri</vt:lpstr>
      <vt:lpstr>Century Schoolbook</vt:lpstr>
      <vt:lpstr>Symbol</vt:lpstr>
      <vt:lpstr>Wingdings</vt:lpstr>
      <vt:lpstr>6_Office Theme</vt:lpstr>
      <vt:lpstr>9_Office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192</cp:revision>
  <dcterms:created xsi:type="dcterms:W3CDTF">2014-06-06T06:24:09Z</dcterms:created>
  <dcterms:modified xsi:type="dcterms:W3CDTF">2022-04-23T05:00:45Z</dcterms:modified>
</cp:coreProperties>
</file>