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  <p:sldMasterId id="2147484360" r:id="rId3"/>
  </p:sldMasterIdLst>
  <p:notesMasterIdLst>
    <p:notesMasterId r:id="rId17"/>
  </p:notesMasterIdLst>
  <p:sldIdLst>
    <p:sldId id="640" r:id="rId4"/>
    <p:sldId id="642" r:id="rId5"/>
    <p:sldId id="643" r:id="rId6"/>
    <p:sldId id="653" r:id="rId7"/>
    <p:sldId id="654" r:id="rId8"/>
    <p:sldId id="645" r:id="rId9"/>
    <p:sldId id="646" r:id="rId10"/>
    <p:sldId id="647" r:id="rId11"/>
    <p:sldId id="652" r:id="rId12"/>
    <p:sldId id="649" r:id="rId13"/>
    <p:sldId id="650" r:id="rId14"/>
    <p:sldId id="651" r:id="rId15"/>
    <p:sldId id="655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6F37E-2D96-4CEE-8302-FCF745F3227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3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6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6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2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44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04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6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2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82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01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8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29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61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6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2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588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82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5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8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0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95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85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13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2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40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5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6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80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9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10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82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86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348" indent="0">
              <a:buNone/>
              <a:defRPr sz="2000" b="1"/>
            </a:lvl2pPr>
            <a:lvl3pPr marL="902696" indent="0">
              <a:buNone/>
              <a:defRPr sz="1800" b="1"/>
            </a:lvl3pPr>
            <a:lvl4pPr marL="1354047" indent="0">
              <a:buNone/>
              <a:defRPr sz="1600" b="1"/>
            </a:lvl4pPr>
            <a:lvl5pPr marL="1805396" indent="0">
              <a:buNone/>
              <a:defRPr sz="1600" b="1"/>
            </a:lvl5pPr>
            <a:lvl6pPr marL="2256746" indent="0">
              <a:buNone/>
              <a:defRPr sz="1600" b="1"/>
            </a:lvl6pPr>
            <a:lvl7pPr marL="2708089" indent="0">
              <a:buNone/>
              <a:defRPr sz="1600" b="1"/>
            </a:lvl7pPr>
            <a:lvl8pPr marL="3159444" indent="0">
              <a:buNone/>
              <a:defRPr sz="1600" b="1"/>
            </a:lvl8pPr>
            <a:lvl9pPr marL="36107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3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348" indent="0">
              <a:buNone/>
              <a:defRPr sz="2000" b="1"/>
            </a:lvl2pPr>
            <a:lvl3pPr marL="902696" indent="0">
              <a:buNone/>
              <a:defRPr sz="1800" b="1"/>
            </a:lvl3pPr>
            <a:lvl4pPr marL="1354047" indent="0">
              <a:buNone/>
              <a:defRPr sz="1600" b="1"/>
            </a:lvl4pPr>
            <a:lvl5pPr marL="1805396" indent="0">
              <a:buNone/>
              <a:defRPr sz="1600" b="1"/>
            </a:lvl5pPr>
            <a:lvl6pPr marL="2256746" indent="0">
              <a:buNone/>
              <a:defRPr sz="1600" b="1"/>
            </a:lvl6pPr>
            <a:lvl7pPr marL="2708089" indent="0">
              <a:buNone/>
              <a:defRPr sz="1600" b="1"/>
            </a:lvl7pPr>
            <a:lvl8pPr marL="3159444" indent="0">
              <a:buNone/>
              <a:defRPr sz="1600" b="1"/>
            </a:lvl8pPr>
            <a:lvl9pPr marL="36107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3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49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40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99" y="204885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99" y="107642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1348" indent="0">
              <a:buNone/>
              <a:defRPr sz="1200"/>
            </a:lvl2pPr>
            <a:lvl3pPr marL="902696" indent="0">
              <a:buNone/>
              <a:defRPr sz="1000"/>
            </a:lvl3pPr>
            <a:lvl4pPr marL="1354047" indent="0">
              <a:buNone/>
              <a:defRPr sz="900"/>
            </a:lvl4pPr>
            <a:lvl5pPr marL="1805396" indent="0">
              <a:buNone/>
              <a:defRPr sz="900"/>
            </a:lvl5pPr>
            <a:lvl6pPr marL="2256746" indent="0">
              <a:buNone/>
              <a:defRPr sz="900"/>
            </a:lvl6pPr>
            <a:lvl7pPr marL="2708089" indent="0">
              <a:buNone/>
              <a:defRPr sz="900"/>
            </a:lvl7pPr>
            <a:lvl8pPr marL="3159444" indent="0">
              <a:buNone/>
              <a:defRPr sz="900"/>
            </a:lvl8pPr>
            <a:lvl9pPr marL="36107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9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1348" indent="0">
              <a:buNone/>
              <a:defRPr sz="2800"/>
            </a:lvl2pPr>
            <a:lvl3pPr marL="902696" indent="0">
              <a:buNone/>
              <a:defRPr sz="2400"/>
            </a:lvl3pPr>
            <a:lvl4pPr marL="1354047" indent="0">
              <a:buNone/>
              <a:defRPr sz="2000"/>
            </a:lvl4pPr>
            <a:lvl5pPr marL="1805396" indent="0">
              <a:buNone/>
              <a:defRPr sz="2000"/>
            </a:lvl5pPr>
            <a:lvl6pPr marL="2256746" indent="0">
              <a:buNone/>
              <a:defRPr sz="2000"/>
            </a:lvl6pPr>
            <a:lvl7pPr marL="2708089" indent="0">
              <a:buNone/>
              <a:defRPr sz="2000"/>
            </a:lvl7pPr>
            <a:lvl8pPr marL="3159444" indent="0">
              <a:buNone/>
              <a:defRPr sz="2000"/>
            </a:lvl8pPr>
            <a:lvl9pPr marL="36107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60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1348" indent="0">
              <a:buNone/>
              <a:defRPr sz="1200"/>
            </a:lvl2pPr>
            <a:lvl3pPr marL="902696" indent="0">
              <a:buNone/>
              <a:defRPr sz="1000"/>
            </a:lvl3pPr>
            <a:lvl4pPr marL="1354047" indent="0">
              <a:buNone/>
              <a:defRPr sz="900"/>
            </a:lvl4pPr>
            <a:lvl5pPr marL="1805396" indent="0">
              <a:buNone/>
              <a:defRPr sz="900"/>
            </a:lvl5pPr>
            <a:lvl6pPr marL="2256746" indent="0">
              <a:buNone/>
              <a:defRPr sz="900"/>
            </a:lvl6pPr>
            <a:lvl7pPr marL="2708089" indent="0">
              <a:buNone/>
              <a:defRPr sz="900"/>
            </a:lvl7pPr>
            <a:lvl8pPr marL="3159444" indent="0">
              <a:buNone/>
              <a:defRPr sz="900"/>
            </a:lvl8pPr>
            <a:lvl9pPr marL="36107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0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78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6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3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1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5"/>
            <a:ext cx="8229600" cy="857250"/>
          </a:xfrm>
          <a:prstGeom prst="rect">
            <a:avLst/>
          </a:prstGeom>
        </p:spPr>
        <p:txBody>
          <a:bodyPr vert="horz" lIns="90271" tIns="45138" rIns="90271" bIns="451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271" tIns="45138" rIns="90271" bIns="451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271" tIns="45138" rIns="90271" bIns="4513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271" tIns="45138" rIns="90271" bIns="4513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271" tIns="45138" rIns="90271" bIns="4513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timing>
    <p:tnLst>
      <p:par>
        <p:cTn id="1" dur="indefinite" restart="never" nodeType="tmRoot"/>
      </p:par>
    </p:tnLst>
  </p:timing>
  <p:txStyles>
    <p:titleStyle>
      <a:lvl1pPr algn="ctr" defTabSz="9026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511" indent="-338511" algn="l" defTabSz="9026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3445" indent="-282093" algn="l" defTabSz="9026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8371" indent="-225676" algn="l" defTabSz="9026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9723" indent="-225676" algn="l" defTabSz="9026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2" indent="-225676" algn="l" defTabSz="9026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2416" indent="-225676" algn="l" defTabSz="9026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3767" indent="-225676" algn="l" defTabSz="9026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116" indent="-225676" algn="l" defTabSz="9026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6469" indent="-225676" algn="l" defTabSz="9026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8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96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47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96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46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89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44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93" algn="l" defTabSz="902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rc 275"/>
          <p:cNvSpPr/>
          <p:nvPr/>
        </p:nvSpPr>
        <p:spPr>
          <a:xfrm>
            <a:off x="8572622" y="2081307"/>
            <a:ext cx="724816" cy="736857"/>
          </a:xfrm>
          <a:prstGeom prst="arc">
            <a:avLst>
              <a:gd name="adj1" fmla="val 10851042"/>
              <a:gd name="adj2" fmla="val 148798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5" name="Arc 274"/>
          <p:cNvSpPr/>
          <p:nvPr/>
        </p:nvSpPr>
        <p:spPr>
          <a:xfrm>
            <a:off x="7076860" y="1827735"/>
            <a:ext cx="724816" cy="736857"/>
          </a:xfrm>
          <a:prstGeom prst="arc">
            <a:avLst>
              <a:gd name="adj1" fmla="val 10851042"/>
              <a:gd name="adj2" fmla="val 140939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486" y="111817"/>
            <a:ext cx="7429289" cy="926387"/>
          </a:xfrm>
          <a:prstGeom prst="rect">
            <a:avLst/>
          </a:prstGeom>
          <a:noFill/>
        </p:spPr>
        <p:txBody>
          <a:bodyPr wrap="square" lIns="90283" tIns="45143" rIns="90283" bIns="45143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Q. CD &amp; GH are respectively the bisectors of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ACB &amp;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EGF </a:t>
            </a:r>
          </a:p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    such that D &amp; H lie on sides AB &amp; FE of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ABC &amp;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EFG </a:t>
            </a:r>
          </a:p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    respectively.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ABC ~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FEG.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8912" y="1027724"/>
            <a:ext cx="1604221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Prove that :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1587" y="1046622"/>
            <a:ext cx="2144132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ii)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DCB ~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HGE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1703196" y="895152"/>
            <a:ext cx="1714500" cy="664563"/>
            <a:chOff x="304800" y="1111091"/>
            <a:chExt cx="1714500" cy="665178"/>
          </a:xfrm>
        </p:grpSpPr>
        <p:sp>
          <p:nvSpPr>
            <p:cNvPr id="51" name="Rectangle 50"/>
            <p:cNvSpPr/>
            <p:nvPr/>
          </p:nvSpPr>
          <p:spPr>
            <a:xfrm>
              <a:off x="304800" y="1249590"/>
              <a:ext cx="343609" cy="37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 err="1">
                  <a:solidFill>
                    <a:srgbClr val="0000FF"/>
                  </a:solidFill>
                  <a:latin typeface="Bookman Old Style" pitchFamily="18" charset="0"/>
                </a:rPr>
                <a:t>i</a:t>
              </a:r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)</a:t>
              </a:r>
              <a:endParaRPr lang="en-US" sz="18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" y="1111091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CD</a:t>
              </a:r>
            </a:p>
            <a:p>
              <a:pPr defTabSz="805898"/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GH</a:t>
              </a:r>
              <a:endParaRPr lang="en-US" sz="18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800" y="1264830"/>
              <a:ext cx="324269" cy="37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09700" y="1126331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AC</a:t>
              </a:r>
            </a:p>
            <a:p>
              <a:pPr defTabSz="805898"/>
              <a:r>
                <a:rPr lang="en-US" sz="1800" b="1" dirty="0">
                  <a:solidFill>
                    <a:srgbClr val="0000FF"/>
                  </a:solidFill>
                  <a:latin typeface="Bookman Old Style" pitchFamily="18" charset="0"/>
                </a:rPr>
                <a:t>FG</a:t>
              </a:r>
              <a:endParaRPr lang="en-US" sz="18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09615" y="1440657"/>
              <a:ext cx="304800" cy="158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00257" y="1445420"/>
              <a:ext cx="304800" cy="158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7053" y="1854082"/>
            <a:ext cx="706516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sz="18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47912" y="1294276"/>
            <a:ext cx="32340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25639" y="617347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57958" y="2151275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67281" y="2151275"/>
            <a:ext cx="316960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5400000" flipH="1">
            <a:off x="6380527" y="1134410"/>
            <a:ext cx="680433" cy="1439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328295" y="1053450"/>
            <a:ext cx="1337669" cy="944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6484659" y="1234722"/>
            <a:ext cx="1289" cy="1919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6288941" y="1038989"/>
            <a:ext cx="1337669" cy="973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28557" y="1887437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×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8921" y="1996995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×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727471" y="1355837"/>
            <a:ext cx="33146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61901" y="536648"/>
            <a:ext cx="30567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66119" y="2406485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795283" y="2406485"/>
            <a:ext cx="32340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G</a:t>
            </a:r>
          </a:p>
        </p:txBody>
      </p:sp>
      <p:cxnSp>
        <p:nvCxnSpPr>
          <p:cNvPr id="86" name="Straight Connector 85"/>
          <p:cNvCxnSpPr/>
          <p:nvPr/>
        </p:nvCxnSpPr>
        <p:spPr>
          <a:xfrm rot="5400000" flipH="1">
            <a:off x="8023794" y="1555491"/>
            <a:ext cx="866005" cy="928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7745579" y="1277225"/>
            <a:ext cx="1732010" cy="619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H="1" flipV="1">
            <a:off x="7126430" y="1277225"/>
            <a:ext cx="1732010" cy="619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8302016" y="1833692"/>
            <a:ext cx="1289" cy="1238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55566" y="2087165"/>
            <a:ext cx="265386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620565" y="2235821"/>
            <a:ext cx="265386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555404" y="1496455"/>
            <a:ext cx="2218269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iii)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DCA ~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HGF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7698" y="2109873"/>
            <a:ext cx="82900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88450" y="2109873"/>
            <a:ext cx="311656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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76015" y="2109873"/>
            <a:ext cx="827393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FEG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73094" y="2095902"/>
            <a:ext cx="135763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 [given]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0663" y="2450066"/>
            <a:ext cx="866073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282809" y="2450066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75981" y="2450066"/>
            <a:ext cx="864460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FGE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73094" y="2436089"/>
            <a:ext cx="3185744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 [corresponding angles 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      of similar triangles]</a:t>
            </a:r>
          </a:p>
        </p:txBody>
      </p:sp>
      <p:grpSp>
        <p:nvGrpSpPr>
          <p:cNvPr id="3" name="Group 276"/>
          <p:cNvGrpSpPr/>
          <p:nvPr/>
        </p:nvGrpSpPr>
        <p:grpSpPr>
          <a:xfrm>
            <a:off x="619092" y="3044213"/>
            <a:ext cx="327773" cy="642298"/>
            <a:chOff x="625251" y="3086928"/>
            <a:chExt cx="326009" cy="639324"/>
          </a:xfrm>
        </p:grpSpPr>
        <p:sp>
          <p:nvSpPr>
            <p:cNvPr id="141" name="TextBox 140"/>
            <p:cNvSpPr txBox="1"/>
            <p:nvPr/>
          </p:nvSpPr>
          <p:spPr>
            <a:xfrm>
              <a:off x="625251" y="3086928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25251" y="3357581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50466" y="3415353"/>
              <a:ext cx="272844" cy="1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80609" y="3196153"/>
            <a:ext cx="381102" cy="368167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  <a:sym typeface="Symbol Tiger"/>
              </a:rPr>
              <a:t>\</a:t>
            </a:r>
            <a:endParaRPr lang="en-US" sz="18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2950" y="3196153"/>
            <a:ext cx="866073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653595" y="3196153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191689" y="3196153"/>
            <a:ext cx="864460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FGE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32664" y="3196153"/>
            <a:ext cx="837063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..... 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163329" y="3759031"/>
            <a:ext cx="90636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..... (ii)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939821" y="3759495"/>
            <a:ext cx="1988268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 [CD bisects 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      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ACB]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094060" y="4391144"/>
            <a:ext cx="975667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..... (iii)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939845" y="4404748"/>
            <a:ext cx="2001161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 [GH bisects 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      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ACB]</a:t>
            </a:r>
          </a:p>
        </p:txBody>
      </p:sp>
      <p:grpSp>
        <p:nvGrpSpPr>
          <p:cNvPr id="4" name="Group 277"/>
          <p:cNvGrpSpPr/>
          <p:nvPr/>
        </p:nvGrpSpPr>
        <p:grpSpPr>
          <a:xfrm>
            <a:off x="1949173" y="3041206"/>
            <a:ext cx="327773" cy="661072"/>
            <a:chOff x="1948173" y="3011413"/>
            <a:chExt cx="326009" cy="658012"/>
          </a:xfrm>
        </p:grpSpPr>
        <p:sp>
          <p:nvSpPr>
            <p:cNvPr id="83" name="TextBox 82"/>
            <p:cNvSpPr txBox="1"/>
            <p:nvPr/>
          </p:nvSpPr>
          <p:spPr>
            <a:xfrm>
              <a:off x="1948173" y="3011413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48173" y="3300754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973388" y="3353788"/>
              <a:ext cx="272844" cy="1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408596" y="116965"/>
            <a:ext cx="6957380" cy="371050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CD &amp; GH are respectively the bisectors of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ACB &amp;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EGF 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5400000" flipH="1">
            <a:off x="6378493" y="1135227"/>
            <a:ext cx="680433" cy="143951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26523" y="1888288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srgbClr val="FF0066"/>
                </a:solidFill>
              </a:rPr>
              <a:t>×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49281" y="1997855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srgbClr val="FF0066"/>
                </a:solidFill>
              </a:rPr>
              <a:t>×</a:t>
            </a:r>
          </a:p>
        </p:txBody>
      </p:sp>
      <p:cxnSp>
        <p:nvCxnSpPr>
          <p:cNvPr id="97" name="Straight Connector 96"/>
          <p:cNvCxnSpPr/>
          <p:nvPr/>
        </p:nvCxnSpPr>
        <p:spPr>
          <a:xfrm rot="5400000" flipH="1">
            <a:off x="8021760" y="1553950"/>
            <a:ext cx="866005" cy="92872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55926" y="2087982"/>
            <a:ext cx="265386" cy="277050"/>
          </a:xfrm>
          <a:prstGeom prst="rect">
            <a:avLst/>
          </a:prstGeom>
          <a:noFill/>
          <a:ln>
            <a:noFill/>
          </a:ln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srgbClr val="FFC000"/>
                </a:solidFill>
              </a:rPr>
              <a:t>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20925" y="2236638"/>
            <a:ext cx="265386" cy="277050"/>
          </a:xfrm>
          <a:prstGeom prst="rect">
            <a:avLst/>
          </a:prstGeom>
          <a:noFill/>
          <a:ln>
            <a:noFill/>
          </a:ln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srgbClr val="FFC000"/>
                </a:solidFill>
              </a:rPr>
              <a:t>o</a:t>
            </a:r>
          </a:p>
        </p:txBody>
      </p:sp>
      <p:sp>
        <p:nvSpPr>
          <p:cNvPr id="100" name="Cloud Callout 99"/>
          <p:cNvSpPr/>
          <p:nvPr/>
        </p:nvSpPr>
        <p:spPr>
          <a:xfrm>
            <a:off x="1196246" y="1854047"/>
            <a:ext cx="3950350" cy="1578946"/>
          </a:xfrm>
          <a:prstGeom prst="cloudCallout">
            <a:avLst>
              <a:gd name="adj1" fmla="val 77752"/>
              <a:gd name="adj2" fmla="val -13709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65295" y="2283892"/>
            <a:ext cx="2848155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What can we say about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BCD and ACD ??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5536081" y="2197749"/>
            <a:ext cx="1892159" cy="3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6002971" y="1531917"/>
            <a:ext cx="1422056" cy="67224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6288142" y="1038702"/>
            <a:ext cx="1337669" cy="9732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>
            <a:off x="6012518" y="1504925"/>
            <a:ext cx="1416519" cy="66971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94526" y="2118196"/>
            <a:ext cx="1874702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They are equal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5793018" y="3452762"/>
            <a:ext cx="3173049" cy="7194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5" name="Group 120"/>
          <p:cNvGrpSpPr/>
          <p:nvPr/>
        </p:nvGrpSpPr>
        <p:grpSpPr>
          <a:xfrm>
            <a:off x="1550751" y="2439821"/>
            <a:ext cx="3123753" cy="667814"/>
            <a:chOff x="4833146" y="3234536"/>
            <a:chExt cx="3106941" cy="664722"/>
          </a:xfrm>
        </p:grpSpPr>
        <p:sp>
          <p:nvSpPr>
            <p:cNvPr id="116" name="Rectangle 115"/>
            <p:cNvSpPr/>
            <p:nvPr/>
          </p:nvSpPr>
          <p:spPr>
            <a:xfrm>
              <a:off x="4833146" y="3345662"/>
              <a:ext cx="3106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BCD = ACD =    ACB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33410" y="3234536"/>
              <a:ext cx="323268" cy="368100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33410" y="3530587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2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858625" y="3559785"/>
              <a:ext cx="272844" cy="1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Cloud Callout 149"/>
          <p:cNvSpPr/>
          <p:nvPr/>
        </p:nvSpPr>
        <p:spPr>
          <a:xfrm>
            <a:off x="1196246" y="1854047"/>
            <a:ext cx="3950350" cy="1578946"/>
          </a:xfrm>
          <a:prstGeom prst="cloudCallout">
            <a:avLst>
              <a:gd name="adj1" fmla="val 77752"/>
              <a:gd name="adj2" fmla="val -137095"/>
            </a:avLst>
          </a:prstGeom>
          <a:solidFill>
            <a:srgbClr val="482D7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65295" y="2283892"/>
            <a:ext cx="2848155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What can we say about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EGH and FGH ??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rot="16200000" flipH="1">
            <a:off x="7755441" y="1270285"/>
            <a:ext cx="1708930" cy="61170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>
            <a:off x="8023803" y="1538880"/>
            <a:ext cx="866005" cy="92872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H="1">
            <a:off x="8293324" y="1828825"/>
            <a:ext cx="1289" cy="1238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 flipH="1">
            <a:off x="8002382" y="1553152"/>
            <a:ext cx="866005" cy="9287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73615" y="2121990"/>
            <a:ext cx="1874702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They are equal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5793017" y="4286291"/>
            <a:ext cx="3173049" cy="7194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6" name="Group 171"/>
          <p:cNvGrpSpPr/>
          <p:nvPr/>
        </p:nvGrpSpPr>
        <p:grpSpPr>
          <a:xfrm>
            <a:off x="1507158" y="2454087"/>
            <a:ext cx="3107636" cy="667814"/>
            <a:chOff x="4833146" y="3234536"/>
            <a:chExt cx="3090911" cy="664722"/>
          </a:xfrm>
        </p:grpSpPr>
        <p:sp>
          <p:nvSpPr>
            <p:cNvPr id="173" name="Rectangle 172"/>
            <p:cNvSpPr/>
            <p:nvPr/>
          </p:nvSpPr>
          <p:spPr>
            <a:xfrm>
              <a:off x="4833146" y="3345662"/>
              <a:ext cx="30909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EGH = FGH =    FGE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33410" y="3234536"/>
              <a:ext cx="323268" cy="368100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833410" y="3530587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Comic Sans MS" pitchFamily="66" charset="0"/>
                </a:rPr>
                <a:t>2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6858625" y="3559785"/>
              <a:ext cx="272844" cy="1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tangle 179"/>
          <p:cNvSpPr/>
          <p:nvPr/>
        </p:nvSpPr>
        <p:spPr>
          <a:xfrm>
            <a:off x="1991193" y="667251"/>
            <a:ext cx="1779614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ABC ~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FEG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rot="5400000">
            <a:off x="5328966" y="1053466"/>
            <a:ext cx="1337669" cy="944201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6200000" flipH="1" flipV="1">
            <a:off x="7127071" y="1277241"/>
            <a:ext cx="1732010" cy="6191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5536687" y="2197765"/>
            <a:ext cx="1892159" cy="36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 flipH="1">
            <a:off x="6288817" y="1038718"/>
            <a:ext cx="1337669" cy="97322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6200000" flipH="1">
            <a:off x="7756081" y="1270301"/>
            <a:ext cx="1708930" cy="6117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 flipH="1">
            <a:off x="8293998" y="1828842"/>
            <a:ext cx="1289" cy="1238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loud Callout 188"/>
          <p:cNvSpPr/>
          <p:nvPr/>
        </p:nvSpPr>
        <p:spPr>
          <a:xfrm>
            <a:off x="1627275" y="1491091"/>
            <a:ext cx="3600779" cy="1531088"/>
          </a:xfrm>
          <a:prstGeom prst="cloudCallout">
            <a:avLst>
              <a:gd name="adj1" fmla="val -23943"/>
              <a:gd name="adj2" fmla="val -5966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23388" y="1676739"/>
            <a:ext cx="1321898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To prove:</a:t>
            </a: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2738925" y="2370526"/>
            <a:ext cx="420597" cy="2669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619195" y="2368403"/>
            <a:ext cx="450869" cy="519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ular Callout 202"/>
          <p:cNvSpPr/>
          <p:nvPr/>
        </p:nvSpPr>
        <p:spPr>
          <a:xfrm>
            <a:off x="4410670" y="2423877"/>
            <a:ext cx="3123518" cy="1728023"/>
          </a:xfrm>
          <a:prstGeom prst="wedgeRoundRectCallout">
            <a:avLst>
              <a:gd name="adj1" fmla="val -69085"/>
              <a:gd name="adj2" fmla="val 52542"/>
              <a:gd name="adj3" fmla="val 16667"/>
            </a:avLst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49748" y="2672190"/>
            <a:ext cx="3083668" cy="525654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Whenever we write the </a:t>
            </a:r>
          </a:p>
          <a:p>
            <a:pPr defTabSz="805898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products in the form of a ratio,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449748" y="3106456"/>
            <a:ext cx="2868194" cy="74210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 Numerator should form one      </a:t>
            </a:r>
          </a:p>
          <a:p>
            <a:pPr defTabSz="805898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   triangle and </a:t>
            </a:r>
          </a:p>
          <a:p>
            <a:pPr defTabSz="805898"/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49770" y="3584900"/>
            <a:ext cx="2652721" cy="74210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>
              <a:buFont typeface="Wingdings" pitchFamily="2" charset="2"/>
              <a:buChar char="Ø"/>
            </a:pPr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 Denominator should form               </a:t>
            </a:r>
          </a:p>
          <a:p>
            <a:pPr defTabSz="805898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   another triangle.</a:t>
            </a:r>
          </a:p>
          <a:p>
            <a:pPr defTabSz="805898"/>
            <a:endParaRPr lang="en-IN" sz="1400" dirty="0">
              <a:solidFill>
                <a:prstClr val="black"/>
              </a:solidFill>
            </a:endParaRPr>
          </a:p>
        </p:txBody>
      </p:sp>
      <p:pic>
        <p:nvPicPr>
          <p:cNvPr id="207" name="Picture 206" descr="32887-Curious-Little-Boy-Touching-His-Chin-While-Thinking.jpg"/>
          <p:cNvPicPr>
            <a:picLocks noChangeAspect="1"/>
          </p:cNvPicPr>
          <p:nvPr/>
        </p:nvPicPr>
        <p:blipFill>
          <a:blip r:embed="rId3">
            <a:extLst/>
          </a:blip>
          <a:srcRect r="12791"/>
          <a:stretch>
            <a:fillRect/>
          </a:stretch>
        </p:blipFill>
        <p:spPr>
          <a:xfrm>
            <a:off x="3004843" y="3709480"/>
            <a:ext cx="1314263" cy="1323530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4459348" y="2429165"/>
            <a:ext cx="1310616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# Remember</a:t>
            </a:r>
          </a:p>
        </p:txBody>
      </p:sp>
      <p:sp>
        <p:nvSpPr>
          <p:cNvPr id="212" name="Cloud Callout 211"/>
          <p:cNvSpPr/>
          <p:nvPr/>
        </p:nvSpPr>
        <p:spPr>
          <a:xfrm>
            <a:off x="5228054" y="4011167"/>
            <a:ext cx="2681431" cy="978460"/>
          </a:xfrm>
          <a:prstGeom prst="cloudCallout">
            <a:avLst>
              <a:gd name="adj1" fmla="val 15834"/>
              <a:gd name="adj2" fmla="val -26610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00235" y="4303834"/>
            <a:ext cx="2801417" cy="587495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Does CD &amp; AC form one </a:t>
            </a:r>
          </a:p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 ??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6262321" y="4363396"/>
            <a:ext cx="575691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00931" y="4300672"/>
            <a:ext cx="2342089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Which triangle ??</a:t>
            </a:r>
          </a:p>
        </p:txBody>
      </p:sp>
      <p:sp>
        <p:nvSpPr>
          <p:cNvPr id="217" name="Cloud Callout 216"/>
          <p:cNvSpPr/>
          <p:nvPr/>
        </p:nvSpPr>
        <p:spPr>
          <a:xfrm>
            <a:off x="1280604" y="2860937"/>
            <a:ext cx="2887141" cy="1116104"/>
          </a:xfrm>
          <a:prstGeom prst="cloudCallout">
            <a:avLst>
              <a:gd name="adj1" fmla="val 176484"/>
              <a:gd name="adj2" fmla="val -1490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82081" y="3150517"/>
            <a:ext cx="2817534" cy="587495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Does GH &amp; FG form one </a:t>
            </a:r>
          </a:p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 ??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341225" y="3291635"/>
            <a:ext cx="575691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583490" y="3239011"/>
            <a:ext cx="2342089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Which triangle ??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5721200" y="2449006"/>
            <a:ext cx="1904785" cy="933013"/>
          </a:xfrm>
          <a:prstGeom prst="roundRect">
            <a:avLst/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260554" y="2432156"/>
            <a:ext cx="85934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660066"/>
                </a:solidFill>
                <a:latin typeface="Comic Sans MS" pitchFamily="66" charset="0"/>
              </a:rPr>
              <a:t>Hint :</a:t>
            </a:r>
            <a:endParaRPr lang="en-IN" sz="1800" b="1" dirty="0">
              <a:solidFill>
                <a:srgbClr val="660066"/>
              </a:solidFill>
              <a:latin typeface="Comic Sans MS" pitchFamily="66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18535" y="2656443"/>
            <a:ext cx="1270324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</a:rPr>
              <a:t>To prove:</a:t>
            </a:r>
            <a:endParaRPr lang="en-IN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778672" y="3035131"/>
            <a:ext cx="1774026" cy="287079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0755" y="4377205"/>
            <a:ext cx="995960" cy="37105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 DCA 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493245" y="2965002"/>
            <a:ext cx="312988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sym typeface="Symbol"/>
              </a:rPr>
              <a:t>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112452" y="3228876"/>
            <a:ext cx="1059804" cy="37105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 HGF 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7" name="Group 59"/>
          <p:cNvGrpSpPr/>
          <p:nvPr/>
        </p:nvGrpSpPr>
        <p:grpSpPr>
          <a:xfrm>
            <a:off x="1701412" y="895227"/>
            <a:ext cx="1714500" cy="664563"/>
            <a:chOff x="304800" y="1111091"/>
            <a:chExt cx="1714500" cy="665178"/>
          </a:xfrm>
        </p:grpSpPr>
        <p:sp>
          <p:nvSpPr>
            <p:cNvPr id="232" name="Rectangle 231"/>
            <p:cNvSpPr/>
            <p:nvPr/>
          </p:nvSpPr>
          <p:spPr>
            <a:xfrm>
              <a:off x="304800" y="1249590"/>
              <a:ext cx="343609" cy="37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 err="1">
                  <a:solidFill>
                    <a:srgbClr val="C00000"/>
                  </a:solidFill>
                  <a:latin typeface="Bookman Old Style" pitchFamily="18" charset="0"/>
                </a:rPr>
                <a:t>i</a:t>
              </a:r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)</a:t>
              </a:r>
              <a:endParaRPr lang="en-US" sz="1800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09600" y="1111091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CD</a:t>
              </a:r>
            </a:p>
            <a:p>
              <a:pPr defTabSz="805898"/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GH</a:t>
              </a:r>
              <a:endParaRPr lang="en-US" sz="1800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66800" y="1264830"/>
              <a:ext cx="324269" cy="37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409700" y="1126331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AC</a:t>
              </a:r>
            </a:p>
            <a:p>
              <a:pPr defTabSz="805898"/>
              <a:r>
                <a:rPr lang="en-US" sz="1800" b="1" dirty="0">
                  <a:solidFill>
                    <a:srgbClr val="C00000"/>
                  </a:solidFill>
                  <a:latin typeface="Bookman Old Style" pitchFamily="18" charset="0"/>
                </a:rPr>
                <a:t>FG</a:t>
              </a:r>
              <a:endParaRPr lang="en-US" sz="1800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6" name="Straight Connector 235"/>
            <p:cNvCxnSpPr/>
            <p:nvPr/>
          </p:nvCxnSpPr>
          <p:spPr>
            <a:xfrm>
              <a:off x="709615" y="1440657"/>
              <a:ext cx="30480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500257" y="1445420"/>
              <a:ext cx="30480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41"/>
          <p:cNvGrpSpPr/>
          <p:nvPr/>
        </p:nvGrpSpPr>
        <p:grpSpPr>
          <a:xfrm>
            <a:off x="1507338" y="2454522"/>
            <a:ext cx="3107636" cy="667814"/>
            <a:chOff x="4833146" y="3234536"/>
            <a:chExt cx="3090911" cy="664722"/>
          </a:xfrm>
        </p:grpSpPr>
        <p:sp>
          <p:nvSpPr>
            <p:cNvPr id="243" name="Rectangle 242"/>
            <p:cNvSpPr/>
            <p:nvPr/>
          </p:nvSpPr>
          <p:spPr>
            <a:xfrm>
              <a:off x="4833146" y="3345662"/>
              <a:ext cx="30909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EGH = FGH =    FGE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833410" y="3234536"/>
              <a:ext cx="323268" cy="368100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833410" y="3530587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6858625" y="3559785"/>
              <a:ext cx="272844" cy="1579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6"/>
          <p:cNvGrpSpPr/>
          <p:nvPr/>
        </p:nvGrpSpPr>
        <p:grpSpPr>
          <a:xfrm>
            <a:off x="1550616" y="2439817"/>
            <a:ext cx="3123753" cy="667814"/>
            <a:chOff x="4833146" y="3234536"/>
            <a:chExt cx="3106941" cy="664722"/>
          </a:xfrm>
        </p:grpSpPr>
        <p:sp>
          <p:nvSpPr>
            <p:cNvPr id="248" name="Rectangle 247"/>
            <p:cNvSpPr/>
            <p:nvPr/>
          </p:nvSpPr>
          <p:spPr>
            <a:xfrm>
              <a:off x="4833146" y="3345662"/>
              <a:ext cx="3106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BCD = ACD =    ACB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33410" y="3234536"/>
              <a:ext cx="323268" cy="368100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833410" y="3530587"/>
              <a:ext cx="326009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6858625" y="3559785"/>
              <a:ext cx="272844" cy="1579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ounded Rectangle 251"/>
          <p:cNvSpPr/>
          <p:nvPr/>
        </p:nvSpPr>
        <p:spPr>
          <a:xfrm>
            <a:off x="2657649" y="2054047"/>
            <a:ext cx="1448771" cy="28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2657649" y="2405721"/>
            <a:ext cx="1448771" cy="2870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228438" y="2184229"/>
            <a:ext cx="32426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pl-PL" sz="1800" b="1" dirty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sz="1800" dirty="0">
              <a:solidFill>
                <a:srgbClr val="FFFF00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 rot="5400000" flipH="1">
            <a:off x="6381684" y="1133322"/>
            <a:ext cx="680433" cy="14395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6200000" flipH="1">
            <a:off x="6290133" y="1037901"/>
            <a:ext cx="1337669" cy="9732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 flipH="1">
            <a:off x="8025434" y="1557165"/>
            <a:ext cx="866005" cy="92872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7747184" y="1278899"/>
            <a:ext cx="1732010" cy="61914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 flipH="1">
            <a:off x="6383562" y="1126161"/>
            <a:ext cx="680433" cy="14395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5908269" y="947951"/>
            <a:ext cx="663483" cy="464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16200000" flipH="1">
            <a:off x="6292010" y="1030774"/>
            <a:ext cx="1337669" cy="9732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 flipH="1">
            <a:off x="8024842" y="1557168"/>
            <a:ext cx="866005" cy="92872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16200000" flipH="1">
            <a:off x="7746592" y="1278902"/>
            <a:ext cx="1732010" cy="6191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>
            <a:off x="7714343" y="1004573"/>
            <a:ext cx="870818" cy="3066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5332389" y="1055125"/>
            <a:ext cx="1337669" cy="944201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16200000" flipH="1" flipV="1">
            <a:off x="7130524" y="1278900"/>
            <a:ext cx="1732010" cy="6191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40175" y="2199424"/>
            <a:ext cx="1892159" cy="36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16200000" flipH="1">
            <a:off x="6292236" y="1040377"/>
            <a:ext cx="1337669" cy="97322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rot="16200000" flipH="1">
            <a:off x="7759535" y="1271960"/>
            <a:ext cx="1708930" cy="6117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rot="16200000" flipH="1">
            <a:off x="8297418" y="1830500"/>
            <a:ext cx="1289" cy="1238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loud Callout 280"/>
          <p:cNvSpPr/>
          <p:nvPr/>
        </p:nvSpPr>
        <p:spPr>
          <a:xfrm>
            <a:off x="693474" y="3432993"/>
            <a:ext cx="4381298" cy="1435405"/>
          </a:xfrm>
          <a:prstGeom prst="cloudCallout">
            <a:avLst>
              <a:gd name="adj1" fmla="val -30586"/>
              <a:gd name="adj2" fmla="val -925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0" name="Group 286"/>
          <p:cNvGrpSpPr/>
          <p:nvPr/>
        </p:nvGrpSpPr>
        <p:grpSpPr>
          <a:xfrm>
            <a:off x="1141807" y="3834911"/>
            <a:ext cx="3276966" cy="635918"/>
            <a:chOff x="-524704" y="5774554"/>
            <a:chExt cx="3259330" cy="632974"/>
          </a:xfrm>
        </p:grpSpPr>
        <p:sp>
          <p:nvSpPr>
            <p:cNvPr id="282" name="TextBox 281"/>
            <p:cNvSpPr txBox="1"/>
            <p:nvPr/>
          </p:nvSpPr>
          <p:spPr>
            <a:xfrm>
              <a:off x="-524704" y="5845992"/>
              <a:ext cx="298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Comic Sans MS" pitchFamily="66" charset="0"/>
                </a:rPr>
                <a:t>Multiplying both sides by</a:t>
              </a:r>
            </a:p>
          </p:txBody>
        </p:sp>
        <p:grpSp>
          <p:nvGrpSpPr>
            <p:cNvPr id="11" name="Group 282"/>
            <p:cNvGrpSpPr/>
            <p:nvPr/>
          </p:nvGrpSpPr>
          <p:grpSpPr>
            <a:xfrm>
              <a:off x="2391554" y="5774554"/>
              <a:ext cx="343072" cy="632974"/>
              <a:chOff x="612551" y="3105978"/>
              <a:chExt cx="343072" cy="632974"/>
            </a:xfrm>
          </p:grpSpPr>
          <p:sp>
            <p:nvSpPr>
              <p:cNvPr id="284" name="TextBox 283"/>
              <p:cNvSpPr txBox="1"/>
              <p:nvPr/>
            </p:nvSpPr>
            <p:spPr>
              <a:xfrm>
                <a:off x="632355" y="3105978"/>
                <a:ext cx="323268" cy="368100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b="1" dirty="0">
                    <a:solidFill>
                      <a:prstClr val="white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612551" y="3370281"/>
                <a:ext cx="326009" cy="368671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b="1" dirty="0">
                    <a:solidFill>
                      <a:prstClr val="white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650466" y="3415353"/>
                <a:ext cx="272844" cy="15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288"/>
          <p:cNvGrpSpPr/>
          <p:nvPr/>
        </p:nvGrpSpPr>
        <p:grpSpPr>
          <a:xfrm>
            <a:off x="5821316" y="3498900"/>
            <a:ext cx="3106092" cy="616777"/>
            <a:chOff x="76296" y="3618968"/>
            <a:chExt cx="3089375" cy="613922"/>
          </a:xfrm>
        </p:grpSpPr>
        <p:sp>
          <p:nvSpPr>
            <p:cNvPr id="290" name="TextBox 289"/>
            <p:cNvSpPr txBox="1"/>
            <p:nvPr/>
          </p:nvSpPr>
          <p:spPr>
            <a:xfrm>
              <a:off x="76296" y="3741594"/>
              <a:ext cx="888662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BCD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853905" y="3737940"/>
              <a:ext cx="32119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072383" y="3741594"/>
              <a:ext cx="874236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ACD</a:t>
              </a: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854699" y="3741594"/>
              <a:ext cx="32119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304259" y="3741594"/>
              <a:ext cx="861412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ACB</a:t>
              </a:r>
            </a:p>
          </p:txBody>
        </p:sp>
        <p:grpSp>
          <p:nvGrpSpPr>
            <p:cNvPr id="13" name="Group 278"/>
            <p:cNvGrpSpPr/>
            <p:nvPr/>
          </p:nvGrpSpPr>
          <p:grpSpPr>
            <a:xfrm>
              <a:off x="2102548" y="3618968"/>
              <a:ext cx="326009" cy="613922"/>
              <a:chOff x="2102548" y="3618968"/>
              <a:chExt cx="326009" cy="613922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2102548" y="3618968"/>
                <a:ext cx="326009" cy="368671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102548" y="3864219"/>
                <a:ext cx="326009" cy="368671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2127763" y="3928342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299"/>
          <p:cNvGrpSpPr/>
          <p:nvPr/>
        </p:nvGrpSpPr>
        <p:grpSpPr>
          <a:xfrm>
            <a:off x="5835909" y="4325977"/>
            <a:ext cx="3104475" cy="656288"/>
            <a:chOff x="97163" y="4228491"/>
            <a:chExt cx="3087767" cy="653250"/>
          </a:xfrm>
        </p:grpSpPr>
        <p:sp>
          <p:nvSpPr>
            <p:cNvPr id="301" name="TextBox 300"/>
            <p:cNvSpPr txBox="1"/>
            <p:nvPr/>
          </p:nvSpPr>
          <p:spPr>
            <a:xfrm>
              <a:off x="97163" y="4370781"/>
              <a:ext cx="896678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EGH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74772" y="4370781"/>
              <a:ext cx="32119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093219" y="4370781"/>
              <a:ext cx="877442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FGH</a:t>
              </a: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875566" y="4370781"/>
              <a:ext cx="32119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325122" y="4370781"/>
              <a:ext cx="859808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FGE</a:t>
              </a:r>
            </a:p>
          </p:txBody>
        </p:sp>
        <p:grpSp>
          <p:nvGrpSpPr>
            <p:cNvPr id="15" name="Group 279"/>
            <p:cNvGrpSpPr/>
            <p:nvPr/>
          </p:nvGrpSpPr>
          <p:grpSpPr>
            <a:xfrm>
              <a:off x="2099710" y="4228491"/>
              <a:ext cx="326009" cy="653250"/>
              <a:chOff x="2099710" y="4228491"/>
              <a:chExt cx="326009" cy="653250"/>
            </a:xfrm>
          </p:grpSpPr>
          <p:sp>
            <p:nvSpPr>
              <p:cNvPr id="307" name="TextBox 306"/>
              <p:cNvSpPr txBox="1"/>
              <p:nvPr/>
            </p:nvSpPr>
            <p:spPr>
              <a:xfrm>
                <a:off x="2099710" y="4228491"/>
                <a:ext cx="326009" cy="368671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2099710" y="4513070"/>
                <a:ext cx="326009" cy="368671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800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2124912" y="4577194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0" name="Rounded Rectangle 309"/>
          <p:cNvSpPr/>
          <p:nvPr/>
        </p:nvSpPr>
        <p:spPr>
          <a:xfrm>
            <a:off x="3589285" y="2050242"/>
            <a:ext cx="502772" cy="287079"/>
          </a:xfrm>
          <a:prstGeom prst="roundRect">
            <a:avLst/>
          </a:prstGeom>
          <a:solidFill>
            <a:srgbClr val="00B0F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3589285" y="2386630"/>
            <a:ext cx="502772" cy="287079"/>
          </a:xfrm>
          <a:prstGeom prst="roundRect">
            <a:avLst/>
          </a:prstGeom>
          <a:solidFill>
            <a:srgbClr val="FF0066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2700582" y="2386630"/>
            <a:ext cx="502772" cy="287079"/>
          </a:xfrm>
          <a:prstGeom prst="roundRect">
            <a:avLst/>
          </a:prstGeom>
          <a:solidFill>
            <a:srgbClr val="FF0066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2700582" y="2057421"/>
            <a:ext cx="502772" cy="287079"/>
          </a:xfrm>
          <a:prstGeom prst="roundRect">
            <a:avLst/>
          </a:prstGeom>
          <a:solidFill>
            <a:srgbClr val="00B0F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651927" y="2015281"/>
            <a:ext cx="609600" cy="71117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CD</a:t>
            </a:r>
          </a:p>
          <a:p>
            <a:pPr defTabSz="805898"/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GH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560200" y="2015281"/>
            <a:ext cx="609600" cy="71117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AC</a:t>
            </a:r>
          </a:p>
          <a:p>
            <a:pPr defTabSz="805898"/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FG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7606969" y="101336"/>
            <a:ext cx="1421699" cy="369332"/>
            <a:chOff x="3817051" y="234808"/>
            <a:chExt cx="1421699" cy="369332"/>
          </a:xfrm>
        </p:grpSpPr>
        <p:sp>
          <p:nvSpPr>
            <p:cNvPr id="196" name="Rounded Rectangle 195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(Q.10)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0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089E-6 3.17126E-6 L 0.4719 0.20161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274E-6 -4.06937E-6 L 0.47364 0.36575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0" y="1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5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900" decel="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500"/>
                            </p:stCondLst>
                            <p:childTnLst>
                              <p:par>
                                <p:cTn id="4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000"/>
                            </p:stCondLst>
                            <p:childTnLst>
                              <p:par>
                                <p:cTn id="4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00"/>
                            </p:stCondLst>
                            <p:childTnLst>
                              <p:par>
                                <p:cTn id="5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500"/>
                            </p:stCondLst>
                            <p:childTnLst>
                              <p:par>
                                <p:cTn id="5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7.70416E-7 L -0.0375 -0.26749 " pathEditMode="relative" rAng="0" ptsTypes="AA">
                                      <p:cBhvr>
                                        <p:cTn id="58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475E-6 -1.88586E-6 L 0.49441 -0.04745 " pathEditMode="relative" rAng="0" ptsTypes="AA">
                                      <p:cBhvr>
                                        <p:cTn id="59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2400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1000"/>
                            </p:stCondLst>
                            <p:childTnLst>
                              <p:par>
                                <p:cTn id="6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500"/>
                            </p:stCondLst>
                            <p:childTnLst>
                              <p:par>
                                <p:cTn id="6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1000"/>
                            </p:stCondLst>
                            <p:childTnLst>
                              <p:par>
                                <p:cTn id="6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1500"/>
                            </p:stCondLst>
                            <p:childTnLst>
                              <p:par>
                                <p:cTn id="6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000"/>
                            </p:stCondLst>
                            <p:childTnLst>
                              <p:par>
                                <p:cTn id="6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3000"/>
                            </p:stCondLst>
                            <p:childTnLst>
                              <p:par>
                                <p:cTn id="7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3500"/>
                            </p:stCondLst>
                            <p:childTnLst>
                              <p:par>
                                <p:cTn id="7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1000"/>
                            </p:stCondLst>
                            <p:childTnLst>
                              <p:par>
                                <p:cTn id="7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1500"/>
                            </p:stCondLst>
                            <p:childTnLst>
                              <p:par>
                                <p:cTn id="7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500"/>
                            </p:stCondLst>
                            <p:childTnLst>
                              <p:par>
                                <p:cTn id="7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500"/>
                            </p:stCondLst>
                            <p:childTnLst>
                              <p:par>
                                <p:cTn id="7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94764E-7 -2.2057E-6 L -0.63141 0.02788 " pathEditMode="relative" ptsTypes="AA">
                                      <p:cBhvr>
                                        <p:cTn id="80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2000"/>
                            </p:stCondLst>
                            <p:childTnLst>
                              <p:par>
                                <p:cTn id="8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9 L -0.63111 -0.01768 " pathEditMode="relative" rAng="0" ptsTypes="AA">
                                      <p:cBhvr>
                                        <p:cTn id="8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2000"/>
                            </p:stCondLst>
                            <p:childTnLst>
                              <p:par>
                                <p:cTn id="8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6" grpId="1" animBg="1"/>
      <p:bldP spid="275" grpId="0" animBg="1"/>
      <p:bldP spid="275" grpId="1" animBg="1"/>
      <p:bldP spid="48" grpId="0"/>
      <p:bldP spid="49" grpId="0"/>
      <p:bldP spid="94" grpId="0"/>
      <p:bldP spid="74" grpId="0"/>
      <p:bldP spid="78" grpId="0"/>
      <p:bldP spid="79" grpId="0"/>
      <p:bldP spid="80" grpId="0"/>
      <p:bldP spid="81" grpId="0"/>
      <p:bldP spid="82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6" grpId="0"/>
      <p:bldP spid="147" grpId="0"/>
      <p:bldP spid="148" grpId="0"/>
      <p:bldP spid="149" grpId="0"/>
      <p:bldP spid="154" grpId="0"/>
      <p:bldP spid="164" grpId="0"/>
      <p:bldP spid="165" grpId="0"/>
      <p:bldP spid="175" grpId="0"/>
      <p:bldP spid="176" grpId="0"/>
      <p:bldP spid="77" grpId="0"/>
      <p:bldP spid="77" grpId="1"/>
      <p:bldP spid="95" grpId="0"/>
      <p:bldP spid="95" grpId="1"/>
      <p:bldP spid="96" grpId="0"/>
      <p:bldP spid="96" grpId="1"/>
      <p:bldP spid="98" grpId="0"/>
      <p:bldP spid="98" grpId="1"/>
      <p:bldP spid="99" grpId="0"/>
      <p:bldP spid="99" grpId="1"/>
      <p:bldP spid="100" grpId="0" animBg="1"/>
      <p:bldP spid="100" grpId="1" animBg="1"/>
      <p:bldP spid="101" grpId="0"/>
      <p:bldP spid="101" grpId="1"/>
      <p:bldP spid="114" grpId="0"/>
      <p:bldP spid="114" grpId="1"/>
      <p:bldP spid="145" grpId="0" animBg="1"/>
      <p:bldP spid="145" grpId="1" animBg="1"/>
      <p:bldP spid="150" grpId="0" animBg="1"/>
      <p:bldP spid="150" grpId="1" animBg="1"/>
      <p:bldP spid="151" grpId="0"/>
      <p:bldP spid="151" grpId="1"/>
      <p:bldP spid="170" grpId="0"/>
      <p:bldP spid="170" grpId="1"/>
      <p:bldP spid="171" grpId="0" animBg="1"/>
      <p:bldP spid="171" grpId="1" animBg="1"/>
      <p:bldP spid="180" grpId="0"/>
      <p:bldP spid="180" grpId="1"/>
      <p:bldP spid="189" grpId="0" animBg="1"/>
      <p:bldP spid="189" grpId="1" animBg="1"/>
      <p:bldP spid="194" grpId="0"/>
      <p:bldP spid="194" grpId="1"/>
      <p:bldP spid="203" grpId="0" animBg="1"/>
      <p:bldP spid="203" grpId="1" animBg="1"/>
      <p:bldP spid="204" grpId="0"/>
      <p:bldP spid="204" grpId="1"/>
      <p:bldP spid="205" grpId="0"/>
      <p:bldP spid="205" grpId="1"/>
      <p:bldP spid="206" grpId="0"/>
      <p:bldP spid="206" grpId="1"/>
      <p:bldP spid="208" grpId="0"/>
      <p:bldP spid="208" grpId="1"/>
      <p:bldP spid="212" grpId="0" animBg="1"/>
      <p:bldP spid="212" grpId="1" animBg="1"/>
      <p:bldP spid="213" grpId="0"/>
      <p:bldP spid="213" grpId="1"/>
      <p:bldP spid="214" grpId="0"/>
      <p:bldP spid="214" grpId="1"/>
      <p:bldP spid="215" grpId="0"/>
      <p:bldP spid="215" grpId="1"/>
      <p:bldP spid="217" grpId="0" animBg="1"/>
      <p:bldP spid="217" grpId="1" animBg="1"/>
      <p:bldP spid="218" grpId="0"/>
      <p:bldP spid="218" grpId="1"/>
      <p:bldP spid="219" grpId="0"/>
      <p:bldP spid="219" grpId="1"/>
      <p:bldP spid="220" grpId="0"/>
      <p:bldP spid="220" grpId="1"/>
      <p:bldP spid="221" grpId="0" animBg="1"/>
      <p:bldP spid="222" grpId="0"/>
      <p:bldP spid="223" grpId="0"/>
      <p:bldP spid="224" grpId="0" animBg="1"/>
      <p:bldP spid="225" grpId="0"/>
      <p:bldP spid="225" grpId="1"/>
      <p:bldP spid="225" grpId="2"/>
      <p:bldP spid="226" grpId="0"/>
      <p:bldP spid="227" grpId="0"/>
      <p:bldP spid="227" grpId="1"/>
      <p:bldP spid="227" grpId="2"/>
      <p:bldP spid="252" grpId="0" animBg="1"/>
      <p:bldP spid="252" grpId="1" animBg="1"/>
      <p:bldP spid="255" grpId="0" animBg="1"/>
      <p:bldP spid="255" grpId="1" animBg="1"/>
      <p:bldP spid="211" grpId="0"/>
      <p:bldP spid="211" grpId="1"/>
      <p:bldP spid="281" grpId="0" animBg="1"/>
      <p:bldP spid="281" grpId="1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238" grpId="0"/>
      <p:bldP spid="238" grpId="1"/>
      <p:bldP spid="239" grpId="0"/>
      <p:bldP spid="2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c 271"/>
          <p:cNvSpPr/>
          <p:nvPr/>
        </p:nvSpPr>
        <p:spPr>
          <a:xfrm>
            <a:off x="5298983" y="2079760"/>
            <a:ext cx="476740" cy="484660"/>
          </a:xfrm>
          <a:prstGeom prst="arc">
            <a:avLst>
              <a:gd name="adj1" fmla="val 18223930"/>
              <a:gd name="adj2" fmla="val 2156495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1" name="Arc 270"/>
          <p:cNvSpPr/>
          <p:nvPr/>
        </p:nvSpPr>
        <p:spPr>
          <a:xfrm>
            <a:off x="7460911" y="2327769"/>
            <a:ext cx="476740" cy="484660"/>
          </a:xfrm>
          <a:prstGeom prst="arc">
            <a:avLst>
              <a:gd name="adj1" fmla="val 17356471"/>
              <a:gd name="adj2" fmla="val 2156495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0" name="Arc 269"/>
          <p:cNvSpPr/>
          <p:nvPr/>
        </p:nvSpPr>
        <p:spPr>
          <a:xfrm>
            <a:off x="8596603" y="2260740"/>
            <a:ext cx="603809" cy="613840"/>
          </a:xfrm>
          <a:prstGeom prst="arc">
            <a:avLst>
              <a:gd name="adj1" fmla="val 10792730"/>
              <a:gd name="adj2" fmla="val 1341004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67" name="Arc 266"/>
          <p:cNvSpPr/>
          <p:nvPr/>
        </p:nvSpPr>
        <p:spPr>
          <a:xfrm>
            <a:off x="7119416" y="2011940"/>
            <a:ext cx="603809" cy="613840"/>
          </a:xfrm>
          <a:prstGeom prst="arc">
            <a:avLst>
              <a:gd name="adj1" fmla="val 10792730"/>
              <a:gd name="adj2" fmla="val 125017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35214" y="823790"/>
            <a:ext cx="1866611" cy="3341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0" name="Arc 199"/>
          <p:cNvSpPr/>
          <p:nvPr/>
        </p:nvSpPr>
        <p:spPr>
          <a:xfrm>
            <a:off x="7122033" y="2000780"/>
            <a:ext cx="603809" cy="613840"/>
          </a:xfrm>
          <a:prstGeom prst="arc">
            <a:avLst>
              <a:gd name="adj1" fmla="val 12368819"/>
              <a:gd name="adj2" fmla="val 140894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99" name="Arc 198"/>
          <p:cNvSpPr/>
          <p:nvPr/>
        </p:nvSpPr>
        <p:spPr>
          <a:xfrm>
            <a:off x="8600841" y="2239212"/>
            <a:ext cx="603809" cy="613840"/>
          </a:xfrm>
          <a:prstGeom prst="arc">
            <a:avLst>
              <a:gd name="adj1" fmla="val 13199850"/>
              <a:gd name="adj2" fmla="val 1519883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74" name="Arc 173"/>
          <p:cNvSpPr/>
          <p:nvPr/>
        </p:nvSpPr>
        <p:spPr>
          <a:xfrm>
            <a:off x="8065561" y="609231"/>
            <a:ext cx="476740" cy="484660"/>
          </a:xfrm>
          <a:prstGeom prst="arc">
            <a:avLst>
              <a:gd name="adj1" fmla="val 4246687"/>
              <a:gd name="adj2" fmla="val 668184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73" name="Arc 172"/>
          <p:cNvSpPr/>
          <p:nvPr/>
        </p:nvSpPr>
        <p:spPr>
          <a:xfrm>
            <a:off x="6232730" y="741640"/>
            <a:ext cx="476740" cy="484660"/>
          </a:xfrm>
          <a:prstGeom prst="arc">
            <a:avLst>
              <a:gd name="adj1" fmla="val 3190829"/>
              <a:gd name="adj2" fmla="val 758534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273614" y="161080"/>
            <a:ext cx="2585684" cy="6044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931157" y="161080"/>
            <a:ext cx="2653497" cy="6044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6166" y="161080"/>
            <a:ext cx="2013669" cy="6044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0783" y="4601068"/>
            <a:ext cx="1887454" cy="37518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83" tIns="45143" rIns="90283" bIns="45143" rtlCol="0" anchor="ctr"/>
          <a:lstStyle/>
          <a:p>
            <a:pPr algn="ctr" defTabSz="902814"/>
            <a:endParaRPr lang="en-US" sz="1800" dirty="0">
              <a:solidFill>
                <a:prstClr val="white"/>
              </a:solidFill>
            </a:endParaRPr>
          </a:p>
          <a:p>
            <a:pPr algn="ctr" defTabSz="902814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359" y="2984131"/>
            <a:ext cx="1570552" cy="541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83" tIns="45143" rIns="90283" bIns="45143" rtlCol="0" anchor="ctr"/>
          <a:lstStyle/>
          <a:p>
            <a:pPr algn="ctr" defTabSz="902814"/>
            <a:endParaRPr lang="en-US" sz="1800" b="1" dirty="0">
              <a:solidFill>
                <a:prstClr val="white"/>
              </a:solidFill>
            </a:endParaRPr>
          </a:p>
          <a:p>
            <a:pPr algn="ctr" defTabSz="902814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7219" y="2540309"/>
            <a:ext cx="1906762" cy="341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83" tIns="45143" rIns="90283" bIns="45143" rtlCol="0" anchor="ctr"/>
          <a:lstStyle/>
          <a:p>
            <a:pPr algn="ctr" defTabSz="902814"/>
            <a:endParaRPr lang="en-US" sz="1800" dirty="0">
              <a:solidFill>
                <a:prstClr val="white"/>
              </a:solidFill>
            </a:endParaRPr>
          </a:p>
          <a:p>
            <a:pPr algn="ctr" defTabSz="902814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3" y="817126"/>
            <a:ext cx="355454" cy="368167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 Tiger"/>
              </a:rPr>
              <a:t>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5983" y="817126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0827" y="817126"/>
            <a:ext cx="80966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 (iv)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2665" y="817092"/>
            <a:ext cx="2205845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from (</a:t>
            </a:r>
            <a:r>
              <a:rPr lang="en-US" sz="18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), (ii), (iii)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824" y="1346511"/>
            <a:ext cx="52117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5983" y="1346511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7005" y="1346511"/>
            <a:ext cx="511504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2704" y="1346477"/>
            <a:ext cx="808520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 (vi)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16" y="1093283"/>
            <a:ext cx="2963333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...[corresponding angles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   of similar triangles]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68" y="1621248"/>
            <a:ext cx="2216658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ADC &amp;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FHG,</a:t>
            </a:r>
          </a:p>
        </p:txBody>
      </p:sp>
      <p:grpSp>
        <p:nvGrpSpPr>
          <p:cNvPr id="2" name="Group 202"/>
          <p:cNvGrpSpPr/>
          <p:nvPr/>
        </p:nvGrpSpPr>
        <p:grpSpPr>
          <a:xfrm>
            <a:off x="277036" y="1909229"/>
            <a:ext cx="1902129" cy="370386"/>
            <a:chOff x="275540" y="1760656"/>
            <a:chExt cx="1891892" cy="368671"/>
          </a:xfrm>
        </p:grpSpPr>
        <p:sp>
          <p:nvSpPr>
            <p:cNvPr id="16" name="TextBox 15"/>
            <p:cNvSpPr txBox="1"/>
            <p:nvPr/>
          </p:nvSpPr>
          <p:spPr>
            <a:xfrm>
              <a:off x="275540" y="1760656"/>
              <a:ext cx="874236" cy="368671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ACD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0265" y="1760656"/>
              <a:ext cx="32119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9990" y="1760656"/>
              <a:ext cx="877442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FGH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32614" y="1909195"/>
            <a:ext cx="1331512" cy="369414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from(iv)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824" y="1346107"/>
            <a:ext cx="521174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5983" y="1346107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7005" y="1346107"/>
            <a:ext cx="511504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2613" y="2216584"/>
            <a:ext cx="1399009" cy="368167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from (vi)</a:t>
            </a:r>
          </a:p>
        </p:txBody>
      </p:sp>
      <p:grpSp>
        <p:nvGrpSpPr>
          <p:cNvPr id="3" name="Group 207"/>
          <p:cNvGrpSpPr/>
          <p:nvPr/>
        </p:nvGrpSpPr>
        <p:grpSpPr>
          <a:xfrm>
            <a:off x="309299" y="2525838"/>
            <a:ext cx="1841353" cy="370386"/>
            <a:chOff x="307600" y="2437910"/>
            <a:chExt cx="1831443" cy="368671"/>
          </a:xfrm>
        </p:grpSpPr>
        <p:sp>
          <p:nvSpPr>
            <p:cNvPr id="24" name="TextBox 23"/>
            <p:cNvSpPr txBox="1"/>
            <p:nvPr/>
          </p:nvSpPr>
          <p:spPr>
            <a:xfrm>
              <a:off x="307600" y="2437910"/>
              <a:ext cx="841039" cy="368100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DCA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55875" y="2437910"/>
              <a:ext cx="309979" cy="368671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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89990" y="2437910"/>
              <a:ext cx="849053" cy="368100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HGF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832581" y="2525838"/>
            <a:ext cx="2349284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[by AA similarity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      criterion]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743" y="2955234"/>
            <a:ext cx="536147" cy="369812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2914" y="3195232"/>
            <a:ext cx="553876" cy="369812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GH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4981" y="3259753"/>
            <a:ext cx="3657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96610" y="2955235"/>
            <a:ext cx="52439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97953" y="3195232"/>
            <a:ext cx="521642" cy="369812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FG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470346" y="3259753"/>
            <a:ext cx="3657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55983" y="3059902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2596" y="3049332"/>
            <a:ext cx="2818282" cy="648099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[corresponding sides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    of similar triangles]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116" y="3572511"/>
            <a:ext cx="2249360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DBC &amp;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HEG,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55983" y="3883758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32665" y="3883724"/>
            <a:ext cx="2205845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from (</a:t>
            </a:r>
            <a:r>
              <a:rPr lang="en-US" sz="18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), (ii), (iii)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318" y="1083746"/>
            <a:ext cx="535679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5983" y="1083746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7005" y="1083746"/>
            <a:ext cx="530844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32616" y="4164826"/>
            <a:ext cx="1330079" cy="368167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from (v)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264" y="4600640"/>
            <a:ext cx="846733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DCB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61589" y="4600640"/>
            <a:ext cx="311656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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6970" y="4600640"/>
            <a:ext cx="864460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HGE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616" y="4694151"/>
            <a:ext cx="3448447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 [by AA similarity criterion]</a:t>
            </a:r>
          </a:p>
        </p:txBody>
      </p:sp>
      <p:sp>
        <p:nvSpPr>
          <p:cNvPr id="52" name="Cloud Callout 51" hidden="1"/>
          <p:cNvSpPr/>
          <p:nvPr/>
        </p:nvSpPr>
        <p:spPr>
          <a:xfrm>
            <a:off x="2129965" y="2715290"/>
            <a:ext cx="3370942" cy="1436842"/>
          </a:xfrm>
          <a:prstGeom prst="cloudCallout">
            <a:avLst>
              <a:gd name="adj1" fmla="val 97273"/>
              <a:gd name="adj2" fmla="val -68967"/>
            </a:avLst>
          </a:prstGeom>
          <a:solidFill>
            <a:srgbClr val="482D7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3" name="TextBox 52" hidden="1"/>
          <p:cNvSpPr txBox="1"/>
          <p:nvPr/>
        </p:nvSpPr>
        <p:spPr>
          <a:xfrm>
            <a:off x="2513027" y="3043105"/>
            <a:ext cx="2583840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Triangles are similar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by which criterion ??</a:t>
            </a:r>
          </a:p>
        </p:txBody>
      </p:sp>
      <p:sp>
        <p:nvSpPr>
          <p:cNvPr id="54" name="TextBox 53" hidden="1"/>
          <p:cNvSpPr txBox="1"/>
          <p:nvPr/>
        </p:nvSpPr>
        <p:spPr>
          <a:xfrm>
            <a:off x="2981486" y="3183265"/>
            <a:ext cx="1584601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AA criterion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21193" y="2571784"/>
            <a:ext cx="1904785" cy="933013"/>
          </a:xfrm>
          <a:prstGeom prst="roundRect">
            <a:avLst/>
          </a:prstGeom>
          <a:solidFill>
            <a:srgbClr val="D9969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60547" y="2554934"/>
            <a:ext cx="85934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660066"/>
                </a:solidFill>
                <a:latin typeface="Comic Sans MS" pitchFamily="66" charset="0"/>
              </a:rPr>
              <a:t>Hint :</a:t>
            </a:r>
            <a:endParaRPr lang="en-IN" sz="1800" b="1" dirty="0">
              <a:solidFill>
                <a:srgbClr val="660066"/>
              </a:solidFill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8528" y="2779221"/>
            <a:ext cx="1270324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</a:rPr>
              <a:t>To prove:</a:t>
            </a:r>
            <a:endParaRPr lang="en-IN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778665" y="3157910"/>
            <a:ext cx="1774026" cy="287079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3238" y="3087815"/>
            <a:ext cx="312988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sym typeface="Symbol"/>
              </a:rPr>
              <a:t>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47090" y="3129096"/>
            <a:ext cx="1015895" cy="37105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 DCA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69637" y="3129096"/>
            <a:ext cx="1015895" cy="371050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 HGF</a:t>
            </a:r>
            <a:endParaRPr lang="en-US" sz="1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grpSp>
        <p:nvGrpSpPr>
          <p:cNvPr id="226" name="Group 73"/>
          <p:cNvGrpSpPr/>
          <p:nvPr/>
        </p:nvGrpSpPr>
        <p:grpSpPr>
          <a:xfrm>
            <a:off x="210459" y="166557"/>
            <a:ext cx="1946106" cy="576511"/>
            <a:chOff x="222026" y="114986"/>
            <a:chExt cx="1935632" cy="573842"/>
          </a:xfrm>
        </p:grpSpPr>
        <p:grpSp>
          <p:nvGrpSpPr>
            <p:cNvPr id="227" name="Group 61"/>
            <p:cNvGrpSpPr/>
            <p:nvPr/>
          </p:nvGrpSpPr>
          <p:grpSpPr>
            <a:xfrm>
              <a:off x="222026" y="114986"/>
              <a:ext cx="298059" cy="573842"/>
              <a:chOff x="625251" y="3114006"/>
              <a:chExt cx="298059" cy="57384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25251" y="3114006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5251" y="3381303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650466" y="3404956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64606" y="239110"/>
              <a:ext cx="675929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ACB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32644" y="239110"/>
              <a:ext cx="291208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94553" y="239110"/>
              <a:ext cx="663105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FGE</a:t>
              </a:r>
            </a:p>
          </p:txBody>
        </p:sp>
        <p:grpSp>
          <p:nvGrpSpPr>
            <p:cNvPr id="228" name="Group 69"/>
            <p:cNvGrpSpPr/>
            <p:nvPr/>
          </p:nvGrpSpPr>
          <p:grpSpPr>
            <a:xfrm>
              <a:off x="1253308" y="114986"/>
              <a:ext cx="298059" cy="573842"/>
              <a:chOff x="1656533" y="3041485"/>
              <a:chExt cx="298059" cy="57384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656533" y="3041485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56533" y="3308782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1681748" y="3332435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oup 77"/>
          <p:cNvGrpSpPr/>
          <p:nvPr/>
        </p:nvGrpSpPr>
        <p:grpSpPr>
          <a:xfrm>
            <a:off x="2252893" y="197772"/>
            <a:ext cx="2617549" cy="575377"/>
            <a:chOff x="76296" y="3643133"/>
            <a:chExt cx="2603462" cy="572713"/>
          </a:xfrm>
        </p:grpSpPr>
        <p:sp>
          <p:nvSpPr>
            <p:cNvPr id="79" name="TextBox 78"/>
            <p:cNvSpPr txBox="1"/>
            <p:nvPr/>
          </p:nvSpPr>
          <p:spPr>
            <a:xfrm>
              <a:off x="76296" y="3741594"/>
              <a:ext cx="674327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BCD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0188" y="3737940"/>
              <a:ext cx="289606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0091" y="3741594"/>
              <a:ext cx="688235" cy="304843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ACD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28869" y="3741594"/>
              <a:ext cx="289606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03829" y="3741594"/>
              <a:ext cx="675929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ACB</a:t>
              </a:r>
            </a:p>
          </p:txBody>
        </p:sp>
        <p:grpSp>
          <p:nvGrpSpPr>
            <p:cNvPr id="230" name="Group 278"/>
            <p:cNvGrpSpPr/>
            <p:nvPr/>
          </p:nvGrpSpPr>
          <p:grpSpPr>
            <a:xfrm>
              <a:off x="1778905" y="3643133"/>
              <a:ext cx="305589" cy="572713"/>
              <a:chOff x="1778905" y="3643133"/>
              <a:chExt cx="305589" cy="57271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783668" y="3643133"/>
                <a:ext cx="300826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78905" y="3909301"/>
                <a:ext cx="300826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1798755" y="3920156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1" name="Group 87"/>
          <p:cNvGrpSpPr/>
          <p:nvPr/>
        </p:nvGrpSpPr>
        <p:grpSpPr>
          <a:xfrm>
            <a:off x="4943926" y="171751"/>
            <a:ext cx="2630903" cy="582776"/>
            <a:chOff x="97163" y="4242077"/>
            <a:chExt cx="2616744" cy="580078"/>
          </a:xfrm>
        </p:grpSpPr>
        <p:sp>
          <p:nvSpPr>
            <p:cNvPr id="89" name="TextBox 88"/>
            <p:cNvSpPr txBox="1"/>
            <p:nvPr/>
          </p:nvSpPr>
          <p:spPr>
            <a:xfrm>
              <a:off x="97163" y="4370781"/>
              <a:ext cx="691959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EGH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4912" y="4370781"/>
              <a:ext cx="289606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0659" y="4370781"/>
              <a:ext cx="688753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FGH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50446" y="4370781"/>
              <a:ext cx="289606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50802" y="4370781"/>
              <a:ext cx="663105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prstClr val="black"/>
                  </a:solidFill>
                  <a:latin typeface="Comic Sans MS" pitchFamily="66" charset="0"/>
                </a:rPr>
                <a:t>FGE</a:t>
              </a:r>
            </a:p>
          </p:txBody>
        </p:sp>
        <p:grpSp>
          <p:nvGrpSpPr>
            <p:cNvPr id="232" name="Group 279"/>
            <p:cNvGrpSpPr/>
            <p:nvPr/>
          </p:nvGrpSpPr>
          <p:grpSpPr>
            <a:xfrm>
              <a:off x="1825390" y="4242077"/>
              <a:ext cx="300826" cy="580078"/>
              <a:chOff x="1825390" y="4242077"/>
              <a:chExt cx="300826" cy="58007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825390" y="4242077"/>
                <a:ext cx="300826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825390" y="4515610"/>
                <a:ext cx="300826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prstClr val="black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827732" y="4523067"/>
                <a:ext cx="272844" cy="1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Oval 99"/>
          <p:cNvSpPr/>
          <p:nvPr/>
        </p:nvSpPr>
        <p:spPr>
          <a:xfrm>
            <a:off x="1969575" y="547050"/>
            <a:ext cx="217848" cy="2176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640633" y="547050"/>
            <a:ext cx="217848" cy="2176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369966" y="547050"/>
            <a:ext cx="217848" cy="2176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5565" y="506397"/>
            <a:ext cx="240462" cy="32466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500" b="1" dirty="0" err="1">
                <a:solidFill>
                  <a:prstClr val="black"/>
                </a:solidFill>
                <a:latin typeface="Comic Sans MS" pitchFamily="66" charset="0"/>
              </a:rPr>
              <a:t>i</a:t>
            </a:r>
            <a:endParaRPr lang="en-US" sz="15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04541" y="493638"/>
            <a:ext cx="295259" cy="32466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500" b="1" dirty="0">
                <a:solidFill>
                  <a:prstClr val="black"/>
                </a:solidFill>
                <a:latin typeface="Comic Sans MS" pitchFamily="66" charset="0"/>
              </a:rPr>
              <a:t>ii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0711" y="493638"/>
            <a:ext cx="350056" cy="32466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500" b="1" dirty="0">
                <a:solidFill>
                  <a:prstClr val="black"/>
                </a:solidFill>
                <a:latin typeface="Comic Sans MS" pitchFamily="66" charset="0"/>
              </a:rPr>
              <a:t>iii</a:t>
            </a:r>
          </a:p>
        </p:txBody>
      </p:sp>
      <p:grpSp>
        <p:nvGrpSpPr>
          <p:cNvPr id="239" name="Group 105"/>
          <p:cNvGrpSpPr/>
          <p:nvPr/>
        </p:nvGrpSpPr>
        <p:grpSpPr>
          <a:xfrm>
            <a:off x="210196" y="167442"/>
            <a:ext cx="1946106" cy="576511"/>
            <a:chOff x="222026" y="114986"/>
            <a:chExt cx="1935632" cy="573842"/>
          </a:xfrm>
        </p:grpSpPr>
        <p:grpSp>
          <p:nvGrpSpPr>
            <p:cNvPr id="240" name="Group 61"/>
            <p:cNvGrpSpPr/>
            <p:nvPr/>
          </p:nvGrpSpPr>
          <p:grpSpPr>
            <a:xfrm>
              <a:off x="222026" y="114986"/>
              <a:ext cx="298059" cy="573842"/>
              <a:chOff x="625251" y="3114006"/>
              <a:chExt cx="298059" cy="573842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625251" y="3114006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251" y="3381303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50466" y="3402575"/>
                <a:ext cx="272844" cy="1579"/>
              </a:xfrm>
              <a:prstGeom prst="line">
                <a:avLst/>
              </a:prstGeom>
              <a:ln w="127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464606" y="239110"/>
              <a:ext cx="675929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FF0066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srgbClr val="FF0066"/>
                  </a:solidFill>
                  <a:latin typeface="Comic Sans MS" pitchFamily="66" charset="0"/>
                </a:rPr>
                <a:t>ACB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32644" y="239110"/>
              <a:ext cx="291208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94553" y="239110"/>
              <a:ext cx="663105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</a:rPr>
                <a:t>FGE</a:t>
              </a:r>
            </a:p>
          </p:txBody>
        </p:sp>
        <p:grpSp>
          <p:nvGrpSpPr>
            <p:cNvPr id="241" name="Group 69"/>
            <p:cNvGrpSpPr/>
            <p:nvPr/>
          </p:nvGrpSpPr>
          <p:grpSpPr>
            <a:xfrm>
              <a:off x="1253308" y="114986"/>
              <a:ext cx="298059" cy="573842"/>
              <a:chOff x="1656533" y="3041485"/>
              <a:chExt cx="298059" cy="57384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656533" y="3041485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0000FF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656533" y="3308782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0000FF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1681748" y="3330054"/>
                <a:ext cx="272844" cy="1579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2993114" y="263679"/>
            <a:ext cx="878967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ACD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5030" y="262197"/>
            <a:ext cx="882190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FGH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747912" y="1417055"/>
            <a:ext cx="32340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425639" y="740126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357958" y="2274048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267281" y="2274048"/>
            <a:ext cx="316960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cxnSp>
        <p:nvCxnSpPr>
          <p:cNvPr id="155" name="Straight Connector 154"/>
          <p:cNvCxnSpPr/>
          <p:nvPr/>
        </p:nvCxnSpPr>
        <p:spPr>
          <a:xfrm rot="5400000" flipH="1">
            <a:off x="6380527" y="1257181"/>
            <a:ext cx="680433" cy="1439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5328295" y="1176228"/>
            <a:ext cx="1337669" cy="944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6484659" y="1357500"/>
            <a:ext cx="1289" cy="1919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H="1">
            <a:off x="6288941" y="1161768"/>
            <a:ext cx="1337669" cy="973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128557" y="2010216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×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048921" y="2119756"/>
            <a:ext cx="260550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×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727471" y="1478615"/>
            <a:ext cx="33146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261901" y="659426"/>
            <a:ext cx="30567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566119" y="2529264"/>
            <a:ext cx="31373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795283" y="2529264"/>
            <a:ext cx="323407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G</a:t>
            </a:r>
          </a:p>
        </p:txBody>
      </p:sp>
      <p:cxnSp>
        <p:nvCxnSpPr>
          <p:cNvPr id="165" name="Straight Connector 164"/>
          <p:cNvCxnSpPr/>
          <p:nvPr/>
        </p:nvCxnSpPr>
        <p:spPr>
          <a:xfrm rot="5400000" flipH="1">
            <a:off x="8023794" y="1678269"/>
            <a:ext cx="866005" cy="928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745579" y="1400004"/>
            <a:ext cx="1732010" cy="619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 flipV="1">
            <a:off x="7126430" y="1400004"/>
            <a:ext cx="1732010" cy="619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8302016" y="1956470"/>
            <a:ext cx="1289" cy="1238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655566" y="2209935"/>
            <a:ext cx="265386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620565" y="2358600"/>
            <a:ext cx="265386" cy="277050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190029" y="297467"/>
            <a:ext cx="67958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ACB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968670" y="198582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963881" y="465954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2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983839" y="476893"/>
            <a:ext cx="274320" cy="1586"/>
          </a:xfrm>
          <a:prstGeom prst="line">
            <a:avLst/>
          </a:prstGeom>
          <a:ln w="127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907911" y="301563"/>
            <a:ext cx="666693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FGE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681245" y="172227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681245" y="447035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683600" y="454558"/>
            <a:ext cx="274320" cy="158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5333416" y="1179182"/>
            <a:ext cx="1337669" cy="944201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 flipH="1" flipV="1">
            <a:off x="7131517" y="1402957"/>
            <a:ext cx="1732010" cy="6191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541140" y="2323481"/>
            <a:ext cx="1892159" cy="36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 flipH="1">
            <a:off x="6293263" y="1164434"/>
            <a:ext cx="1337669" cy="97322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6200000" flipH="1">
            <a:off x="7760527" y="1396017"/>
            <a:ext cx="1708930" cy="6117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6200000" flipH="1">
            <a:off x="8298444" y="1954558"/>
            <a:ext cx="1289" cy="1238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>
            <a:off x="6380511" y="1257172"/>
            <a:ext cx="680433" cy="143951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5912444" y="1079316"/>
            <a:ext cx="658742" cy="46497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16200000" flipH="1">
            <a:off x="6293212" y="1164418"/>
            <a:ext cx="1337669" cy="97322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>
            <a:off x="8023031" y="1680678"/>
            <a:ext cx="866005" cy="9287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7717948" y="1127468"/>
            <a:ext cx="866886" cy="3098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H="1">
            <a:off x="7759730" y="1398425"/>
            <a:ext cx="1708930" cy="6117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rved Left Arrow 201"/>
          <p:cNvSpPr/>
          <p:nvPr/>
        </p:nvSpPr>
        <p:spPr>
          <a:xfrm>
            <a:off x="2259520" y="892326"/>
            <a:ext cx="573382" cy="13181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42" name="Group 217"/>
          <p:cNvGrpSpPr/>
          <p:nvPr/>
        </p:nvGrpSpPr>
        <p:grpSpPr>
          <a:xfrm>
            <a:off x="190702" y="2432993"/>
            <a:ext cx="645118" cy="237291"/>
            <a:chOff x="3334244" y="-621181"/>
            <a:chExt cx="641646" cy="236192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3306584" y="-518440"/>
              <a:ext cx="159734" cy="104413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3433506" y="-621181"/>
              <a:ext cx="542384" cy="23619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18"/>
          <p:cNvGrpSpPr/>
          <p:nvPr/>
        </p:nvGrpSpPr>
        <p:grpSpPr>
          <a:xfrm>
            <a:off x="5636600" y="3035864"/>
            <a:ext cx="645118" cy="237291"/>
            <a:chOff x="3334244" y="-621181"/>
            <a:chExt cx="641646" cy="236192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3306584" y="-518440"/>
              <a:ext cx="159734" cy="104413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3433506" y="-621181"/>
              <a:ext cx="542384" cy="23619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Curved Up Arrow 221"/>
          <p:cNvSpPr/>
          <p:nvPr/>
        </p:nvSpPr>
        <p:spPr>
          <a:xfrm flipH="1">
            <a:off x="555474" y="2828786"/>
            <a:ext cx="30057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23" name="Curved Up Arrow 222"/>
          <p:cNvSpPr/>
          <p:nvPr/>
        </p:nvSpPr>
        <p:spPr>
          <a:xfrm flipH="1">
            <a:off x="1561010" y="2831977"/>
            <a:ext cx="305447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24" name="Curved Up Arrow 223"/>
          <p:cNvSpPr/>
          <p:nvPr/>
        </p:nvSpPr>
        <p:spPr>
          <a:xfrm flipH="1">
            <a:off x="766144" y="2824799"/>
            <a:ext cx="282521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25" name="Curved Up Arrow 224"/>
          <p:cNvSpPr/>
          <p:nvPr/>
        </p:nvSpPr>
        <p:spPr>
          <a:xfrm flipH="1">
            <a:off x="1762117" y="2824799"/>
            <a:ext cx="282521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rot="5400000">
            <a:off x="5428618" y="1734944"/>
            <a:ext cx="686441" cy="48452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7408140" y="1988947"/>
            <a:ext cx="869168" cy="310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5540583" y="2323827"/>
            <a:ext cx="1892159" cy="36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6200000" flipH="1">
            <a:off x="8297833" y="1954903"/>
            <a:ext cx="1289" cy="12382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 flipH="1">
            <a:off x="6379934" y="1257518"/>
            <a:ext cx="680433" cy="143951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 flipH="1">
            <a:off x="8022454" y="1681023"/>
            <a:ext cx="866005" cy="9287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169142" y="263602"/>
            <a:ext cx="893471" cy="370386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BCD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4846406" y="263602"/>
            <a:ext cx="901530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EGH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209853" y="167442"/>
            <a:ext cx="1946106" cy="576511"/>
            <a:chOff x="222026" y="114986"/>
            <a:chExt cx="1935632" cy="573842"/>
          </a:xfrm>
        </p:grpSpPr>
        <p:grpSp>
          <p:nvGrpSpPr>
            <p:cNvPr id="247" name="Group 61"/>
            <p:cNvGrpSpPr/>
            <p:nvPr/>
          </p:nvGrpSpPr>
          <p:grpSpPr>
            <a:xfrm>
              <a:off x="222026" y="114986"/>
              <a:ext cx="298059" cy="573842"/>
              <a:chOff x="625251" y="3114006"/>
              <a:chExt cx="298059" cy="573842"/>
            </a:xfrm>
          </p:grpSpPr>
          <p:sp>
            <p:nvSpPr>
              <p:cNvPr id="256" name="TextBox 255"/>
              <p:cNvSpPr txBox="1"/>
              <p:nvPr/>
            </p:nvSpPr>
            <p:spPr>
              <a:xfrm>
                <a:off x="625251" y="3114006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625251" y="3381303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50466" y="3402575"/>
                <a:ext cx="272844" cy="1579"/>
              </a:xfrm>
              <a:prstGeom prst="line">
                <a:avLst/>
              </a:prstGeom>
              <a:ln w="127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/>
            <p:cNvSpPr txBox="1"/>
            <p:nvPr/>
          </p:nvSpPr>
          <p:spPr>
            <a:xfrm>
              <a:off x="464606" y="239110"/>
              <a:ext cx="675929" cy="306545"/>
            </a:xfrm>
            <a:prstGeom prst="rect">
              <a:avLst/>
            </a:prstGeom>
            <a:noFill/>
          </p:spPr>
          <p:txBody>
            <a:bodyPr wrap="none" lIns="90221" tIns="45110" rIns="90221" bIns="45110" rtlCol="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FF0066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srgbClr val="FF0066"/>
                  </a:solidFill>
                  <a:latin typeface="Comic Sans MS" pitchFamily="66" charset="0"/>
                </a:rPr>
                <a:t>ACB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032644" y="239110"/>
              <a:ext cx="291208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494553" y="239110"/>
              <a:ext cx="663105" cy="306545"/>
            </a:xfrm>
            <a:prstGeom prst="rect">
              <a:avLst/>
            </a:prstGeom>
          </p:spPr>
          <p:txBody>
            <a:bodyPr wrap="none" lIns="90221" tIns="45110" rIns="90221" bIns="45110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</a:rPr>
                <a:t>FGE</a:t>
              </a:r>
            </a:p>
          </p:txBody>
        </p:sp>
        <p:grpSp>
          <p:nvGrpSpPr>
            <p:cNvPr id="248" name="Group 69"/>
            <p:cNvGrpSpPr/>
            <p:nvPr/>
          </p:nvGrpSpPr>
          <p:grpSpPr>
            <a:xfrm>
              <a:off x="1253308" y="114986"/>
              <a:ext cx="298059" cy="573842"/>
              <a:chOff x="1656533" y="3041485"/>
              <a:chExt cx="298059" cy="573842"/>
            </a:xfrm>
          </p:grpSpPr>
          <p:sp>
            <p:nvSpPr>
              <p:cNvPr id="253" name="TextBox 252"/>
              <p:cNvSpPr txBox="1"/>
              <p:nvPr/>
            </p:nvSpPr>
            <p:spPr>
              <a:xfrm>
                <a:off x="1656533" y="3041485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0000FF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656533" y="3308782"/>
                <a:ext cx="291208" cy="306545"/>
              </a:xfrm>
              <a:prstGeom prst="rect">
                <a:avLst/>
              </a:prstGeom>
              <a:noFill/>
            </p:spPr>
            <p:txBody>
              <a:bodyPr wrap="none" lIns="90221" tIns="45110" rIns="90221" bIns="45110" rtlCol="0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0000FF"/>
                    </a:solidFill>
                    <a:latin typeface="Comic Sans MS" pitchFamily="66" charset="0"/>
                  </a:rPr>
                  <a:t>2</a:t>
                </a: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>
                <a:off x="1681748" y="3330054"/>
                <a:ext cx="272844" cy="1579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9" name="TextBox 258"/>
          <p:cNvSpPr txBox="1"/>
          <p:nvPr/>
        </p:nvSpPr>
        <p:spPr>
          <a:xfrm>
            <a:off x="4189680" y="297467"/>
            <a:ext cx="679586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ACB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968327" y="198582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63538" y="465954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FF0066"/>
                </a:solidFill>
                <a:latin typeface="Comic Sans MS" pitchFamily="66" charset="0"/>
              </a:rPr>
              <a:t>2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3983496" y="476893"/>
            <a:ext cx="274320" cy="1586"/>
          </a:xfrm>
          <a:prstGeom prst="line">
            <a:avLst/>
          </a:prstGeom>
          <a:ln w="127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6907568" y="301563"/>
            <a:ext cx="666693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</a:t>
            </a:r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FGE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6680902" y="172227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6680902" y="447035"/>
            <a:ext cx="302454" cy="307971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2</a:t>
            </a:r>
          </a:p>
        </p:txBody>
      </p:sp>
      <p:cxnSp>
        <p:nvCxnSpPr>
          <p:cNvPr id="266" name="Straight Connector 265"/>
          <p:cNvCxnSpPr/>
          <p:nvPr/>
        </p:nvCxnSpPr>
        <p:spPr>
          <a:xfrm>
            <a:off x="6683257" y="454558"/>
            <a:ext cx="274320" cy="158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loud Callout 276" hidden="1"/>
          <p:cNvSpPr/>
          <p:nvPr/>
        </p:nvSpPr>
        <p:spPr>
          <a:xfrm>
            <a:off x="2206602" y="2283232"/>
            <a:ext cx="3370942" cy="1436842"/>
          </a:xfrm>
          <a:prstGeom prst="cloudCallout">
            <a:avLst>
              <a:gd name="adj1" fmla="val 101470"/>
              <a:gd name="adj2" fmla="val -37204"/>
            </a:avLst>
          </a:prstGeom>
          <a:solidFill>
            <a:srgbClr val="482D7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8" name="TextBox 277" hidden="1"/>
          <p:cNvSpPr txBox="1"/>
          <p:nvPr/>
        </p:nvSpPr>
        <p:spPr>
          <a:xfrm>
            <a:off x="2589663" y="2611012"/>
            <a:ext cx="2583840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Triangles are similar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by which criterion ??</a:t>
            </a:r>
          </a:p>
        </p:txBody>
      </p:sp>
      <p:sp>
        <p:nvSpPr>
          <p:cNvPr id="279" name="TextBox 278" hidden="1"/>
          <p:cNvSpPr txBox="1"/>
          <p:nvPr/>
        </p:nvSpPr>
        <p:spPr>
          <a:xfrm>
            <a:off x="3058122" y="2751216"/>
            <a:ext cx="1584601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AA criterion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631816" y="1082757"/>
            <a:ext cx="534536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052940" y="1082791"/>
            <a:ext cx="322937" cy="370386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1293962" y="1082757"/>
            <a:ext cx="529701" cy="369812"/>
          </a:xfrm>
          <a:prstGeom prst="rect">
            <a:avLst/>
          </a:prstGeom>
        </p:spPr>
        <p:txBody>
          <a:bodyPr wrap="none" lIns="90283" tIns="45143" rIns="90283" bIns="45143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2240163" y="1083713"/>
            <a:ext cx="739219" cy="369812"/>
          </a:xfrm>
          <a:prstGeom prst="rect">
            <a:avLst/>
          </a:prstGeom>
          <a:noFill/>
        </p:spPr>
        <p:txBody>
          <a:bodyPr wrap="none" lIns="90283" tIns="45143" rIns="90283" bIns="45143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 (v)</a:t>
            </a:r>
          </a:p>
        </p:txBody>
      </p:sp>
      <p:grpSp>
        <p:nvGrpSpPr>
          <p:cNvPr id="252" name="Group 283"/>
          <p:cNvGrpSpPr/>
          <p:nvPr/>
        </p:nvGrpSpPr>
        <p:grpSpPr>
          <a:xfrm>
            <a:off x="190702" y="2930601"/>
            <a:ext cx="645118" cy="237291"/>
            <a:chOff x="3334244" y="-621181"/>
            <a:chExt cx="641646" cy="236192"/>
          </a:xfrm>
        </p:grpSpPr>
        <p:cxnSp>
          <p:nvCxnSpPr>
            <p:cNvPr id="285" name="Straight Connector 284"/>
            <p:cNvCxnSpPr/>
            <p:nvPr/>
          </p:nvCxnSpPr>
          <p:spPr>
            <a:xfrm rot="16200000" flipH="1">
              <a:off x="3306584" y="-518440"/>
              <a:ext cx="159734" cy="104413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3433506" y="-621181"/>
              <a:ext cx="542384" cy="23619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86"/>
          <p:cNvGrpSpPr/>
          <p:nvPr/>
        </p:nvGrpSpPr>
        <p:grpSpPr>
          <a:xfrm>
            <a:off x="190702" y="4509547"/>
            <a:ext cx="645118" cy="237291"/>
            <a:chOff x="3334244" y="-621181"/>
            <a:chExt cx="641646" cy="236192"/>
          </a:xfrm>
        </p:grpSpPr>
        <p:cxnSp>
          <p:nvCxnSpPr>
            <p:cNvPr id="288" name="Straight Connector 287"/>
            <p:cNvCxnSpPr/>
            <p:nvPr/>
          </p:nvCxnSpPr>
          <p:spPr>
            <a:xfrm rot="16200000" flipH="1">
              <a:off x="3306584" y="-518440"/>
              <a:ext cx="159734" cy="104413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3433506" y="-621181"/>
              <a:ext cx="542384" cy="23619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>
            <a:off x="7606969" y="101336"/>
            <a:ext cx="1421699" cy="369332"/>
            <a:chOff x="3817051" y="234808"/>
            <a:chExt cx="1421699" cy="369332"/>
          </a:xfrm>
        </p:grpSpPr>
        <p:sp>
          <p:nvSpPr>
            <p:cNvPr id="215" name="Rounded Rectangle 214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(Q.10)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991E-6 2.21878E-6 L -0.29058 0.104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0" y="52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166E-6 2.10412E-6 L -0.48692 0.1050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00" y="52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0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956 " pathEditMode="relative" ptsTypes="AA">
                                      <p:cBhvr>
                                        <p:cTn id="2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956 " pathEditMode="relative" ptsTypes="AA">
                                      <p:cBhvr>
                                        <p:cTn id="2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956 " pathEditMode="relative" ptsTypes="AA">
                                      <p:cBhvr>
                                        <p:cTn id="2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0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4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2500"/>
                            </p:stCondLst>
                            <p:childTnLst>
                              <p:par>
                                <p:cTn id="4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3000"/>
                            </p:stCondLst>
                            <p:childTnLst>
                              <p:par>
                                <p:cTn id="4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558E-6 -8.05452E-7 L -0.21012 0.70012 " pathEditMode="relative" rAng="0" ptsTypes="AA">
                                      <p:cBhvr>
                                        <p:cTn id="521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3500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0838E-6 -8.05452E-7 L -0.38814 0.70074 " pathEditMode="relative" rAng="0" ptsTypes="AA">
                                      <p:cBhvr>
                                        <p:cTn id="53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0" y="35000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60893 " pathEditMode="relative" ptsTypes="AA">
                                      <p:cBhvr>
                                        <p:cTn id="5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60893 " pathEditMode="relative" ptsTypes="AA">
                                      <p:cBhvr>
                                        <p:cTn id="5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60893 " pathEditMode="relative" ptsTypes="AA">
                                      <p:cBhvr>
                                        <p:cTn id="59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00"/>
                            </p:stCondLst>
                            <p:childTnLst>
                              <p:par>
                                <p:cTn id="6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1500"/>
                            </p:stCondLst>
                            <p:childTnLst>
                              <p:par>
                                <p:cTn id="6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1500"/>
                            </p:stCondLst>
                            <p:childTnLst>
                              <p:par>
                                <p:cTn id="6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2" grpId="1" animBg="1"/>
      <p:bldP spid="272" grpId="2" animBg="1"/>
      <p:bldP spid="272" grpId="3" animBg="1"/>
      <p:bldP spid="271" grpId="0" animBg="1"/>
      <p:bldP spid="271" grpId="1" animBg="1"/>
      <p:bldP spid="271" grpId="2" animBg="1"/>
      <p:bldP spid="271" grpId="3" animBg="1"/>
      <p:bldP spid="270" grpId="0" animBg="1"/>
      <p:bldP spid="270" grpId="1" animBg="1"/>
      <p:bldP spid="267" grpId="0" animBg="1"/>
      <p:bldP spid="267" grpId="1" animBg="1"/>
      <p:bldP spid="201" grpId="0" animBg="1"/>
      <p:bldP spid="201" grpId="1" animBg="1"/>
      <p:bldP spid="200" grpId="0" animBg="1"/>
      <p:bldP spid="200" grpId="1" animBg="1"/>
      <p:bldP spid="200" grpId="2" animBg="1"/>
      <p:bldP spid="199" grpId="0" animBg="1"/>
      <p:bldP spid="199" grpId="1" animBg="1"/>
      <p:bldP spid="199" grpId="2" animBg="1"/>
      <p:bldP spid="174" grpId="0" animBg="1"/>
      <p:bldP spid="174" grpId="1" animBg="1"/>
      <p:bldP spid="174" grpId="2" animBg="1"/>
      <p:bldP spid="173" grpId="0" animBg="1"/>
      <p:bldP spid="173" grpId="1" animBg="1"/>
      <p:bldP spid="173" grpId="2" animBg="1"/>
      <p:bldP spid="51" grpId="0" animBg="1"/>
      <p:bldP spid="50" grpId="0" animBg="1"/>
      <p:bldP spid="49" grpId="0" animBg="1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7" grpId="0"/>
      <p:bldP spid="28" grpId="0"/>
      <p:bldP spid="29" grpId="0"/>
      <p:bldP spid="31" grpId="0"/>
      <p:bldP spid="32" grpId="0"/>
      <p:bldP spid="34" grpId="0"/>
      <p:bldP spid="35" grpId="0"/>
      <p:bldP spid="36" grpId="0"/>
      <p:bldP spid="38" grpId="0"/>
      <p:bldP spid="4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5" grpId="0"/>
      <p:bldP spid="46" grpId="0"/>
      <p:bldP spid="47" grpId="0"/>
      <p:bldP spid="48" grpId="0"/>
      <p:bldP spid="52" grpId="0" animBg="1"/>
      <p:bldP spid="52" grpId="1" animBg="1"/>
      <p:bldP spid="53" grpId="0"/>
      <p:bldP spid="53" grpId="1"/>
      <p:bldP spid="54" grpId="0"/>
      <p:bldP spid="54" grpId="1"/>
      <p:bldP spid="55" grpId="0" animBg="1"/>
      <p:bldP spid="56" grpId="0"/>
      <p:bldP spid="57" grpId="0"/>
      <p:bldP spid="58" grpId="0" animBg="1"/>
      <p:bldP spid="59" grpId="0"/>
      <p:bldP spid="60" grpId="0"/>
      <p:bldP spid="61" grpId="0"/>
      <p:bldP spid="5" grpId="0"/>
      <p:bldP spid="5" grpId="1"/>
      <p:bldP spid="7" grpId="0"/>
      <p:bldP spid="7" grpId="1"/>
      <p:bldP spid="175" grpId="0"/>
      <p:bldP spid="175" grpId="1"/>
      <p:bldP spid="176" grpId="0"/>
      <p:bldP spid="176" grpId="1"/>
      <p:bldP spid="177" grpId="0"/>
      <p:bldP spid="177" grpId="1"/>
      <p:bldP spid="179" grpId="0"/>
      <p:bldP spid="179" grpId="1"/>
      <p:bldP spid="180" grpId="0"/>
      <p:bldP spid="180" grpId="1"/>
      <p:bldP spid="181" grpId="0"/>
      <p:bldP spid="181" grpId="1"/>
      <p:bldP spid="202" grpId="0" animBg="1"/>
      <p:bldP spid="202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44" grpId="0"/>
      <p:bldP spid="244" grpId="1"/>
      <p:bldP spid="245" grpId="0"/>
      <p:bldP spid="245" grpId="1"/>
      <p:bldP spid="259" grpId="0"/>
      <p:bldP spid="259" grpId="1"/>
      <p:bldP spid="260" grpId="0"/>
      <p:bldP spid="260" grpId="1"/>
      <p:bldP spid="261" grpId="0"/>
      <p:bldP spid="261" grpId="1"/>
      <p:bldP spid="263" grpId="0"/>
      <p:bldP spid="263" grpId="1"/>
      <p:bldP spid="264" grpId="0"/>
      <p:bldP spid="264" grpId="1"/>
      <p:bldP spid="265" grpId="0"/>
      <p:bldP spid="265" grpId="1"/>
      <p:bldP spid="277" grpId="0" animBg="1"/>
      <p:bldP spid="277" grpId="1" animBg="1"/>
      <p:bldP spid="278" grpId="0"/>
      <p:bldP spid="278" grpId="1"/>
      <p:bldP spid="279" grpId="0"/>
      <p:bldP spid="279" grpId="1"/>
      <p:bldP spid="280" grpId="0"/>
      <p:bldP spid="281" grpId="0"/>
      <p:bldP spid="282" grpId="0"/>
      <p:bldP spid="2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336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sosceles Triangle 141"/>
          <p:cNvSpPr/>
          <p:nvPr/>
        </p:nvSpPr>
        <p:spPr>
          <a:xfrm>
            <a:off x="6495661" y="1084827"/>
            <a:ext cx="2067941" cy="1490956"/>
          </a:xfrm>
          <a:prstGeom prst="triangle">
            <a:avLst>
              <a:gd name="adj" fmla="val 0"/>
            </a:avLst>
          </a:pr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501769" y="2425537"/>
            <a:ext cx="159311" cy="145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5231617" y="1472961"/>
            <a:ext cx="1143665" cy="1090122"/>
          </a:xfrm>
          <a:prstGeom prst="triangle">
            <a:avLst>
              <a:gd name="adj" fmla="val 0"/>
            </a:avLst>
          </a:pr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231298" y="2556859"/>
            <a:ext cx="113756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231298" y="2416011"/>
            <a:ext cx="159311" cy="1451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305250" y="3686582"/>
            <a:ext cx="450920" cy="2535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6587" y="3410968"/>
            <a:ext cx="450920" cy="2535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47541" y="3679396"/>
            <a:ext cx="450920" cy="2535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5002947" y="4410687"/>
            <a:ext cx="3151429" cy="3773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13" tIns="45555" rIns="91113" bIns="45555" rtlCol="0" anchor="ctr"/>
          <a:lstStyle/>
          <a:p>
            <a:pPr algn="ctr" defTabSz="911111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1111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352" y="123267"/>
            <a:ext cx="7707361" cy="371050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800" b="1" dirty="0">
                <a:solidFill>
                  <a:srgbClr val="00FFFF"/>
                </a:solidFill>
                <a:latin typeface="Bookman Old Style" pitchFamily="18" charset="0"/>
              </a:rPr>
              <a:t>Q. A vertical pole of length 6m casts a shadow 4m long on the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8384" y="368425"/>
            <a:ext cx="7238363" cy="371050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800" b="1" dirty="0">
                <a:solidFill>
                  <a:srgbClr val="00FFFF"/>
                </a:solidFill>
                <a:latin typeface="Bookman Old Style" pitchFamily="18" charset="0"/>
              </a:rPr>
              <a:t>ground and at the, same time a tower casts a shadow 28m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61391" y="643285"/>
            <a:ext cx="3692674" cy="371050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800" b="1" dirty="0">
                <a:solidFill>
                  <a:srgbClr val="00FFFF"/>
                </a:solidFill>
                <a:latin typeface="Bookman Old Style" pitchFamily="18" charset="0"/>
              </a:rPr>
              <a:t>Find the height of the tower.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90745" y="939756"/>
            <a:ext cx="636052" cy="36899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IN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80559" y="1495225"/>
            <a:ext cx="2766444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AB represents the tower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873718" y="980606"/>
            <a:ext cx="2620570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PQ represents the pole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933974" y="1770085"/>
            <a:ext cx="4327769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BC represents the shadow of the tower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928775" y="1238737"/>
            <a:ext cx="4193116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QR 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represents the shadow of the pole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732857" y="2069392"/>
            <a:ext cx="248752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I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n </a:t>
            </a:r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PQR   </a:t>
            </a:r>
            <a:r>
              <a:rPr lang="en-IN" sz="1600" b="1" dirty="0" smtClean="0">
                <a:solidFill>
                  <a:prstClr val="white"/>
                </a:solidFill>
              </a:rPr>
              <a:t> 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  </a:t>
            </a:r>
            <a:r>
              <a:rPr lang="en-IN" sz="1600" b="1" dirty="0">
                <a:solidFill>
                  <a:prstClr val="white"/>
                </a:solidFill>
              </a:rPr>
              <a:t> </a:t>
            </a:r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65367" y="2416011"/>
            <a:ext cx="80116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794474" y="2431471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226549" y="2416011"/>
            <a:ext cx="78833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122541" y="2416011"/>
            <a:ext cx="1833496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i="1" dirty="0">
                <a:solidFill>
                  <a:srgbClr val="FCF715"/>
                </a:solidFill>
                <a:latin typeface="Bookman Old Style"/>
              </a:rPr>
              <a:t>.....[each is 90</a:t>
            </a:r>
            <a:r>
              <a:rPr lang="en-IN" sz="1600" b="1" i="1" baseline="50000" dirty="0">
                <a:solidFill>
                  <a:srgbClr val="FCF715"/>
                </a:solidFill>
                <a:latin typeface="Bookman Old Style"/>
              </a:rPr>
              <a:t>o</a:t>
            </a:r>
            <a:r>
              <a:rPr lang="en-IN" sz="1600" b="1" i="1" dirty="0">
                <a:solidFill>
                  <a:srgbClr val="FCF715"/>
                </a:solidFill>
                <a:latin typeface="Bookman Old Style"/>
              </a:rPr>
              <a:t>]</a:t>
            </a:r>
            <a:endParaRPr lang="en-IN" sz="1600" b="1" i="1" dirty="0">
              <a:solidFill>
                <a:srgbClr val="FCF715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65367" y="2708602"/>
            <a:ext cx="80116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794474" y="2723996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226549" y="2708602"/>
            <a:ext cx="78833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3122609" y="2708602"/>
            <a:ext cx="408731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i="1" dirty="0" smtClean="0">
                <a:solidFill>
                  <a:srgbClr val="FCF715"/>
                </a:solidFill>
                <a:latin typeface="Bookman Old Style"/>
              </a:rPr>
              <a:t>.....[Sun’s altitude at the same time]</a:t>
            </a:r>
            <a:endParaRPr lang="en-IN" sz="1600" b="1" i="1" dirty="0">
              <a:solidFill>
                <a:srgbClr val="FCF715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36182" y="2966520"/>
            <a:ext cx="361939" cy="338221"/>
          </a:xfrm>
          <a:prstGeom prst="rect">
            <a:avLst/>
          </a:prstGeom>
        </p:spPr>
        <p:txBody>
          <a:bodyPr wrap="none" lIns="91113" tIns="45555" rIns="91113" bIns="45555">
            <a:spAutoFit/>
          </a:bodyPr>
          <a:lstStyle/>
          <a:p>
            <a:pPr defTabSz="805898"/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935523" y="2966520"/>
            <a:ext cx="76910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799999" y="2966521"/>
            <a:ext cx="296216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~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232083" y="2966520"/>
            <a:ext cx="75627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algn="just" defTabSz="805898"/>
            <a:r>
              <a:rPr lang="en-IN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122541" y="2966520"/>
            <a:ext cx="245385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i="1" dirty="0">
                <a:solidFill>
                  <a:srgbClr val="FCF715"/>
                </a:solidFill>
                <a:latin typeface="Bookman Old Style" pitchFamily="18" charset="0"/>
              </a:rPr>
              <a:t>.....[by AA similarity ]</a:t>
            </a:r>
          </a:p>
        </p:txBody>
      </p:sp>
      <p:cxnSp>
        <p:nvCxnSpPr>
          <p:cNvPr id="318" name="Straight Connector 317"/>
          <p:cNvCxnSpPr/>
          <p:nvPr/>
        </p:nvCxnSpPr>
        <p:spPr>
          <a:xfrm>
            <a:off x="1146974" y="3672371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1103241" y="3366505"/>
            <a:ext cx="48376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107721" y="3607124"/>
            <a:ext cx="47895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794474" y="3503069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2309932" y="3672371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2266199" y="3362863"/>
            <a:ext cx="50781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270678" y="3603438"/>
            <a:ext cx="48376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130355" y="3434621"/>
            <a:ext cx="5009044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i="1" dirty="0">
                <a:solidFill>
                  <a:srgbClr val="FCF715"/>
                </a:solidFill>
                <a:latin typeface="Bookman Old Style" pitchFamily="18" charset="0"/>
              </a:rPr>
              <a:t>.....[corresponding sides of similar triangles]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1206577" y="4185950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263616" y="3873843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184267" y="4114465"/>
            <a:ext cx="47895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794474" y="4024778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>
            <a:off x="2353861" y="4182209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2410900" y="3870205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342772" y="4110825"/>
            <a:ext cx="456516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28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4479493" y="4022441"/>
            <a:ext cx="361939" cy="338221"/>
          </a:xfrm>
          <a:prstGeom prst="rect">
            <a:avLst/>
          </a:prstGeom>
        </p:spPr>
        <p:txBody>
          <a:bodyPr wrap="none" lIns="91113" tIns="45555" rIns="91113" bIns="45555">
            <a:spAutoFit/>
          </a:bodyPr>
          <a:lstStyle/>
          <a:p>
            <a:pPr defTabSz="805898"/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084888" y="4022441"/>
            <a:ext cx="47575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765250" y="4041164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234061" y="4010277"/>
            <a:ext cx="661700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42m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4473818" y="4357368"/>
            <a:ext cx="361939" cy="338221"/>
          </a:xfrm>
          <a:prstGeom prst="rect">
            <a:avLst/>
          </a:prstGeom>
        </p:spPr>
        <p:txBody>
          <a:bodyPr wrap="none" lIns="91113" tIns="45555" rIns="91113" bIns="45555">
            <a:spAutoFit/>
          </a:bodyPr>
          <a:lstStyle/>
          <a:p>
            <a:pPr defTabSz="805898"/>
            <a:r>
              <a:rPr lang="en-IN" sz="16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5078815" y="4424916"/>
            <a:ext cx="2516375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Height of the tower is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7492676" y="4438746"/>
            <a:ext cx="661700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42m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Curved Down Arrow 88"/>
          <p:cNvSpPr/>
          <p:nvPr/>
        </p:nvSpPr>
        <p:spPr bwMode="auto">
          <a:xfrm flipV="1">
            <a:off x="1139779" y="3246390"/>
            <a:ext cx="315205" cy="21531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0" name="Curved Down Arrow 89"/>
          <p:cNvSpPr/>
          <p:nvPr/>
        </p:nvSpPr>
        <p:spPr bwMode="auto">
          <a:xfrm flipV="1">
            <a:off x="2450817" y="3251175"/>
            <a:ext cx="315205" cy="21531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1" name="Curved Down Arrow 90"/>
          <p:cNvSpPr/>
          <p:nvPr/>
        </p:nvSpPr>
        <p:spPr bwMode="auto">
          <a:xfrm flipV="1">
            <a:off x="1339930" y="3217682"/>
            <a:ext cx="315205" cy="21531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2" name="Curved Down Arrow 91"/>
          <p:cNvSpPr/>
          <p:nvPr/>
        </p:nvSpPr>
        <p:spPr bwMode="auto">
          <a:xfrm flipV="1">
            <a:off x="2632772" y="3251175"/>
            <a:ext cx="315205" cy="21531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rot="10800000" flipV="1">
            <a:off x="2345449" y="4230299"/>
            <a:ext cx="409727" cy="1497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 flipV="1">
            <a:off x="2312733" y="3993481"/>
            <a:ext cx="459674" cy="1617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47507" y="4194842"/>
            <a:ext cx="285781" cy="277062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7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211482" y="4660634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68521" y="4348596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89172" y="4589150"/>
            <a:ext cx="478958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99372" y="4499497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353774" y="4656928"/>
            <a:ext cx="4343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381216" y="4344889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80422" y="4585525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3652509" y="4341750"/>
            <a:ext cx="9786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105584" y="3747558"/>
            <a:ext cx="475752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65250" y="3766281"/>
            <a:ext cx="309765" cy="340129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34062" y="3735360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70250" y="3735360"/>
            <a:ext cx="296216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85758" y="3735360"/>
            <a:ext cx="320261" cy="338221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3756" y="123267"/>
            <a:ext cx="3563740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IN" sz="1800" b="1" dirty="0">
                <a:solidFill>
                  <a:srgbClr val="C00000"/>
                </a:solidFill>
                <a:latin typeface="Bookman Old Style" pitchFamily="18" charset="0"/>
              </a:rPr>
              <a:t>A vertical pole of length 6m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24136" y="1976136"/>
            <a:ext cx="506389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6m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789591" y="123267"/>
            <a:ext cx="2453295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IN" sz="1800" b="1" dirty="0">
                <a:solidFill>
                  <a:srgbClr val="C00000"/>
                </a:solidFill>
                <a:latin typeface="Bookman Old Style" pitchFamily="18" charset="0"/>
              </a:rPr>
              <a:t>casts a shadow 4m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202661" y="368425"/>
            <a:ext cx="86256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IN" sz="1800" b="1" dirty="0">
                <a:solidFill>
                  <a:srgbClr val="C00000"/>
                </a:solidFill>
                <a:latin typeface="Bookman Old Style" pitchFamily="18" charset="0"/>
              </a:rPr>
              <a:t>tower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955853" y="368425"/>
            <a:ext cx="2606403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IN" sz="1800" b="1" dirty="0">
                <a:solidFill>
                  <a:srgbClr val="C00000"/>
                </a:solidFill>
                <a:latin typeface="Bookman Old Style" pitchFamily="18" charset="0"/>
              </a:rPr>
              <a:t>casts a shadow 28m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81836" y="2555673"/>
            <a:ext cx="600786" cy="307443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28m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7334618" y="876179"/>
            <a:ext cx="1421699" cy="369332"/>
            <a:chOff x="3817051" y="234808"/>
            <a:chExt cx="1421699" cy="369332"/>
          </a:xfrm>
        </p:grpSpPr>
        <p:sp>
          <p:nvSpPr>
            <p:cNvPr id="131" name="Rounded Rectangle 130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(Q.15)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5236826" y="1471134"/>
            <a:ext cx="0" cy="10941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92155" y="1196508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66755" y="2519145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77972" y="2554880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49610" y="785741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75213" y="2509619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42128" y="2531737"/>
            <a:ext cx="323854" cy="307443"/>
          </a:xfrm>
          <a:prstGeom prst="rect">
            <a:avLst/>
          </a:prstGeom>
          <a:noFill/>
        </p:spPr>
        <p:txBody>
          <a:bodyPr wrap="square" lIns="91113" tIns="45555" rIns="91113" bIns="45555" rtlCol="0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4311" y="2544204"/>
            <a:ext cx="482164" cy="307443"/>
          </a:xfrm>
          <a:prstGeom prst="rect">
            <a:avLst/>
          </a:prstGeom>
          <a:noFill/>
        </p:spPr>
        <p:txBody>
          <a:bodyPr wrap="none" lIns="91113" tIns="45555" rIns="91113" bIns="45555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4m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31618" y="1472961"/>
            <a:ext cx="1143665" cy="109012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752499" y="1823921"/>
            <a:ext cx="14910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89975" y="2572421"/>
            <a:ext cx="20764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495662" y="1072127"/>
            <a:ext cx="2067940" cy="150399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6" grpId="0" animBg="1"/>
      <p:bldP spid="14" grpId="0" animBg="1"/>
      <p:bldP spid="14" grpId="1" animBg="1"/>
      <p:bldP spid="143" grpId="0" animBg="1"/>
      <p:bldP spid="98" grpId="0" animBg="1"/>
      <p:bldP spid="98" grpId="1" animBg="1"/>
      <p:bldP spid="97" grpId="0" animBg="1"/>
      <p:bldP spid="97" grpId="1" animBg="1"/>
      <p:bldP spid="93" grpId="0" animBg="1"/>
      <p:bldP spid="93" grpId="1" animBg="1"/>
      <p:bldP spid="341" grpId="0" animBg="1"/>
      <p:bldP spid="108" grpId="0"/>
      <p:bldP spid="258" grpId="0"/>
      <p:bldP spid="259" grpId="0"/>
      <p:bldP spid="260" grpId="0"/>
      <p:bldP spid="261" grpId="0"/>
      <p:bldP spid="263" grpId="0"/>
      <p:bldP spid="264" grpId="0"/>
      <p:bldP spid="265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9" grpId="0"/>
      <p:bldP spid="320" grpId="0"/>
      <p:bldP spid="321" grpId="0"/>
      <p:bldP spid="323" grpId="0"/>
      <p:bldP spid="324" grpId="0"/>
      <p:bldP spid="326" grpId="0"/>
      <p:bldP spid="328" grpId="0"/>
      <p:bldP spid="330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89" grpId="0" animBg="1"/>
      <p:bldP spid="90" grpId="0" animBg="1"/>
      <p:bldP spid="91" grpId="0" animBg="1"/>
      <p:bldP spid="92" grpId="0" animBg="1"/>
      <p:bldP spid="105" grpId="0"/>
      <p:bldP spid="107" grpId="0"/>
      <p:bldP spid="110" grpId="0"/>
      <p:bldP spid="112" grpId="0"/>
      <p:bldP spid="113" grpId="0"/>
      <p:bldP spid="119" grpId="0"/>
      <p:bldP spid="120" grpId="0"/>
      <p:bldP spid="121" grpId="0"/>
      <p:bldP spid="122" grpId="0"/>
      <p:bldP spid="123" grpId="0"/>
      <p:bldP spid="114" grpId="0"/>
      <p:bldP spid="115" grpId="0"/>
      <p:bldP spid="117" grpId="0"/>
      <p:bldP spid="127" grpId="0"/>
      <p:bldP spid="128" grpId="0"/>
      <p:bldP spid="129" grpId="0"/>
      <p:bldP spid="134" grpId="0"/>
      <p:bldP spid="135" grpId="0"/>
      <p:bldP spid="136" grpId="0"/>
      <p:bldP spid="137" grpId="0"/>
      <p:bldP spid="138" grpId="0"/>
      <p:bldP spid="139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3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girl of height 90 cm is walking away from the base of a lamp-post at a speed of 1.2 m/s. If the lamp is 3.6 m above the ground, find the length of her shadow after 4 seconds.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5023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622" y="850237"/>
            <a:ext cx="814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AB denote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lamp-post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CD the girl after walking for 4 seconds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away from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lamp-post. From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 figure, you can see that DE is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shadow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the girl. Let DE be x metres.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22848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Now, BD = 1.2 m × 4 = 4.8 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40004"/>
            <a:ext cx="323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Note that 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6781" y="232779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7114" y="23277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0944" y="2327790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080" y="2327790"/>
            <a:ext cx="376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(Each is of 90° because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lamp-post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as well as the girl are standing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vertical to the ground)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391" y="315878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781" y="315878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7114" y="31587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0944" y="315878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2080" y="315878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Same angle)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391" y="343928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So,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4816" y="3439285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7114" y="343928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0944" y="343928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2080" y="3439285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(AA similarity criterion)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3601" y="37509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3601" y="408951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2746" y="37509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2746" y="40895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273601" y="4089510"/>
            <a:ext cx="4956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52745" y="4089510"/>
            <a:ext cx="4956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2747114" y="39254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391" y="392549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Therefore,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7361" y="444173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4.8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9526" y="478028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2746" y="444173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3.6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2746" y="4780284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0.9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915904" y="4780284"/>
            <a:ext cx="8385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52745" y="4780284"/>
            <a:ext cx="4956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2747114" y="46162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3391" y="4616264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i.e.,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08187" y="4456970"/>
            <a:ext cx="2861231" cy="677108"/>
            <a:chOff x="4608187" y="4456970"/>
            <a:chExt cx="2861231" cy="677108"/>
          </a:xfrm>
        </p:grpSpPr>
        <p:sp>
          <p:nvSpPr>
            <p:cNvPr id="43" name="TextBox 42"/>
            <p:cNvSpPr txBox="1"/>
            <p:nvPr/>
          </p:nvSpPr>
          <p:spPr>
            <a:xfrm>
              <a:off x="5743946" y="4456970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90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75818" y="479552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100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724710" y="4795524"/>
              <a:ext cx="495649" cy="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08187" y="4616264"/>
              <a:ext cx="1111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(90 cm =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01122" y="46162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m = 0.9m)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5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3" grpId="0"/>
      <p:bldP spid="34" grpId="0"/>
      <p:bldP spid="35" grpId="0"/>
      <p:bldP spid="36" grpId="0"/>
      <p:bldP spid="37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3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girl of height 90 cm is walking away from the base of a lamp-post at a speed of 1.2 m/s. If the lamp is 3.6 m above the ground, find the length of her shadow after 4 seconds.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5023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762" y="85023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i.e.,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6402" y="850237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4.8 +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47114" y="8502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35612" y="85023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3762" y="118879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i.e.,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3127" y="118879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47114" y="118879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35612" y="1188791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4.8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762" y="152734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i.e.,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17902" y="1527345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7114" y="15273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35612" y="1527345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1.6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762" y="1883948"/>
            <a:ext cx="7427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So, the shadow of the girl after walking for 4 seconds is 1.6 m long.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72988" y="2317559"/>
            <a:ext cx="3455610" cy="2534938"/>
            <a:chOff x="3172988" y="2317559"/>
            <a:chExt cx="3455610" cy="2534938"/>
          </a:xfrm>
        </p:grpSpPr>
        <p:sp>
          <p:nvSpPr>
            <p:cNvPr id="2" name="Isosceles Triangle 1"/>
            <p:cNvSpPr/>
            <p:nvPr/>
          </p:nvSpPr>
          <p:spPr>
            <a:xfrm>
              <a:off x="3379964" y="2656113"/>
              <a:ext cx="2911682" cy="1857830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260661" y="3851564"/>
              <a:ext cx="0" cy="662379"/>
            </a:xfrm>
            <a:prstGeom prst="lin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2988" y="2317559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2988" y="4513943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1646" y="4311127"/>
              <a:ext cx="3369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8178" y="4480404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0556" y="3534607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3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Half Frame 119"/>
          <p:cNvSpPr/>
          <p:nvPr/>
        </p:nvSpPr>
        <p:spPr>
          <a:xfrm rot="2585490">
            <a:off x="1592743" y="4101951"/>
            <a:ext cx="425361" cy="425040"/>
          </a:xfrm>
          <a:prstGeom prst="halfFrame">
            <a:avLst>
              <a:gd name="adj1" fmla="val 8407"/>
              <a:gd name="adj2" fmla="val 7548"/>
            </a:avLst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199441" y="4078960"/>
            <a:ext cx="395830" cy="28708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984720" y="4066201"/>
            <a:ext cx="395830" cy="28708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2181" y="3321350"/>
            <a:ext cx="502772" cy="5956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201034" y="3334109"/>
            <a:ext cx="502772" cy="5956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Pie 132"/>
          <p:cNvSpPr/>
          <p:nvPr/>
        </p:nvSpPr>
        <p:spPr>
          <a:xfrm rot="12410867">
            <a:off x="7223095" y="1045435"/>
            <a:ext cx="339988" cy="339731"/>
          </a:xfrm>
          <a:prstGeom prst="pie">
            <a:avLst>
              <a:gd name="adj1" fmla="val 12572563"/>
              <a:gd name="adj2" fmla="val 1583487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48369" y="2191371"/>
            <a:ext cx="1364666" cy="5956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48369" y="1818168"/>
            <a:ext cx="1364666" cy="33758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38792" y="1186594"/>
            <a:ext cx="1364666" cy="33758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5628"/>
            <a:ext cx="4572000" cy="586986"/>
          </a:xfrm>
          <a:prstGeom prst="rect">
            <a:avLst/>
          </a:prstGeom>
        </p:spPr>
        <p:txBody>
          <a:bodyPr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ABE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ACD</a:t>
            </a:r>
          </a:p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Show that : 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ADE ~ 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3" name="Rectangle 2"/>
          <p:cNvSpPr/>
          <p:nvPr/>
        </p:nvSpPr>
        <p:spPr>
          <a:xfrm>
            <a:off x="76301" y="820771"/>
            <a:ext cx="803527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Proof :</a:t>
            </a:r>
            <a:endParaRPr lang="en-US" sz="16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66" y="820771"/>
            <a:ext cx="1427247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 (given)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100" y="1201431"/>
            <a:ext cx="477969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0050" y="1206732"/>
            <a:ext cx="30874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300" y="1201431"/>
            <a:ext cx="477969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6999" y="1153911"/>
            <a:ext cx="243293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........ 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Bookman Old Style" pitchFamily="18" charset="0"/>
              </a:rPr>
              <a:t>c.p.c.t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99" y="1519928"/>
            <a:ext cx="470029" cy="337460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0050" y="1525251"/>
            <a:ext cx="30874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5" y="1519927"/>
            <a:ext cx="487700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57" y="1791975"/>
            <a:ext cx="2494177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........ (ii)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 ........ (</a:t>
            </a:r>
            <a:r>
              <a:rPr lang="en-US" sz="1600" dirty="0" err="1">
                <a:solidFill>
                  <a:srgbClr val="660066"/>
                </a:solidFill>
                <a:latin typeface="Bookman Old Style" pitchFamily="18" charset="0"/>
              </a:rPr>
              <a:t>c.p.c.t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23170" y="2500349"/>
            <a:ext cx="463550" cy="2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67102" y="2324071"/>
            <a:ext cx="30874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68571" y="2488650"/>
            <a:ext cx="463550" cy="2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67000" y="2207636"/>
            <a:ext cx="3643302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........ (iii)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(dividing eq. ii by </a:t>
            </a:r>
            <a:r>
              <a:rPr lang="en-US" sz="16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" y="2883340"/>
            <a:ext cx="2009062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ADE &amp;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 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3370600"/>
            <a:ext cx="1617425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 from (iii)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1" y="4017701"/>
            <a:ext cx="48280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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58676" y="4029272"/>
            <a:ext cx="30874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23515" y="4017701"/>
            <a:ext cx="48280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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66999" y="3953242"/>
            <a:ext cx="2368467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 (common angle)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57255" y="4405966"/>
            <a:ext cx="2057400" cy="38064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788" y="4374137"/>
            <a:ext cx="361928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85" y="4410651"/>
            <a:ext cx="174152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ADE ~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09483" y="4394811"/>
            <a:ext cx="3549825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........ (by SAS similarity criterion)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020799" y="1886313"/>
            <a:ext cx="2055496" cy="685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705600" y="3243524"/>
            <a:ext cx="2075920" cy="13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7061879" y="1530940"/>
            <a:ext cx="2046781" cy="1387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705701" y="2174450"/>
            <a:ext cx="1338263" cy="1082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7065270" y="2176930"/>
            <a:ext cx="1716881" cy="1075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060506" y="2169791"/>
            <a:ext cx="981075" cy="4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086669" y="820872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5890" y="1962813"/>
            <a:ext cx="324128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763000" y="3101782"/>
            <a:ext cx="324128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67366" y="1911183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423746" y="3104756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9729" y="131561"/>
            <a:ext cx="1731263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ABE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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ACD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6022733" y="1883440"/>
            <a:ext cx="2055496" cy="6857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7227216" y="1364690"/>
            <a:ext cx="973686" cy="6605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707635" y="2171578"/>
            <a:ext cx="1338263" cy="10824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7061879" y="1535680"/>
            <a:ext cx="2046781" cy="138773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7065270" y="2181670"/>
            <a:ext cx="1716881" cy="1075329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731656" y="1529619"/>
            <a:ext cx="978471" cy="32589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5637" y="384158"/>
            <a:ext cx="3044780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Show that :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ADE ~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7059726" y="2165007"/>
            <a:ext cx="981075" cy="475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7236848" y="1355181"/>
            <a:ext cx="961287" cy="6536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730875" y="1524836"/>
            <a:ext cx="978471" cy="32589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03566" y="3239210"/>
            <a:ext cx="2075920" cy="134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015174" y="1883430"/>
            <a:ext cx="2055496" cy="68579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H="1">
            <a:off x="7054286" y="1535636"/>
            <a:ext cx="2046781" cy="138773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524872" y="203331"/>
            <a:ext cx="1795614" cy="361257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4" name="Group 80"/>
          <p:cNvGrpSpPr/>
          <p:nvPr/>
        </p:nvGrpSpPr>
        <p:grpSpPr>
          <a:xfrm>
            <a:off x="5505754" y="203332"/>
            <a:ext cx="1845785" cy="339621"/>
            <a:chOff x="975299" y="969369"/>
            <a:chExt cx="1835851" cy="338049"/>
          </a:xfrm>
        </p:grpSpPr>
        <p:sp>
          <p:nvSpPr>
            <p:cNvPr id="78" name="Rectangle 77"/>
            <p:cNvSpPr/>
            <p:nvPr/>
          </p:nvSpPr>
          <p:spPr>
            <a:xfrm>
              <a:off x="975299" y="969369"/>
              <a:ext cx="813631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19778" y="969371"/>
              <a:ext cx="295860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Symbol" pitchFamily="18" charset="2"/>
                </a:rPr>
                <a:t>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47213" y="969371"/>
              <a:ext cx="763937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Symbol" pitchFamily="18" charset="2"/>
                </a:rPr>
                <a:t>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ACD</a:t>
              </a:r>
            </a:p>
          </p:txBody>
        </p:sp>
      </p:grpSp>
      <p:cxnSp>
        <p:nvCxnSpPr>
          <p:cNvPr id="82" name="Straight Connector 81"/>
          <p:cNvCxnSpPr/>
          <p:nvPr/>
        </p:nvCxnSpPr>
        <p:spPr>
          <a:xfrm rot="5400000">
            <a:off x="6022733" y="1893010"/>
            <a:ext cx="2055496" cy="6857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063813" y="1537637"/>
            <a:ext cx="2046781" cy="13877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3"/>
          <p:cNvGrpSpPr/>
          <p:nvPr/>
        </p:nvGrpSpPr>
        <p:grpSpPr>
          <a:xfrm>
            <a:off x="5706848" y="3576568"/>
            <a:ext cx="2959152" cy="1299054"/>
            <a:chOff x="5715008" y="3567107"/>
            <a:chExt cx="2943226" cy="1293040"/>
          </a:xfrm>
        </p:grpSpPr>
        <p:sp>
          <p:nvSpPr>
            <p:cNvPr id="85" name="Cloud Callout 84"/>
            <p:cNvSpPr/>
            <p:nvPr/>
          </p:nvSpPr>
          <p:spPr>
            <a:xfrm>
              <a:off x="5715008" y="3574263"/>
              <a:ext cx="2928958" cy="1285884"/>
            </a:xfrm>
            <a:prstGeom prst="cloudCallout">
              <a:avLst>
                <a:gd name="adj1" fmla="val 40090"/>
                <a:gd name="adj2" fmla="val -108829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86" name="Cloud Callout 85"/>
            <p:cNvSpPr/>
            <p:nvPr/>
          </p:nvSpPr>
          <p:spPr>
            <a:xfrm>
              <a:off x="5729276" y="3567107"/>
              <a:ext cx="2928958" cy="1285884"/>
            </a:xfrm>
            <a:prstGeom prst="cloudCallout">
              <a:avLst>
                <a:gd name="adj1" fmla="val -9341"/>
                <a:gd name="adj2" fmla="val -106607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09045" y="4123043"/>
            <a:ext cx="2260079" cy="587495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because they belong to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22350" y="3924800"/>
            <a:ext cx="2329195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took AB and AC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5400000">
            <a:off x="6022733" y="1883440"/>
            <a:ext cx="2055496" cy="6857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7054256" y="1528068"/>
            <a:ext cx="2046781" cy="1387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03566" y="3239210"/>
            <a:ext cx="2075920" cy="134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6746038" y="1529678"/>
            <a:ext cx="964072" cy="32110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7234396" y="1362327"/>
            <a:ext cx="964116" cy="65574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95"/>
          <p:cNvGrpSpPr/>
          <p:nvPr/>
        </p:nvGrpSpPr>
        <p:grpSpPr>
          <a:xfrm>
            <a:off x="5750715" y="3459300"/>
            <a:ext cx="2959152" cy="1299054"/>
            <a:chOff x="5715008" y="3567107"/>
            <a:chExt cx="2943226" cy="1293040"/>
          </a:xfrm>
        </p:grpSpPr>
        <p:sp>
          <p:nvSpPr>
            <p:cNvPr id="97" name="Cloud Callout 96"/>
            <p:cNvSpPr/>
            <p:nvPr/>
          </p:nvSpPr>
          <p:spPr>
            <a:xfrm>
              <a:off x="5715008" y="3574263"/>
              <a:ext cx="2928958" cy="1285884"/>
            </a:xfrm>
            <a:prstGeom prst="cloudCallout">
              <a:avLst>
                <a:gd name="adj1" fmla="val 21879"/>
                <a:gd name="adj2" fmla="val -15994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98" name="Cloud Callout 97"/>
            <p:cNvSpPr/>
            <p:nvPr/>
          </p:nvSpPr>
          <p:spPr>
            <a:xfrm>
              <a:off x="5729276" y="3567107"/>
              <a:ext cx="2928958" cy="1285884"/>
            </a:xfrm>
            <a:prstGeom prst="cloudCallout">
              <a:avLst>
                <a:gd name="adj1" fmla="val -1536"/>
                <a:gd name="adj2" fmla="val -162162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52947" y="4005809"/>
            <a:ext cx="2260079" cy="587495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because they belong to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66248" y="3807566"/>
            <a:ext cx="234208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took AD and AE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7060506" y="2169791"/>
            <a:ext cx="981075" cy="475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6746038" y="1529678"/>
            <a:ext cx="964072" cy="32110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7234396" y="1362327"/>
            <a:ext cx="964116" cy="6557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143084" y="1806973"/>
            <a:ext cx="489251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670050" y="1812351"/>
            <a:ext cx="308744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981205" y="1806972"/>
            <a:ext cx="487700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109" name="Cloud Callout 108"/>
          <p:cNvSpPr/>
          <p:nvPr/>
        </p:nvSpPr>
        <p:spPr>
          <a:xfrm>
            <a:off x="3422807" y="992804"/>
            <a:ext cx="3160280" cy="1435405"/>
          </a:xfrm>
          <a:prstGeom prst="cloudCallout">
            <a:avLst>
              <a:gd name="adj1" fmla="val 81280"/>
              <a:gd name="adj2" fmla="val 4169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66456" y="1174622"/>
            <a:ext cx="2801158" cy="1082228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If we have the ratio of corresponding sides equal, we can prove the triangles similar.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95980" y="1585689"/>
            <a:ext cx="2801158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Dividing (ii) by (</a:t>
            </a:r>
            <a:r>
              <a:rPr lang="en-US" sz="1600" b="1" dirty="0" err="1">
                <a:solidFill>
                  <a:srgbClr val="FFFF00"/>
                </a:solidFill>
                <a:latin typeface="Comic Sans MS" pitchFamily="66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43609" y="1201770"/>
            <a:ext cx="477969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81810" y="1201770"/>
            <a:ext cx="477969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144361" y="1807311"/>
            <a:ext cx="489251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86351" y="1807278"/>
            <a:ext cx="487700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6739644" y="1528047"/>
            <a:ext cx="981616" cy="32589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7234365" y="1359109"/>
            <a:ext cx="975281" cy="65734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062441" y="2168513"/>
            <a:ext cx="981075" cy="4759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016922" y="1886664"/>
            <a:ext cx="2055496" cy="6857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6701723" y="3243859"/>
            <a:ext cx="2075920" cy="134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7058002" y="1531291"/>
            <a:ext cx="2046781" cy="1387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31"/>
          <p:cNvGrpSpPr/>
          <p:nvPr/>
        </p:nvGrpSpPr>
        <p:grpSpPr>
          <a:xfrm>
            <a:off x="1177093" y="2122024"/>
            <a:ext cx="1350760" cy="731936"/>
            <a:chOff x="1327403" y="2264566"/>
            <a:chExt cx="1343490" cy="728547"/>
          </a:xfrm>
        </p:grpSpPr>
        <p:sp>
          <p:nvSpPr>
            <p:cNvPr id="125" name="Rectangle 124"/>
            <p:cNvSpPr/>
            <p:nvPr/>
          </p:nvSpPr>
          <p:spPr>
            <a:xfrm>
              <a:off x="1327403" y="2276169"/>
              <a:ext cx="486618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368987" y="2641140"/>
              <a:ext cx="461055" cy="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327434" y="2655066"/>
              <a:ext cx="475397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10530" y="2465677"/>
              <a:ext cx="307082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68221" y="2264566"/>
              <a:ext cx="470588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AE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2209838" y="2629495"/>
              <a:ext cx="461055" cy="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2168285" y="2643451"/>
              <a:ext cx="475397" cy="338047"/>
            </a:xfrm>
            <a:prstGeom prst="rect">
              <a:avLst/>
            </a:prstGeom>
          </p:spPr>
          <p:txBody>
            <a:bodyPr wrap="none" lIns="90173" tIns="45090" rIns="90173" bIns="4509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</a:p>
          </p:txBody>
        </p:sp>
      </p:grpSp>
      <p:sp>
        <p:nvSpPr>
          <p:cNvPr id="134" name="Cloud Callout 133"/>
          <p:cNvSpPr/>
          <p:nvPr/>
        </p:nvSpPr>
        <p:spPr>
          <a:xfrm>
            <a:off x="3422807" y="1638737"/>
            <a:ext cx="3160280" cy="1435405"/>
          </a:xfrm>
          <a:prstGeom prst="cloudCallout">
            <a:avLst>
              <a:gd name="adj1" fmla="val -67204"/>
              <a:gd name="adj2" fmla="val 6969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9161" y="2030542"/>
            <a:ext cx="2513859" cy="587495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Triangles are similar by which criterion ??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32888" y="3289452"/>
            <a:ext cx="322659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635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790844" y="3274296"/>
            <a:ext cx="322659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635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79118" y="3759526"/>
            <a:ext cx="333939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ln w="635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710140" y="2183616"/>
            <a:ext cx="2513859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SAS</a:t>
            </a:r>
          </a:p>
        </p:txBody>
      </p:sp>
      <p:sp>
        <p:nvSpPr>
          <p:cNvPr id="121" name="Curved Up Arrow 120"/>
          <p:cNvSpPr/>
          <p:nvPr/>
        </p:nvSpPr>
        <p:spPr>
          <a:xfrm flipV="1">
            <a:off x="1160508" y="769151"/>
            <a:ext cx="222130" cy="147711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2" name="Curved Up Arrow 131"/>
          <p:cNvSpPr/>
          <p:nvPr/>
        </p:nvSpPr>
        <p:spPr>
          <a:xfrm flipV="1">
            <a:off x="2164256" y="775546"/>
            <a:ext cx="222130" cy="147711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48" name="Curved Up Arrow 147"/>
          <p:cNvSpPr/>
          <p:nvPr/>
        </p:nvSpPr>
        <p:spPr>
          <a:xfrm flipV="1">
            <a:off x="1162518" y="770561"/>
            <a:ext cx="360000" cy="147711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49" name="Curved Up Arrow 148"/>
          <p:cNvSpPr/>
          <p:nvPr/>
        </p:nvSpPr>
        <p:spPr>
          <a:xfrm flipV="1">
            <a:off x="2166266" y="776956"/>
            <a:ext cx="360000" cy="147711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06969" y="101336"/>
            <a:ext cx="1421699" cy="369332"/>
            <a:chOff x="3817051" y="234808"/>
            <a:chExt cx="1421699" cy="369332"/>
          </a:xfrm>
        </p:grpSpPr>
        <p:sp>
          <p:nvSpPr>
            <p:cNvPr id="145" name="Rounded Rectangle 144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(Q.6)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4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1 -9.16976E-7 L -0.50978 0.12361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0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3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514E-6 4.78908E-6 L 0.00401 0.06575 " pathEditMode="relative" rAng="0" ptsTypes="AA">
                                      <p:cBhvr>
                                        <p:cTn id="5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4916E-6 7.94045E-7 L 0.00471 0.25651 " pathEditMode="relative" rAng="0" ptsTypes="AA">
                                      <p:cBhvr>
                                        <p:cTn id="5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5196E-7 4.78908E-6 L 0.00559 0.06203 " pathEditMode="relative" rAng="0" ptsTypes="AA">
                                      <p:cBhvr>
                                        <p:cTn id="5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7877E-6 0.00372 L 0.00402 0.25279 " pathEditMode="relative" rAng="0" ptsTypes="AA">
                                      <p:cBhvr>
                                        <p:cTn id="54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1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000"/>
                            </p:stCondLst>
                            <p:childTnLst>
                              <p:par>
                                <p:cTn id="6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8098E-6 -1.58612E-6 L 0.00088 0.21902 " pathEditMode="relative" rAng="0" ptsTypes="AA">
                                      <p:cBhvr>
                                        <p:cTn id="6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1000"/>
                            </p:stCondLst>
                            <p:childTnLst>
                              <p:par>
                                <p:cTn id="6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500"/>
                            </p:stCondLst>
                            <p:childTnLst>
                              <p:par>
                                <p:cTn id="6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00"/>
                            </p:stCondLst>
                            <p:childTnLst>
                              <p:par>
                                <p:cTn id="6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500"/>
                            </p:stCondLst>
                            <p:childTnLst>
                              <p:par>
                                <p:cTn id="7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6" grpId="0" animBg="1"/>
      <p:bldP spid="136" grpId="1" animBg="1"/>
      <p:bldP spid="133" grpId="0" animBg="1"/>
      <p:bldP spid="116" grpId="0" animBg="1"/>
      <p:bldP spid="116" grpId="1" animBg="1"/>
      <p:bldP spid="116" grpId="2" animBg="1"/>
      <p:bldP spid="105" grpId="0" animBg="1"/>
      <p:bldP spid="105" grpId="1" animBg="1"/>
      <p:bldP spid="105" grpId="2" animBg="1"/>
      <p:bldP spid="104" grpId="0" animBg="1"/>
      <p:bldP spid="104" grpId="1" animBg="1"/>
      <p:bldP spid="104" grpId="2" animBg="1"/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3" grpId="0"/>
      <p:bldP spid="24" grpId="0"/>
      <p:bldP spid="32" grpId="0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67" grpId="0"/>
      <p:bldP spid="68" grpId="0"/>
      <p:bldP spid="69" grpId="0"/>
      <p:bldP spid="70" grpId="0"/>
      <p:bldP spid="71" grpId="0"/>
      <p:bldP spid="53" grpId="0"/>
      <p:bldP spid="53" grpId="1"/>
      <p:bldP spid="64" grpId="0"/>
      <p:bldP spid="64" grpId="1"/>
      <p:bldP spid="77" grpId="0" animBg="1"/>
      <p:bldP spid="77" grpId="1" animBg="1"/>
      <p:bldP spid="87" grpId="0"/>
      <p:bldP spid="87" grpId="1"/>
      <p:bldP spid="88" grpId="0"/>
      <p:bldP spid="88" grpId="1"/>
      <p:bldP spid="99" grpId="0"/>
      <p:bldP spid="99" grpId="1"/>
      <p:bldP spid="100" grpId="0"/>
      <p:bldP spid="100" grpId="1"/>
      <p:bldP spid="106" grpId="0"/>
      <p:bldP spid="107" grpId="0"/>
      <p:bldP spid="108" grpId="0"/>
      <p:bldP spid="109" grpId="0" animBg="1"/>
      <p:bldP spid="109" grpId="1" animBg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34" grpId="0" animBg="1"/>
      <p:bldP spid="134" grpId="1" animBg="1"/>
      <p:bldP spid="135" grpId="0"/>
      <p:bldP spid="135" grpId="1"/>
      <p:bldP spid="140" grpId="0"/>
      <p:bldP spid="140" grpId="1"/>
      <p:bldP spid="141" grpId="0"/>
      <p:bldP spid="141" grpId="1"/>
      <p:bldP spid="143" grpId="0"/>
      <p:bldP spid="143" grpId="1"/>
      <p:bldP spid="144" grpId="0"/>
      <p:bldP spid="144" grpId="1"/>
      <p:bldP spid="121" grpId="0" animBg="1"/>
      <p:bldP spid="121" grpId="1" animBg="1"/>
      <p:bldP spid="132" grpId="0" animBg="1"/>
      <p:bldP spid="132" grpId="1" animBg="1"/>
      <p:bldP spid="148" grpId="0" animBg="1"/>
      <p:bldP spid="148" grpId="1" animBg="1"/>
      <p:bldP spid="149" grpId="0" animBg="1"/>
      <p:bldP spid="1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957965" y="4509023"/>
            <a:ext cx="1611461" cy="32052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>
            <a:off x="6072638" y="1251622"/>
            <a:ext cx="2102498" cy="917418"/>
          </a:xfrm>
          <a:custGeom>
            <a:avLst/>
            <a:gdLst>
              <a:gd name="connsiteX0" fmla="*/ 0 w 1699726"/>
              <a:gd name="connsiteY0" fmla="*/ 590846 h 590846"/>
              <a:gd name="connsiteX1" fmla="*/ 849863 w 1699726"/>
              <a:gd name="connsiteY1" fmla="*/ 0 h 590846"/>
              <a:gd name="connsiteX2" fmla="*/ 1699726 w 1699726"/>
              <a:gd name="connsiteY2" fmla="*/ 590846 h 590846"/>
              <a:gd name="connsiteX3" fmla="*/ 0 w 1699726"/>
              <a:gd name="connsiteY3" fmla="*/ 590846 h 590846"/>
              <a:gd name="connsiteX0" fmla="*/ 0 w 2283926"/>
              <a:gd name="connsiteY0" fmla="*/ 590846 h 739618"/>
              <a:gd name="connsiteX1" fmla="*/ 849863 w 2283926"/>
              <a:gd name="connsiteY1" fmla="*/ 0 h 739618"/>
              <a:gd name="connsiteX2" fmla="*/ 2283926 w 2283926"/>
              <a:gd name="connsiteY2" fmla="*/ 739618 h 739618"/>
              <a:gd name="connsiteX3" fmla="*/ 0 w 2283926"/>
              <a:gd name="connsiteY3" fmla="*/ 590846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902903 h 917418"/>
              <a:gd name="connsiteX1" fmla="*/ 360007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02903 h 917418"/>
              <a:gd name="connsiteX0" fmla="*/ 0 w 2102498"/>
              <a:gd name="connsiteY0" fmla="*/ 902903 h 917418"/>
              <a:gd name="connsiteX1" fmla="*/ 360007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02903 h 9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2498" h="917418">
                <a:moveTo>
                  <a:pt x="0" y="902903"/>
                </a:moveTo>
                <a:cubicBezTo>
                  <a:pt x="201040" y="396316"/>
                  <a:pt x="115424" y="622700"/>
                  <a:pt x="360007" y="0"/>
                </a:cubicBezTo>
                <a:lnTo>
                  <a:pt x="2102498" y="917418"/>
                </a:lnTo>
                <a:lnTo>
                  <a:pt x="0" y="90290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Isosceles Triangle 137"/>
          <p:cNvSpPr/>
          <p:nvPr/>
        </p:nvSpPr>
        <p:spPr>
          <a:xfrm>
            <a:off x="5331840" y="1260769"/>
            <a:ext cx="2092300" cy="893623"/>
          </a:xfrm>
          <a:custGeom>
            <a:avLst/>
            <a:gdLst>
              <a:gd name="connsiteX0" fmla="*/ 0 w 2102498"/>
              <a:gd name="connsiteY0" fmla="*/ 917418 h 917418"/>
              <a:gd name="connsiteX1" fmla="*/ 1051249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17418 h 917418"/>
              <a:gd name="connsiteX0" fmla="*/ 0 w 2456020"/>
              <a:gd name="connsiteY0" fmla="*/ 730459 h 917418"/>
              <a:gd name="connsiteX1" fmla="*/ 1404771 w 2456020"/>
              <a:gd name="connsiteY1" fmla="*/ 0 h 917418"/>
              <a:gd name="connsiteX2" fmla="*/ 2456020 w 2456020"/>
              <a:gd name="connsiteY2" fmla="*/ 917418 h 917418"/>
              <a:gd name="connsiteX3" fmla="*/ 0 w 2456020"/>
              <a:gd name="connsiteY3" fmla="*/ 730459 h 917418"/>
              <a:gd name="connsiteX0" fmla="*/ 0 w 2092300"/>
              <a:gd name="connsiteY0" fmla="*/ 730459 h 730459"/>
              <a:gd name="connsiteX1" fmla="*/ 1404771 w 2092300"/>
              <a:gd name="connsiteY1" fmla="*/ 0 h 730459"/>
              <a:gd name="connsiteX2" fmla="*/ 2092300 w 2092300"/>
              <a:gd name="connsiteY2" fmla="*/ 727060 h 730459"/>
              <a:gd name="connsiteX3" fmla="*/ 0 w 2092300"/>
              <a:gd name="connsiteY3" fmla="*/ 730459 h 730459"/>
              <a:gd name="connsiteX0" fmla="*/ 0 w 2092300"/>
              <a:gd name="connsiteY0" fmla="*/ 893623 h 893623"/>
              <a:gd name="connsiteX1" fmla="*/ 1720902 w 2092300"/>
              <a:gd name="connsiteY1" fmla="*/ 0 h 893623"/>
              <a:gd name="connsiteX2" fmla="*/ 2092300 w 2092300"/>
              <a:gd name="connsiteY2" fmla="*/ 890224 h 893623"/>
              <a:gd name="connsiteX3" fmla="*/ 0 w 2092300"/>
              <a:gd name="connsiteY3" fmla="*/ 893623 h 89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300" h="893623">
                <a:moveTo>
                  <a:pt x="0" y="893623"/>
                </a:moveTo>
                <a:lnTo>
                  <a:pt x="1720902" y="0"/>
                </a:lnTo>
                <a:lnTo>
                  <a:pt x="2092300" y="890224"/>
                </a:lnTo>
                <a:lnTo>
                  <a:pt x="0" y="893623"/>
                </a:lnTo>
                <a:close/>
              </a:path>
            </a:pathLst>
          </a:cu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Isosceles Triangle 137"/>
          <p:cNvSpPr/>
          <p:nvPr/>
        </p:nvSpPr>
        <p:spPr>
          <a:xfrm>
            <a:off x="6436217" y="508013"/>
            <a:ext cx="617365" cy="746986"/>
          </a:xfrm>
          <a:custGeom>
            <a:avLst/>
            <a:gdLst>
              <a:gd name="connsiteX0" fmla="*/ 0 w 1699726"/>
              <a:gd name="connsiteY0" fmla="*/ 590846 h 590846"/>
              <a:gd name="connsiteX1" fmla="*/ 849863 w 1699726"/>
              <a:gd name="connsiteY1" fmla="*/ 0 h 590846"/>
              <a:gd name="connsiteX2" fmla="*/ 1699726 w 1699726"/>
              <a:gd name="connsiteY2" fmla="*/ 590846 h 590846"/>
              <a:gd name="connsiteX3" fmla="*/ 0 w 1699726"/>
              <a:gd name="connsiteY3" fmla="*/ 590846 h 590846"/>
              <a:gd name="connsiteX0" fmla="*/ 0 w 2283926"/>
              <a:gd name="connsiteY0" fmla="*/ 590846 h 739618"/>
              <a:gd name="connsiteX1" fmla="*/ 849863 w 2283926"/>
              <a:gd name="connsiteY1" fmla="*/ 0 h 739618"/>
              <a:gd name="connsiteX2" fmla="*/ 2283926 w 2283926"/>
              <a:gd name="connsiteY2" fmla="*/ 739618 h 739618"/>
              <a:gd name="connsiteX3" fmla="*/ 0 w 2283926"/>
              <a:gd name="connsiteY3" fmla="*/ 590846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725103 h 739618"/>
              <a:gd name="connsiteX1" fmla="*/ 668435 w 2102498"/>
              <a:gd name="connsiteY1" fmla="*/ 0 h 739618"/>
              <a:gd name="connsiteX2" fmla="*/ 2102498 w 2102498"/>
              <a:gd name="connsiteY2" fmla="*/ 739618 h 739618"/>
              <a:gd name="connsiteX3" fmla="*/ 0 w 2102498"/>
              <a:gd name="connsiteY3" fmla="*/ 725103 h 739618"/>
              <a:gd name="connsiteX0" fmla="*/ 0 w 2102498"/>
              <a:gd name="connsiteY0" fmla="*/ 902903 h 917418"/>
              <a:gd name="connsiteX1" fmla="*/ 360007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02903 h 917418"/>
              <a:gd name="connsiteX0" fmla="*/ 0 w 2102498"/>
              <a:gd name="connsiteY0" fmla="*/ 902903 h 917418"/>
              <a:gd name="connsiteX1" fmla="*/ 360007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02903 h 917418"/>
              <a:gd name="connsiteX0" fmla="*/ 0 w 2050334"/>
              <a:gd name="connsiteY0" fmla="*/ 743343 h 917418"/>
              <a:gd name="connsiteX1" fmla="*/ 307843 w 2050334"/>
              <a:gd name="connsiteY1" fmla="*/ 0 h 917418"/>
              <a:gd name="connsiteX2" fmla="*/ 2050334 w 2050334"/>
              <a:gd name="connsiteY2" fmla="*/ 917418 h 917418"/>
              <a:gd name="connsiteX3" fmla="*/ 0 w 2050334"/>
              <a:gd name="connsiteY3" fmla="*/ 743343 h 917418"/>
              <a:gd name="connsiteX0" fmla="*/ 0 w 2050334"/>
              <a:gd name="connsiteY0" fmla="*/ 743343 h 917418"/>
              <a:gd name="connsiteX1" fmla="*/ 307843 w 2050334"/>
              <a:gd name="connsiteY1" fmla="*/ 0 h 917418"/>
              <a:gd name="connsiteX2" fmla="*/ 2050334 w 2050334"/>
              <a:gd name="connsiteY2" fmla="*/ 917418 h 917418"/>
              <a:gd name="connsiteX3" fmla="*/ 645779 w 2050334"/>
              <a:gd name="connsiteY3" fmla="*/ 746986 h 917418"/>
              <a:gd name="connsiteX4" fmla="*/ 0 w 2050334"/>
              <a:gd name="connsiteY4" fmla="*/ 743343 h 917418"/>
              <a:gd name="connsiteX0" fmla="*/ 0 w 646206"/>
              <a:gd name="connsiteY0" fmla="*/ 743343 h 746986"/>
              <a:gd name="connsiteX1" fmla="*/ 307843 w 646206"/>
              <a:gd name="connsiteY1" fmla="*/ 0 h 746986"/>
              <a:gd name="connsiteX2" fmla="*/ 617365 w 646206"/>
              <a:gd name="connsiteY2" fmla="*/ 742516 h 746986"/>
              <a:gd name="connsiteX3" fmla="*/ 645779 w 646206"/>
              <a:gd name="connsiteY3" fmla="*/ 746986 h 746986"/>
              <a:gd name="connsiteX4" fmla="*/ 0 w 646206"/>
              <a:gd name="connsiteY4" fmla="*/ 743343 h 746986"/>
              <a:gd name="connsiteX0" fmla="*/ 0 w 617365"/>
              <a:gd name="connsiteY0" fmla="*/ 743343 h 746986"/>
              <a:gd name="connsiteX1" fmla="*/ 307843 w 617365"/>
              <a:gd name="connsiteY1" fmla="*/ 0 h 746986"/>
              <a:gd name="connsiteX2" fmla="*/ 617365 w 617365"/>
              <a:gd name="connsiteY2" fmla="*/ 742516 h 746986"/>
              <a:gd name="connsiteX3" fmla="*/ 608958 w 617365"/>
              <a:gd name="connsiteY3" fmla="*/ 746986 h 746986"/>
              <a:gd name="connsiteX4" fmla="*/ 0 w 617365"/>
              <a:gd name="connsiteY4" fmla="*/ 743343 h 7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65" h="746986">
                <a:moveTo>
                  <a:pt x="0" y="743343"/>
                </a:moveTo>
                <a:cubicBezTo>
                  <a:pt x="201040" y="236756"/>
                  <a:pt x="63260" y="622700"/>
                  <a:pt x="307843" y="0"/>
                </a:cubicBezTo>
                <a:lnTo>
                  <a:pt x="617365" y="742516"/>
                </a:lnTo>
                <a:cubicBezTo>
                  <a:pt x="612517" y="742983"/>
                  <a:pt x="613806" y="746519"/>
                  <a:pt x="608958" y="746986"/>
                </a:cubicBezTo>
                <a:lnTo>
                  <a:pt x="0" y="7433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Isosceles Triangle 137"/>
          <p:cNvSpPr/>
          <p:nvPr/>
        </p:nvSpPr>
        <p:spPr>
          <a:xfrm>
            <a:off x="6063838" y="537036"/>
            <a:ext cx="1353547" cy="1642708"/>
          </a:xfrm>
          <a:custGeom>
            <a:avLst/>
            <a:gdLst>
              <a:gd name="connsiteX0" fmla="*/ 0 w 2102498"/>
              <a:gd name="connsiteY0" fmla="*/ 917418 h 917418"/>
              <a:gd name="connsiteX1" fmla="*/ 1051249 w 2102498"/>
              <a:gd name="connsiteY1" fmla="*/ 0 h 917418"/>
              <a:gd name="connsiteX2" fmla="*/ 2102498 w 2102498"/>
              <a:gd name="connsiteY2" fmla="*/ 917418 h 917418"/>
              <a:gd name="connsiteX3" fmla="*/ 0 w 2102498"/>
              <a:gd name="connsiteY3" fmla="*/ 917418 h 917418"/>
              <a:gd name="connsiteX0" fmla="*/ 0 w 2456020"/>
              <a:gd name="connsiteY0" fmla="*/ 730459 h 917418"/>
              <a:gd name="connsiteX1" fmla="*/ 1404771 w 2456020"/>
              <a:gd name="connsiteY1" fmla="*/ 0 h 917418"/>
              <a:gd name="connsiteX2" fmla="*/ 2456020 w 2456020"/>
              <a:gd name="connsiteY2" fmla="*/ 917418 h 917418"/>
              <a:gd name="connsiteX3" fmla="*/ 0 w 2456020"/>
              <a:gd name="connsiteY3" fmla="*/ 730459 h 917418"/>
              <a:gd name="connsiteX0" fmla="*/ 0 w 2092300"/>
              <a:gd name="connsiteY0" fmla="*/ 730459 h 730459"/>
              <a:gd name="connsiteX1" fmla="*/ 1404771 w 2092300"/>
              <a:gd name="connsiteY1" fmla="*/ 0 h 730459"/>
              <a:gd name="connsiteX2" fmla="*/ 2092300 w 2092300"/>
              <a:gd name="connsiteY2" fmla="*/ 727060 h 730459"/>
              <a:gd name="connsiteX3" fmla="*/ 0 w 2092300"/>
              <a:gd name="connsiteY3" fmla="*/ 730459 h 730459"/>
              <a:gd name="connsiteX0" fmla="*/ 0 w 2092300"/>
              <a:gd name="connsiteY0" fmla="*/ 893623 h 893623"/>
              <a:gd name="connsiteX1" fmla="*/ 1720902 w 2092300"/>
              <a:gd name="connsiteY1" fmla="*/ 0 h 893623"/>
              <a:gd name="connsiteX2" fmla="*/ 2092300 w 2092300"/>
              <a:gd name="connsiteY2" fmla="*/ 890224 h 893623"/>
              <a:gd name="connsiteX3" fmla="*/ 0 w 2092300"/>
              <a:gd name="connsiteY3" fmla="*/ 893623 h 893623"/>
              <a:gd name="connsiteX0" fmla="*/ 0 w 1053913"/>
              <a:gd name="connsiteY0" fmla="*/ 1642708 h 1642708"/>
              <a:gd name="connsiteX1" fmla="*/ 682515 w 1053913"/>
              <a:gd name="connsiteY1" fmla="*/ 0 h 1642708"/>
              <a:gd name="connsiteX2" fmla="*/ 1053913 w 1053913"/>
              <a:gd name="connsiteY2" fmla="*/ 890224 h 1642708"/>
              <a:gd name="connsiteX3" fmla="*/ 0 w 1053913"/>
              <a:gd name="connsiteY3" fmla="*/ 1642708 h 1642708"/>
              <a:gd name="connsiteX0" fmla="*/ 0 w 1353547"/>
              <a:gd name="connsiteY0" fmla="*/ 1642708 h 1642708"/>
              <a:gd name="connsiteX1" fmla="*/ 682515 w 1353547"/>
              <a:gd name="connsiteY1" fmla="*/ 0 h 1642708"/>
              <a:gd name="connsiteX2" fmla="*/ 1353547 w 1353547"/>
              <a:gd name="connsiteY2" fmla="*/ 1613478 h 1642708"/>
              <a:gd name="connsiteX3" fmla="*/ 0 w 1353547"/>
              <a:gd name="connsiteY3" fmla="*/ 1642708 h 164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547" h="1642708">
                <a:moveTo>
                  <a:pt x="0" y="1642708"/>
                </a:moveTo>
                <a:lnTo>
                  <a:pt x="682515" y="0"/>
                </a:lnTo>
                <a:lnTo>
                  <a:pt x="1353547" y="1613478"/>
                </a:lnTo>
                <a:lnTo>
                  <a:pt x="0" y="1642708"/>
                </a:lnTo>
                <a:close/>
              </a:path>
            </a:pathLst>
          </a:cu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9" name="Arc 148"/>
          <p:cNvSpPr/>
          <p:nvPr/>
        </p:nvSpPr>
        <p:spPr>
          <a:xfrm rot="1320000">
            <a:off x="5870563" y="1966557"/>
            <a:ext cx="387795" cy="387795"/>
          </a:xfrm>
          <a:prstGeom prst="arc">
            <a:avLst>
              <a:gd name="adj1" fmla="val 16222789"/>
              <a:gd name="adj2" fmla="val 2023669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0" name="Arc 149"/>
          <p:cNvSpPr/>
          <p:nvPr/>
        </p:nvSpPr>
        <p:spPr>
          <a:xfrm rot="20280000" flipH="1">
            <a:off x="7230646" y="1961064"/>
            <a:ext cx="387795" cy="387795"/>
          </a:xfrm>
          <a:prstGeom prst="arc">
            <a:avLst>
              <a:gd name="adj1" fmla="val 16222789"/>
              <a:gd name="adj2" fmla="val 2023669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5" name="Arc 164"/>
          <p:cNvSpPr/>
          <p:nvPr/>
        </p:nvSpPr>
        <p:spPr>
          <a:xfrm rot="2280000" flipV="1">
            <a:off x="6531403" y="284728"/>
            <a:ext cx="426575" cy="426575"/>
          </a:xfrm>
          <a:prstGeom prst="arc">
            <a:avLst>
              <a:gd name="adj1" fmla="val 17084607"/>
              <a:gd name="adj2" fmla="val 1972416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359019" y="3055813"/>
            <a:ext cx="1022162" cy="24397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512442" y="1332957"/>
            <a:ext cx="929238" cy="24397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180343" y="2014868"/>
            <a:ext cx="1646203" cy="24397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3966067" y="355282"/>
            <a:ext cx="2269565" cy="25452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401336" y="360003"/>
            <a:ext cx="1531647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16620000">
            <a:off x="6910677" y="1145893"/>
            <a:ext cx="264869" cy="240790"/>
          </a:xfrm>
          <a:prstGeom prst="arc">
            <a:avLst>
              <a:gd name="adj1" fmla="val 15834929"/>
              <a:gd name="adj2" fmla="val 2023669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5" name="Arc 134"/>
          <p:cNvSpPr/>
          <p:nvPr/>
        </p:nvSpPr>
        <p:spPr>
          <a:xfrm rot="1320000">
            <a:off x="6309383" y="1131535"/>
            <a:ext cx="264869" cy="240790"/>
          </a:xfrm>
          <a:prstGeom prst="arc">
            <a:avLst>
              <a:gd name="adj1" fmla="val 16222789"/>
              <a:gd name="adj2" fmla="val 2023669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879378" y="360003"/>
            <a:ext cx="1471882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966" y="299558"/>
            <a:ext cx="57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Q. PST = PTS,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NSQ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@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MTR, Prove :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004" y="66491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258284" y="231584"/>
            <a:ext cx="3047516" cy="2224080"/>
            <a:chOff x="3038111" y="470781"/>
            <a:chExt cx="3047516" cy="2224080"/>
          </a:xfrm>
        </p:grpSpPr>
        <p:sp>
          <p:nvSpPr>
            <p:cNvPr id="71" name="Isosceles Triangle 70"/>
            <p:cNvSpPr/>
            <p:nvPr/>
          </p:nvSpPr>
          <p:spPr>
            <a:xfrm>
              <a:off x="3839631" y="746760"/>
              <a:ext cx="1365678" cy="1653540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086100" y="2400300"/>
              <a:ext cx="287274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4214337" y="1498600"/>
              <a:ext cx="6042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>
            <a:xfrm flipH="1">
              <a:off x="3093722" y="1501017"/>
              <a:ext cx="1728682" cy="89928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219948" y="1501017"/>
              <a:ext cx="1733178" cy="89611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6" name="Rectangle 75"/>
            <p:cNvSpPr/>
            <p:nvPr/>
          </p:nvSpPr>
          <p:spPr>
            <a:xfrm>
              <a:off x="5049508" y="2387084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R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61499" y="2387084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N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71037" y="2387084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Q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38111" y="2387084"/>
              <a:ext cx="352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M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69166" y="1651881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20365" y="1350764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19460" y="1350764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80183" y="470781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307811" y="66491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PST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46778" y="9838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PST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40350" y="9838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9470" y="9838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PTS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95181" y="98384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[Given]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48143" y="12886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40350" y="12886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9470" y="128864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66365" y="1288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95181" y="1310681"/>
            <a:ext cx="311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[Side opposite to equal angles]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43572" y="161532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NSQ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40350" y="161532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@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39470" y="1615325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MTR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95181" y="1615325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[Given]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66365" y="19529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95181" y="195296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c.p.c.t]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11512" y="1952960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SQN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51367" y="195296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9470" y="195296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TRM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4204" y="195296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\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42723" y="2383231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03557" y="268380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35688" y="268380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62351" y="268380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53549" y="268380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33314" y="300207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43821" y="3002072"/>
            <a:ext cx="353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[Side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opposite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to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equal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angles]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20952" y="300207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35688" y="300207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62351" y="300207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4204" y="300207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\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7995" y="3333724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PTS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036275" y="3921005"/>
            <a:ext cx="31434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44822" y="389166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1234" y="363258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85056" y="374952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761920" y="3921005"/>
            <a:ext cx="31434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1670467" y="38916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76879" y="363258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72611" y="3749520"/>
            <a:ext cx="2430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[Dividing (i) and (iii)]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51234" y="418122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85056" y="41812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01028" y="4181228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72611" y="4181228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12917" y="4509714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PTS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78096" y="450971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20046" y="4509714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4204" y="450971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65651" y="4509714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[SAS criterion]</a:t>
            </a: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6427894" y="504257"/>
            <a:ext cx="310381" cy="751609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732995" y="499773"/>
            <a:ext cx="310381" cy="751609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6054230" y="500031"/>
            <a:ext cx="682624" cy="1653015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35934" y="488520"/>
            <a:ext cx="682624" cy="1653015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4204" y="128864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\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7" dur="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6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38" grpId="0" animBg="1"/>
      <p:bldP spid="138" grpId="1" animBg="1"/>
      <p:bldP spid="138" grpId="2" animBg="1"/>
      <p:bldP spid="138" grpId="3" animBg="1"/>
      <p:bldP spid="139" grpId="0" animBg="1"/>
      <p:bldP spid="139" grpId="1" animBg="1"/>
      <p:bldP spid="139" grpId="2" animBg="1"/>
      <p:bldP spid="139" grpId="3" animBg="1"/>
      <p:bldP spid="141" grpId="0" animBg="1"/>
      <p:bldP spid="141" grpId="1" animBg="1"/>
      <p:bldP spid="141" grpId="2" animBg="1"/>
      <p:bldP spid="141" grpId="3" animBg="1"/>
      <p:bldP spid="141" grpId="4" animBg="1"/>
      <p:bldP spid="142" grpId="0" animBg="1"/>
      <p:bldP spid="142" grpId="1" animBg="1"/>
      <p:bldP spid="142" grpId="2" animBg="1"/>
      <p:bldP spid="142" grpId="3" animBg="1"/>
      <p:bldP spid="142" grpId="4" animBg="1"/>
      <p:bldP spid="149" grpId="0" animBg="1"/>
      <p:bldP spid="149" grpId="1" animBg="1"/>
      <p:bldP spid="149" grpId="2" animBg="1"/>
      <p:bldP spid="149" grpId="3" animBg="1"/>
      <p:bldP spid="149" grpId="4" animBg="1"/>
      <p:bldP spid="150" grpId="0" animBg="1"/>
      <p:bldP spid="150" grpId="1" animBg="1"/>
      <p:bldP spid="150" grpId="2" animBg="1"/>
      <p:bldP spid="150" grpId="3" animBg="1"/>
      <p:bldP spid="150" grpId="4" animBg="1"/>
      <p:bldP spid="165" grpId="0" animBg="1"/>
      <p:bldP spid="165" grpId="1" animBg="1"/>
      <p:bldP spid="164" grpId="0" animBg="1"/>
      <p:bldP spid="164" grpId="1" animBg="1"/>
      <p:bldP spid="163" grpId="0" animBg="1"/>
      <p:bldP spid="163" grpId="1" animBg="1"/>
      <p:bldP spid="157" grpId="0" animBg="1"/>
      <p:bldP spid="157" grpId="1" animBg="1"/>
      <p:bldP spid="137" grpId="0" animBg="1"/>
      <p:bldP spid="137" grpId="1" animBg="1"/>
      <p:bldP spid="136" grpId="0" animBg="1"/>
      <p:bldP spid="136" grpId="1" animBg="1"/>
      <p:bldP spid="136" grpId="2" animBg="1"/>
      <p:bldP spid="136" grpId="3" animBg="1"/>
      <p:bldP spid="136" grpId="4" animBg="1"/>
      <p:bldP spid="135" grpId="0" animBg="1"/>
      <p:bldP spid="135" grpId="1" animBg="1"/>
      <p:bldP spid="135" grpId="2" animBg="1"/>
      <p:bldP spid="135" grpId="3" animBg="1"/>
      <p:bldP spid="135" grpId="4" animBg="1"/>
      <p:bldP spid="68" grpId="0"/>
      <p:bldP spid="69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1362</Words>
  <Application>Microsoft Office PowerPoint</Application>
  <PresentationFormat>On-screen Show (16:9)</PresentationFormat>
  <Paragraphs>495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Rounded MT Bold</vt:lpstr>
      <vt:lpstr>Book Antiqua</vt:lpstr>
      <vt:lpstr>Bookman Old Style</vt:lpstr>
      <vt:lpstr>Calibri</vt:lpstr>
      <vt:lpstr>Comic Sans MS</vt:lpstr>
      <vt:lpstr>Symbol</vt:lpstr>
      <vt:lpstr>Symbol Tiger</vt:lpstr>
      <vt:lpstr>Wingdings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192</cp:revision>
  <dcterms:created xsi:type="dcterms:W3CDTF">2014-06-06T06:24:09Z</dcterms:created>
  <dcterms:modified xsi:type="dcterms:W3CDTF">2022-04-23T04:59:15Z</dcterms:modified>
</cp:coreProperties>
</file>