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9" r:id="rId2"/>
    <p:sldId id="342" r:id="rId3"/>
    <p:sldId id="344" r:id="rId4"/>
    <p:sldId id="345" r:id="rId5"/>
    <p:sldId id="346" r:id="rId6"/>
    <p:sldId id="347" r:id="rId7"/>
    <p:sldId id="32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Biodegradable substances, Non-Biodegradable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substances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3400" y="285750"/>
            <a:ext cx="6858000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6600CC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That is why we will not get any energy if we try to eat </a:t>
            </a:r>
            <a:r>
              <a:rPr lang="en-US" dirty="0" smtClean="0">
                <a:latin typeface="Bookman Old Style" panose="02050604050505020204" pitchFamily="18" charset="0"/>
              </a:rPr>
              <a:t>coal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706219"/>
            <a:ext cx="8077200" cy="64633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6600CC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Because </a:t>
            </a:r>
            <a:r>
              <a:rPr lang="en-US" dirty="0">
                <a:latin typeface="Bookman Old Style" panose="02050604050505020204" pitchFamily="18" charset="0"/>
              </a:rPr>
              <a:t>of this, many human-made materials like plastics will not be broken down by the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action of bacteria or other saprophytes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3" y="1377096"/>
            <a:ext cx="3182013" cy="236741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ultiply 2"/>
          <p:cNvSpPr/>
          <p:nvPr/>
        </p:nvSpPr>
        <p:spPr>
          <a:xfrm>
            <a:off x="784319" y="1200150"/>
            <a:ext cx="2743200" cy="2743200"/>
          </a:xfrm>
          <a:prstGeom prst="mathMultiply">
            <a:avLst>
              <a:gd name="adj1" fmla="val 825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1039"/>
            <a:ext cx="1905000" cy="248183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1" r="1"/>
          <a:stretch/>
        </p:blipFill>
        <p:spPr>
          <a:xfrm>
            <a:off x="532825" y="1418233"/>
            <a:ext cx="3380201" cy="245943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45839" flipV="1">
            <a:off x="-92007" y="1760236"/>
            <a:ext cx="3291411" cy="2291631"/>
          </a:xfrm>
          <a:prstGeom prst="rect">
            <a:avLst/>
          </a:prstGeom>
        </p:spPr>
      </p:pic>
      <p:sp>
        <p:nvSpPr>
          <p:cNvPr id="23" name="Multiply 22"/>
          <p:cNvSpPr/>
          <p:nvPr/>
        </p:nvSpPr>
        <p:spPr>
          <a:xfrm>
            <a:off x="1003726" y="1276350"/>
            <a:ext cx="2743200" cy="2743200"/>
          </a:xfrm>
          <a:prstGeom prst="mathMultiply">
            <a:avLst>
              <a:gd name="adj1" fmla="val 825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43" y="1345091"/>
            <a:ext cx="1682259" cy="236741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3895972" y="2370765"/>
            <a:ext cx="1323027" cy="483387"/>
          </a:xfrm>
          <a:prstGeom prst="rightArrow">
            <a:avLst>
              <a:gd name="adj1" fmla="val 44668"/>
              <a:gd name="adj2" fmla="val 6406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2895600" y="514350"/>
            <a:ext cx="4343400" cy="2278541"/>
          </a:xfrm>
          <a:prstGeom prst="cloudCallout">
            <a:avLst>
              <a:gd name="adj1" fmla="val -40450"/>
              <a:gd name="adj2" fmla="val 686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Because the enzymes in our body are unsuitable to break coal and release energy from it.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08899" y="3967844"/>
            <a:ext cx="4610100" cy="791038"/>
          </a:xfrm>
          <a:prstGeom prst="wedgeRoundRectCallout">
            <a:avLst>
              <a:gd name="adj1" fmla="val 39681"/>
              <a:gd name="adj2" fmla="val -11464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Because the body of bacteria and fungi lack the required enzymes.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3" grpId="0" animBg="1"/>
      <p:bldP spid="3" grpId="1" animBg="1"/>
      <p:bldP spid="3" grpId="2" animBg="1"/>
      <p:bldP spid="23" grpId="0" animBg="1"/>
      <p:bldP spid="23" grpId="1" animBg="1"/>
      <p:bldP spid="12" grpId="0" animBg="1"/>
      <p:bldP spid="12" grpId="2" animBg="1"/>
      <p:bldP spid="18" grpId="0" animBg="1"/>
      <p:bldP spid="18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Callout 17" hidden="1"/>
          <p:cNvSpPr/>
          <p:nvPr/>
        </p:nvSpPr>
        <p:spPr>
          <a:xfrm>
            <a:off x="2895600" y="979008"/>
            <a:ext cx="4343400" cy="2278541"/>
          </a:xfrm>
          <a:prstGeom prst="cloudCallout">
            <a:avLst>
              <a:gd name="adj1" fmla="val -40450"/>
              <a:gd name="adj2" fmla="val 686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Because the enzymes in our body are unsuitable to break coal and release energy from it.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8575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These materials will be acted upon by physical processes like heat and pressure,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4996" y="568333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		           but </a:t>
            </a:r>
            <a:r>
              <a:rPr lang="en-US" dirty="0">
                <a:latin typeface="Bookman Old Style" panose="02050604050505020204" pitchFamily="18" charset="0"/>
              </a:rPr>
              <a:t>under the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ambient conditions </a:t>
            </a:r>
            <a:r>
              <a:rPr lang="en-US" dirty="0">
                <a:latin typeface="Bookman Old Style" panose="02050604050505020204" pitchFamily="18" charset="0"/>
              </a:rPr>
              <a:t>found in our environment,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these persist for a long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37" y="1212183"/>
            <a:ext cx="1562318" cy="3443126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7" y="1809750"/>
            <a:ext cx="2309023" cy="2845559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1" y="1352550"/>
            <a:ext cx="4834716" cy="259080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5186548" y="1214664"/>
            <a:ext cx="3461162" cy="1295400"/>
          </a:xfrm>
          <a:prstGeom prst="wedgeRoundRectCallout">
            <a:avLst>
              <a:gd name="adj1" fmla="val -46095"/>
              <a:gd name="adj2" fmla="val -8023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A set of environmental parameters like heat, pressure, temperature, humidity etc.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/>
      <p:bldP spid="7" grpId="0" build="p" bldLvl="2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Callout 17" hidden="1"/>
          <p:cNvSpPr/>
          <p:nvPr/>
        </p:nvSpPr>
        <p:spPr>
          <a:xfrm>
            <a:off x="2895600" y="979008"/>
            <a:ext cx="4343400" cy="2278541"/>
          </a:xfrm>
          <a:prstGeom prst="cloudCallout">
            <a:avLst>
              <a:gd name="adj1" fmla="val -40450"/>
              <a:gd name="adj2" fmla="val 686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Because the enzymes in our body are unsuitable to break coal and release energy from it.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85750"/>
            <a:ext cx="6350556" cy="64633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6600CC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Substances that are broken down by biological processes are said to be </a:t>
            </a:r>
            <a:r>
              <a:rPr lang="en-US" b="1" i="1" dirty="0">
                <a:latin typeface="Bookman Old Style" panose="02050604050505020204" pitchFamily="18" charset="0"/>
              </a:rPr>
              <a:t>biodegradable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0"/>
          <a:stretch/>
        </p:blipFill>
        <p:spPr>
          <a:xfrm>
            <a:off x="3200400" y="1084481"/>
            <a:ext cx="2567672" cy="1750162"/>
          </a:xfrm>
          <a:prstGeom prst="roundRect">
            <a:avLst>
              <a:gd name="adj" fmla="val 8046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3799" b="9201"/>
          <a:stretch/>
        </p:blipFill>
        <p:spPr>
          <a:xfrm>
            <a:off x="492338" y="1084481"/>
            <a:ext cx="2579779" cy="1750162"/>
          </a:xfrm>
          <a:prstGeom prst="roundRect">
            <a:avLst>
              <a:gd name="adj" fmla="val 1092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9" y="2913281"/>
            <a:ext cx="2324783" cy="1508760"/>
          </a:xfrm>
          <a:prstGeom prst="roundRect">
            <a:avLst>
              <a:gd name="adj" fmla="val 10920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03" y="2913281"/>
            <a:ext cx="3448597" cy="1508760"/>
          </a:xfrm>
          <a:prstGeom prst="roundRect">
            <a:avLst>
              <a:gd name="adj" fmla="val 10920"/>
            </a:avLst>
          </a:prstGeom>
        </p:spPr>
      </p:pic>
      <p:sp>
        <p:nvSpPr>
          <p:cNvPr id="8" name="Rounded Rectangular Callout 7"/>
          <p:cNvSpPr/>
          <p:nvPr/>
        </p:nvSpPr>
        <p:spPr>
          <a:xfrm>
            <a:off x="4917375" y="1013231"/>
            <a:ext cx="3461162" cy="804341"/>
          </a:xfrm>
          <a:prstGeom prst="wedgeRoundRectCallout">
            <a:avLst>
              <a:gd name="adj1" fmla="val -46095"/>
              <a:gd name="adj2" fmla="val -8023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itchFamily="18" charset="0"/>
              </a:rPr>
              <a:t>include fruits, vegetables, leaves, </a:t>
            </a:r>
            <a:r>
              <a:rPr lang="en-US" sz="2000" dirty="0" smtClean="0">
                <a:latin typeface="Bookman Old Style" pitchFamily="18" charset="0"/>
              </a:rPr>
              <a:t>paper, etc.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Callout 17" hidden="1"/>
          <p:cNvSpPr/>
          <p:nvPr/>
        </p:nvSpPr>
        <p:spPr>
          <a:xfrm>
            <a:off x="2895600" y="979008"/>
            <a:ext cx="4343400" cy="2278541"/>
          </a:xfrm>
          <a:prstGeom prst="cloudCallout">
            <a:avLst>
              <a:gd name="adj1" fmla="val -40450"/>
              <a:gd name="adj2" fmla="val 686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Because the enzymes in our body are unsuitable to break coal and release energy from it.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188" y="293209"/>
            <a:ext cx="6909412" cy="64633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6600CC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Substances that are not broken down in this manner are said to be </a:t>
            </a:r>
            <a:r>
              <a:rPr lang="en-US" b="1" i="1" dirty="0">
                <a:latin typeface="Bookman Old Style" panose="02050604050505020204" pitchFamily="18" charset="0"/>
              </a:rPr>
              <a:t>non-biodegradable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44584"/>
            <a:ext cx="2257496" cy="15891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7" t="33637"/>
          <a:stretch/>
        </p:blipFill>
        <p:spPr>
          <a:xfrm>
            <a:off x="490308" y="1744584"/>
            <a:ext cx="1988509" cy="15891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55209"/>
            <a:ext cx="1865699" cy="13133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55209"/>
            <a:ext cx="1303372" cy="13133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8" y="3402096"/>
            <a:ext cx="1988509" cy="14752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81046"/>
            <a:ext cx="2257496" cy="14982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10"/>
          <p:cNvSpPr/>
          <p:nvPr/>
        </p:nvSpPr>
        <p:spPr>
          <a:xfrm>
            <a:off x="558188" y="1122255"/>
            <a:ext cx="4452210" cy="970618"/>
          </a:xfrm>
          <a:prstGeom prst="wedgeRoundRectCallout">
            <a:avLst>
              <a:gd name="adj1" fmla="val 18384"/>
              <a:gd name="adj2" fmla="val -8319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itchFamily="18" charset="0"/>
              </a:rPr>
              <a:t>include </a:t>
            </a:r>
            <a:r>
              <a:rPr lang="en-US" sz="2000" dirty="0" smtClean="0">
                <a:latin typeface="Bookman Old Style" pitchFamily="18" charset="0"/>
              </a:rPr>
              <a:t>aluminum cans</a:t>
            </a:r>
            <a:r>
              <a:rPr lang="en-US" sz="2000" dirty="0">
                <a:latin typeface="Bookman Old Style" pitchFamily="18" charset="0"/>
              </a:rPr>
              <a:t>, bottles, plastic products, metal scraps, glasses, </a:t>
            </a:r>
            <a:r>
              <a:rPr lang="en-US" sz="2000" dirty="0" smtClean="0">
                <a:latin typeface="Bookman Old Style" pitchFamily="18" charset="0"/>
              </a:rPr>
              <a:t>etc.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Callout 17" hidden="1"/>
          <p:cNvSpPr/>
          <p:nvPr/>
        </p:nvSpPr>
        <p:spPr>
          <a:xfrm>
            <a:off x="2895600" y="979008"/>
            <a:ext cx="4343400" cy="2278541"/>
          </a:xfrm>
          <a:prstGeom prst="cloudCallout">
            <a:avLst>
              <a:gd name="adj1" fmla="val -40450"/>
              <a:gd name="adj2" fmla="val 686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Because the enzymes in our body are unsuitable to break coal and release energy from it.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188" y="666750"/>
            <a:ext cx="80772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00CC"/>
                </a:solidFill>
                <a:latin typeface="Bookman Old Style" panose="02050604050505020204" pitchFamily="18" charset="0"/>
              </a:rPr>
              <a:t>These substances may be </a:t>
            </a: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inert</a:t>
            </a:r>
            <a:r>
              <a:rPr lang="en-US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They simply </a:t>
            </a: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persist</a:t>
            </a:r>
            <a:r>
              <a:rPr lang="en-US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 in the environment for a long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Or they may harm the various members of the eco-system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37817"/>
            <a:ext cx="2434133" cy="24341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1" y="1737817"/>
            <a:ext cx="1618698" cy="24341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8" y="1657350"/>
            <a:ext cx="2066440" cy="1828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33" y="1657350"/>
            <a:ext cx="2435962" cy="1828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657350"/>
            <a:ext cx="1828800" cy="1828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4724400" y="361950"/>
            <a:ext cx="2651710" cy="485309"/>
          </a:xfrm>
          <a:prstGeom prst="wedgeRoundRectCallout">
            <a:avLst>
              <a:gd name="adj1" fmla="val -60032"/>
              <a:gd name="adj2" fmla="val 4405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Chemically inactive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88665" y="1308415"/>
            <a:ext cx="1405486" cy="457200"/>
          </a:xfrm>
          <a:prstGeom prst="wedgeRoundRectCallout">
            <a:avLst>
              <a:gd name="adj1" fmla="val 66284"/>
              <a:gd name="adj2" fmla="val -6504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itchFamily="18" charset="0"/>
              </a:rPr>
              <a:t>Remain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 uiExpand="1" build="p" animBg="1"/>
      <p:bldP spid="9" grpId="0" animBg="1"/>
      <p:bldP spid="9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281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2022-04-25T02:25:57Z</dcterms:modified>
</cp:coreProperties>
</file>