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2" r:id="rId2"/>
    <p:sldId id="373" r:id="rId3"/>
    <p:sldId id="393" r:id="rId4"/>
    <p:sldId id="392" r:id="rId5"/>
    <p:sldId id="394" r:id="rId6"/>
    <p:sldId id="399" r:id="rId7"/>
    <p:sldId id="384" r:id="rId8"/>
    <p:sldId id="48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409950"/>
            <a:ext cx="477157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Dams and Watersheds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3" y="209550"/>
            <a:ext cx="923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Dams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616010"/>
            <a:ext cx="4886397" cy="3664798"/>
          </a:xfrm>
          <a:prstGeom prst="roundRect">
            <a:avLst>
              <a:gd name="adj" fmla="val 4538"/>
            </a:avLst>
          </a:prstGeom>
        </p:spPr>
      </p:pic>
      <p:sp>
        <p:nvSpPr>
          <p:cNvPr id="3" name="Rectangle 2"/>
          <p:cNvSpPr/>
          <p:nvPr/>
        </p:nvSpPr>
        <p:spPr>
          <a:xfrm>
            <a:off x="500743" y="547008"/>
            <a:ext cx="81950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Large dams can ensure the storage </a:t>
            </a:r>
            <a:r>
              <a:rPr lang="en-US" dirty="0" smtClean="0">
                <a:latin typeface="Bookman Old Style" panose="02050604050505020204" pitchFamily="18" charset="0"/>
              </a:rPr>
              <a:t>of adequate </a:t>
            </a:r>
            <a:r>
              <a:rPr lang="en-US" dirty="0">
                <a:latin typeface="Bookman Old Style" panose="02050604050505020204" pitchFamily="18" charset="0"/>
              </a:rPr>
              <a:t>water not just for irrigation, but also for generating </a:t>
            </a:r>
            <a:r>
              <a:rPr lang="en-US" dirty="0" smtClean="0">
                <a:latin typeface="Bookman Old Style" panose="02050604050505020204" pitchFamily="18" charset="0"/>
              </a:rPr>
              <a:t>electricity.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3" y="1174664"/>
            <a:ext cx="4886397" cy="2877544"/>
          </a:xfrm>
          <a:prstGeom prst="roundRect">
            <a:avLst>
              <a:gd name="adj" fmla="val 4538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5486400" y="839108"/>
            <a:ext cx="2917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Canal systems leading from these dams can transfer large amounts of water great distances.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1" y="4091677"/>
            <a:ext cx="533400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For example, the </a:t>
            </a:r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Indira Gandhi Canal </a:t>
            </a:r>
            <a:r>
              <a:rPr lang="en-US" dirty="0">
                <a:latin typeface="Bookman Old Style" panose="02050604050505020204" pitchFamily="18" charset="0"/>
              </a:rPr>
              <a:t>has brought greenery to considerable areas </a:t>
            </a:r>
            <a:r>
              <a:rPr lang="en-US" dirty="0" smtClean="0">
                <a:latin typeface="Bookman Old Style" panose="02050604050505020204" pitchFamily="18" charset="0"/>
              </a:rPr>
              <a:t>of Rajasthan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74664"/>
            <a:ext cx="4891840" cy="2877544"/>
          </a:xfrm>
          <a:prstGeom prst="roundRect">
            <a:avLst>
              <a:gd name="adj" fmla="val 4538"/>
            </a:avLst>
          </a:prstGeom>
        </p:spPr>
      </p:pic>
    </p:spTree>
    <p:extLst>
      <p:ext uri="{BB962C8B-B14F-4D97-AF65-F5344CB8AC3E}">
        <p14:creationId xmlns:p14="http://schemas.microsoft.com/office/powerpoint/2010/main" val="3348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3610" y="514350"/>
            <a:ext cx="7928390" cy="932252"/>
            <a:chOff x="480824" y="514350"/>
            <a:chExt cx="7928390" cy="932252"/>
          </a:xfrm>
        </p:grpSpPr>
        <p:sp>
          <p:nvSpPr>
            <p:cNvPr id="4" name="Oval 3"/>
            <p:cNvSpPr/>
            <p:nvPr/>
          </p:nvSpPr>
          <p:spPr>
            <a:xfrm>
              <a:off x="480824" y="514350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C0099"/>
                  </a:solidFill>
                  <a:latin typeface="Bookman Old Style" panose="02050604050505020204" pitchFamily="18" charset="0"/>
                </a:rPr>
                <a:t>1</a:t>
              </a:r>
              <a:endParaRPr lang="en-US" b="1" dirty="0">
                <a:solidFill>
                  <a:srgbClr val="CC0099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00100" y="781050"/>
              <a:ext cx="7609114" cy="665552"/>
              <a:chOff x="1066800" y="1056165"/>
              <a:chExt cx="7609114" cy="665552"/>
            </a:xfrm>
          </p:grpSpPr>
          <p:sp>
            <p:nvSpPr>
              <p:cNvPr id="7" name="Snip Diagonal Corner Rectangle 6"/>
              <p:cNvSpPr/>
              <p:nvPr/>
            </p:nvSpPr>
            <p:spPr>
              <a:xfrm>
                <a:off x="1066800" y="1079843"/>
                <a:ext cx="7571014" cy="641874"/>
              </a:xfrm>
              <a:prstGeom prst="snip2DiagRect">
                <a:avLst>
                  <a:gd name="adj1" fmla="val 20833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066800" y="1056165"/>
                <a:ext cx="76091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Social problems because they displace large number of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peasants and </a:t>
                </a:r>
                <a:r>
                  <a:rPr lang="en-US" dirty="0" err="1">
                    <a:latin typeface="Bookman Old Style" panose="02050604050505020204" pitchFamily="18" charset="0"/>
                  </a:rPr>
                  <a:t>tribals</a:t>
                </a:r>
                <a:r>
                  <a:rPr lang="en-US" dirty="0">
                    <a:latin typeface="Bookman Old Style" panose="02050604050505020204" pitchFamily="18" charset="0"/>
                  </a:rPr>
                  <a:t> without adequate compensation or rehabilitation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53610" y="1334698"/>
            <a:ext cx="7928390" cy="932252"/>
            <a:chOff x="453610" y="1334698"/>
            <a:chExt cx="7928390" cy="932252"/>
          </a:xfrm>
        </p:grpSpPr>
        <p:sp>
          <p:nvSpPr>
            <p:cNvPr id="15" name="Oval 14"/>
            <p:cNvSpPr/>
            <p:nvPr/>
          </p:nvSpPr>
          <p:spPr>
            <a:xfrm>
              <a:off x="453610" y="1334698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C0099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72886" y="1601398"/>
              <a:ext cx="7609114" cy="665552"/>
              <a:chOff x="1066800" y="1056165"/>
              <a:chExt cx="7609114" cy="665552"/>
            </a:xfrm>
          </p:grpSpPr>
          <p:sp>
            <p:nvSpPr>
              <p:cNvPr id="17" name="Snip Diagonal Corner Rectangle 16"/>
              <p:cNvSpPr/>
              <p:nvPr/>
            </p:nvSpPr>
            <p:spPr>
              <a:xfrm>
                <a:off x="1066800" y="1079843"/>
                <a:ext cx="7571014" cy="641874"/>
              </a:xfrm>
              <a:prstGeom prst="snip2DiagRect">
                <a:avLst>
                  <a:gd name="adj1" fmla="val 20833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66800" y="1056165"/>
                <a:ext cx="76091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Economic problems because they swallow up huge amounts of</a:t>
                </a:r>
              </a:p>
              <a:p>
                <a:r>
                  <a:rPr lang="en-US" dirty="0">
                    <a:latin typeface="Bookman Old Style" panose="02050604050505020204" pitchFamily="18" charset="0"/>
                  </a:rPr>
                  <a:t>public money without the generation of proportionate benefits</a:t>
                </a:r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53610" y="2172898"/>
            <a:ext cx="7928390" cy="932252"/>
            <a:chOff x="453610" y="2172898"/>
            <a:chExt cx="7928390" cy="932252"/>
          </a:xfrm>
        </p:grpSpPr>
        <p:sp>
          <p:nvSpPr>
            <p:cNvPr id="19" name="Oval 18"/>
            <p:cNvSpPr/>
            <p:nvPr/>
          </p:nvSpPr>
          <p:spPr>
            <a:xfrm>
              <a:off x="453610" y="2172898"/>
              <a:ext cx="5334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C0099"/>
                  </a:solidFill>
                  <a:latin typeface="Bookman Old Style" panose="02050604050505020204" pitchFamily="18" charset="0"/>
                </a:rPr>
                <a:t>3</a:t>
              </a:r>
              <a:endParaRPr lang="en-US" b="1" dirty="0">
                <a:solidFill>
                  <a:srgbClr val="CC0099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72886" y="2439598"/>
              <a:ext cx="7609114" cy="665552"/>
              <a:chOff x="1066800" y="1056165"/>
              <a:chExt cx="7609114" cy="665552"/>
            </a:xfrm>
          </p:grpSpPr>
          <p:sp>
            <p:nvSpPr>
              <p:cNvPr id="21" name="Snip Diagonal Corner Rectangle 20"/>
              <p:cNvSpPr/>
              <p:nvPr/>
            </p:nvSpPr>
            <p:spPr>
              <a:xfrm>
                <a:off x="1066800" y="1079843"/>
                <a:ext cx="7571014" cy="641874"/>
              </a:xfrm>
              <a:prstGeom prst="snip2DiagRect">
                <a:avLst>
                  <a:gd name="adj1" fmla="val 20833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6800" y="1056165"/>
                <a:ext cx="76091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Environmental problems because they contribute enormously</a:t>
                </a:r>
              </a:p>
              <a:p>
                <a:r>
                  <a:rPr lang="en-US" dirty="0">
                    <a:latin typeface="Bookman Old Style" panose="02050604050505020204" pitchFamily="18" charset="0"/>
                  </a:rPr>
                  <a:t>to deforestation and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the </a:t>
                </a:r>
                <a:r>
                  <a:rPr lang="en-US" dirty="0">
                    <a:latin typeface="Bookman Old Style" panose="02050604050505020204" pitchFamily="18" charset="0"/>
                  </a:rPr>
                  <a:t>loss of biological diversity.</a:t>
                </a: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1014224" y="285750"/>
            <a:ext cx="5022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Criticisms about large dams address</a:t>
            </a:r>
          </a:p>
        </p:txBody>
      </p:sp>
    </p:spTree>
    <p:extLst>
      <p:ext uri="{BB962C8B-B14F-4D97-AF65-F5344CB8AC3E}">
        <p14:creationId xmlns:p14="http://schemas.microsoft.com/office/powerpoint/2010/main" val="2146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824" y="285750"/>
            <a:ext cx="820597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people who have been displaced by various development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projects are </a:t>
            </a:r>
            <a:r>
              <a:rPr lang="en-US" dirty="0">
                <a:latin typeface="Bookman Old Style" panose="02050604050505020204" pitchFamily="18" charset="0"/>
              </a:rPr>
              <a:t>largely poor </a:t>
            </a:r>
            <a:r>
              <a:rPr lang="en-US" b="1" i="1" dirty="0" err="1">
                <a:latin typeface="Bookman Old Style" panose="02050604050505020204" pitchFamily="18" charset="0"/>
              </a:rPr>
              <a:t>tribals</a:t>
            </a:r>
            <a:r>
              <a:rPr lang="en-US" dirty="0">
                <a:latin typeface="Bookman Old Style" panose="02050604050505020204" pitchFamily="18" charset="0"/>
              </a:rPr>
              <a:t> who do not get any benefits from these </a:t>
            </a:r>
            <a:r>
              <a:rPr lang="en-US" dirty="0" smtClean="0">
                <a:latin typeface="Bookman Old Style" panose="02050604050505020204" pitchFamily="18" charset="0"/>
              </a:rPr>
              <a:t>projects and </a:t>
            </a:r>
            <a:r>
              <a:rPr lang="en-US" dirty="0">
                <a:latin typeface="Bookman Old Style" panose="02050604050505020204" pitchFamily="18" charset="0"/>
              </a:rPr>
              <a:t>are alienated from their lands and forests without </a:t>
            </a:r>
            <a:r>
              <a:rPr lang="en-US" dirty="0" smtClean="0">
                <a:latin typeface="Bookman Old Style" panose="02050604050505020204" pitchFamily="18" charset="0"/>
              </a:rPr>
              <a:t>adequate compensation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2" y="2419350"/>
            <a:ext cx="2253996" cy="220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824" y="1504950"/>
            <a:ext cx="8133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oustees</a:t>
            </a:r>
            <a:r>
              <a:rPr lang="en-US" dirty="0">
                <a:latin typeface="Bookman Old Style" panose="02050604050505020204" pitchFamily="18" charset="0"/>
              </a:rPr>
              <a:t> of the </a:t>
            </a:r>
            <a:r>
              <a:rPr lang="en-US" dirty="0" err="1">
                <a:latin typeface="Bookman Old Style" panose="02050604050505020204" pitchFamily="18" charset="0"/>
              </a:rPr>
              <a:t>Tawa</a:t>
            </a:r>
            <a:r>
              <a:rPr lang="en-US" dirty="0">
                <a:latin typeface="Bookman Old Style" panose="02050604050505020204" pitchFamily="18" charset="0"/>
              </a:rPr>
              <a:t> Dam built in the 1970s are still fighting for the benefits they were promised.</a:t>
            </a:r>
          </a:p>
        </p:txBody>
      </p:sp>
    </p:spTree>
    <p:extLst>
      <p:ext uri="{BB962C8B-B14F-4D97-AF65-F5344CB8AC3E}">
        <p14:creationId xmlns:p14="http://schemas.microsoft.com/office/powerpoint/2010/main" val="10802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43" y="253092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Water Harvesting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743" y="590550"/>
            <a:ext cx="817146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Watershed management </a:t>
            </a:r>
            <a:r>
              <a:rPr lang="en-US" dirty="0" smtClean="0">
                <a:latin typeface="Bookman Old Style" panose="02050604050505020204" pitchFamily="18" charset="0"/>
              </a:rPr>
              <a:t>emphasizes </a:t>
            </a:r>
            <a:r>
              <a:rPr lang="en-US" dirty="0">
                <a:latin typeface="Bookman Old Style" panose="02050604050505020204" pitchFamily="18" charset="0"/>
              </a:rPr>
              <a:t>scientific soil and water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conservation in order to increase the biomass production.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6350"/>
            <a:ext cx="4139738" cy="2743200"/>
          </a:xfrm>
          <a:prstGeom prst="roundRect">
            <a:avLst>
              <a:gd name="adj" fmla="val 5219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76350"/>
            <a:ext cx="1959429" cy="2743200"/>
          </a:xfrm>
          <a:prstGeom prst="roundRect">
            <a:avLst>
              <a:gd name="adj" fmla="val 6768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5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61950"/>
            <a:ext cx="4431519" cy="33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824" y="285750"/>
            <a:ext cx="817146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Watershed management not only increases the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production and income of the watershed </a:t>
            </a:r>
            <a:r>
              <a:rPr lang="en-US" dirty="0" smtClean="0">
                <a:latin typeface="Bookman Old Style" panose="02050604050505020204" pitchFamily="18" charset="0"/>
              </a:rPr>
              <a:t>community. 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5" y="1128368"/>
            <a:ext cx="4331405" cy="2609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521262"/>
            <a:ext cx="2921000" cy="1828800"/>
          </a:xfrm>
          <a:prstGeom prst="round2Diag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4" y="1527612"/>
            <a:ext cx="2743200" cy="1828800"/>
          </a:xfrm>
          <a:prstGeom prst="round2Diag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824" y="881281"/>
            <a:ext cx="817146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But </a:t>
            </a:r>
            <a:r>
              <a:rPr lang="en-US" dirty="0">
                <a:latin typeface="Bookman Old Style" panose="02050604050505020204" pitchFamily="18" charset="0"/>
              </a:rPr>
              <a:t>also mitigates droughts and floods and increases the life of the downstream dam and reservoirs.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4"/>
          <a:stretch/>
        </p:blipFill>
        <p:spPr>
          <a:xfrm>
            <a:off x="533400" y="1504950"/>
            <a:ext cx="2821248" cy="2185172"/>
          </a:xfrm>
          <a:prstGeom prst="round2Diag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86" y="1504950"/>
            <a:ext cx="2913562" cy="2185172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8395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10267</TotalTime>
  <Words>227</Words>
  <Application>Microsoft Office PowerPoint</Application>
  <PresentationFormat>On-screen Show (16:9)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2022-04-25T02:37:38Z</dcterms:modified>
</cp:coreProperties>
</file>