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78" r:id="rId2"/>
    <p:sldId id="362" r:id="rId3"/>
    <p:sldId id="368" r:id="rId4"/>
    <p:sldId id="374" r:id="rId5"/>
    <p:sldId id="375" r:id="rId6"/>
    <p:sldId id="376" r:id="rId7"/>
    <p:sldId id="47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7033"/>
    <a:srgbClr val="0000FF"/>
    <a:srgbClr val="97F7B7"/>
    <a:srgbClr val="452D87"/>
    <a:srgbClr val="6600FF"/>
    <a:srgbClr val="FFFFCC"/>
    <a:srgbClr val="CCEC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982" autoAdjust="0"/>
  </p:normalViewPr>
  <p:slideViewPr>
    <p:cSldViewPr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8E209-1360-4287-A31A-944116C325D3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16B49-A166-4026-9980-76611C21A8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16B49-A166-4026-9980-76611C21A8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761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78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00569\Desktop\Sceicn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/>
          <a:stretch/>
        </p:blipFill>
        <p:spPr bwMode="auto">
          <a:xfrm>
            <a:off x="-6866" y="-19050"/>
            <a:ext cx="9150866" cy="395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 bwMode="auto">
          <a:xfrm>
            <a:off x="638628" y="3333750"/>
            <a:ext cx="47715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pt-BR" altLang="en-US" sz="2000" dirty="0">
                <a:solidFill>
                  <a:srgbClr val="FF6600"/>
                </a:solidFill>
                <a:latin typeface="Bookman Old Style" pitchFamily="18" charset="0"/>
              </a:rPr>
              <a:t>Use of Forest Resources</a:t>
            </a:r>
          </a:p>
        </p:txBody>
      </p:sp>
      <p:sp>
        <p:nvSpPr>
          <p:cNvPr id="6" name="Title 7"/>
          <p:cNvSpPr txBox="1">
            <a:spLocks/>
          </p:cNvSpPr>
          <p:nvPr/>
        </p:nvSpPr>
        <p:spPr bwMode="auto">
          <a:xfrm>
            <a:off x="638628" y="2419350"/>
            <a:ext cx="6019800" cy="97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0145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4717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29289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386138" indent="271463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97125" algn="l"/>
                <a:tab pos="2519363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</a:pP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MANAGEMENT OF	</a:t>
            </a:r>
            <a: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  <a:t/>
            </a:r>
            <a:br>
              <a:rPr lang="en-US" altLang="en-US" sz="2900" dirty="0">
                <a:solidFill>
                  <a:srgbClr val="034EA2"/>
                </a:solidFill>
                <a:latin typeface="Bookman Old Style" pitchFamily="18" charset="0"/>
              </a:rPr>
            </a:br>
            <a:r>
              <a:rPr lang="en-US" altLang="en-US" sz="2900" dirty="0" smtClean="0">
                <a:solidFill>
                  <a:srgbClr val="034EA2"/>
                </a:solidFill>
                <a:latin typeface="Bookman Old Style" pitchFamily="18" charset="0"/>
              </a:rPr>
              <a:t>NATURAL RESOURCES</a:t>
            </a:r>
            <a:r>
              <a:rPr lang="en-US" altLang="en-US" sz="3000" dirty="0" smtClean="0">
                <a:solidFill>
                  <a:srgbClr val="034EA2"/>
                </a:solidFill>
                <a:latin typeface="Bookman Old Style" pitchFamily="18" charset="0"/>
              </a:rPr>
              <a:t>		 </a:t>
            </a:r>
            <a:endParaRPr lang="en-US" altLang="en-US" sz="3000" dirty="0">
              <a:solidFill>
                <a:srgbClr val="034EA2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298450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Forest Department in independent India took over </a:t>
            </a:r>
            <a:r>
              <a:rPr lang="en-US" dirty="0" smtClean="0">
                <a:latin typeface="Bookman Old Style" panose="02050604050505020204" pitchFamily="18" charset="0"/>
              </a:rPr>
              <a:t>from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700" y="590550"/>
            <a:ext cx="808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the </a:t>
            </a:r>
            <a:r>
              <a:rPr lang="en-US" dirty="0">
                <a:latin typeface="Bookman Old Style" panose="02050604050505020204" pitchFamily="18" charset="0"/>
              </a:rPr>
              <a:t>British </a:t>
            </a:r>
            <a:r>
              <a:rPr lang="en-US" dirty="0" smtClean="0">
                <a:latin typeface="Bookman Old Style" panose="02050604050505020204" pitchFamily="18" charset="0"/>
              </a:rPr>
              <a:t>the control </a:t>
            </a:r>
            <a:r>
              <a:rPr lang="en-US" dirty="0">
                <a:latin typeface="Bookman Old Style" panose="02050604050505020204" pitchFamily="18" charset="0"/>
              </a:rPr>
              <a:t>of the forests but local knowledge and local needs continued to be ignored in the management practices.</a:t>
            </a:r>
            <a:endParaRPr lang="en-US" dirty="0" smtClean="0">
              <a:latin typeface="Bookman Old Style" panose="0205060405050502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3520"/>
          <a:stretch/>
        </p:blipFill>
        <p:spPr>
          <a:xfrm>
            <a:off x="533400" y="1308616"/>
            <a:ext cx="4876800" cy="2939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/>
          <p:cNvGrpSpPr/>
          <p:nvPr/>
        </p:nvGrpSpPr>
        <p:grpSpPr>
          <a:xfrm>
            <a:off x="5363143" y="1249261"/>
            <a:ext cx="3363821" cy="2096117"/>
            <a:chOff x="1066800" y="2038350"/>
            <a:chExt cx="4419600" cy="27432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2038350"/>
              <a:ext cx="4419600" cy="2743200"/>
            </a:xfrm>
            <a:prstGeom prst="roundRect">
              <a:avLst>
                <a:gd name="adj" fmla="val 8797"/>
              </a:avLst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00" y="2266949"/>
              <a:ext cx="1295400" cy="220217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571"/>
            <a:stretch/>
          </p:blipFill>
          <p:spPr>
            <a:xfrm>
              <a:off x="3022600" y="2131612"/>
              <a:ext cx="2209800" cy="2556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82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5"/>
          <a:stretch/>
        </p:blipFill>
        <p:spPr>
          <a:xfrm>
            <a:off x="681808" y="922689"/>
            <a:ext cx="5082957" cy="2972921"/>
          </a:xfrm>
          <a:prstGeom prst="rect">
            <a:avLst/>
          </a:prstGeom>
          <a:ln w="57150" cap="sq" cmpd="thickThin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8" y="990600"/>
            <a:ext cx="6311237" cy="2876550"/>
          </a:xfrm>
          <a:prstGeom prst="rect">
            <a:avLst/>
          </a:prstGeom>
          <a:ln w="57150" cap="sq" cmpd="thickThin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6717" r="5451" b="6131"/>
          <a:stretch/>
        </p:blipFill>
        <p:spPr>
          <a:xfrm>
            <a:off x="678179" y="971550"/>
            <a:ext cx="4664291" cy="3505200"/>
          </a:xfrm>
          <a:prstGeom prst="rect">
            <a:avLst/>
          </a:prstGeom>
          <a:ln w="57150" cap="sq" cmpd="thickThin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91710" y="249019"/>
            <a:ext cx="72806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A number of industries are based on forest for example </a:t>
            </a:r>
            <a:r>
              <a:rPr lang="en-US" b="1" dirty="0" smtClean="0">
                <a:latin typeface="Bookman Old Style" panose="02050604050505020204" pitchFamily="18" charset="0"/>
              </a:rPr>
              <a:t>timber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dirty="0">
                <a:latin typeface="Bookman Old Style" panose="02050604050505020204" pitchFamily="18" charset="0"/>
              </a:rPr>
              <a:t>paper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b="1" dirty="0">
                <a:latin typeface="Bookman Old Style" panose="02050604050505020204" pitchFamily="18" charset="0"/>
              </a:rPr>
              <a:t>lac</a:t>
            </a:r>
            <a:r>
              <a:rPr lang="en-US" dirty="0">
                <a:latin typeface="Bookman Old Style" panose="02050604050505020204" pitchFamily="18" charset="0"/>
              </a:rPr>
              <a:t> and </a:t>
            </a:r>
            <a:r>
              <a:rPr lang="en-US" b="1" dirty="0">
                <a:latin typeface="Bookman Old Style" panose="02050604050505020204" pitchFamily="18" charset="0"/>
              </a:rPr>
              <a:t>sports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>
                <a:latin typeface="Bookman Old Style" panose="02050604050505020204" pitchFamily="18" charset="0"/>
              </a:rPr>
              <a:t>equipment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1550"/>
            <a:ext cx="5206742" cy="2603371"/>
          </a:xfrm>
          <a:prstGeom prst="rect">
            <a:avLst/>
          </a:prstGeom>
          <a:ln w="57150" cap="sq" cmpd="thickThin">
            <a:solidFill>
              <a:srgbClr val="00206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96309" y="883682"/>
            <a:ext cx="2568273" cy="1926205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434027" y="526018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paper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945" y="526018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timber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33654" y="52601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C0099"/>
                </a:solidFill>
                <a:latin typeface="Bookman Old Style" panose="02050604050505020204" pitchFamily="18" charset="0"/>
              </a:rPr>
              <a:t>lac</a:t>
            </a:r>
            <a:r>
              <a:rPr lang="en-US" dirty="0">
                <a:solidFill>
                  <a:srgbClr val="CC0099"/>
                </a:solidFill>
                <a:latin typeface="Bookman Old Style" panose="02050604050505020204" pitchFamily="18" charset="0"/>
              </a:rPr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49237" y="514350"/>
            <a:ext cx="2518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C0099"/>
                </a:solidFill>
                <a:latin typeface="Bookman Old Style" panose="02050604050505020204" pitchFamily="18" charset="0"/>
              </a:rPr>
              <a:t>sports 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710" y="249019"/>
            <a:ext cx="71282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Industries would consider the forest as merely a source of </a:t>
            </a:r>
            <a:r>
              <a:rPr lang="en-US" dirty="0" smtClean="0">
                <a:latin typeface="Bookman Old Style" panose="02050604050505020204" pitchFamily="18" charset="0"/>
              </a:rPr>
              <a:t>raw material </a:t>
            </a:r>
            <a:r>
              <a:rPr lang="en-US" dirty="0">
                <a:latin typeface="Bookman Old Style" panose="02050604050505020204" pitchFamily="18" charset="0"/>
              </a:rPr>
              <a:t>for its factories.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44" y="2876550"/>
            <a:ext cx="1353312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76550"/>
            <a:ext cx="2782957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5350"/>
            <a:ext cx="3657600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95350"/>
            <a:ext cx="2740369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2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52750"/>
            <a:ext cx="3158836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491710" y="249019"/>
            <a:ext cx="70520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conservationists were initially taken up with </a:t>
            </a:r>
            <a:r>
              <a:rPr lang="en-US" dirty="0" smtClean="0">
                <a:latin typeface="Bookman Old Style" panose="02050604050505020204" pitchFamily="18" charset="0"/>
              </a:rPr>
              <a:t>large animals </a:t>
            </a:r>
            <a:r>
              <a:rPr lang="en-US" dirty="0">
                <a:latin typeface="Bookman Old Style" panose="02050604050505020204" pitchFamily="18" charset="0"/>
              </a:rPr>
              <a:t>like lions, tigers, elephants and rhinoceros.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24" y="978373"/>
            <a:ext cx="2102068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72023"/>
            <a:ext cx="2717964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72023"/>
            <a:ext cx="2332915" cy="18288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85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710" y="249019"/>
            <a:ext cx="705209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There have been enough instances of local people working traditionally for conservation of forests.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742950"/>
            <a:ext cx="3325091" cy="2493818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85950"/>
            <a:ext cx="4368801" cy="2895600"/>
          </a:xfrm>
          <a:prstGeom prst="rect">
            <a:avLst/>
          </a:prstGeom>
          <a:ln>
            <a:solidFill>
              <a:srgbClr val="6600FF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84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929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10275</TotalTime>
  <Words>120</Words>
  <Application>Microsoft Office PowerPoint</Application>
  <PresentationFormat>On-screen Show (16:9)</PresentationFormat>
  <Paragraphs>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vedika</dc:creator>
  <cp:lastModifiedBy>T.S BORA</cp:lastModifiedBy>
  <cp:revision>860</cp:revision>
  <dcterms:created xsi:type="dcterms:W3CDTF">2013-09-21T02:10:41Z</dcterms:created>
  <dcterms:modified xsi:type="dcterms:W3CDTF">2022-04-25T02:29:06Z</dcterms:modified>
</cp:coreProperties>
</file>