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38" r:id="rId2"/>
    <p:sldId id="296" r:id="rId3"/>
    <p:sldId id="361" r:id="rId4"/>
    <p:sldId id="362" r:id="rId5"/>
    <p:sldId id="363" r:id="rId6"/>
    <p:sldId id="301" r:id="rId7"/>
    <p:sldId id="302" r:id="rId8"/>
    <p:sldId id="53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11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B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5078" y="740190"/>
            <a:ext cx="2805545" cy="3660360"/>
          </a:xfrm>
          <a:prstGeom prst="rect">
            <a:avLst/>
          </a:prstGeom>
          <a:noFill/>
        </p:spPr>
      </p:pic>
      <p:sp>
        <p:nvSpPr>
          <p:cNvPr id="7" name="Text Box 1368"/>
          <p:cNvSpPr txBox="1">
            <a:spLocks noChangeArrowheads="1"/>
          </p:cNvSpPr>
          <p:nvPr/>
        </p:nvSpPr>
        <p:spPr bwMode="auto">
          <a:xfrm>
            <a:off x="596900" y="347046"/>
            <a:ext cx="6413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b="1" dirty="0" smtClean="0">
                <a:latin typeface="Bookman Old Style" pitchFamily="18" charset="0"/>
              </a:rPr>
              <a:t>Human Respiratory system </a:t>
            </a:r>
            <a:r>
              <a:rPr lang="en-US" altLang="zh-TW" sz="2000" dirty="0" smtClean="0">
                <a:latin typeface="Bookman Old Style" pitchFamily="18" charset="0"/>
              </a:rPr>
              <a:t>consists of</a:t>
            </a:r>
            <a:endParaRPr lang="en-US" altLang="zh-TW" sz="2000" dirty="0">
              <a:solidFill>
                <a:srgbClr val="FF3300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" y="413208"/>
            <a:ext cx="745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The process of respiration in human beings occurs in </a:t>
            </a:r>
            <a:br>
              <a:rPr lang="en-US" sz="2000" dirty="0" smtClean="0">
                <a:latin typeface="Bookman Old Style" pitchFamily="18" charset="0"/>
              </a:rPr>
            </a:br>
            <a:r>
              <a:rPr lang="en-US" sz="2000" dirty="0" smtClean="0">
                <a:latin typeface="Bookman Old Style" pitchFamily="18" charset="0"/>
              </a:rPr>
              <a:t>a special system called as </a:t>
            </a:r>
            <a:r>
              <a:rPr lang="en-US" sz="20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R</a:t>
            </a:r>
            <a:r>
              <a:rPr lang="en-US" sz="2000" b="1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espiratory system</a:t>
            </a:r>
            <a:r>
              <a:rPr lang="en-US" sz="2000" b="1" dirty="0" smtClean="0">
                <a:latin typeface="Bookman Old Style" pitchFamily="18" charset="0"/>
              </a:rPr>
              <a:t>.</a:t>
            </a:r>
            <a:endParaRPr lang="en-US" sz="2000" b="1" dirty="0">
              <a:latin typeface="Bookman Old Style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12257" y="1200150"/>
            <a:ext cx="1648063" cy="400110"/>
            <a:chOff x="912257" y="1276350"/>
            <a:chExt cx="1648063" cy="400110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912257" y="1276350"/>
              <a:ext cx="16097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Nostrils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010943" y="1504053"/>
              <a:ext cx="549377" cy="8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17259" y="1657944"/>
            <a:ext cx="3716941" cy="400110"/>
            <a:chOff x="3217259" y="1657944"/>
            <a:chExt cx="3716941" cy="400110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810000" y="1657944"/>
              <a:ext cx="3124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 dirty="0" smtClean="0">
                  <a:latin typeface="Bookman Old Style" pitchFamily="18" charset="0"/>
                </a:rPr>
                <a:t>Pharynx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0800000">
              <a:off x="3217259" y="1863616"/>
              <a:ext cx="572225" cy="8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88212" y="1939290"/>
            <a:ext cx="2861484" cy="400110"/>
            <a:chOff x="3088212" y="1939290"/>
            <a:chExt cx="2861484" cy="400110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810000" y="1939290"/>
              <a:ext cx="21396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Bookman Old Style" pitchFamily="18" charset="0"/>
                </a:rPr>
                <a:t>Larynx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3088212" y="2129791"/>
              <a:ext cx="71702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104616" y="2320290"/>
            <a:ext cx="3905784" cy="400110"/>
            <a:chOff x="3104616" y="2320290"/>
            <a:chExt cx="3905784" cy="400110"/>
          </a:xfrm>
        </p:grpSpPr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343400" y="2320290"/>
              <a:ext cx="266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Bookman Old Style" pitchFamily="18" charset="0"/>
                </a:rPr>
                <a:t>Trachea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3104616" y="2419351"/>
              <a:ext cx="1305459" cy="11906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4149" y="2647950"/>
            <a:ext cx="3737651" cy="555426"/>
            <a:chOff x="3044149" y="2647950"/>
            <a:chExt cx="3737651" cy="555426"/>
          </a:xfrm>
        </p:grpSpPr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343400" y="2647950"/>
              <a:ext cx="2438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Bronchi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32" idx="1"/>
            </p:cNvCxnSpPr>
            <p:nvPr/>
          </p:nvCxnSpPr>
          <p:spPr>
            <a:xfrm flipH="1">
              <a:off x="3218761" y="2848005"/>
              <a:ext cx="1124639" cy="3553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1"/>
            </p:cNvCxnSpPr>
            <p:nvPr/>
          </p:nvCxnSpPr>
          <p:spPr>
            <a:xfrm flipH="1">
              <a:off x="3044149" y="2848005"/>
              <a:ext cx="1299251" cy="3314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72754" y="1938025"/>
            <a:ext cx="1994246" cy="1014725"/>
            <a:chOff x="587029" y="1947550"/>
            <a:chExt cx="1994246" cy="1014725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87029" y="1947550"/>
              <a:ext cx="18481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Bronchioles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232025" y="2263775"/>
              <a:ext cx="349250" cy="6985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Cloud Callout 37"/>
          <p:cNvSpPr/>
          <p:nvPr/>
        </p:nvSpPr>
        <p:spPr>
          <a:xfrm>
            <a:off x="5727011" y="1304205"/>
            <a:ext cx="2382679" cy="668992"/>
          </a:xfrm>
          <a:prstGeom prst="cloudCallout">
            <a:avLst>
              <a:gd name="adj1" fmla="val -83918"/>
              <a:gd name="adj2" fmla="val 7845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Voice box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Cloud Callout 38"/>
          <p:cNvSpPr/>
          <p:nvPr/>
        </p:nvSpPr>
        <p:spPr>
          <a:xfrm>
            <a:off x="5727011" y="1304205"/>
            <a:ext cx="2382679" cy="668992"/>
          </a:xfrm>
          <a:prstGeom prst="cloudCallout">
            <a:avLst>
              <a:gd name="adj1" fmla="val -59133"/>
              <a:gd name="adj2" fmla="val 126291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smtClean="0">
                <a:solidFill>
                  <a:schemeClr val="bg1"/>
                </a:solidFill>
                <a:latin typeface="Bookman Old Style" pitchFamily="18" charset="0"/>
              </a:rPr>
              <a:t>Wind </a:t>
            </a:r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pipe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Cloud Callout 39"/>
          <p:cNvSpPr/>
          <p:nvPr/>
        </p:nvSpPr>
        <p:spPr>
          <a:xfrm>
            <a:off x="5516880" y="1219392"/>
            <a:ext cx="2802941" cy="877103"/>
          </a:xfrm>
          <a:prstGeom prst="cloudCallout">
            <a:avLst>
              <a:gd name="adj1" fmla="val -49734"/>
              <a:gd name="adj2" fmla="val 123111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Branches of wind pipe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1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7" grpId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600200" y="2286001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zh-TW" altLang="en-US" sz="2000" b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132102" name="Picture 6" descr="B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8473" y="685800"/>
            <a:ext cx="3733800" cy="4229100"/>
          </a:xfrm>
          <a:prstGeom prst="rect">
            <a:avLst/>
          </a:prstGeom>
          <a:noFill/>
        </p:spPr>
      </p:pic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225673" y="742950"/>
            <a:ext cx="2971800" cy="1428750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man Old Style" pitchFamily="18" charset="0"/>
            </a:endParaRPr>
          </a:p>
        </p:txBody>
      </p:sp>
      <p:pic>
        <p:nvPicPr>
          <p:cNvPr id="12" name="Picture 28" descr="B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 l="24490" r="20409" b="62163"/>
          <a:stretch>
            <a:fillRect/>
          </a:stretch>
        </p:blipFill>
        <p:spPr bwMode="auto">
          <a:xfrm>
            <a:off x="2971800" y="1354994"/>
            <a:ext cx="2455778" cy="2605026"/>
          </a:xfrm>
          <a:prstGeom prst="rect">
            <a:avLst/>
          </a:prstGeom>
          <a:noFill/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71525" y="2427663"/>
            <a:ext cx="205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latin typeface="Bookman Old Style" pitchFamily="18" charset="0"/>
              </a:rPr>
              <a:t>Nostrils</a:t>
            </a:r>
            <a:endParaRPr lang="en-GB" altLang="zh-TW" sz="2000" dirty="0">
              <a:latin typeface="Bookman Old Style" pitchFamily="18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866136" y="2657505"/>
            <a:ext cx="1343948" cy="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Bookman Old Style" pitchFamily="18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11316" y="3105150"/>
            <a:ext cx="2460484" cy="764634"/>
          </a:xfrm>
          <a:prstGeom prst="cloudCallout">
            <a:avLst>
              <a:gd name="adj1" fmla="val -9250"/>
              <a:gd name="adj2" fmla="val -9229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Opening of the nose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0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 animBg="1"/>
      <p:bldP spid="132106" grpId="1" animBg="1"/>
      <p:bldP spid="14" grpId="0"/>
      <p:bldP spid="15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6972" y="1143001"/>
            <a:ext cx="3171828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076572" y="2171701"/>
            <a:ext cx="1113138" cy="676275"/>
            <a:chOff x="3216" y="1872"/>
            <a:chExt cx="817" cy="568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3216" y="1872"/>
              <a:ext cx="817" cy="227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216" y="2208"/>
              <a:ext cx="817" cy="2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238372" y="2400300"/>
            <a:ext cx="1994655" cy="845344"/>
            <a:chOff x="2741" y="2064"/>
            <a:chExt cx="1464" cy="710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-2864125">
              <a:off x="2551" y="2414"/>
              <a:ext cx="550" cy="170"/>
            </a:xfrm>
            <a:prstGeom prst="rightArrow">
              <a:avLst>
                <a:gd name="adj1" fmla="val 40000"/>
                <a:gd name="adj2" fmla="val 113235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1" hangingPunct="1"/>
              <a:endParaRPr lang="zh-TW" altLang="en-US" sz="2000" b="0">
                <a:solidFill>
                  <a:srgbClr val="FF3300"/>
                </a:solidFill>
                <a:latin typeface="Bookman Old Style" pitchFamily="18" charset="0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 rot="-717168">
              <a:off x="3072" y="2064"/>
              <a:ext cx="509" cy="258"/>
            </a:xfrm>
            <a:prstGeom prst="rightArrow">
              <a:avLst>
                <a:gd name="adj1" fmla="val 40000"/>
                <a:gd name="adj2" fmla="val 690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 sz="2000" b="0">
                <a:solidFill>
                  <a:srgbClr val="FF33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 rot="1383186">
              <a:off x="3696" y="2160"/>
              <a:ext cx="509" cy="258"/>
            </a:xfrm>
            <a:prstGeom prst="rightArrow">
              <a:avLst>
                <a:gd name="adj1" fmla="val 40000"/>
                <a:gd name="adj2" fmla="val 690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 sz="2000" b="0">
                <a:solidFill>
                  <a:srgbClr val="FF33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566765" y="400051"/>
            <a:ext cx="2615941" cy="2239566"/>
            <a:chOff x="1037" y="492"/>
            <a:chExt cx="1920" cy="1881"/>
          </a:xfrm>
          <a:noFill/>
        </p:grpSpPr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1997" y="1221"/>
              <a:ext cx="674" cy="115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 b="1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037" y="492"/>
              <a:ext cx="1920" cy="595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2000" b="1" dirty="0" smtClean="0">
                  <a:solidFill>
                    <a:srgbClr val="C00000"/>
                  </a:solidFill>
                  <a:latin typeface="Bookman Old Style" pitchFamily="18" charset="0"/>
                </a:rPr>
                <a:t>Air passes through the nostrils</a:t>
              </a:r>
              <a:endParaRPr lang="en-GB" altLang="zh-TW" sz="2000" b="1" dirty="0">
                <a:solidFill>
                  <a:srgbClr val="C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1006" y="1983789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ookman Old Style" pitchFamily="18" charset="0"/>
              </a:rPr>
              <a:t>Air gets filtered by the fine hair</a:t>
            </a:r>
            <a:endParaRPr lang="en-US" sz="2000" i="1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006" y="3299162"/>
            <a:ext cx="1810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ookman Old Style" pitchFamily="18" charset="0"/>
              </a:rPr>
              <a:t>Air becomes moist and warm</a:t>
            </a:r>
            <a:endParaRPr lang="en-US" sz="2000" i="1" dirty="0">
              <a:latin typeface="Bookman Old Style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762373" y="1028700"/>
            <a:ext cx="190502" cy="13144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81375" y="666750"/>
            <a:ext cx="164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FINE HAIR 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2396534" y="1136014"/>
            <a:ext cx="1261066" cy="502286"/>
          </a:xfrm>
          <a:prstGeom prst="cloudCallout">
            <a:avLst>
              <a:gd name="adj1" fmla="val 41596"/>
              <a:gd name="adj2" fmla="val -7078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Thin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8348" y="276456"/>
            <a:ext cx="3838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Inside the passage there are 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9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19" grpId="0" animBg="1"/>
      <p:bldP spid="19" grpId="1" animBg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85800" y="1535906"/>
            <a:ext cx="1873250" cy="3245644"/>
            <a:chOff x="68" y="1339"/>
            <a:chExt cx="1180" cy="2726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68" y="1344"/>
              <a:ext cx="1180" cy="2721"/>
              <a:chOff x="249" y="1344"/>
              <a:chExt cx="1180" cy="2721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49" y="1631"/>
                <a:ext cx="1180" cy="2434"/>
                <a:chOff x="2154" y="3158"/>
                <a:chExt cx="227" cy="771"/>
              </a:xfrm>
            </p:grpSpPr>
            <p:sp>
              <p:nvSpPr>
                <p:cNvPr id="147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154" y="3158"/>
                  <a:ext cx="227" cy="771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475" name="Oval 19"/>
                <p:cNvSpPr>
                  <a:spLocks noChangeArrowheads="1"/>
                </p:cNvSpPr>
                <p:nvPr/>
              </p:nvSpPr>
              <p:spPr bwMode="auto">
                <a:xfrm>
                  <a:off x="2221" y="3748"/>
                  <a:ext cx="90" cy="1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476" name="Freeform 20"/>
              <p:cNvSpPr>
                <a:spLocks/>
              </p:cNvSpPr>
              <p:nvPr/>
            </p:nvSpPr>
            <p:spPr bwMode="auto">
              <a:xfrm>
                <a:off x="275" y="1344"/>
                <a:ext cx="1107" cy="1862"/>
              </a:xfrm>
              <a:custGeom>
                <a:avLst/>
                <a:gdLst/>
                <a:ahLst/>
                <a:cxnLst>
                  <a:cxn ang="0">
                    <a:pos x="95" y="17"/>
                  </a:cxn>
                  <a:cxn ang="0">
                    <a:pos x="113" y="493"/>
                  </a:cxn>
                  <a:cxn ang="0">
                    <a:pos x="159" y="255"/>
                  </a:cxn>
                  <a:cxn ang="0">
                    <a:pos x="141" y="26"/>
                  </a:cxn>
                  <a:cxn ang="0">
                    <a:pos x="113" y="36"/>
                  </a:cxn>
                  <a:cxn ang="0">
                    <a:pos x="95" y="17"/>
                  </a:cxn>
                </a:cxnLst>
                <a:rect l="0" t="0" r="r" b="b"/>
                <a:pathLst>
                  <a:path w="213" h="493">
                    <a:moveTo>
                      <a:pt x="95" y="17"/>
                    </a:moveTo>
                    <a:cubicBezTo>
                      <a:pt x="58" y="170"/>
                      <a:pt x="0" y="374"/>
                      <a:pt x="113" y="493"/>
                    </a:cubicBezTo>
                    <a:cubicBezTo>
                      <a:pt x="169" y="434"/>
                      <a:pt x="159" y="255"/>
                      <a:pt x="159" y="255"/>
                    </a:cubicBezTo>
                    <a:cubicBezTo>
                      <a:pt x="153" y="179"/>
                      <a:pt x="213" y="0"/>
                      <a:pt x="141" y="26"/>
                    </a:cubicBezTo>
                    <a:cubicBezTo>
                      <a:pt x="132" y="29"/>
                      <a:pt x="123" y="38"/>
                      <a:pt x="113" y="36"/>
                    </a:cubicBezTo>
                    <a:cubicBezTo>
                      <a:pt x="104" y="34"/>
                      <a:pt x="101" y="23"/>
                      <a:pt x="95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95" y="1339"/>
              <a:ext cx="1107" cy="1867"/>
              <a:chOff x="276" y="1339"/>
              <a:chExt cx="1107" cy="1867"/>
            </a:xfrm>
          </p:grpSpPr>
          <p:sp>
            <p:nvSpPr>
              <p:cNvPr id="147478" name="Freeform 22"/>
              <p:cNvSpPr>
                <a:spLocks/>
              </p:cNvSpPr>
              <p:nvPr/>
            </p:nvSpPr>
            <p:spPr bwMode="auto">
              <a:xfrm>
                <a:off x="276" y="1344"/>
                <a:ext cx="1107" cy="1862"/>
              </a:xfrm>
              <a:custGeom>
                <a:avLst/>
                <a:gdLst/>
                <a:ahLst/>
                <a:cxnLst>
                  <a:cxn ang="0">
                    <a:pos x="95" y="17"/>
                  </a:cxn>
                  <a:cxn ang="0">
                    <a:pos x="113" y="493"/>
                  </a:cxn>
                  <a:cxn ang="0">
                    <a:pos x="159" y="255"/>
                  </a:cxn>
                  <a:cxn ang="0">
                    <a:pos x="141" y="26"/>
                  </a:cxn>
                  <a:cxn ang="0">
                    <a:pos x="113" y="36"/>
                  </a:cxn>
                  <a:cxn ang="0">
                    <a:pos x="95" y="17"/>
                  </a:cxn>
                </a:cxnLst>
                <a:rect l="0" t="0" r="r" b="b"/>
                <a:pathLst>
                  <a:path w="213" h="493">
                    <a:moveTo>
                      <a:pt x="95" y="17"/>
                    </a:moveTo>
                    <a:cubicBezTo>
                      <a:pt x="58" y="170"/>
                      <a:pt x="0" y="374"/>
                      <a:pt x="113" y="493"/>
                    </a:cubicBezTo>
                    <a:cubicBezTo>
                      <a:pt x="169" y="434"/>
                      <a:pt x="159" y="255"/>
                      <a:pt x="159" y="255"/>
                    </a:cubicBezTo>
                    <a:cubicBezTo>
                      <a:pt x="153" y="179"/>
                      <a:pt x="213" y="0"/>
                      <a:pt x="141" y="26"/>
                    </a:cubicBezTo>
                    <a:cubicBezTo>
                      <a:pt x="132" y="29"/>
                      <a:pt x="123" y="38"/>
                      <a:pt x="113" y="36"/>
                    </a:cubicBezTo>
                    <a:cubicBezTo>
                      <a:pt x="104" y="34"/>
                      <a:pt x="101" y="23"/>
                      <a:pt x="95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79" name="Freeform 23"/>
              <p:cNvSpPr>
                <a:spLocks/>
              </p:cNvSpPr>
              <p:nvPr/>
            </p:nvSpPr>
            <p:spPr bwMode="auto">
              <a:xfrm>
                <a:off x="283" y="1339"/>
                <a:ext cx="1061" cy="29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74" y="234"/>
                  </a:cxn>
                  <a:cxn ang="0">
                    <a:pos x="183" y="133"/>
                  </a:cxn>
                  <a:cxn ang="0">
                    <a:pos x="238" y="115"/>
                  </a:cxn>
                  <a:cxn ang="0">
                    <a:pos x="522" y="14"/>
                  </a:cxn>
                  <a:cxn ang="0">
                    <a:pos x="832" y="42"/>
                  </a:cxn>
                  <a:cxn ang="0">
                    <a:pos x="869" y="87"/>
                  </a:cxn>
                  <a:cxn ang="0">
                    <a:pos x="924" y="106"/>
                  </a:cxn>
                  <a:cxn ang="0">
                    <a:pos x="960" y="160"/>
                  </a:cxn>
                  <a:cxn ang="0">
                    <a:pos x="979" y="179"/>
                  </a:cxn>
                  <a:cxn ang="0">
                    <a:pos x="1043" y="243"/>
                  </a:cxn>
                  <a:cxn ang="0">
                    <a:pos x="1061" y="298"/>
                  </a:cxn>
                </a:cxnLst>
                <a:rect l="0" t="0" r="r" b="b"/>
                <a:pathLst>
                  <a:path w="1061" h="298">
                    <a:moveTo>
                      <a:pt x="0" y="288"/>
                    </a:moveTo>
                    <a:cubicBezTo>
                      <a:pt x="31" y="268"/>
                      <a:pt x="39" y="245"/>
                      <a:pt x="74" y="234"/>
                    </a:cubicBezTo>
                    <a:cubicBezTo>
                      <a:pt x="100" y="208"/>
                      <a:pt x="146" y="149"/>
                      <a:pt x="183" y="133"/>
                    </a:cubicBezTo>
                    <a:cubicBezTo>
                      <a:pt x="201" y="125"/>
                      <a:pt x="238" y="115"/>
                      <a:pt x="238" y="115"/>
                    </a:cubicBezTo>
                    <a:cubicBezTo>
                      <a:pt x="305" y="45"/>
                      <a:pt x="428" y="24"/>
                      <a:pt x="522" y="14"/>
                    </a:cubicBezTo>
                    <a:cubicBezTo>
                      <a:pt x="704" y="20"/>
                      <a:pt x="719" y="0"/>
                      <a:pt x="832" y="42"/>
                    </a:cubicBezTo>
                    <a:cubicBezTo>
                      <a:pt x="846" y="55"/>
                      <a:pt x="853" y="77"/>
                      <a:pt x="869" y="87"/>
                    </a:cubicBezTo>
                    <a:cubicBezTo>
                      <a:pt x="885" y="97"/>
                      <a:pt x="924" y="106"/>
                      <a:pt x="924" y="106"/>
                    </a:cubicBezTo>
                    <a:cubicBezTo>
                      <a:pt x="936" y="124"/>
                      <a:pt x="945" y="145"/>
                      <a:pt x="960" y="160"/>
                    </a:cubicBezTo>
                    <a:cubicBezTo>
                      <a:pt x="966" y="166"/>
                      <a:pt x="974" y="172"/>
                      <a:pt x="979" y="179"/>
                    </a:cubicBezTo>
                    <a:cubicBezTo>
                      <a:pt x="1028" y="245"/>
                      <a:pt x="991" y="226"/>
                      <a:pt x="1043" y="243"/>
                    </a:cubicBezTo>
                    <a:cubicBezTo>
                      <a:pt x="1049" y="261"/>
                      <a:pt x="1061" y="298"/>
                      <a:pt x="1061" y="298"/>
                    </a:cubicBezTo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2743200" y="3623607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Mucus-secreting cell</a:t>
            </a:r>
          </a:p>
        </p:txBody>
      </p:sp>
      <p:sp>
        <p:nvSpPr>
          <p:cNvPr id="147481" name="Text Box 25"/>
          <p:cNvSpPr txBox="1">
            <a:spLocks noChangeArrowheads="1"/>
          </p:cNvSpPr>
          <p:nvPr/>
        </p:nvSpPr>
        <p:spPr bwMode="auto">
          <a:xfrm>
            <a:off x="2743200" y="2134789"/>
            <a:ext cx="1389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Mucus</a:t>
            </a:r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1860564" y="2351482"/>
            <a:ext cx="892149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83" name="Line 27"/>
          <p:cNvSpPr>
            <a:spLocks noChangeShapeType="1"/>
          </p:cNvSpPr>
          <p:nvPr/>
        </p:nvSpPr>
        <p:spPr bwMode="auto">
          <a:xfrm>
            <a:off x="2090915" y="3806426"/>
            <a:ext cx="67028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01700" y="1384696"/>
            <a:ext cx="1511300" cy="432197"/>
            <a:chOff x="204" y="935"/>
            <a:chExt cx="952" cy="363"/>
          </a:xfrm>
        </p:grpSpPr>
        <p:sp>
          <p:nvSpPr>
            <p:cNvPr id="147485" name="Oval 29"/>
            <p:cNvSpPr>
              <a:spLocks noChangeArrowheads="1"/>
            </p:cNvSpPr>
            <p:nvPr/>
          </p:nvSpPr>
          <p:spPr bwMode="auto">
            <a:xfrm>
              <a:off x="204" y="1026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6" name="Oval 30"/>
            <p:cNvSpPr>
              <a:spLocks noChangeArrowheads="1"/>
            </p:cNvSpPr>
            <p:nvPr/>
          </p:nvSpPr>
          <p:spPr bwMode="auto">
            <a:xfrm>
              <a:off x="340" y="1162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7" name="Oval 31"/>
            <p:cNvSpPr>
              <a:spLocks noChangeArrowheads="1"/>
            </p:cNvSpPr>
            <p:nvPr/>
          </p:nvSpPr>
          <p:spPr bwMode="auto">
            <a:xfrm>
              <a:off x="340" y="1162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8" name="Oval 32"/>
            <p:cNvSpPr>
              <a:spLocks noChangeArrowheads="1"/>
            </p:cNvSpPr>
            <p:nvPr/>
          </p:nvSpPr>
          <p:spPr bwMode="auto">
            <a:xfrm>
              <a:off x="476" y="1207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9" name="Oval 33"/>
            <p:cNvSpPr>
              <a:spLocks noChangeArrowheads="1"/>
            </p:cNvSpPr>
            <p:nvPr/>
          </p:nvSpPr>
          <p:spPr bwMode="auto">
            <a:xfrm>
              <a:off x="476" y="1026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0" name="Oval 34"/>
            <p:cNvSpPr>
              <a:spLocks noChangeArrowheads="1"/>
            </p:cNvSpPr>
            <p:nvPr/>
          </p:nvSpPr>
          <p:spPr bwMode="auto">
            <a:xfrm>
              <a:off x="612" y="1162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1" name="Oval 35"/>
            <p:cNvSpPr>
              <a:spLocks noChangeArrowheads="1"/>
            </p:cNvSpPr>
            <p:nvPr/>
          </p:nvSpPr>
          <p:spPr bwMode="auto">
            <a:xfrm>
              <a:off x="657" y="935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2" name="Oval 36"/>
            <p:cNvSpPr>
              <a:spLocks noChangeArrowheads="1"/>
            </p:cNvSpPr>
            <p:nvPr/>
          </p:nvSpPr>
          <p:spPr bwMode="auto">
            <a:xfrm>
              <a:off x="793" y="1071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3" name="Oval 37"/>
            <p:cNvSpPr>
              <a:spLocks noChangeArrowheads="1"/>
            </p:cNvSpPr>
            <p:nvPr/>
          </p:nvSpPr>
          <p:spPr bwMode="auto">
            <a:xfrm>
              <a:off x="793" y="1071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4" name="Oval 38"/>
            <p:cNvSpPr>
              <a:spLocks noChangeArrowheads="1"/>
            </p:cNvSpPr>
            <p:nvPr/>
          </p:nvSpPr>
          <p:spPr bwMode="auto">
            <a:xfrm>
              <a:off x="929" y="1207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5" name="Oval 39"/>
            <p:cNvSpPr>
              <a:spLocks noChangeArrowheads="1"/>
            </p:cNvSpPr>
            <p:nvPr/>
          </p:nvSpPr>
          <p:spPr bwMode="auto">
            <a:xfrm>
              <a:off x="929" y="935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6" name="Oval 40"/>
            <p:cNvSpPr>
              <a:spLocks noChangeArrowheads="1"/>
            </p:cNvSpPr>
            <p:nvPr/>
          </p:nvSpPr>
          <p:spPr bwMode="auto">
            <a:xfrm>
              <a:off x="1065" y="1071"/>
              <a:ext cx="91" cy="91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97" name="Text Box 41"/>
          <p:cNvSpPr txBox="1">
            <a:spLocks noChangeArrowheads="1"/>
          </p:cNvSpPr>
          <p:nvPr/>
        </p:nvSpPr>
        <p:spPr bwMode="auto">
          <a:xfrm>
            <a:off x="2590800" y="1359693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TW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Dust Particles</a:t>
            </a:r>
            <a:endParaRPr lang="en-US" altLang="zh-TW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336" y="365201"/>
            <a:ext cx="2016175" cy="182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17220" y="361950"/>
            <a:ext cx="471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Inside the nose there are special mucus secreting cells.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" y="438150"/>
            <a:ext cx="471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They secrete mucus which traps the dust particles.</a:t>
            </a:r>
            <a:endParaRPr lang="en-US" sz="2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45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0" grpId="0" autoUpdateAnimBg="0"/>
      <p:bldP spid="147481" grpId="0" autoUpdateAnimBg="0"/>
      <p:bldP spid="147482" grpId="0" animBg="1"/>
      <p:bldP spid="147483" grpId="0" animBg="1"/>
      <p:bldP spid="147497" grpId="0" autoUpdateAnimBg="0"/>
      <p:bldP spid="30" grpId="0"/>
      <p:bldP spid="30" grpId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B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867129"/>
            <a:ext cx="2667000" cy="3390254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904881" y="1276350"/>
            <a:ext cx="1655439" cy="400110"/>
            <a:chOff x="904881" y="1276350"/>
            <a:chExt cx="1655439" cy="400110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904881" y="1276350"/>
              <a:ext cx="16097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Nostrils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010943" y="1504053"/>
              <a:ext cx="549377" cy="8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217259" y="1657944"/>
            <a:ext cx="3716941" cy="400110"/>
            <a:chOff x="3217259" y="1657944"/>
            <a:chExt cx="3716941" cy="400110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3810000" y="1657944"/>
              <a:ext cx="3124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 dirty="0" smtClean="0">
                  <a:latin typeface="Bookman Old Style" pitchFamily="18" charset="0"/>
                </a:rPr>
                <a:t>Pharynx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0800000">
              <a:off x="3217259" y="1863616"/>
              <a:ext cx="572225" cy="8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088212" y="1939290"/>
            <a:ext cx="2861484" cy="400110"/>
            <a:chOff x="3088212" y="1939290"/>
            <a:chExt cx="2861484" cy="400110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810000" y="1939290"/>
              <a:ext cx="21396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Bookman Old Style" pitchFamily="18" charset="0"/>
                </a:rPr>
                <a:t>Larynx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088212" y="2129791"/>
              <a:ext cx="71702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104616" y="2320290"/>
            <a:ext cx="3905784" cy="400110"/>
            <a:chOff x="3104616" y="2320290"/>
            <a:chExt cx="3905784" cy="400110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4343400" y="2320290"/>
              <a:ext cx="2667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Bookman Old Style" pitchFamily="18" charset="0"/>
                </a:rPr>
                <a:t>Trachea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04616" y="2419351"/>
              <a:ext cx="1305459" cy="11906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044149" y="2647950"/>
            <a:ext cx="3737651" cy="555426"/>
            <a:chOff x="3044149" y="2647950"/>
            <a:chExt cx="3737651" cy="555426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343400" y="2647950"/>
              <a:ext cx="2438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Bronchi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17" name="Straight Arrow Connector 16"/>
            <p:cNvCxnSpPr>
              <a:stCxn id="7" idx="1"/>
            </p:cNvCxnSpPr>
            <p:nvPr/>
          </p:nvCxnSpPr>
          <p:spPr>
            <a:xfrm flipH="1">
              <a:off x="3218761" y="2848005"/>
              <a:ext cx="1124639" cy="3553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1"/>
            </p:cNvCxnSpPr>
            <p:nvPr/>
          </p:nvCxnSpPr>
          <p:spPr>
            <a:xfrm flipH="1">
              <a:off x="3044149" y="2848005"/>
              <a:ext cx="1299251" cy="3314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99368" y="3006090"/>
            <a:ext cx="3806232" cy="576877"/>
            <a:chOff x="2899368" y="3006090"/>
            <a:chExt cx="3806232" cy="576877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343400" y="3006090"/>
              <a:ext cx="2362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Lungs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>
            <a:xfrm flipH="1">
              <a:off x="2899368" y="3206145"/>
              <a:ext cx="1444032" cy="3768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456602" y="3206145"/>
              <a:ext cx="886798" cy="3014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23515" y="3916251"/>
            <a:ext cx="2362200" cy="791266"/>
            <a:chOff x="1923515" y="3916251"/>
            <a:chExt cx="2362200" cy="791266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923515" y="4307407"/>
              <a:ext cx="2362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Diaphragm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070860" y="3916251"/>
              <a:ext cx="0" cy="3509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87029" y="1947550"/>
            <a:ext cx="1994246" cy="1014725"/>
            <a:chOff x="587029" y="1947550"/>
            <a:chExt cx="1994246" cy="1014725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587029" y="1947550"/>
              <a:ext cx="18481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000" dirty="0" smtClean="0">
                  <a:latin typeface="Bookman Old Style" pitchFamily="18" charset="0"/>
                </a:rPr>
                <a:t>Bronchioles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232025" y="2263775"/>
              <a:ext cx="349250" cy="6985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23900" y="3455560"/>
            <a:ext cx="2362200" cy="452726"/>
            <a:chOff x="723900" y="3455560"/>
            <a:chExt cx="2362200" cy="452726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23900" y="3508176"/>
              <a:ext cx="2362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 dirty="0" smtClean="0">
                  <a:latin typeface="Bookman Old Style" pitchFamily="18" charset="0"/>
                </a:rPr>
                <a:t>Alveoli</a:t>
              </a:r>
              <a:endParaRPr lang="en-GB" altLang="zh-TW" sz="2000" dirty="0">
                <a:latin typeface="Bookman Old Style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807369" y="3455560"/>
              <a:ext cx="477043" cy="25680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59383" y="4418559"/>
            <a:ext cx="1659082" cy="40011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..Diagram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5727011" y="1304205"/>
            <a:ext cx="2382679" cy="668992"/>
          </a:xfrm>
          <a:prstGeom prst="cloudCallout">
            <a:avLst>
              <a:gd name="adj1" fmla="val -83918"/>
              <a:gd name="adj2" fmla="val 78452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Voice box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5727011" y="1304205"/>
            <a:ext cx="2382679" cy="668992"/>
          </a:xfrm>
          <a:prstGeom prst="cloudCallout">
            <a:avLst>
              <a:gd name="adj1" fmla="val -52337"/>
              <a:gd name="adj2" fmla="val 126291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Wind pipe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5516880" y="1247967"/>
            <a:ext cx="2802941" cy="877103"/>
          </a:xfrm>
          <a:prstGeom prst="cloudCallout">
            <a:avLst>
              <a:gd name="adj1" fmla="val -49734"/>
              <a:gd name="adj2" fmla="val 123111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Branches of wind pipe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Cloud Callout 27"/>
          <p:cNvSpPr/>
          <p:nvPr/>
        </p:nvSpPr>
        <p:spPr>
          <a:xfrm>
            <a:off x="523535" y="1909361"/>
            <a:ext cx="1968205" cy="1258103"/>
          </a:xfrm>
          <a:prstGeom prst="cloudCallout">
            <a:avLst>
              <a:gd name="adj1" fmla="val -2193"/>
              <a:gd name="adj2" fmla="val 8086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Small balloon like sacs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" name="Cloud Callout 28" hidden="1"/>
          <p:cNvSpPr/>
          <p:nvPr/>
        </p:nvSpPr>
        <p:spPr>
          <a:xfrm>
            <a:off x="3503371" y="1304205"/>
            <a:ext cx="3000529" cy="1590378"/>
          </a:xfrm>
          <a:prstGeom prst="cloudCallout">
            <a:avLst>
              <a:gd name="adj1" fmla="val -37747"/>
              <a:gd name="adj2" fmla="val 14543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Muscular partition between chest and abdomen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220" y="273921"/>
            <a:ext cx="471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The respiratory tract includes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" y="273921"/>
            <a:ext cx="439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itchFamily="18" charset="0"/>
              </a:rPr>
              <a:t>Respiratory organs</a:t>
            </a:r>
            <a:endParaRPr lang="en-US" sz="2000" b="1" dirty="0">
              <a:latin typeface="Bookman Old Style" pitchFamily="18" charset="0"/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4876800" y="823052"/>
            <a:ext cx="3657600" cy="1379736"/>
          </a:xfrm>
          <a:prstGeom prst="wedgeRoundRectCallout">
            <a:avLst>
              <a:gd name="adj1" fmla="val -39375"/>
              <a:gd name="adj2" fmla="val 68023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The trachea has rings of cartilage which ensure that the air-passage does not collapse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5610" y="2125070"/>
            <a:ext cx="278765" cy="935630"/>
          </a:xfrm>
          <a:prstGeom prst="rect">
            <a:avLst/>
          </a:prstGeom>
          <a:noFill/>
          <a:ln w="19050">
            <a:solidFill>
              <a:srgbClr val="0303BD"/>
            </a:solidFill>
            <a:prstDash val="sysDash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0" grpId="1"/>
      <p:bldP spid="31" grpId="0"/>
      <p:bldP spid="31" grpId="1"/>
      <p:bldP spid="41" grpId="0" animBg="1"/>
      <p:bldP spid="41" grpId="1" animBg="1"/>
      <p:bldP spid="12" grpId="0" animBg="1"/>
      <p:bldP spid="12" grpId="1" animBg="1"/>
      <p:bldP spid="1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SHITIJ\Desktop\shweta ppt\15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971550"/>
            <a:ext cx="4895850" cy="372431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347112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The lungs are located in thoracic cavity.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26479" y="1392926"/>
            <a:ext cx="721491" cy="1613380"/>
          </a:xfrm>
          <a:custGeom>
            <a:avLst/>
            <a:gdLst>
              <a:gd name="connsiteX0" fmla="*/ 32234 w 32234"/>
              <a:gd name="connsiteY0" fmla="*/ 0 h 666750"/>
              <a:gd name="connsiteX1" fmla="*/ 13184 w 32234"/>
              <a:gd name="connsiteY1" fmla="*/ 155575 h 666750"/>
              <a:gd name="connsiteX2" fmla="*/ 484 w 32234"/>
              <a:gd name="connsiteY2" fmla="*/ 279400 h 666750"/>
              <a:gd name="connsiteX3" fmla="*/ 3659 w 32234"/>
              <a:gd name="connsiteY3" fmla="*/ 387350 h 666750"/>
              <a:gd name="connsiteX4" fmla="*/ 13184 w 32234"/>
              <a:gd name="connsiteY4" fmla="*/ 517525 h 666750"/>
              <a:gd name="connsiteX5" fmla="*/ 484 w 32234"/>
              <a:gd name="connsiteY5" fmla="*/ 666750 h 666750"/>
              <a:gd name="connsiteX6" fmla="*/ 484 w 32234"/>
              <a:gd name="connsiteY6" fmla="*/ 666750 h 666750"/>
              <a:gd name="connsiteX0" fmla="*/ 37774 w 37774"/>
              <a:gd name="connsiteY0" fmla="*/ 0 h 834376"/>
              <a:gd name="connsiteX1" fmla="*/ 13184 w 37774"/>
              <a:gd name="connsiteY1" fmla="*/ 323201 h 834376"/>
              <a:gd name="connsiteX2" fmla="*/ 484 w 37774"/>
              <a:gd name="connsiteY2" fmla="*/ 447026 h 834376"/>
              <a:gd name="connsiteX3" fmla="*/ 3659 w 37774"/>
              <a:gd name="connsiteY3" fmla="*/ 554976 h 834376"/>
              <a:gd name="connsiteX4" fmla="*/ 13184 w 37774"/>
              <a:gd name="connsiteY4" fmla="*/ 685151 h 834376"/>
              <a:gd name="connsiteX5" fmla="*/ 484 w 37774"/>
              <a:gd name="connsiteY5" fmla="*/ 834376 h 834376"/>
              <a:gd name="connsiteX6" fmla="*/ 484 w 37774"/>
              <a:gd name="connsiteY6" fmla="*/ 834376 h 834376"/>
              <a:gd name="connsiteX0" fmla="*/ 49771 w 49771"/>
              <a:gd name="connsiteY0" fmla="*/ 0 h 834376"/>
              <a:gd name="connsiteX1" fmla="*/ 1509 w 49771"/>
              <a:gd name="connsiteY1" fmla="*/ 280025 h 834376"/>
              <a:gd name="connsiteX2" fmla="*/ 12481 w 49771"/>
              <a:gd name="connsiteY2" fmla="*/ 447026 h 834376"/>
              <a:gd name="connsiteX3" fmla="*/ 15656 w 49771"/>
              <a:gd name="connsiteY3" fmla="*/ 554976 h 834376"/>
              <a:gd name="connsiteX4" fmla="*/ 25181 w 49771"/>
              <a:gd name="connsiteY4" fmla="*/ 685151 h 834376"/>
              <a:gd name="connsiteX5" fmla="*/ 12481 w 49771"/>
              <a:gd name="connsiteY5" fmla="*/ 834376 h 834376"/>
              <a:gd name="connsiteX6" fmla="*/ 12481 w 49771"/>
              <a:gd name="connsiteY6" fmla="*/ 834376 h 834376"/>
              <a:gd name="connsiteX0" fmla="*/ 63455 w 63455"/>
              <a:gd name="connsiteY0" fmla="*/ 0 h 834376"/>
              <a:gd name="connsiteX1" fmla="*/ 15193 w 63455"/>
              <a:gd name="connsiteY1" fmla="*/ 280025 h 834376"/>
              <a:gd name="connsiteX2" fmla="*/ 478 w 63455"/>
              <a:gd name="connsiteY2" fmla="*/ 520680 h 834376"/>
              <a:gd name="connsiteX3" fmla="*/ 29340 w 63455"/>
              <a:gd name="connsiteY3" fmla="*/ 554976 h 834376"/>
              <a:gd name="connsiteX4" fmla="*/ 38865 w 63455"/>
              <a:gd name="connsiteY4" fmla="*/ 685151 h 834376"/>
              <a:gd name="connsiteX5" fmla="*/ 26165 w 63455"/>
              <a:gd name="connsiteY5" fmla="*/ 834376 h 834376"/>
              <a:gd name="connsiteX6" fmla="*/ 26165 w 63455"/>
              <a:gd name="connsiteY6" fmla="*/ 834376 h 834376"/>
              <a:gd name="connsiteX0" fmla="*/ 63988 w 63988"/>
              <a:gd name="connsiteY0" fmla="*/ 0 h 834376"/>
              <a:gd name="connsiteX1" fmla="*/ 15726 w 63988"/>
              <a:gd name="connsiteY1" fmla="*/ 280025 h 834376"/>
              <a:gd name="connsiteX2" fmla="*/ 1011 w 63988"/>
              <a:gd name="connsiteY2" fmla="*/ 520680 h 834376"/>
              <a:gd name="connsiteX3" fmla="*/ 39398 w 63988"/>
              <a:gd name="connsiteY3" fmla="*/ 685151 h 834376"/>
              <a:gd name="connsiteX4" fmla="*/ 26698 w 63988"/>
              <a:gd name="connsiteY4" fmla="*/ 834376 h 834376"/>
              <a:gd name="connsiteX5" fmla="*/ 26698 w 63988"/>
              <a:gd name="connsiteY5" fmla="*/ 834376 h 834376"/>
              <a:gd name="connsiteX0" fmla="*/ 68538 w 68538"/>
              <a:gd name="connsiteY0" fmla="*/ 0 h 834376"/>
              <a:gd name="connsiteX1" fmla="*/ 20276 w 68538"/>
              <a:gd name="connsiteY1" fmla="*/ 280025 h 834376"/>
              <a:gd name="connsiteX2" fmla="*/ 5561 w 68538"/>
              <a:gd name="connsiteY2" fmla="*/ 520680 h 834376"/>
              <a:gd name="connsiteX3" fmla="*/ 1641 w 68538"/>
              <a:gd name="connsiteY3" fmla="*/ 748646 h 834376"/>
              <a:gd name="connsiteX4" fmla="*/ 31248 w 68538"/>
              <a:gd name="connsiteY4" fmla="*/ 834376 h 834376"/>
              <a:gd name="connsiteX5" fmla="*/ 31248 w 68538"/>
              <a:gd name="connsiteY5" fmla="*/ 834376 h 834376"/>
              <a:gd name="connsiteX0" fmla="*/ 68538 w 68538"/>
              <a:gd name="connsiteY0" fmla="*/ 0 h 834376"/>
              <a:gd name="connsiteX1" fmla="*/ 20276 w 68538"/>
              <a:gd name="connsiteY1" fmla="*/ 280025 h 834376"/>
              <a:gd name="connsiteX2" fmla="*/ 5561 w 68538"/>
              <a:gd name="connsiteY2" fmla="*/ 520680 h 834376"/>
              <a:gd name="connsiteX3" fmla="*/ 1641 w 68538"/>
              <a:gd name="connsiteY3" fmla="*/ 748646 h 834376"/>
              <a:gd name="connsiteX4" fmla="*/ 31248 w 68538"/>
              <a:gd name="connsiteY4" fmla="*/ 834376 h 834376"/>
              <a:gd name="connsiteX0" fmla="*/ 70735 w 70735"/>
              <a:gd name="connsiteY0" fmla="*/ 0 h 878159"/>
              <a:gd name="connsiteX1" fmla="*/ 22473 w 70735"/>
              <a:gd name="connsiteY1" fmla="*/ 280025 h 878159"/>
              <a:gd name="connsiteX2" fmla="*/ 7758 w 70735"/>
              <a:gd name="connsiteY2" fmla="*/ 520680 h 878159"/>
              <a:gd name="connsiteX3" fmla="*/ 1320 w 70735"/>
              <a:gd name="connsiteY3" fmla="*/ 862937 h 878159"/>
              <a:gd name="connsiteX4" fmla="*/ 33445 w 70735"/>
              <a:gd name="connsiteY4" fmla="*/ 834376 h 878159"/>
              <a:gd name="connsiteX0" fmla="*/ 70735 w 70735"/>
              <a:gd name="connsiteY0" fmla="*/ 0 h 862937"/>
              <a:gd name="connsiteX1" fmla="*/ 22473 w 70735"/>
              <a:gd name="connsiteY1" fmla="*/ 280025 h 862937"/>
              <a:gd name="connsiteX2" fmla="*/ 7758 w 70735"/>
              <a:gd name="connsiteY2" fmla="*/ 520680 h 862937"/>
              <a:gd name="connsiteX3" fmla="*/ 1320 w 70735"/>
              <a:gd name="connsiteY3" fmla="*/ 862937 h 862937"/>
              <a:gd name="connsiteX0" fmla="*/ 76275 w 76275"/>
              <a:gd name="connsiteY0" fmla="*/ 0 h 860397"/>
              <a:gd name="connsiteX1" fmla="*/ 22473 w 76275"/>
              <a:gd name="connsiteY1" fmla="*/ 277485 h 860397"/>
              <a:gd name="connsiteX2" fmla="*/ 7758 w 76275"/>
              <a:gd name="connsiteY2" fmla="*/ 518140 h 860397"/>
              <a:gd name="connsiteX3" fmla="*/ 1320 w 76275"/>
              <a:gd name="connsiteY3" fmla="*/ 860397 h 860397"/>
              <a:gd name="connsiteX0" fmla="*/ 76275 w 76275"/>
              <a:gd name="connsiteY0" fmla="*/ 0 h 860397"/>
              <a:gd name="connsiteX1" fmla="*/ 22473 w 76275"/>
              <a:gd name="connsiteY1" fmla="*/ 277485 h 860397"/>
              <a:gd name="connsiteX2" fmla="*/ 7758 w 76275"/>
              <a:gd name="connsiteY2" fmla="*/ 518140 h 860397"/>
              <a:gd name="connsiteX3" fmla="*/ 1320 w 76275"/>
              <a:gd name="connsiteY3" fmla="*/ 860397 h 860397"/>
              <a:gd name="connsiteX0" fmla="*/ 76275 w 76275"/>
              <a:gd name="connsiteY0" fmla="*/ 0 h 860397"/>
              <a:gd name="connsiteX1" fmla="*/ 22473 w 76275"/>
              <a:gd name="connsiteY1" fmla="*/ 277485 h 860397"/>
              <a:gd name="connsiteX2" fmla="*/ 7758 w 76275"/>
              <a:gd name="connsiteY2" fmla="*/ 518140 h 860397"/>
              <a:gd name="connsiteX3" fmla="*/ 1320 w 76275"/>
              <a:gd name="connsiteY3" fmla="*/ 860397 h 860397"/>
              <a:gd name="connsiteX0" fmla="*/ 76301 w 76301"/>
              <a:gd name="connsiteY0" fmla="*/ 0 h 860397"/>
              <a:gd name="connsiteX1" fmla="*/ 23842 w 76301"/>
              <a:gd name="connsiteY1" fmla="*/ 257167 h 860397"/>
              <a:gd name="connsiteX2" fmla="*/ 7784 w 76301"/>
              <a:gd name="connsiteY2" fmla="*/ 518140 h 860397"/>
              <a:gd name="connsiteX3" fmla="*/ 1346 w 76301"/>
              <a:gd name="connsiteY3" fmla="*/ 860397 h 860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01" h="860397">
                <a:moveTo>
                  <a:pt x="76301" y="0"/>
                </a:moveTo>
                <a:cubicBezTo>
                  <a:pt x="63881" y="49425"/>
                  <a:pt x="35261" y="170810"/>
                  <a:pt x="23842" y="257167"/>
                </a:cubicBezTo>
                <a:cubicBezTo>
                  <a:pt x="12423" y="343524"/>
                  <a:pt x="11533" y="417602"/>
                  <a:pt x="7784" y="518140"/>
                </a:cubicBezTo>
                <a:cubicBezTo>
                  <a:pt x="4035" y="618678"/>
                  <a:pt x="-2935" y="808114"/>
                  <a:pt x="1346" y="860397"/>
                </a:cubicBezTo>
              </a:path>
            </a:pathLst>
          </a:custGeom>
          <a:noFill/>
          <a:ln w="3810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3489547" y="1403095"/>
            <a:ext cx="691059" cy="1627188"/>
          </a:xfrm>
          <a:custGeom>
            <a:avLst/>
            <a:gdLst>
              <a:gd name="connsiteX0" fmla="*/ 12923 w 51023"/>
              <a:gd name="connsiteY0" fmla="*/ 0 h 746125"/>
              <a:gd name="connsiteX1" fmla="*/ 223 w 51023"/>
              <a:gd name="connsiteY1" fmla="*/ 101600 h 746125"/>
              <a:gd name="connsiteX2" fmla="*/ 22448 w 51023"/>
              <a:gd name="connsiteY2" fmla="*/ 234950 h 746125"/>
              <a:gd name="connsiteX3" fmla="*/ 31973 w 51023"/>
              <a:gd name="connsiteY3" fmla="*/ 301625 h 746125"/>
              <a:gd name="connsiteX4" fmla="*/ 38323 w 51023"/>
              <a:gd name="connsiteY4" fmla="*/ 396875 h 746125"/>
              <a:gd name="connsiteX5" fmla="*/ 38323 w 51023"/>
              <a:gd name="connsiteY5" fmla="*/ 457200 h 746125"/>
              <a:gd name="connsiteX6" fmla="*/ 31973 w 51023"/>
              <a:gd name="connsiteY6" fmla="*/ 530225 h 746125"/>
              <a:gd name="connsiteX7" fmla="*/ 44673 w 51023"/>
              <a:gd name="connsiteY7" fmla="*/ 704850 h 746125"/>
              <a:gd name="connsiteX8" fmla="*/ 51023 w 51023"/>
              <a:gd name="connsiteY8" fmla="*/ 746125 h 746125"/>
              <a:gd name="connsiteX0" fmla="*/ 112 w 447787"/>
              <a:gd name="connsiteY0" fmla="*/ 0 h 893763"/>
              <a:gd name="connsiteX1" fmla="*/ 396987 w 447787"/>
              <a:gd name="connsiteY1" fmla="*/ 249238 h 893763"/>
              <a:gd name="connsiteX2" fmla="*/ 419212 w 447787"/>
              <a:gd name="connsiteY2" fmla="*/ 382588 h 893763"/>
              <a:gd name="connsiteX3" fmla="*/ 428737 w 447787"/>
              <a:gd name="connsiteY3" fmla="*/ 449263 h 893763"/>
              <a:gd name="connsiteX4" fmla="*/ 435087 w 447787"/>
              <a:gd name="connsiteY4" fmla="*/ 544513 h 893763"/>
              <a:gd name="connsiteX5" fmla="*/ 435087 w 447787"/>
              <a:gd name="connsiteY5" fmla="*/ 604838 h 893763"/>
              <a:gd name="connsiteX6" fmla="*/ 428737 w 447787"/>
              <a:gd name="connsiteY6" fmla="*/ 677863 h 893763"/>
              <a:gd name="connsiteX7" fmla="*/ 441437 w 447787"/>
              <a:gd name="connsiteY7" fmla="*/ 852488 h 893763"/>
              <a:gd name="connsiteX8" fmla="*/ 447787 w 447787"/>
              <a:gd name="connsiteY8" fmla="*/ 893763 h 893763"/>
              <a:gd name="connsiteX0" fmla="*/ 142 w 447817"/>
              <a:gd name="connsiteY0" fmla="*/ 0 h 893763"/>
              <a:gd name="connsiteX1" fmla="*/ 325579 w 447817"/>
              <a:gd name="connsiteY1" fmla="*/ 282576 h 893763"/>
              <a:gd name="connsiteX2" fmla="*/ 419242 w 447817"/>
              <a:gd name="connsiteY2" fmla="*/ 382588 h 893763"/>
              <a:gd name="connsiteX3" fmla="*/ 428767 w 447817"/>
              <a:gd name="connsiteY3" fmla="*/ 449263 h 893763"/>
              <a:gd name="connsiteX4" fmla="*/ 435117 w 447817"/>
              <a:gd name="connsiteY4" fmla="*/ 544513 h 893763"/>
              <a:gd name="connsiteX5" fmla="*/ 435117 w 447817"/>
              <a:gd name="connsiteY5" fmla="*/ 604838 h 893763"/>
              <a:gd name="connsiteX6" fmla="*/ 428767 w 447817"/>
              <a:gd name="connsiteY6" fmla="*/ 677863 h 893763"/>
              <a:gd name="connsiteX7" fmla="*/ 441467 w 447817"/>
              <a:gd name="connsiteY7" fmla="*/ 852488 h 893763"/>
              <a:gd name="connsiteX8" fmla="*/ 447817 w 447817"/>
              <a:gd name="connsiteY8" fmla="*/ 893763 h 893763"/>
              <a:gd name="connsiteX0" fmla="*/ 143 w 447818"/>
              <a:gd name="connsiteY0" fmla="*/ 0 h 893763"/>
              <a:gd name="connsiteX1" fmla="*/ 325580 w 447818"/>
              <a:gd name="connsiteY1" fmla="*/ 282576 h 893763"/>
              <a:gd name="connsiteX2" fmla="*/ 428768 w 447818"/>
              <a:gd name="connsiteY2" fmla="*/ 449263 h 893763"/>
              <a:gd name="connsiteX3" fmla="*/ 435118 w 447818"/>
              <a:gd name="connsiteY3" fmla="*/ 544513 h 893763"/>
              <a:gd name="connsiteX4" fmla="*/ 435118 w 447818"/>
              <a:gd name="connsiteY4" fmla="*/ 604838 h 893763"/>
              <a:gd name="connsiteX5" fmla="*/ 428768 w 447818"/>
              <a:gd name="connsiteY5" fmla="*/ 677863 h 893763"/>
              <a:gd name="connsiteX6" fmla="*/ 441468 w 447818"/>
              <a:gd name="connsiteY6" fmla="*/ 852488 h 893763"/>
              <a:gd name="connsiteX7" fmla="*/ 447818 w 447818"/>
              <a:gd name="connsiteY7" fmla="*/ 893763 h 893763"/>
              <a:gd name="connsiteX0" fmla="*/ 144 w 447819"/>
              <a:gd name="connsiteY0" fmla="*/ 0 h 893763"/>
              <a:gd name="connsiteX1" fmla="*/ 325581 w 447819"/>
              <a:gd name="connsiteY1" fmla="*/ 282576 h 893763"/>
              <a:gd name="connsiteX2" fmla="*/ 435119 w 447819"/>
              <a:gd name="connsiteY2" fmla="*/ 544513 h 893763"/>
              <a:gd name="connsiteX3" fmla="*/ 435119 w 447819"/>
              <a:gd name="connsiteY3" fmla="*/ 604838 h 893763"/>
              <a:gd name="connsiteX4" fmla="*/ 428769 w 447819"/>
              <a:gd name="connsiteY4" fmla="*/ 677863 h 893763"/>
              <a:gd name="connsiteX5" fmla="*/ 441469 w 447819"/>
              <a:gd name="connsiteY5" fmla="*/ 852488 h 893763"/>
              <a:gd name="connsiteX6" fmla="*/ 447819 w 447819"/>
              <a:gd name="connsiteY6" fmla="*/ 893763 h 893763"/>
              <a:gd name="connsiteX0" fmla="*/ 144 w 447819"/>
              <a:gd name="connsiteY0" fmla="*/ 0 h 893763"/>
              <a:gd name="connsiteX1" fmla="*/ 325581 w 447819"/>
              <a:gd name="connsiteY1" fmla="*/ 282576 h 893763"/>
              <a:gd name="connsiteX2" fmla="*/ 435119 w 447819"/>
              <a:gd name="connsiteY2" fmla="*/ 544513 h 893763"/>
              <a:gd name="connsiteX3" fmla="*/ 428769 w 447819"/>
              <a:gd name="connsiteY3" fmla="*/ 677863 h 893763"/>
              <a:gd name="connsiteX4" fmla="*/ 441469 w 447819"/>
              <a:gd name="connsiteY4" fmla="*/ 852488 h 893763"/>
              <a:gd name="connsiteX5" fmla="*/ 447819 w 447819"/>
              <a:gd name="connsiteY5" fmla="*/ 893763 h 893763"/>
              <a:gd name="connsiteX0" fmla="*/ 144 w 447819"/>
              <a:gd name="connsiteY0" fmla="*/ 0 h 893763"/>
              <a:gd name="connsiteX1" fmla="*/ 325581 w 447819"/>
              <a:gd name="connsiteY1" fmla="*/ 282576 h 893763"/>
              <a:gd name="connsiteX2" fmla="*/ 435119 w 447819"/>
              <a:gd name="connsiteY2" fmla="*/ 544513 h 893763"/>
              <a:gd name="connsiteX3" fmla="*/ 428769 w 447819"/>
              <a:gd name="connsiteY3" fmla="*/ 677863 h 893763"/>
              <a:gd name="connsiteX4" fmla="*/ 447819 w 447819"/>
              <a:gd name="connsiteY4" fmla="*/ 893763 h 893763"/>
              <a:gd name="connsiteX0" fmla="*/ 154 w 546387"/>
              <a:gd name="connsiteY0" fmla="*/ 0 h 893763"/>
              <a:gd name="connsiteX1" fmla="*/ 325591 w 546387"/>
              <a:gd name="connsiteY1" fmla="*/ 282576 h 893763"/>
              <a:gd name="connsiteX2" fmla="*/ 544666 w 546387"/>
              <a:gd name="connsiteY2" fmla="*/ 558801 h 893763"/>
              <a:gd name="connsiteX3" fmla="*/ 428779 w 546387"/>
              <a:gd name="connsiteY3" fmla="*/ 677863 h 893763"/>
              <a:gd name="connsiteX4" fmla="*/ 447829 w 546387"/>
              <a:gd name="connsiteY4" fmla="*/ 893763 h 893763"/>
              <a:gd name="connsiteX0" fmla="*/ 154 w 678345"/>
              <a:gd name="connsiteY0" fmla="*/ 0 h 1029630"/>
              <a:gd name="connsiteX1" fmla="*/ 325591 w 678345"/>
              <a:gd name="connsiteY1" fmla="*/ 282576 h 1029630"/>
              <a:gd name="connsiteX2" fmla="*/ 544666 w 678345"/>
              <a:gd name="connsiteY2" fmla="*/ 558801 h 1029630"/>
              <a:gd name="connsiteX3" fmla="*/ 676429 w 678345"/>
              <a:gd name="connsiteY3" fmla="*/ 1020763 h 1029630"/>
              <a:gd name="connsiteX4" fmla="*/ 447829 w 678345"/>
              <a:gd name="connsiteY4" fmla="*/ 893763 h 1029630"/>
              <a:gd name="connsiteX0" fmla="*/ 154 w 691213"/>
              <a:gd name="connsiteY0" fmla="*/ 0 h 1627188"/>
              <a:gd name="connsiteX1" fmla="*/ 325591 w 691213"/>
              <a:gd name="connsiteY1" fmla="*/ 282576 h 1627188"/>
              <a:gd name="connsiteX2" fmla="*/ 544666 w 691213"/>
              <a:gd name="connsiteY2" fmla="*/ 558801 h 1627188"/>
              <a:gd name="connsiteX3" fmla="*/ 676429 w 691213"/>
              <a:gd name="connsiteY3" fmla="*/ 1020763 h 1627188"/>
              <a:gd name="connsiteX4" fmla="*/ 690717 w 691213"/>
              <a:gd name="connsiteY4" fmla="*/ 1627188 h 1627188"/>
              <a:gd name="connsiteX0" fmla="*/ 0 w 691059"/>
              <a:gd name="connsiteY0" fmla="*/ 0 h 1627188"/>
              <a:gd name="connsiteX1" fmla="*/ 325437 w 691059"/>
              <a:gd name="connsiteY1" fmla="*/ 282576 h 1627188"/>
              <a:gd name="connsiteX2" fmla="*/ 544512 w 691059"/>
              <a:gd name="connsiteY2" fmla="*/ 558801 h 1627188"/>
              <a:gd name="connsiteX3" fmla="*/ 676275 w 691059"/>
              <a:gd name="connsiteY3" fmla="*/ 1020763 h 1627188"/>
              <a:gd name="connsiteX4" fmla="*/ 690563 w 691059"/>
              <a:gd name="connsiteY4" fmla="*/ 1627188 h 1627188"/>
              <a:gd name="connsiteX0" fmla="*/ 0 w 691059"/>
              <a:gd name="connsiteY0" fmla="*/ 0 h 1627188"/>
              <a:gd name="connsiteX1" fmla="*/ 344487 w 691059"/>
              <a:gd name="connsiteY1" fmla="*/ 277814 h 1627188"/>
              <a:gd name="connsiteX2" fmla="*/ 544512 w 691059"/>
              <a:gd name="connsiteY2" fmla="*/ 558801 h 1627188"/>
              <a:gd name="connsiteX3" fmla="*/ 676275 w 691059"/>
              <a:gd name="connsiteY3" fmla="*/ 1020763 h 1627188"/>
              <a:gd name="connsiteX4" fmla="*/ 690563 w 691059"/>
              <a:gd name="connsiteY4" fmla="*/ 1627188 h 162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59" h="1627188">
                <a:moveTo>
                  <a:pt x="0" y="0"/>
                </a:moveTo>
                <a:cubicBezTo>
                  <a:pt x="145256" y="59796"/>
                  <a:pt x="253735" y="184681"/>
                  <a:pt x="344487" y="277814"/>
                </a:cubicBezTo>
                <a:cubicBezTo>
                  <a:pt x="435239" y="370947"/>
                  <a:pt x="489214" y="434976"/>
                  <a:pt x="544512" y="558801"/>
                </a:cubicBezTo>
                <a:cubicBezTo>
                  <a:pt x="599810" y="682626"/>
                  <a:pt x="651933" y="842699"/>
                  <a:pt x="676275" y="1020763"/>
                </a:cubicBezTo>
                <a:cubicBezTo>
                  <a:pt x="700617" y="1198827"/>
                  <a:pt x="686594" y="1582209"/>
                  <a:pt x="690563" y="1627188"/>
                </a:cubicBezTo>
              </a:path>
            </a:pathLst>
          </a:custGeom>
          <a:noFill/>
          <a:ln w="3810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85359" y="3264312"/>
            <a:ext cx="1607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Thoracic cavity.</a:t>
            </a:r>
            <a:endParaRPr lang="en-US" sz="2000" dirty="0">
              <a:solidFill>
                <a:srgbClr val="00206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67840" y="2724151"/>
            <a:ext cx="373879" cy="540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67940" y="2491742"/>
            <a:ext cx="2042160" cy="1264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733800" y="2476502"/>
            <a:ext cx="883920" cy="1280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84819" y="3751992"/>
            <a:ext cx="1607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Lungs</a:t>
            </a:r>
            <a:endParaRPr lang="en-US" sz="2000" dirty="0">
              <a:solidFill>
                <a:srgbClr val="00206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23" name="Cloud Callout 22"/>
          <p:cNvSpPr/>
          <p:nvPr/>
        </p:nvSpPr>
        <p:spPr>
          <a:xfrm>
            <a:off x="4543425" y="812164"/>
            <a:ext cx="1676400" cy="502286"/>
          </a:xfrm>
          <a:prstGeom prst="cloudCallout">
            <a:avLst>
              <a:gd name="adj1" fmla="val -26018"/>
              <a:gd name="adj2" fmla="val -70785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Chest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8" grpId="0" animBg="1"/>
      <p:bldP spid="8" grpId="1" animBg="1"/>
      <p:bldP spid="9" grpId="0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187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159</Words>
  <Application>Microsoft Office PowerPoint</Application>
  <PresentationFormat>On-screen Show (16:9)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新細明體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2022-04-24T13:11:59Z</dcterms:modified>
</cp:coreProperties>
</file>