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9" r:id="rId2"/>
    <p:sldId id="511" r:id="rId3"/>
    <p:sldId id="303" r:id="rId4"/>
    <p:sldId id="423" r:id="rId5"/>
    <p:sldId id="512" r:id="rId6"/>
    <p:sldId id="365" r:id="rId7"/>
    <p:sldId id="433" r:id="rId8"/>
    <p:sldId id="434" r:id="rId9"/>
    <p:sldId id="54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192.168.1.20\home\State Board_BIO_TAT_2014-15\Std. 10th\Summer\Chot. 11\Images\breat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09750"/>
            <a:ext cx="2438400" cy="2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104" y="347112"/>
            <a:ext cx="719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When we breath in, we lift our ribs and flatten our diaphragm, and as a result chest cavity becomes larger.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104" y="1055034"/>
            <a:ext cx="719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Because of this air is sucked into the lungs and fills the expanded alveoli.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1081"/>
          <a:stretch>
            <a:fillRect/>
          </a:stretch>
        </p:blipFill>
        <p:spPr bwMode="auto">
          <a:xfrm>
            <a:off x="2590800" y="1231165"/>
            <a:ext cx="2717009" cy="2827720"/>
          </a:xfrm>
          <a:prstGeom prst="rect">
            <a:avLst/>
          </a:prstGeom>
          <a:noFill/>
        </p:spPr>
      </p:pic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799354" y="1832642"/>
            <a:ext cx="1170091" cy="2047659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Bookman Old Style" pitchFamily="18" charset="0"/>
            </a:endParaRPr>
          </a:p>
        </p:txBody>
      </p:sp>
      <p:pic>
        <p:nvPicPr>
          <p:cNvPr id="4" name="Picture 2" descr="B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l="9460" t="47789" r="46387" b="4176"/>
          <a:stretch>
            <a:fillRect/>
          </a:stretch>
        </p:blipFill>
        <p:spPr bwMode="auto">
          <a:xfrm>
            <a:off x="3136057" y="1042896"/>
            <a:ext cx="2370047" cy="3439198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73631" y="227214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b="1" dirty="0" smtClean="0">
                <a:latin typeface="Bookman Old Style" pitchFamily="18" charset="0"/>
              </a:rPr>
              <a:t>Bronchi</a:t>
            </a:r>
            <a:endParaRPr lang="en-GB" altLang="zh-TW" sz="2000" b="1" dirty="0">
              <a:latin typeface="Bookman Old Style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810678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b="1" dirty="0" smtClean="0">
                <a:latin typeface="Bookman Old Style" pitchFamily="18" charset="0"/>
              </a:rPr>
              <a:t>Bronchioles</a:t>
            </a:r>
            <a:endParaRPr lang="en-GB" altLang="zh-TW" sz="2000" b="1" dirty="0">
              <a:latin typeface="Bookman Old Style" pitchFamily="18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712386" y="3509872"/>
            <a:ext cx="230026" cy="23002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Bookman Old Style" pitchFamily="18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714500" y="3388528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b="1" dirty="0" smtClean="0">
                <a:latin typeface="Bookman Old Style" pitchFamily="18" charset="0"/>
              </a:rPr>
              <a:t>Alveoli</a:t>
            </a:r>
            <a:endParaRPr lang="en-GB" altLang="zh-TW" sz="2000" b="1" dirty="0">
              <a:latin typeface="Bookman Old Style" pitchFamily="18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2845612" y="3622736"/>
            <a:ext cx="8524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Bookman Old Style" pitchFamily="18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2845612" y="2504985"/>
            <a:ext cx="228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Bookman Old Style" pitchFamily="18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2845612" y="3009807"/>
            <a:ext cx="127109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5108" y="205085"/>
            <a:ext cx="16129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43116"/>
                </a:solidFill>
                <a:effectLst>
                  <a:reflection blurRad="12700" stA="28000" endPos="45000" dist="1000" dir="5400000" sy="-100000" algn="bl" rotWithShape="0"/>
                </a:effectLst>
                <a:latin typeface="Bookman Old Style" pitchFamily="18" charset="0"/>
              </a:rPr>
              <a:t>Alveoli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43116"/>
              </a:solidFill>
              <a:effectLst>
                <a:reflection blurRad="12700" stA="28000" endPos="45000" dist="1000" dir="5400000" sy="-100000" algn="bl" rotWithShape="0"/>
              </a:effectLst>
              <a:latin typeface="Bookman Old Style" pitchFamily="18" charset="0"/>
            </a:endParaRPr>
          </a:p>
        </p:txBody>
      </p:sp>
      <p:pic>
        <p:nvPicPr>
          <p:cNvPr id="13" name="Picture 3" descr="C:\Users\KSHITIJ\Desktop\shweta ppt\alveol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52089" y="1504950"/>
            <a:ext cx="2554423" cy="3165264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00689" y="713898"/>
            <a:ext cx="72603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The thin walls of the alveoli are closely surrounded by a </a:t>
            </a:r>
          </a:p>
          <a:p>
            <a:pPr algn="ctr"/>
            <a:r>
              <a:rPr lang="en-US" sz="200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network of blood capillaries</a:t>
            </a:r>
            <a:endParaRPr lang="en-US" sz="2000" dirty="0">
              <a:ln w="18415" cmpd="sng">
                <a:solidFill>
                  <a:srgbClr val="008000"/>
                </a:solidFill>
                <a:prstDash val="solid"/>
              </a:ln>
              <a:solidFill>
                <a:srgbClr val="008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1070308" y="1157551"/>
            <a:ext cx="2685329" cy="877103"/>
          </a:xfrm>
          <a:prstGeom prst="cloudCallout">
            <a:avLst>
              <a:gd name="adj1" fmla="val -2193"/>
              <a:gd name="adj2" fmla="val 8086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Branches of wide pipe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990600" y="1634202"/>
            <a:ext cx="2685329" cy="877103"/>
          </a:xfrm>
          <a:prstGeom prst="cloudCallout">
            <a:avLst>
              <a:gd name="adj1" fmla="val -2193"/>
              <a:gd name="adj2" fmla="val 8086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Branches of bronchi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1271927" y="2266429"/>
            <a:ext cx="2005450" cy="877103"/>
          </a:xfrm>
          <a:prstGeom prst="cloudCallout">
            <a:avLst>
              <a:gd name="adj1" fmla="val 9206"/>
              <a:gd name="adj2" fmla="val 8231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Balloon like sacs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4427237" y="1700877"/>
            <a:ext cx="2454824" cy="877103"/>
          </a:xfrm>
          <a:prstGeom prst="cloudCallout">
            <a:avLst>
              <a:gd name="adj1" fmla="val -5192"/>
              <a:gd name="adj2" fmla="val -8800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Thin blood vessels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6" grpId="0"/>
      <p:bldP spid="6" grpId="1"/>
      <p:bldP spid="7" grpId="0" animBg="1"/>
      <p:bldP spid="7" grpId="1" animBg="1"/>
      <p:bldP spid="7" grpId="2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4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692148" y="661949"/>
            <a:ext cx="2575384" cy="210205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7532630" y="688446"/>
            <a:ext cx="453130" cy="321206"/>
            <a:chOff x="7715250" y="1644650"/>
            <a:chExt cx="501650" cy="355600"/>
          </a:xfrm>
        </p:grpSpPr>
        <p:sp>
          <p:nvSpPr>
            <p:cNvPr id="20" name="Oval 19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38366" y="975238"/>
            <a:ext cx="453130" cy="321206"/>
            <a:chOff x="7715250" y="1644650"/>
            <a:chExt cx="501650" cy="355600"/>
          </a:xfrm>
        </p:grpSpPr>
        <p:sp>
          <p:nvSpPr>
            <p:cNvPr id="26" name="Oval 25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05459" y="1198935"/>
            <a:ext cx="453130" cy="321206"/>
            <a:chOff x="7715250" y="1644650"/>
            <a:chExt cx="501650" cy="355600"/>
          </a:xfrm>
        </p:grpSpPr>
        <p:sp>
          <p:nvSpPr>
            <p:cNvPr id="29" name="Oval 28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41611" y="1422632"/>
            <a:ext cx="453130" cy="321206"/>
            <a:chOff x="7715250" y="1644650"/>
            <a:chExt cx="501650" cy="355600"/>
          </a:xfrm>
        </p:grpSpPr>
        <p:sp>
          <p:nvSpPr>
            <p:cNvPr id="32" name="Oval 31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77533" y="1451311"/>
            <a:ext cx="453130" cy="321206"/>
            <a:chOff x="7715250" y="1644650"/>
            <a:chExt cx="501650" cy="355600"/>
          </a:xfrm>
        </p:grpSpPr>
        <p:sp>
          <p:nvSpPr>
            <p:cNvPr id="35" name="Oval 34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945609" y="871993"/>
            <a:ext cx="453130" cy="321206"/>
            <a:chOff x="7715250" y="1644650"/>
            <a:chExt cx="501650" cy="355600"/>
          </a:xfrm>
        </p:grpSpPr>
        <p:sp>
          <p:nvSpPr>
            <p:cNvPr id="38" name="Oval 37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94217" y="510636"/>
            <a:ext cx="453130" cy="321206"/>
            <a:chOff x="7715250" y="1644650"/>
            <a:chExt cx="501650" cy="355600"/>
          </a:xfrm>
        </p:grpSpPr>
        <p:sp>
          <p:nvSpPr>
            <p:cNvPr id="41" name="Oval 40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46822" y="424599"/>
            <a:ext cx="453130" cy="321206"/>
            <a:chOff x="7715250" y="1644650"/>
            <a:chExt cx="501650" cy="355600"/>
          </a:xfrm>
        </p:grpSpPr>
        <p:sp>
          <p:nvSpPr>
            <p:cNvPr id="44" name="Oval 43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95724" y="378712"/>
            <a:ext cx="453130" cy="321206"/>
            <a:chOff x="7715250" y="1644650"/>
            <a:chExt cx="501650" cy="355600"/>
          </a:xfrm>
        </p:grpSpPr>
        <p:sp>
          <p:nvSpPr>
            <p:cNvPr id="47" name="Oval 46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93987" y="562258"/>
            <a:ext cx="453130" cy="321206"/>
            <a:chOff x="7715250" y="1644650"/>
            <a:chExt cx="501650" cy="355600"/>
          </a:xfrm>
        </p:grpSpPr>
        <p:sp>
          <p:nvSpPr>
            <p:cNvPr id="50" name="Oval 49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51345" y="1743838"/>
            <a:ext cx="453130" cy="321206"/>
            <a:chOff x="7715250" y="1644650"/>
            <a:chExt cx="501650" cy="355600"/>
          </a:xfrm>
        </p:grpSpPr>
        <p:sp>
          <p:nvSpPr>
            <p:cNvPr id="53" name="Oval 52"/>
            <p:cNvSpPr/>
            <p:nvPr/>
          </p:nvSpPr>
          <p:spPr>
            <a:xfrm>
              <a:off x="7715250" y="1644650"/>
              <a:ext cx="501650" cy="35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flipH="1">
              <a:off x="7973219" y="1701800"/>
              <a:ext cx="125412" cy="889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Freeform 3"/>
          <p:cNvSpPr/>
          <p:nvPr/>
        </p:nvSpPr>
        <p:spPr>
          <a:xfrm>
            <a:off x="5692148" y="761586"/>
            <a:ext cx="2575384" cy="1974898"/>
          </a:xfrm>
          <a:custGeom>
            <a:avLst/>
            <a:gdLst>
              <a:gd name="connsiteX0" fmla="*/ 0 w 2851150"/>
              <a:gd name="connsiteY0" fmla="*/ 370265 h 2186365"/>
              <a:gd name="connsiteX1" fmla="*/ 533400 w 2851150"/>
              <a:gd name="connsiteY1" fmla="*/ 363915 h 2186365"/>
              <a:gd name="connsiteX2" fmla="*/ 857250 w 2851150"/>
              <a:gd name="connsiteY2" fmla="*/ 268665 h 2186365"/>
              <a:gd name="connsiteX3" fmla="*/ 1092200 w 2851150"/>
              <a:gd name="connsiteY3" fmla="*/ 84515 h 2186365"/>
              <a:gd name="connsiteX4" fmla="*/ 1320800 w 2851150"/>
              <a:gd name="connsiteY4" fmla="*/ 14665 h 2186365"/>
              <a:gd name="connsiteX5" fmla="*/ 1663700 w 2851150"/>
              <a:gd name="connsiteY5" fmla="*/ 8315 h 2186365"/>
              <a:gd name="connsiteX6" fmla="*/ 1968500 w 2851150"/>
              <a:gd name="connsiteY6" fmla="*/ 109915 h 2186365"/>
              <a:gd name="connsiteX7" fmla="*/ 2273300 w 2851150"/>
              <a:gd name="connsiteY7" fmla="*/ 344865 h 2186365"/>
              <a:gd name="connsiteX8" fmla="*/ 2463800 w 2851150"/>
              <a:gd name="connsiteY8" fmla="*/ 656015 h 2186365"/>
              <a:gd name="connsiteX9" fmla="*/ 2628900 w 2851150"/>
              <a:gd name="connsiteY9" fmla="*/ 1221165 h 2186365"/>
              <a:gd name="connsiteX10" fmla="*/ 2749550 w 2851150"/>
              <a:gd name="connsiteY10" fmla="*/ 1519615 h 2186365"/>
              <a:gd name="connsiteX11" fmla="*/ 2851150 w 2851150"/>
              <a:gd name="connsiteY11" fmla="*/ 1716465 h 2186365"/>
              <a:gd name="connsiteX12" fmla="*/ 2851150 w 2851150"/>
              <a:gd name="connsiteY12" fmla="*/ 2186365 h 2186365"/>
              <a:gd name="connsiteX13" fmla="*/ 2813050 w 2851150"/>
              <a:gd name="connsiteY13" fmla="*/ 2167315 h 2186365"/>
              <a:gd name="connsiteX14" fmla="*/ 2597150 w 2851150"/>
              <a:gd name="connsiteY14" fmla="*/ 2008565 h 2186365"/>
              <a:gd name="connsiteX15" fmla="*/ 2476500 w 2851150"/>
              <a:gd name="connsiteY15" fmla="*/ 1786315 h 2186365"/>
              <a:gd name="connsiteX16" fmla="*/ 2362200 w 2851150"/>
              <a:gd name="connsiteY16" fmla="*/ 1322765 h 2186365"/>
              <a:gd name="connsiteX17" fmla="*/ 2171700 w 2851150"/>
              <a:gd name="connsiteY17" fmla="*/ 783015 h 2186365"/>
              <a:gd name="connsiteX18" fmla="*/ 1974850 w 2851150"/>
              <a:gd name="connsiteY18" fmla="*/ 535365 h 2186365"/>
              <a:gd name="connsiteX19" fmla="*/ 1733550 w 2851150"/>
              <a:gd name="connsiteY19" fmla="*/ 376615 h 2186365"/>
              <a:gd name="connsiteX20" fmla="*/ 1428750 w 2851150"/>
              <a:gd name="connsiteY20" fmla="*/ 344865 h 2186365"/>
              <a:gd name="connsiteX21" fmla="*/ 1187450 w 2851150"/>
              <a:gd name="connsiteY21" fmla="*/ 414715 h 2186365"/>
              <a:gd name="connsiteX22" fmla="*/ 908050 w 2851150"/>
              <a:gd name="connsiteY22" fmla="*/ 656015 h 2186365"/>
              <a:gd name="connsiteX23" fmla="*/ 609600 w 2851150"/>
              <a:gd name="connsiteY23" fmla="*/ 738565 h 2186365"/>
              <a:gd name="connsiteX24" fmla="*/ 292100 w 2851150"/>
              <a:gd name="connsiteY24" fmla="*/ 751265 h 2186365"/>
              <a:gd name="connsiteX25" fmla="*/ 0 w 2851150"/>
              <a:gd name="connsiteY25" fmla="*/ 744915 h 2186365"/>
              <a:gd name="connsiteX26" fmla="*/ 0 w 2851150"/>
              <a:gd name="connsiteY26" fmla="*/ 370265 h 21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51150" h="2186365">
                <a:moveTo>
                  <a:pt x="0" y="370265"/>
                </a:moveTo>
                <a:cubicBezTo>
                  <a:pt x="195262" y="375556"/>
                  <a:pt x="390525" y="380848"/>
                  <a:pt x="533400" y="363915"/>
                </a:cubicBezTo>
                <a:cubicBezTo>
                  <a:pt x="676275" y="346982"/>
                  <a:pt x="764117" y="315232"/>
                  <a:pt x="857250" y="268665"/>
                </a:cubicBezTo>
                <a:cubicBezTo>
                  <a:pt x="950383" y="222098"/>
                  <a:pt x="1014942" y="126848"/>
                  <a:pt x="1092200" y="84515"/>
                </a:cubicBezTo>
                <a:cubicBezTo>
                  <a:pt x="1169458" y="42182"/>
                  <a:pt x="1225550" y="27365"/>
                  <a:pt x="1320800" y="14665"/>
                </a:cubicBezTo>
                <a:cubicBezTo>
                  <a:pt x="1416050" y="1965"/>
                  <a:pt x="1555750" y="-7560"/>
                  <a:pt x="1663700" y="8315"/>
                </a:cubicBezTo>
                <a:cubicBezTo>
                  <a:pt x="1771650" y="24190"/>
                  <a:pt x="1866900" y="53823"/>
                  <a:pt x="1968500" y="109915"/>
                </a:cubicBezTo>
                <a:cubicBezTo>
                  <a:pt x="2070100" y="166007"/>
                  <a:pt x="2190750" y="253848"/>
                  <a:pt x="2273300" y="344865"/>
                </a:cubicBezTo>
                <a:cubicBezTo>
                  <a:pt x="2355850" y="435882"/>
                  <a:pt x="2404533" y="509965"/>
                  <a:pt x="2463800" y="656015"/>
                </a:cubicBezTo>
                <a:cubicBezTo>
                  <a:pt x="2523067" y="802065"/>
                  <a:pt x="2581275" y="1077232"/>
                  <a:pt x="2628900" y="1221165"/>
                </a:cubicBezTo>
                <a:cubicBezTo>
                  <a:pt x="2676525" y="1365098"/>
                  <a:pt x="2712508" y="1437065"/>
                  <a:pt x="2749550" y="1519615"/>
                </a:cubicBezTo>
                <a:cubicBezTo>
                  <a:pt x="2786592" y="1602165"/>
                  <a:pt x="2834217" y="1602165"/>
                  <a:pt x="2851150" y="1716465"/>
                </a:cubicBezTo>
                <a:lnTo>
                  <a:pt x="2851150" y="2186365"/>
                </a:lnTo>
                <a:cubicBezTo>
                  <a:pt x="2838450" y="2180015"/>
                  <a:pt x="2855383" y="2196948"/>
                  <a:pt x="2813050" y="2167315"/>
                </a:cubicBezTo>
                <a:cubicBezTo>
                  <a:pt x="2770717" y="2137682"/>
                  <a:pt x="2653242" y="2072065"/>
                  <a:pt x="2597150" y="2008565"/>
                </a:cubicBezTo>
                <a:cubicBezTo>
                  <a:pt x="2541058" y="1945065"/>
                  <a:pt x="2515658" y="1900615"/>
                  <a:pt x="2476500" y="1786315"/>
                </a:cubicBezTo>
                <a:cubicBezTo>
                  <a:pt x="2437342" y="1672015"/>
                  <a:pt x="2413000" y="1489982"/>
                  <a:pt x="2362200" y="1322765"/>
                </a:cubicBezTo>
                <a:cubicBezTo>
                  <a:pt x="2311400" y="1155548"/>
                  <a:pt x="2236258" y="914248"/>
                  <a:pt x="2171700" y="783015"/>
                </a:cubicBezTo>
                <a:cubicBezTo>
                  <a:pt x="2107142" y="651782"/>
                  <a:pt x="2047875" y="603098"/>
                  <a:pt x="1974850" y="535365"/>
                </a:cubicBezTo>
                <a:cubicBezTo>
                  <a:pt x="1901825" y="467632"/>
                  <a:pt x="1824567" y="408365"/>
                  <a:pt x="1733550" y="376615"/>
                </a:cubicBezTo>
                <a:cubicBezTo>
                  <a:pt x="1642533" y="344865"/>
                  <a:pt x="1519767" y="338515"/>
                  <a:pt x="1428750" y="344865"/>
                </a:cubicBezTo>
                <a:cubicBezTo>
                  <a:pt x="1337733" y="351215"/>
                  <a:pt x="1274233" y="362857"/>
                  <a:pt x="1187450" y="414715"/>
                </a:cubicBezTo>
                <a:cubicBezTo>
                  <a:pt x="1100667" y="466573"/>
                  <a:pt x="1004358" y="602040"/>
                  <a:pt x="908050" y="656015"/>
                </a:cubicBezTo>
                <a:cubicBezTo>
                  <a:pt x="811742" y="709990"/>
                  <a:pt x="712258" y="722690"/>
                  <a:pt x="609600" y="738565"/>
                </a:cubicBezTo>
                <a:cubicBezTo>
                  <a:pt x="506942" y="754440"/>
                  <a:pt x="388408" y="750207"/>
                  <a:pt x="292100" y="751265"/>
                </a:cubicBezTo>
                <a:lnTo>
                  <a:pt x="0" y="744915"/>
                </a:lnTo>
                <a:lnTo>
                  <a:pt x="0" y="37026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5692148" y="1101426"/>
            <a:ext cx="2133826" cy="1648927"/>
          </a:xfrm>
          <a:custGeom>
            <a:avLst/>
            <a:gdLst>
              <a:gd name="connsiteX0" fmla="*/ 0 w 2337157"/>
              <a:gd name="connsiteY0" fmla="*/ 515051 h 1825489"/>
              <a:gd name="connsiteX1" fmla="*/ 558800 w 2337157"/>
              <a:gd name="connsiteY1" fmla="*/ 534101 h 1825489"/>
              <a:gd name="connsiteX2" fmla="*/ 933450 w 2337157"/>
              <a:gd name="connsiteY2" fmla="*/ 451551 h 1825489"/>
              <a:gd name="connsiteX3" fmla="*/ 1022350 w 2337157"/>
              <a:gd name="connsiteY3" fmla="*/ 222951 h 1825489"/>
              <a:gd name="connsiteX4" fmla="*/ 1155700 w 2337157"/>
              <a:gd name="connsiteY4" fmla="*/ 83251 h 1825489"/>
              <a:gd name="connsiteX5" fmla="*/ 1352550 w 2337157"/>
              <a:gd name="connsiteY5" fmla="*/ 701 h 1825489"/>
              <a:gd name="connsiteX6" fmla="*/ 1511300 w 2337157"/>
              <a:gd name="connsiteY6" fmla="*/ 51501 h 1825489"/>
              <a:gd name="connsiteX7" fmla="*/ 1644650 w 2337157"/>
              <a:gd name="connsiteY7" fmla="*/ 184851 h 1825489"/>
              <a:gd name="connsiteX8" fmla="*/ 1784350 w 2337157"/>
              <a:gd name="connsiteY8" fmla="*/ 146751 h 1825489"/>
              <a:gd name="connsiteX9" fmla="*/ 1949450 w 2337157"/>
              <a:gd name="connsiteY9" fmla="*/ 184851 h 1825489"/>
              <a:gd name="connsiteX10" fmla="*/ 2070100 w 2337157"/>
              <a:gd name="connsiteY10" fmla="*/ 299151 h 1825489"/>
              <a:gd name="connsiteX11" fmla="*/ 2152650 w 2337157"/>
              <a:gd name="connsiteY11" fmla="*/ 407101 h 1825489"/>
              <a:gd name="connsiteX12" fmla="*/ 2171700 w 2337157"/>
              <a:gd name="connsiteY12" fmla="*/ 629351 h 1825489"/>
              <a:gd name="connsiteX13" fmla="*/ 2165350 w 2337157"/>
              <a:gd name="connsiteY13" fmla="*/ 718251 h 1825489"/>
              <a:gd name="connsiteX14" fmla="*/ 2305050 w 2337157"/>
              <a:gd name="connsiteY14" fmla="*/ 896051 h 1825489"/>
              <a:gd name="connsiteX15" fmla="*/ 2336800 w 2337157"/>
              <a:gd name="connsiteY15" fmla="*/ 1156401 h 1825489"/>
              <a:gd name="connsiteX16" fmla="*/ 2317750 w 2337157"/>
              <a:gd name="connsiteY16" fmla="*/ 1353251 h 1825489"/>
              <a:gd name="connsiteX17" fmla="*/ 2254250 w 2337157"/>
              <a:gd name="connsiteY17" fmla="*/ 1467551 h 1825489"/>
              <a:gd name="connsiteX18" fmla="*/ 2114550 w 2337157"/>
              <a:gd name="connsiteY18" fmla="*/ 1569151 h 1825489"/>
              <a:gd name="connsiteX19" fmla="*/ 2127250 w 2337157"/>
              <a:gd name="connsiteY19" fmla="*/ 1734251 h 1825489"/>
              <a:gd name="connsiteX20" fmla="*/ 2114550 w 2337157"/>
              <a:gd name="connsiteY20" fmla="*/ 1810451 h 1825489"/>
              <a:gd name="connsiteX21" fmla="*/ 946150 w 2337157"/>
              <a:gd name="connsiteY21" fmla="*/ 1823151 h 1825489"/>
              <a:gd name="connsiteX22" fmla="*/ 927100 w 2337157"/>
              <a:gd name="connsiteY22" fmla="*/ 1772351 h 1825489"/>
              <a:gd name="connsiteX23" fmla="*/ 819150 w 2337157"/>
              <a:gd name="connsiteY23" fmla="*/ 1619951 h 1825489"/>
              <a:gd name="connsiteX24" fmla="*/ 425450 w 2337157"/>
              <a:gd name="connsiteY24" fmla="*/ 1448501 h 1825489"/>
              <a:gd name="connsiteX25" fmla="*/ 31750 w 2337157"/>
              <a:gd name="connsiteY25" fmla="*/ 1365951 h 1825489"/>
              <a:gd name="connsiteX26" fmla="*/ 12700 w 2337157"/>
              <a:gd name="connsiteY26" fmla="*/ 1365951 h 1825489"/>
              <a:gd name="connsiteX27" fmla="*/ 0 w 2337157"/>
              <a:gd name="connsiteY27" fmla="*/ 515051 h 1825489"/>
              <a:gd name="connsiteX0" fmla="*/ 0 w 2337157"/>
              <a:gd name="connsiteY0" fmla="*/ 515051 h 1825489"/>
              <a:gd name="connsiteX1" fmla="*/ 558800 w 2337157"/>
              <a:gd name="connsiteY1" fmla="*/ 534101 h 1825489"/>
              <a:gd name="connsiteX2" fmla="*/ 933450 w 2337157"/>
              <a:gd name="connsiteY2" fmla="*/ 451551 h 1825489"/>
              <a:gd name="connsiteX3" fmla="*/ 1035050 w 2337157"/>
              <a:gd name="connsiteY3" fmla="*/ 242001 h 1825489"/>
              <a:gd name="connsiteX4" fmla="*/ 1155700 w 2337157"/>
              <a:gd name="connsiteY4" fmla="*/ 83251 h 1825489"/>
              <a:gd name="connsiteX5" fmla="*/ 1352550 w 2337157"/>
              <a:gd name="connsiteY5" fmla="*/ 701 h 1825489"/>
              <a:gd name="connsiteX6" fmla="*/ 1511300 w 2337157"/>
              <a:gd name="connsiteY6" fmla="*/ 51501 h 1825489"/>
              <a:gd name="connsiteX7" fmla="*/ 1644650 w 2337157"/>
              <a:gd name="connsiteY7" fmla="*/ 184851 h 1825489"/>
              <a:gd name="connsiteX8" fmla="*/ 1784350 w 2337157"/>
              <a:gd name="connsiteY8" fmla="*/ 146751 h 1825489"/>
              <a:gd name="connsiteX9" fmla="*/ 1949450 w 2337157"/>
              <a:gd name="connsiteY9" fmla="*/ 184851 h 1825489"/>
              <a:gd name="connsiteX10" fmla="*/ 2070100 w 2337157"/>
              <a:gd name="connsiteY10" fmla="*/ 299151 h 1825489"/>
              <a:gd name="connsiteX11" fmla="*/ 2152650 w 2337157"/>
              <a:gd name="connsiteY11" fmla="*/ 407101 h 1825489"/>
              <a:gd name="connsiteX12" fmla="*/ 2171700 w 2337157"/>
              <a:gd name="connsiteY12" fmla="*/ 629351 h 1825489"/>
              <a:gd name="connsiteX13" fmla="*/ 2165350 w 2337157"/>
              <a:gd name="connsiteY13" fmla="*/ 718251 h 1825489"/>
              <a:gd name="connsiteX14" fmla="*/ 2305050 w 2337157"/>
              <a:gd name="connsiteY14" fmla="*/ 896051 h 1825489"/>
              <a:gd name="connsiteX15" fmla="*/ 2336800 w 2337157"/>
              <a:gd name="connsiteY15" fmla="*/ 1156401 h 1825489"/>
              <a:gd name="connsiteX16" fmla="*/ 2317750 w 2337157"/>
              <a:gd name="connsiteY16" fmla="*/ 1353251 h 1825489"/>
              <a:gd name="connsiteX17" fmla="*/ 2254250 w 2337157"/>
              <a:gd name="connsiteY17" fmla="*/ 1467551 h 1825489"/>
              <a:gd name="connsiteX18" fmla="*/ 2114550 w 2337157"/>
              <a:gd name="connsiteY18" fmla="*/ 1569151 h 1825489"/>
              <a:gd name="connsiteX19" fmla="*/ 2127250 w 2337157"/>
              <a:gd name="connsiteY19" fmla="*/ 1734251 h 1825489"/>
              <a:gd name="connsiteX20" fmla="*/ 2114550 w 2337157"/>
              <a:gd name="connsiteY20" fmla="*/ 1810451 h 1825489"/>
              <a:gd name="connsiteX21" fmla="*/ 946150 w 2337157"/>
              <a:gd name="connsiteY21" fmla="*/ 1823151 h 1825489"/>
              <a:gd name="connsiteX22" fmla="*/ 927100 w 2337157"/>
              <a:gd name="connsiteY22" fmla="*/ 1772351 h 1825489"/>
              <a:gd name="connsiteX23" fmla="*/ 819150 w 2337157"/>
              <a:gd name="connsiteY23" fmla="*/ 1619951 h 1825489"/>
              <a:gd name="connsiteX24" fmla="*/ 425450 w 2337157"/>
              <a:gd name="connsiteY24" fmla="*/ 1448501 h 1825489"/>
              <a:gd name="connsiteX25" fmla="*/ 31750 w 2337157"/>
              <a:gd name="connsiteY25" fmla="*/ 1365951 h 1825489"/>
              <a:gd name="connsiteX26" fmla="*/ 12700 w 2337157"/>
              <a:gd name="connsiteY26" fmla="*/ 1365951 h 1825489"/>
              <a:gd name="connsiteX27" fmla="*/ 0 w 2337157"/>
              <a:gd name="connsiteY27" fmla="*/ 515051 h 1825489"/>
              <a:gd name="connsiteX0" fmla="*/ 0 w 2337157"/>
              <a:gd name="connsiteY0" fmla="*/ 515051 h 1825489"/>
              <a:gd name="connsiteX1" fmla="*/ 558800 w 2337157"/>
              <a:gd name="connsiteY1" fmla="*/ 534101 h 1825489"/>
              <a:gd name="connsiteX2" fmla="*/ 933450 w 2337157"/>
              <a:gd name="connsiteY2" fmla="*/ 451551 h 1825489"/>
              <a:gd name="connsiteX3" fmla="*/ 1035050 w 2337157"/>
              <a:gd name="connsiteY3" fmla="*/ 242001 h 1825489"/>
              <a:gd name="connsiteX4" fmla="*/ 1155700 w 2337157"/>
              <a:gd name="connsiteY4" fmla="*/ 83251 h 1825489"/>
              <a:gd name="connsiteX5" fmla="*/ 1352550 w 2337157"/>
              <a:gd name="connsiteY5" fmla="*/ 701 h 1825489"/>
              <a:gd name="connsiteX6" fmla="*/ 1511300 w 2337157"/>
              <a:gd name="connsiteY6" fmla="*/ 51501 h 1825489"/>
              <a:gd name="connsiteX7" fmla="*/ 1644650 w 2337157"/>
              <a:gd name="connsiteY7" fmla="*/ 184851 h 1825489"/>
              <a:gd name="connsiteX8" fmla="*/ 1784350 w 2337157"/>
              <a:gd name="connsiteY8" fmla="*/ 146751 h 1825489"/>
              <a:gd name="connsiteX9" fmla="*/ 1949450 w 2337157"/>
              <a:gd name="connsiteY9" fmla="*/ 184851 h 1825489"/>
              <a:gd name="connsiteX10" fmla="*/ 2070100 w 2337157"/>
              <a:gd name="connsiteY10" fmla="*/ 299151 h 1825489"/>
              <a:gd name="connsiteX11" fmla="*/ 2152650 w 2337157"/>
              <a:gd name="connsiteY11" fmla="*/ 407101 h 1825489"/>
              <a:gd name="connsiteX12" fmla="*/ 2171700 w 2337157"/>
              <a:gd name="connsiteY12" fmla="*/ 629351 h 1825489"/>
              <a:gd name="connsiteX13" fmla="*/ 2165350 w 2337157"/>
              <a:gd name="connsiteY13" fmla="*/ 718251 h 1825489"/>
              <a:gd name="connsiteX14" fmla="*/ 2305050 w 2337157"/>
              <a:gd name="connsiteY14" fmla="*/ 896051 h 1825489"/>
              <a:gd name="connsiteX15" fmla="*/ 2336800 w 2337157"/>
              <a:gd name="connsiteY15" fmla="*/ 1156401 h 1825489"/>
              <a:gd name="connsiteX16" fmla="*/ 2317750 w 2337157"/>
              <a:gd name="connsiteY16" fmla="*/ 1353251 h 1825489"/>
              <a:gd name="connsiteX17" fmla="*/ 2254250 w 2337157"/>
              <a:gd name="connsiteY17" fmla="*/ 1467551 h 1825489"/>
              <a:gd name="connsiteX18" fmla="*/ 2114550 w 2337157"/>
              <a:gd name="connsiteY18" fmla="*/ 1569151 h 1825489"/>
              <a:gd name="connsiteX19" fmla="*/ 2127250 w 2337157"/>
              <a:gd name="connsiteY19" fmla="*/ 1734251 h 1825489"/>
              <a:gd name="connsiteX20" fmla="*/ 2114550 w 2337157"/>
              <a:gd name="connsiteY20" fmla="*/ 1810451 h 1825489"/>
              <a:gd name="connsiteX21" fmla="*/ 946150 w 2337157"/>
              <a:gd name="connsiteY21" fmla="*/ 1823151 h 1825489"/>
              <a:gd name="connsiteX22" fmla="*/ 927100 w 2337157"/>
              <a:gd name="connsiteY22" fmla="*/ 1772351 h 1825489"/>
              <a:gd name="connsiteX23" fmla="*/ 819150 w 2337157"/>
              <a:gd name="connsiteY23" fmla="*/ 1619951 h 1825489"/>
              <a:gd name="connsiteX24" fmla="*/ 425450 w 2337157"/>
              <a:gd name="connsiteY24" fmla="*/ 1448501 h 1825489"/>
              <a:gd name="connsiteX25" fmla="*/ 31750 w 2337157"/>
              <a:gd name="connsiteY25" fmla="*/ 1365951 h 1825489"/>
              <a:gd name="connsiteX26" fmla="*/ 12700 w 2337157"/>
              <a:gd name="connsiteY26" fmla="*/ 1365951 h 1825489"/>
              <a:gd name="connsiteX27" fmla="*/ 0 w 2337157"/>
              <a:gd name="connsiteY27" fmla="*/ 515051 h 1825489"/>
              <a:gd name="connsiteX0" fmla="*/ 0 w 2337157"/>
              <a:gd name="connsiteY0" fmla="*/ 515051 h 1825489"/>
              <a:gd name="connsiteX1" fmla="*/ 558800 w 2337157"/>
              <a:gd name="connsiteY1" fmla="*/ 534101 h 1825489"/>
              <a:gd name="connsiteX2" fmla="*/ 933450 w 2337157"/>
              <a:gd name="connsiteY2" fmla="*/ 451551 h 1825489"/>
              <a:gd name="connsiteX3" fmla="*/ 1035050 w 2337157"/>
              <a:gd name="connsiteY3" fmla="*/ 242001 h 1825489"/>
              <a:gd name="connsiteX4" fmla="*/ 1155700 w 2337157"/>
              <a:gd name="connsiteY4" fmla="*/ 83251 h 1825489"/>
              <a:gd name="connsiteX5" fmla="*/ 1352550 w 2337157"/>
              <a:gd name="connsiteY5" fmla="*/ 701 h 1825489"/>
              <a:gd name="connsiteX6" fmla="*/ 1511300 w 2337157"/>
              <a:gd name="connsiteY6" fmla="*/ 51501 h 1825489"/>
              <a:gd name="connsiteX7" fmla="*/ 1644650 w 2337157"/>
              <a:gd name="connsiteY7" fmla="*/ 184851 h 1825489"/>
              <a:gd name="connsiteX8" fmla="*/ 1784350 w 2337157"/>
              <a:gd name="connsiteY8" fmla="*/ 146751 h 1825489"/>
              <a:gd name="connsiteX9" fmla="*/ 1949450 w 2337157"/>
              <a:gd name="connsiteY9" fmla="*/ 184851 h 1825489"/>
              <a:gd name="connsiteX10" fmla="*/ 2070100 w 2337157"/>
              <a:gd name="connsiteY10" fmla="*/ 299151 h 1825489"/>
              <a:gd name="connsiteX11" fmla="*/ 2152650 w 2337157"/>
              <a:gd name="connsiteY11" fmla="*/ 407101 h 1825489"/>
              <a:gd name="connsiteX12" fmla="*/ 2184400 w 2337157"/>
              <a:gd name="connsiteY12" fmla="*/ 597601 h 1825489"/>
              <a:gd name="connsiteX13" fmla="*/ 2165350 w 2337157"/>
              <a:gd name="connsiteY13" fmla="*/ 718251 h 1825489"/>
              <a:gd name="connsiteX14" fmla="*/ 2305050 w 2337157"/>
              <a:gd name="connsiteY14" fmla="*/ 896051 h 1825489"/>
              <a:gd name="connsiteX15" fmla="*/ 2336800 w 2337157"/>
              <a:gd name="connsiteY15" fmla="*/ 1156401 h 1825489"/>
              <a:gd name="connsiteX16" fmla="*/ 2317750 w 2337157"/>
              <a:gd name="connsiteY16" fmla="*/ 1353251 h 1825489"/>
              <a:gd name="connsiteX17" fmla="*/ 2254250 w 2337157"/>
              <a:gd name="connsiteY17" fmla="*/ 1467551 h 1825489"/>
              <a:gd name="connsiteX18" fmla="*/ 2114550 w 2337157"/>
              <a:gd name="connsiteY18" fmla="*/ 1569151 h 1825489"/>
              <a:gd name="connsiteX19" fmla="*/ 2127250 w 2337157"/>
              <a:gd name="connsiteY19" fmla="*/ 1734251 h 1825489"/>
              <a:gd name="connsiteX20" fmla="*/ 2114550 w 2337157"/>
              <a:gd name="connsiteY20" fmla="*/ 1810451 h 1825489"/>
              <a:gd name="connsiteX21" fmla="*/ 946150 w 2337157"/>
              <a:gd name="connsiteY21" fmla="*/ 1823151 h 1825489"/>
              <a:gd name="connsiteX22" fmla="*/ 927100 w 2337157"/>
              <a:gd name="connsiteY22" fmla="*/ 1772351 h 1825489"/>
              <a:gd name="connsiteX23" fmla="*/ 819150 w 2337157"/>
              <a:gd name="connsiteY23" fmla="*/ 1619951 h 1825489"/>
              <a:gd name="connsiteX24" fmla="*/ 425450 w 2337157"/>
              <a:gd name="connsiteY24" fmla="*/ 1448501 h 1825489"/>
              <a:gd name="connsiteX25" fmla="*/ 31750 w 2337157"/>
              <a:gd name="connsiteY25" fmla="*/ 1365951 h 1825489"/>
              <a:gd name="connsiteX26" fmla="*/ 12700 w 2337157"/>
              <a:gd name="connsiteY26" fmla="*/ 1365951 h 1825489"/>
              <a:gd name="connsiteX27" fmla="*/ 0 w 2337157"/>
              <a:gd name="connsiteY27" fmla="*/ 515051 h 1825489"/>
              <a:gd name="connsiteX0" fmla="*/ 0 w 2362311"/>
              <a:gd name="connsiteY0" fmla="*/ 515051 h 1825489"/>
              <a:gd name="connsiteX1" fmla="*/ 558800 w 2362311"/>
              <a:gd name="connsiteY1" fmla="*/ 534101 h 1825489"/>
              <a:gd name="connsiteX2" fmla="*/ 933450 w 2362311"/>
              <a:gd name="connsiteY2" fmla="*/ 451551 h 1825489"/>
              <a:gd name="connsiteX3" fmla="*/ 1035050 w 2362311"/>
              <a:gd name="connsiteY3" fmla="*/ 242001 h 1825489"/>
              <a:gd name="connsiteX4" fmla="*/ 1155700 w 2362311"/>
              <a:gd name="connsiteY4" fmla="*/ 83251 h 1825489"/>
              <a:gd name="connsiteX5" fmla="*/ 1352550 w 2362311"/>
              <a:gd name="connsiteY5" fmla="*/ 701 h 1825489"/>
              <a:gd name="connsiteX6" fmla="*/ 1511300 w 2362311"/>
              <a:gd name="connsiteY6" fmla="*/ 51501 h 1825489"/>
              <a:gd name="connsiteX7" fmla="*/ 1644650 w 2362311"/>
              <a:gd name="connsiteY7" fmla="*/ 184851 h 1825489"/>
              <a:gd name="connsiteX8" fmla="*/ 1784350 w 2362311"/>
              <a:gd name="connsiteY8" fmla="*/ 146751 h 1825489"/>
              <a:gd name="connsiteX9" fmla="*/ 1949450 w 2362311"/>
              <a:gd name="connsiteY9" fmla="*/ 184851 h 1825489"/>
              <a:gd name="connsiteX10" fmla="*/ 2070100 w 2362311"/>
              <a:gd name="connsiteY10" fmla="*/ 299151 h 1825489"/>
              <a:gd name="connsiteX11" fmla="*/ 2152650 w 2362311"/>
              <a:gd name="connsiteY11" fmla="*/ 407101 h 1825489"/>
              <a:gd name="connsiteX12" fmla="*/ 2184400 w 2362311"/>
              <a:gd name="connsiteY12" fmla="*/ 597601 h 1825489"/>
              <a:gd name="connsiteX13" fmla="*/ 2165350 w 2362311"/>
              <a:gd name="connsiteY13" fmla="*/ 718251 h 1825489"/>
              <a:gd name="connsiteX14" fmla="*/ 2305050 w 2362311"/>
              <a:gd name="connsiteY14" fmla="*/ 896051 h 1825489"/>
              <a:gd name="connsiteX15" fmla="*/ 2362200 w 2362311"/>
              <a:gd name="connsiteY15" fmla="*/ 1175451 h 1825489"/>
              <a:gd name="connsiteX16" fmla="*/ 2317750 w 2362311"/>
              <a:gd name="connsiteY16" fmla="*/ 1353251 h 1825489"/>
              <a:gd name="connsiteX17" fmla="*/ 2254250 w 2362311"/>
              <a:gd name="connsiteY17" fmla="*/ 1467551 h 1825489"/>
              <a:gd name="connsiteX18" fmla="*/ 2114550 w 2362311"/>
              <a:gd name="connsiteY18" fmla="*/ 1569151 h 1825489"/>
              <a:gd name="connsiteX19" fmla="*/ 2127250 w 2362311"/>
              <a:gd name="connsiteY19" fmla="*/ 1734251 h 1825489"/>
              <a:gd name="connsiteX20" fmla="*/ 2114550 w 2362311"/>
              <a:gd name="connsiteY20" fmla="*/ 1810451 h 1825489"/>
              <a:gd name="connsiteX21" fmla="*/ 946150 w 2362311"/>
              <a:gd name="connsiteY21" fmla="*/ 1823151 h 1825489"/>
              <a:gd name="connsiteX22" fmla="*/ 927100 w 2362311"/>
              <a:gd name="connsiteY22" fmla="*/ 1772351 h 1825489"/>
              <a:gd name="connsiteX23" fmla="*/ 819150 w 2362311"/>
              <a:gd name="connsiteY23" fmla="*/ 1619951 h 1825489"/>
              <a:gd name="connsiteX24" fmla="*/ 425450 w 2362311"/>
              <a:gd name="connsiteY24" fmla="*/ 1448501 h 1825489"/>
              <a:gd name="connsiteX25" fmla="*/ 31750 w 2362311"/>
              <a:gd name="connsiteY25" fmla="*/ 1365951 h 1825489"/>
              <a:gd name="connsiteX26" fmla="*/ 12700 w 2362311"/>
              <a:gd name="connsiteY26" fmla="*/ 1365951 h 1825489"/>
              <a:gd name="connsiteX27" fmla="*/ 0 w 2362311"/>
              <a:gd name="connsiteY27" fmla="*/ 515051 h 18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62311" h="1825489">
                <a:moveTo>
                  <a:pt x="0" y="515051"/>
                </a:moveTo>
                <a:cubicBezTo>
                  <a:pt x="201612" y="529867"/>
                  <a:pt x="403225" y="544684"/>
                  <a:pt x="558800" y="534101"/>
                </a:cubicBezTo>
                <a:cubicBezTo>
                  <a:pt x="714375" y="523518"/>
                  <a:pt x="854075" y="500234"/>
                  <a:pt x="933450" y="451551"/>
                </a:cubicBezTo>
                <a:cubicBezTo>
                  <a:pt x="1012825" y="402868"/>
                  <a:pt x="998008" y="303384"/>
                  <a:pt x="1035050" y="242001"/>
                </a:cubicBezTo>
                <a:cubicBezTo>
                  <a:pt x="1072092" y="180618"/>
                  <a:pt x="1102783" y="123468"/>
                  <a:pt x="1155700" y="83251"/>
                </a:cubicBezTo>
                <a:cubicBezTo>
                  <a:pt x="1208617" y="43034"/>
                  <a:pt x="1293283" y="5993"/>
                  <a:pt x="1352550" y="701"/>
                </a:cubicBezTo>
                <a:cubicBezTo>
                  <a:pt x="1411817" y="-4591"/>
                  <a:pt x="1462617" y="20809"/>
                  <a:pt x="1511300" y="51501"/>
                </a:cubicBezTo>
                <a:cubicBezTo>
                  <a:pt x="1559983" y="82193"/>
                  <a:pt x="1599142" y="168976"/>
                  <a:pt x="1644650" y="184851"/>
                </a:cubicBezTo>
                <a:cubicBezTo>
                  <a:pt x="1690158" y="200726"/>
                  <a:pt x="1733550" y="146751"/>
                  <a:pt x="1784350" y="146751"/>
                </a:cubicBezTo>
                <a:cubicBezTo>
                  <a:pt x="1835150" y="146751"/>
                  <a:pt x="1901825" y="159451"/>
                  <a:pt x="1949450" y="184851"/>
                </a:cubicBezTo>
                <a:cubicBezTo>
                  <a:pt x="1997075" y="210251"/>
                  <a:pt x="2036233" y="262109"/>
                  <a:pt x="2070100" y="299151"/>
                </a:cubicBezTo>
                <a:cubicBezTo>
                  <a:pt x="2103967" y="336193"/>
                  <a:pt x="2133600" y="357359"/>
                  <a:pt x="2152650" y="407101"/>
                </a:cubicBezTo>
                <a:cubicBezTo>
                  <a:pt x="2171700" y="456843"/>
                  <a:pt x="2182283" y="545743"/>
                  <a:pt x="2184400" y="597601"/>
                </a:cubicBezTo>
                <a:cubicBezTo>
                  <a:pt x="2186517" y="649459"/>
                  <a:pt x="2145242" y="668509"/>
                  <a:pt x="2165350" y="718251"/>
                </a:cubicBezTo>
                <a:cubicBezTo>
                  <a:pt x="2185458" y="767993"/>
                  <a:pt x="2272242" y="819851"/>
                  <a:pt x="2305050" y="896051"/>
                </a:cubicBezTo>
                <a:cubicBezTo>
                  <a:pt x="2337858" y="972251"/>
                  <a:pt x="2360083" y="1099251"/>
                  <a:pt x="2362200" y="1175451"/>
                </a:cubicBezTo>
                <a:cubicBezTo>
                  <a:pt x="2364317" y="1251651"/>
                  <a:pt x="2335742" y="1304568"/>
                  <a:pt x="2317750" y="1353251"/>
                </a:cubicBezTo>
                <a:cubicBezTo>
                  <a:pt x="2299758" y="1401934"/>
                  <a:pt x="2288117" y="1431568"/>
                  <a:pt x="2254250" y="1467551"/>
                </a:cubicBezTo>
                <a:cubicBezTo>
                  <a:pt x="2220383" y="1503534"/>
                  <a:pt x="2135717" y="1524701"/>
                  <a:pt x="2114550" y="1569151"/>
                </a:cubicBezTo>
                <a:cubicBezTo>
                  <a:pt x="2093383" y="1613601"/>
                  <a:pt x="2127250" y="1694034"/>
                  <a:pt x="2127250" y="1734251"/>
                </a:cubicBezTo>
                <a:lnTo>
                  <a:pt x="2114550" y="1810451"/>
                </a:lnTo>
                <a:cubicBezTo>
                  <a:pt x="1725083" y="1814684"/>
                  <a:pt x="1136650" y="1831618"/>
                  <a:pt x="946150" y="1823151"/>
                </a:cubicBezTo>
                <a:cubicBezTo>
                  <a:pt x="939800" y="1806218"/>
                  <a:pt x="948267" y="1806218"/>
                  <a:pt x="927100" y="1772351"/>
                </a:cubicBezTo>
                <a:cubicBezTo>
                  <a:pt x="905933" y="1738484"/>
                  <a:pt x="902758" y="1673926"/>
                  <a:pt x="819150" y="1619951"/>
                </a:cubicBezTo>
                <a:cubicBezTo>
                  <a:pt x="735542" y="1565976"/>
                  <a:pt x="556683" y="1490834"/>
                  <a:pt x="425450" y="1448501"/>
                </a:cubicBezTo>
                <a:cubicBezTo>
                  <a:pt x="294217" y="1406168"/>
                  <a:pt x="100542" y="1379709"/>
                  <a:pt x="31750" y="1365951"/>
                </a:cubicBezTo>
                <a:lnTo>
                  <a:pt x="12700" y="1365951"/>
                </a:lnTo>
                <a:lnTo>
                  <a:pt x="0" y="515051"/>
                </a:ln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599" y="230485"/>
            <a:ext cx="7485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  <a:t>Let us see how exchange of gases  takes place.</a:t>
            </a:r>
            <a:endParaRPr kumimoji="1" lang="en-GB" altLang="zh-TW" sz="2400" dirty="0">
              <a:solidFill>
                <a:srgbClr val="000099"/>
              </a:solidFill>
              <a:effectLst/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1003171"/>
            <a:ext cx="433132" cy="276999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RBC</a:t>
            </a:r>
            <a:endParaRPr lang="en-IN" sz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Oval 65"/>
          <p:cNvSpPr/>
          <p:nvPr/>
        </p:nvSpPr>
        <p:spPr>
          <a:xfrm>
            <a:off x="5381622" y="1056332"/>
            <a:ext cx="317500" cy="317500"/>
          </a:xfrm>
          <a:prstGeom prst="ellipse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59488" y="1144531"/>
            <a:ext cx="360996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Hb</a:t>
            </a:r>
            <a:endParaRPr lang="en-IN" sz="1200" dirty="0"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950200" y="916632"/>
            <a:ext cx="234886" cy="185181"/>
            <a:chOff x="6399428" y="1998534"/>
            <a:chExt cx="348931" cy="275095"/>
          </a:xfrm>
        </p:grpSpPr>
        <p:sp>
          <p:nvSpPr>
            <p:cNvPr id="85" name="Oval 84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99428" y="1998534"/>
              <a:ext cx="324127" cy="200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CO</a:t>
              </a:r>
              <a:r>
                <a:rPr lang="en-US" sz="700" b="1" baseline="-25000" dirty="0" smtClean="0"/>
                <a:t>2</a:t>
              </a:r>
              <a:endParaRPr lang="en-IN" sz="700" b="1" baseline="-25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65102" y="1737369"/>
            <a:ext cx="276038" cy="200055"/>
            <a:chOff x="6423084" y="1998534"/>
            <a:chExt cx="410067" cy="297191"/>
          </a:xfrm>
        </p:grpSpPr>
        <p:sp>
          <p:nvSpPr>
            <p:cNvPr id="76" name="Oval 75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23084" y="1998534"/>
              <a:ext cx="410067" cy="297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O</a:t>
              </a:r>
              <a:r>
                <a:rPr lang="en-US" sz="700" b="1" baseline="-25000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2</a:t>
              </a:r>
              <a:endParaRPr lang="en-IN" sz="700" b="1" baseline="-25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71" name="Picture 6" descr="B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23875" y="569249"/>
            <a:ext cx="3390900" cy="4310466"/>
          </a:xfrm>
          <a:prstGeom prst="rect">
            <a:avLst/>
          </a:prstGeom>
          <a:noFill/>
        </p:spPr>
      </p:pic>
      <p:sp>
        <p:nvSpPr>
          <p:cNvPr id="72" name="Freeform 71"/>
          <p:cNvSpPr/>
          <p:nvPr/>
        </p:nvSpPr>
        <p:spPr>
          <a:xfrm>
            <a:off x="3048000" y="2336800"/>
            <a:ext cx="1720850" cy="1799629"/>
          </a:xfrm>
          <a:custGeom>
            <a:avLst/>
            <a:gdLst>
              <a:gd name="connsiteX0" fmla="*/ 0 w 4076700"/>
              <a:gd name="connsiteY0" fmla="*/ 1638300 h 2651760"/>
              <a:gd name="connsiteX1" fmla="*/ 1516380 w 4076700"/>
              <a:gd name="connsiteY1" fmla="*/ 0 h 2651760"/>
              <a:gd name="connsiteX2" fmla="*/ 4076700 w 4076700"/>
              <a:gd name="connsiteY2" fmla="*/ 2065020 h 2651760"/>
              <a:gd name="connsiteX3" fmla="*/ 685800 w 4076700"/>
              <a:gd name="connsiteY3" fmla="*/ 2651760 h 2651760"/>
              <a:gd name="connsiteX4" fmla="*/ 0 w 4076700"/>
              <a:gd name="connsiteY4" fmla="*/ 1638300 h 2651760"/>
              <a:gd name="connsiteX0" fmla="*/ 0 w 1914525"/>
              <a:gd name="connsiteY0" fmla="*/ 1638300 h 2651760"/>
              <a:gd name="connsiteX1" fmla="*/ 1516380 w 1914525"/>
              <a:gd name="connsiteY1" fmla="*/ 0 h 2651760"/>
              <a:gd name="connsiteX2" fmla="*/ 1914525 w 1914525"/>
              <a:gd name="connsiteY2" fmla="*/ 2426970 h 2651760"/>
              <a:gd name="connsiteX3" fmla="*/ 685800 w 1914525"/>
              <a:gd name="connsiteY3" fmla="*/ 2651760 h 2651760"/>
              <a:gd name="connsiteX4" fmla="*/ 0 w 1914525"/>
              <a:gd name="connsiteY4" fmla="*/ 1638300 h 2651760"/>
              <a:gd name="connsiteX0" fmla="*/ 0 w 1914525"/>
              <a:gd name="connsiteY0" fmla="*/ 1209675 h 2223135"/>
              <a:gd name="connsiteX1" fmla="*/ 1116330 w 1914525"/>
              <a:gd name="connsiteY1" fmla="*/ 0 h 2223135"/>
              <a:gd name="connsiteX2" fmla="*/ 1914525 w 1914525"/>
              <a:gd name="connsiteY2" fmla="*/ 1998345 h 2223135"/>
              <a:gd name="connsiteX3" fmla="*/ 685800 w 1914525"/>
              <a:gd name="connsiteY3" fmla="*/ 2223135 h 2223135"/>
              <a:gd name="connsiteX4" fmla="*/ 0 w 1914525"/>
              <a:gd name="connsiteY4" fmla="*/ 1209675 h 2223135"/>
              <a:gd name="connsiteX0" fmla="*/ 0 w 1914525"/>
              <a:gd name="connsiteY0" fmla="*/ 1209675 h 2223135"/>
              <a:gd name="connsiteX1" fmla="*/ 1116330 w 1914525"/>
              <a:gd name="connsiteY1" fmla="*/ 0 h 2223135"/>
              <a:gd name="connsiteX2" fmla="*/ 1914525 w 1914525"/>
              <a:gd name="connsiteY2" fmla="*/ 1998345 h 2223135"/>
              <a:gd name="connsiteX3" fmla="*/ 685800 w 1914525"/>
              <a:gd name="connsiteY3" fmla="*/ 2223135 h 2223135"/>
              <a:gd name="connsiteX4" fmla="*/ 0 w 1914525"/>
              <a:gd name="connsiteY4" fmla="*/ 1209675 h 2223135"/>
              <a:gd name="connsiteX0" fmla="*/ 0 w 1914525"/>
              <a:gd name="connsiteY0" fmla="*/ 1209675 h 2223135"/>
              <a:gd name="connsiteX1" fmla="*/ 1116330 w 1914525"/>
              <a:gd name="connsiteY1" fmla="*/ 0 h 2223135"/>
              <a:gd name="connsiteX2" fmla="*/ 1914525 w 1914525"/>
              <a:gd name="connsiteY2" fmla="*/ 1998345 h 2223135"/>
              <a:gd name="connsiteX3" fmla="*/ 685800 w 1914525"/>
              <a:gd name="connsiteY3" fmla="*/ 2223135 h 2223135"/>
              <a:gd name="connsiteX4" fmla="*/ 0 w 1914525"/>
              <a:gd name="connsiteY4" fmla="*/ 1209675 h 2223135"/>
              <a:gd name="connsiteX0" fmla="*/ 0 w 1581150"/>
              <a:gd name="connsiteY0" fmla="*/ 1209675 h 2223135"/>
              <a:gd name="connsiteX1" fmla="*/ 1116330 w 1581150"/>
              <a:gd name="connsiteY1" fmla="*/ 0 h 2223135"/>
              <a:gd name="connsiteX2" fmla="*/ 1581150 w 1581150"/>
              <a:gd name="connsiteY2" fmla="*/ 1979295 h 2223135"/>
              <a:gd name="connsiteX3" fmla="*/ 685800 w 1581150"/>
              <a:gd name="connsiteY3" fmla="*/ 2223135 h 2223135"/>
              <a:gd name="connsiteX4" fmla="*/ 0 w 1581150"/>
              <a:gd name="connsiteY4" fmla="*/ 1209675 h 2223135"/>
              <a:gd name="connsiteX0" fmla="*/ 0 w 1581150"/>
              <a:gd name="connsiteY0" fmla="*/ 1209675 h 2223135"/>
              <a:gd name="connsiteX1" fmla="*/ 1116330 w 1581150"/>
              <a:gd name="connsiteY1" fmla="*/ 0 h 2223135"/>
              <a:gd name="connsiteX2" fmla="*/ 1581150 w 1581150"/>
              <a:gd name="connsiteY2" fmla="*/ 1979295 h 2223135"/>
              <a:gd name="connsiteX3" fmla="*/ 685800 w 1581150"/>
              <a:gd name="connsiteY3" fmla="*/ 2223135 h 2223135"/>
              <a:gd name="connsiteX4" fmla="*/ 0 w 1581150"/>
              <a:gd name="connsiteY4" fmla="*/ 1209675 h 2223135"/>
              <a:gd name="connsiteX0" fmla="*/ 0 w 1581150"/>
              <a:gd name="connsiteY0" fmla="*/ 1209675 h 2223135"/>
              <a:gd name="connsiteX1" fmla="*/ 1116330 w 1581150"/>
              <a:gd name="connsiteY1" fmla="*/ 0 h 2223135"/>
              <a:gd name="connsiteX2" fmla="*/ 1581150 w 1581150"/>
              <a:gd name="connsiteY2" fmla="*/ 1979295 h 2223135"/>
              <a:gd name="connsiteX3" fmla="*/ 685800 w 1581150"/>
              <a:gd name="connsiteY3" fmla="*/ 2223135 h 2223135"/>
              <a:gd name="connsiteX4" fmla="*/ 0 w 1581150"/>
              <a:gd name="connsiteY4" fmla="*/ 1209675 h 2223135"/>
              <a:gd name="connsiteX0" fmla="*/ 0 w 1581150"/>
              <a:gd name="connsiteY0" fmla="*/ 1426369 h 2439829"/>
              <a:gd name="connsiteX1" fmla="*/ 1190148 w 1581150"/>
              <a:gd name="connsiteY1" fmla="*/ 0 h 2439829"/>
              <a:gd name="connsiteX2" fmla="*/ 1581150 w 1581150"/>
              <a:gd name="connsiteY2" fmla="*/ 2195989 h 2439829"/>
              <a:gd name="connsiteX3" fmla="*/ 685800 w 1581150"/>
              <a:gd name="connsiteY3" fmla="*/ 2439829 h 2439829"/>
              <a:gd name="connsiteX4" fmla="*/ 0 w 1581150"/>
              <a:gd name="connsiteY4" fmla="*/ 1426369 h 2439829"/>
              <a:gd name="connsiteX0" fmla="*/ 0 w 1581150"/>
              <a:gd name="connsiteY0" fmla="*/ 1489431 h 2502891"/>
              <a:gd name="connsiteX1" fmla="*/ 1200658 w 1581150"/>
              <a:gd name="connsiteY1" fmla="*/ 0 h 2502891"/>
              <a:gd name="connsiteX2" fmla="*/ 1581150 w 1581150"/>
              <a:gd name="connsiteY2" fmla="*/ 2259051 h 2502891"/>
              <a:gd name="connsiteX3" fmla="*/ 685800 w 1581150"/>
              <a:gd name="connsiteY3" fmla="*/ 2502891 h 2502891"/>
              <a:gd name="connsiteX4" fmla="*/ 0 w 1581150"/>
              <a:gd name="connsiteY4" fmla="*/ 1489431 h 2502891"/>
              <a:gd name="connsiteX0" fmla="*/ 0 w 2800350"/>
              <a:gd name="connsiteY0" fmla="*/ 1675168 h 2502891"/>
              <a:gd name="connsiteX1" fmla="*/ 2419858 w 2800350"/>
              <a:gd name="connsiteY1" fmla="*/ 0 h 2502891"/>
              <a:gd name="connsiteX2" fmla="*/ 2800350 w 2800350"/>
              <a:gd name="connsiteY2" fmla="*/ 2259051 h 2502891"/>
              <a:gd name="connsiteX3" fmla="*/ 1905000 w 2800350"/>
              <a:gd name="connsiteY3" fmla="*/ 2502891 h 2502891"/>
              <a:gd name="connsiteX4" fmla="*/ 0 w 2800350"/>
              <a:gd name="connsiteY4" fmla="*/ 1675168 h 2502891"/>
              <a:gd name="connsiteX0" fmla="*/ 0 w 2800350"/>
              <a:gd name="connsiteY0" fmla="*/ 1675168 h 2259051"/>
              <a:gd name="connsiteX1" fmla="*/ 2419858 w 2800350"/>
              <a:gd name="connsiteY1" fmla="*/ 0 h 2259051"/>
              <a:gd name="connsiteX2" fmla="*/ 2800350 w 2800350"/>
              <a:gd name="connsiteY2" fmla="*/ 2259051 h 2259051"/>
              <a:gd name="connsiteX3" fmla="*/ 138112 w 2800350"/>
              <a:gd name="connsiteY3" fmla="*/ 1869479 h 2259051"/>
              <a:gd name="connsiteX4" fmla="*/ 0 w 2800350"/>
              <a:gd name="connsiteY4" fmla="*/ 1675168 h 2259051"/>
              <a:gd name="connsiteX0" fmla="*/ 0 w 2800350"/>
              <a:gd name="connsiteY0" fmla="*/ 1675168 h 2259051"/>
              <a:gd name="connsiteX1" fmla="*/ 2419858 w 2800350"/>
              <a:gd name="connsiteY1" fmla="*/ 0 h 2259051"/>
              <a:gd name="connsiteX2" fmla="*/ 2800350 w 2800350"/>
              <a:gd name="connsiteY2" fmla="*/ 2259051 h 2259051"/>
              <a:gd name="connsiteX3" fmla="*/ 138112 w 2800350"/>
              <a:gd name="connsiteY3" fmla="*/ 1869479 h 2259051"/>
              <a:gd name="connsiteX4" fmla="*/ 0 w 2800350"/>
              <a:gd name="connsiteY4" fmla="*/ 1675168 h 2259051"/>
              <a:gd name="connsiteX0" fmla="*/ 0 w 2800350"/>
              <a:gd name="connsiteY0" fmla="*/ 1675168 h 2259051"/>
              <a:gd name="connsiteX1" fmla="*/ 2419858 w 2800350"/>
              <a:gd name="connsiteY1" fmla="*/ 0 h 2259051"/>
              <a:gd name="connsiteX2" fmla="*/ 2800350 w 2800350"/>
              <a:gd name="connsiteY2" fmla="*/ 2259051 h 2259051"/>
              <a:gd name="connsiteX3" fmla="*/ 138112 w 2800350"/>
              <a:gd name="connsiteY3" fmla="*/ 1869479 h 2259051"/>
              <a:gd name="connsiteX4" fmla="*/ 0 w 2800350"/>
              <a:gd name="connsiteY4" fmla="*/ 1675168 h 2259051"/>
              <a:gd name="connsiteX0" fmla="*/ 0 w 2800350"/>
              <a:gd name="connsiteY0" fmla="*/ 1675168 h 2259051"/>
              <a:gd name="connsiteX1" fmla="*/ 2419858 w 2800350"/>
              <a:gd name="connsiteY1" fmla="*/ 0 h 2259051"/>
              <a:gd name="connsiteX2" fmla="*/ 2800350 w 2800350"/>
              <a:gd name="connsiteY2" fmla="*/ 2259051 h 2259051"/>
              <a:gd name="connsiteX3" fmla="*/ 138112 w 2800350"/>
              <a:gd name="connsiteY3" fmla="*/ 1869479 h 2259051"/>
              <a:gd name="connsiteX4" fmla="*/ 0 w 2800350"/>
              <a:gd name="connsiteY4" fmla="*/ 1675168 h 2259051"/>
              <a:gd name="connsiteX0" fmla="*/ 0 w 2800350"/>
              <a:gd name="connsiteY0" fmla="*/ 1675168 h 2259051"/>
              <a:gd name="connsiteX1" fmla="*/ 2419858 w 2800350"/>
              <a:gd name="connsiteY1" fmla="*/ 0 h 2259051"/>
              <a:gd name="connsiteX2" fmla="*/ 2800350 w 2800350"/>
              <a:gd name="connsiteY2" fmla="*/ 2259051 h 2259051"/>
              <a:gd name="connsiteX3" fmla="*/ 138112 w 2800350"/>
              <a:gd name="connsiteY3" fmla="*/ 1869479 h 2259051"/>
              <a:gd name="connsiteX4" fmla="*/ 0 w 2800350"/>
              <a:gd name="connsiteY4" fmla="*/ 1675168 h 2259051"/>
              <a:gd name="connsiteX0" fmla="*/ 0 w 2800350"/>
              <a:gd name="connsiteY0" fmla="*/ 1598968 h 2182851"/>
              <a:gd name="connsiteX1" fmla="*/ 781558 w 2800350"/>
              <a:gd name="connsiteY1" fmla="*/ 0 h 2182851"/>
              <a:gd name="connsiteX2" fmla="*/ 2800350 w 2800350"/>
              <a:gd name="connsiteY2" fmla="*/ 2182851 h 2182851"/>
              <a:gd name="connsiteX3" fmla="*/ 138112 w 2800350"/>
              <a:gd name="connsiteY3" fmla="*/ 1793279 h 2182851"/>
              <a:gd name="connsiteX4" fmla="*/ 0 w 2800350"/>
              <a:gd name="connsiteY4" fmla="*/ 1598968 h 2182851"/>
              <a:gd name="connsiteX0" fmla="*/ 0 w 1720850"/>
              <a:gd name="connsiteY0" fmla="*/ 1598968 h 1793279"/>
              <a:gd name="connsiteX1" fmla="*/ 781558 w 1720850"/>
              <a:gd name="connsiteY1" fmla="*/ 0 h 1793279"/>
              <a:gd name="connsiteX2" fmla="*/ 1720850 w 1720850"/>
              <a:gd name="connsiteY2" fmla="*/ 1027151 h 1793279"/>
              <a:gd name="connsiteX3" fmla="*/ 138112 w 1720850"/>
              <a:gd name="connsiteY3" fmla="*/ 1793279 h 1793279"/>
              <a:gd name="connsiteX4" fmla="*/ 0 w 1720850"/>
              <a:gd name="connsiteY4" fmla="*/ 1598968 h 1793279"/>
              <a:gd name="connsiteX0" fmla="*/ 0 w 1720850"/>
              <a:gd name="connsiteY0" fmla="*/ 1598968 h 1793279"/>
              <a:gd name="connsiteX1" fmla="*/ 781558 w 1720850"/>
              <a:gd name="connsiteY1" fmla="*/ 0 h 1793279"/>
              <a:gd name="connsiteX2" fmla="*/ 1720850 w 1720850"/>
              <a:gd name="connsiteY2" fmla="*/ 1027151 h 1793279"/>
              <a:gd name="connsiteX3" fmla="*/ 138112 w 1720850"/>
              <a:gd name="connsiteY3" fmla="*/ 1793279 h 1793279"/>
              <a:gd name="connsiteX4" fmla="*/ 0 w 1720850"/>
              <a:gd name="connsiteY4" fmla="*/ 1598968 h 1793279"/>
              <a:gd name="connsiteX0" fmla="*/ 0 w 1720850"/>
              <a:gd name="connsiteY0" fmla="*/ 1598968 h 1793279"/>
              <a:gd name="connsiteX1" fmla="*/ 781558 w 1720850"/>
              <a:gd name="connsiteY1" fmla="*/ 0 h 1793279"/>
              <a:gd name="connsiteX2" fmla="*/ 1720850 w 1720850"/>
              <a:gd name="connsiteY2" fmla="*/ 1027151 h 1793279"/>
              <a:gd name="connsiteX3" fmla="*/ 138112 w 1720850"/>
              <a:gd name="connsiteY3" fmla="*/ 1793279 h 1793279"/>
              <a:gd name="connsiteX4" fmla="*/ 0 w 1720850"/>
              <a:gd name="connsiteY4" fmla="*/ 1598968 h 1793279"/>
              <a:gd name="connsiteX0" fmla="*/ 0 w 1720850"/>
              <a:gd name="connsiteY0" fmla="*/ 1605318 h 1799629"/>
              <a:gd name="connsiteX1" fmla="*/ 718058 w 1720850"/>
              <a:gd name="connsiteY1" fmla="*/ 0 h 1799629"/>
              <a:gd name="connsiteX2" fmla="*/ 1720850 w 1720850"/>
              <a:gd name="connsiteY2" fmla="*/ 1033501 h 1799629"/>
              <a:gd name="connsiteX3" fmla="*/ 138112 w 1720850"/>
              <a:gd name="connsiteY3" fmla="*/ 1799629 h 1799629"/>
              <a:gd name="connsiteX4" fmla="*/ 0 w 1720850"/>
              <a:gd name="connsiteY4" fmla="*/ 1605318 h 1799629"/>
              <a:gd name="connsiteX0" fmla="*/ 0 w 1720850"/>
              <a:gd name="connsiteY0" fmla="*/ 1605318 h 1799629"/>
              <a:gd name="connsiteX1" fmla="*/ 718058 w 1720850"/>
              <a:gd name="connsiteY1" fmla="*/ 0 h 1799629"/>
              <a:gd name="connsiteX2" fmla="*/ 1720850 w 1720850"/>
              <a:gd name="connsiteY2" fmla="*/ 1033501 h 1799629"/>
              <a:gd name="connsiteX3" fmla="*/ 138112 w 1720850"/>
              <a:gd name="connsiteY3" fmla="*/ 1799629 h 1799629"/>
              <a:gd name="connsiteX4" fmla="*/ 0 w 1720850"/>
              <a:gd name="connsiteY4" fmla="*/ 1605318 h 179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0850" h="1799629">
                <a:moveTo>
                  <a:pt x="0" y="1605318"/>
                </a:moveTo>
                <a:lnTo>
                  <a:pt x="718058" y="0"/>
                </a:lnTo>
                <a:cubicBezTo>
                  <a:pt x="574548" y="1193165"/>
                  <a:pt x="991235" y="1072236"/>
                  <a:pt x="1720850" y="1033501"/>
                </a:cubicBezTo>
                <a:lnTo>
                  <a:pt x="138112" y="1799629"/>
                </a:lnTo>
                <a:cubicBezTo>
                  <a:pt x="273050" y="1615796"/>
                  <a:pt x="55562" y="1555788"/>
                  <a:pt x="0" y="1605318"/>
                </a:cubicBezTo>
                <a:close/>
              </a:path>
            </a:pathLst>
          </a:cu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  <a:alpha val="3500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5615" y="3924298"/>
            <a:ext cx="228600" cy="228600"/>
          </a:xfrm>
          <a:prstGeom prst="ellipse">
            <a:avLst/>
          </a:prstGeom>
          <a:noFill/>
          <a:ln>
            <a:solidFill>
              <a:srgbClr val="030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7517066" y="684857"/>
            <a:ext cx="734759" cy="276999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Body cells</a:t>
            </a:r>
            <a:endParaRPr lang="en-IN" sz="12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22112" y="3867150"/>
            <a:ext cx="1747233" cy="400110"/>
            <a:chOff x="3222112" y="3867150"/>
            <a:chExt cx="1747233" cy="400110"/>
          </a:xfrm>
        </p:grpSpPr>
        <p:sp>
          <p:nvSpPr>
            <p:cNvPr id="87" name="TextBox 86"/>
            <p:cNvSpPr txBox="1"/>
            <p:nvPr/>
          </p:nvSpPr>
          <p:spPr>
            <a:xfrm>
              <a:off x="3968750" y="3867150"/>
              <a:ext cx="1000595" cy="400110"/>
            </a:xfrm>
            <a:prstGeom prst="rect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50000"/>
                  </a:schemeClr>
                </a:gs>
                <a:gs pos="35000">
                  <a:schemeClr val="accent4">
                    <a:tint val="37000"/>
                    <a:satMod val="300000"/>
                    <a:alpha val="50000"/>
                  </a:schemeClr>
                </a:gs>
                <a:gs pos="100000">
                  <a:schemeClr val="accent4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effectLst/>
                  <a:latin typeface="Bookman Old Style" pitchFamily="18" charset="0"/>
                </a:rPr>
                <a:t>Alveoli</a:t>
              </a:r>
              <a:endParaRPr lang="en-IN" sz="2000" dirty="0">
                <a:effectLst/>
                <a:latin typeface="Bookman Old Style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22112" y="4064000"/>
              <a:ext cx="74663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480217" y="1894532"/>
            <a:ext cx="606383" cy="276999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Alveoli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40479" y="1046806"/>
            <a:ext cx="925609" cy="276999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Blood capillary</a:t>
            </a:r>
            <a:endParaRPr lang="en-IN" sz="12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2005680"/>
            <a:ext cx="1543998" cy="1582070"/>
            <a:chOff x="3581400" y="2005680"/>
            <a:chExt cx="1543998" cy="1582070"/>
          </a:xfrm>
        </p:grpSpPr>
        <p:pic>
          <p:nvPicPr>
            <p:cNvPr id="4098" name="Picture 2" descr="\\192.168.1.18\mt_school\2014_15\01 STATE_BOARD_MH\ENGLISH_MED\TAT_2014 - 15\10th std\Biology\Chapter 10\Images\AlveolitheRespiratoryMembrane2_zps9b813ff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8" t="14703" r="12457" b="-8119"/>
            <a:stretch/>
          </p:blipFill>
          <p:spPr bwMode="auto">
            <a:xfrm>
              <a:off x="3581400" y="2005680"/>
              <a:ext cx="1543998" cy="158207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Oval 72"/>
            <p:cNvSpPr/>
            <p:nvPr/>
          </p:nvSpPr>
          <p:spPr>
            <a:xfrm>
              <a:off x="3624262" y="2044696"/>
              <a:ext cx="1436687" cy="1416054"/>
            </a:xfrm>
            <a:prstGeom prst="ellipse">
              <a:avLst/>
            </a:prstGeom>
            <a:noFill/>
            <a:ln>
              <a:solidFill>
                <a:srgbClr val="0303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947990" y="3933826"/>
            <a:ext cx="234886" cy="185181"/>
            <a:chOff x="6399428" y="1998534"/>
            <a:chExt cx="348931" cy="275095"/>
          </a:xfrm>
        </p:grpSpPr>
        <p:sp>
          <p:nvSpPr>
            <p:cNvPr id="91" name="Oval 90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99428" y="1998534"/>
              <a:ext cx="324127" cy="200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CO</a:t>
              </a:r>
              <a:r>
                <a:rPr lang="en-US" sz="700" b="1" baseline="-25000" dirty="0" smtClean="0"/>
                <a:t>2</a:t>
              </a:r>
              <a:endParaRPr lang="en-IN" sz="700" b="1" baseline="-25000" dirty="0"/>
            </a:p>
          </p:txBody>
        </p:sp>
      </p:grpSp>
      <p:sp>
        <p:nvSpPr>
          <p:cNvPr id="70" name="Oval 69"/>
          <p:cNvSpPr/>
          <p:nvPr/>
        </p:nvSpPr>
        <p:spPr>
          <a:xfrm>
            <a:off x="5380998" y="1056332"/>
            <a:ext cx="317500" cy="317500"/>
          </a:xfrm>
          <a:prstGeom prst="ellipse">
            <a:avLst/>
          </a:prstGeom>
          <a:scene3d>
            <a:camera prst="isometricTopUp"/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5380998" y="1056332"/>
            <a:ext cx="317500" cy="317500"/>
          </a:xfrm>
          <a:prstGeom prst="ellipse">
            <a:avLst/>
          </a:prstGeom>
          <a:scene3d>
            <a:camera prst="isometricBottomDown"/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80998" y="1056332"/>
            <a:ext cx="317500" cy="317500"/>
          </a:xfrm>
          <a:prstGeom prst="ellipse">
            <a:avLst/>
          </a:prstGeom>
          <a:scene3d>
            <a:camera prst="isometricOffAxis2Top"/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 flipV="1">
            <a:off x="5692148" y="378712"/>
            <a:ext cx="2575384" cy="28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flipH="1">
            <a:off x="8267533" y="383464"/>
            <a:ext cx="309734" cy="2651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 flipV="1">
            <a:off x="5692148" y="2752063"/>
            <a:ext cx="2575384" cy="28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 flipH="1">
            <a:off x="5346700" y="383464"/>
            <a:ext cx="372941" cy="2349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19641" y="671239"/>
            <a:ext cx="2544450" cy="206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>
            <a:off x="3957319" y="584162"/>
            <a:ext cx="1777514" cy="2654338"/>
          </a:xfrm>
          <a:custGeom>
            <a:avLst/>
            <a:gdLst>
              <a:gd name="connsiteX0" fmla="*/ 0 w 4076700"/>
              <a:gd name="connsiteY0" fmla="*/ 1638300 h 2651760"/>
              <a:gd name="connsiteX1" fmla="*/ 1516380 w 4076700"/>
              <a:gd name="connsiteY1" fmla="*/ 0 h 2651760"/>
              <a:gd name="connsiteX2" fmla="*/ 4076700 w 4076700"/>
              <a:gd name="connsiteY2" fmla="*/ 2065020 h 2651760"/>
              <a:gd name="connsiteX3" fmla="*/ 685800 w 4076700"/>
              <a:gd name="connsiteY3" fmla="*/ 2651760 h 2651760"/>
              <a:gd name="connsiteX4" fmla="*/ 0 w 4076700"/>
              <a:gd name="connsiteY4" fmla="*/ 1638300 h 2651760"/>
              <a:gd name="connsiteX0" fmla="*/ 0 w 1914525"/>
              <a:gd name="connsiteY0" fmla="*/ 1638300 h 2651760"/>
              <a:gd name="connsiteX1" fmla="*/ 1516380 w 1914525"/>
              <a:gd name="connsiteY1" fmla="*/ 0 h 2651760"/>
              <a:gd name="connsiteX2" fmla="*/ 1914525 w 1914525"/>
              <a:gd name="connsiteY2" fmla="*/ 2426970 h 2651760"/>
              <a:gd name="connsiteX3" fmla="*/ 685800 w 1914525"/>
              <a:gd name="connsiteY3" fmla="*/ 2651760 h 2651760"/>
              <a:gd name="connsiteX4" fmla="*/ 0 w 1914525"/>
              <a:gd name="connsiteY4" fmla="*/ 1638300 h 2651760"/>
              <a:gd name="connsiteX0" fmla="*/ 0 w 1914525"/>
              <a:gd name="connsiteY0" fmla="*/ 1209675 h 2223135"/>
              <a:gd name="connsiteX1" fmla="*/ 1116330 w 1914525"/>
              <a:gd name="connsiteY1" fmla="*/ 0 h 2223135"/>
              <a:gd name="connsiteX2" fmla="*/ 1914525 w 1914525"/>
              <a:gd name="connsiteY2" fmla="*/ 1998345 h 2223135"/>
              <a:gd name="connsiteX3" fmla="*/ 685800 w 1914525"/>
              <a:gd name="connsiteY3" fmla="*/ 2223135 h 2223135"/>
              <a:gd name="connsiteX4" fmla="*/ 0 w 1914525"/>
              <a:gd name="connsiteY4" fmla="*/ 1209675 h 2223135"/>
              <a:gd name="connsiteX0" fmla="*/ 0 w 1914525"/>
              <a:gd name="connsiteY0" fmla="*/ 1209675 h 2223135"/>
              <a:gd name="connsiteX1" fmla="*/ 1116330 w 1914525"/>
              <a:gd name="connsiteY1" fmla="*/ 0 h 2223135"/>
              <a:gd name="connsiteX2" fmla="*/ 1914525 w 1914525"/>
              <a:gd name="connsiteY2" fmla="*/ 1998345 h 2223135"/>
              <a:gd name="connsiteX3" fmla="*/ 685800 w 1914525"/>
              <a:gd name="connsiteY3" fmla="*/ 2223135 h 2223135"/>
              <a:gd name="connsiteX4" fmla="*/ 0 w 1914525"/>
              <a:gd name="connsiteY4" fmla="*/ 1209675 h 2223135"/>
              <a:gd name="connsiteX0" fmla="*/ 0 w 1914525"/>
              <a:gd name="connsiteY0" fmla="*/ 1209675 h 2223135"/>
              <a:gd name="connsiteX1" fmla="*/ 1116330 w 1914525"/>
              <a:gd name="connsiteY1" fmla="*/ 0 h 2223135"/>
              <a:gd name="connsiteX2" fmla="*/ 1914525 w 1914525"/>
              <a:gd name="connsiteY2" fmla="*/ 1998345 h 2223135"/>
              <a:gd name="connsiteX3" fmla="*/ 685800 w 1914525"/>
              <a:gd name="connsiteY3" fmla="*/ 2223135 h 2223135"/>
              <a:gd name="connsiteX4" fmla="*/ 0 w 1914525"/>
              <a:gd name="connsiteY4" fmla="*/ 1209675 h 2223135"/>
              <a:gd name="connsiteX0" fmla="*/ 0 w 1581150"/>
              <a:gd name="connsiteY0" fmla="*/ 1209675 h 2223135"/>
              <a:gd name="connsiteX1" fmla="*/ 1116330 w 1581150"/>
              <a:gd name="connsiteY1" fmla="*/ 0 h 2223135"/>
              <a:gd name="connsiteX2" fmla="*/ 1581150 w 1581150"/>
              <a:gd name="connsiteY2" fmla="*/ 1979295 h 2223135"/>
              <a:gd name="connsiteX3" fmla="*/ 685800 w 1581150"/>
              <a:gd name="connsiteY3" fmla="*/ 2223135 h 2223135"/>
              <a:gd name="connsiteX4" fmla="*/ 0 w 1581150"/>
              <a:gd name="connsiteY4" fmla="*/ 1209675 h 2223135"/>
              <a:gd name="connsiteX0" fmla="*/ 0 w 1581150"/>
              <a:gd name="connsiteY0" fmla="*/ 1209675 h 2223135"/>
              <a:gd name="connsiteX1" fmla="*/ 1116330 w 1581150"/>
              <a:gd name="connsiteY1" fmla="*/ 0 h 2223135"/>
              <a:gd name="connsiteX2" fmla="*/ 1581150 w 1581150"/>
              <a:gd name="connsiteY2" fmla="*/ 1979295 h 2223135"/>
              <a:gd name="connsiteX3" fmla="*/ 685800 w 1581150"/>
              <a:gd name="connsiteY3" fmla="*/ 2223135 h 2223135"/>
              <a:gd name="connsiteX4" fmla="*/ 0 w 1581150"/>
              <a:gd name="connsiteY4" fmla="*/ 1209675 h 2223135"/>
              <a:gd name="connsiteX0" fmla="*/ 0 w 1581150"/>
              <a:gd name="connsiteY0" fmla="*/ 1209675 h 2223135"/>
              <a:gd name="connsiteX1" fmla="*/ 1116330 w 1581150"/>
              <a:gd name="connsiteY1" fmla="*/ 0 h 2223135"/>
              <a:gd name="connsiteX2" fmla="*/ 1581150 w 1581150"/>
              <a:gd name="connsiteY2" fmla="*/ 1979295 h 2223135"/>
              <a:gd name="connsiteX3" fmla="*/ 685800 w 1581150"/>
              <a:gd name="connsiteY3" fmla="*/ 2223135 h 2223135"/>
              <a:gd name="connsiteX4" fmla="*/ 0 w 1581150"/>
              <a:gd name="connsiteY4" fmla="*/ 1209675 h 2223135"/>
              <a:gd name="connsiteX0" fmla="*/ 0 w 1581150"/>
              <a:gd name="connsiteY0" fmla="*/ 1426369 h 2439829"/>
              <a:gd name="connsiteX1" fmla="*/ 1190148 w 1581150"/>
              <a:gd name="connsiteY1" fmla="*/ 0 h 2439829"/>
              <a:gd name="connsiteX2" fmla="*/ 1581150 w 1581150"/>
              <a:gd name="connsiteY2" fmla="*/ 2195989 h 2439829"/>
              <a:gd name="connsiteX3" fmla="*/ 685800 w 1581150"/>
              <a:gd name="connsiteY3" fmla="*/ 2439829 h 2439829"/>
              <a:gd name="connsiteX4" fmla="*/ 0 w 1581150"/>
              <a:gd name="connsiteY4" fmla="*/ 1426369 h 2439829"/>
              <a:gd name="connsiteX0" fmla="*/ 0 w 1581150"/>
              <a:gd name="connsiteY0" fmla="*/ 1489431 h 2502891"/>
              <a:gd name="connsiteX1" fmla="*/ 1200658 w 1581150"/>
              <a:gd name="connsiteY1" fmla="*/ 0 h 2502891"/>
              <a:gd name="connsiteX2" fmla="*/ 1581150 w 1581150"/>
              <a:gd name="connsiteY2" fmla="*/ 2259051 h 2502891"/>
              <a:gd name="connsiteX3" fmla="*/ 685800 w 1581150"/>
              <a:gd name="connsiteY3" fmla="*/ 2502891 h 2502891"/>
              <a:gd name="connsiteX4" fmla="*/ 0 w 1581150"/>
              <a:gd name="connsiteY4" fmla="*/ 1489431 h 2502891"/>
              <a:gd name="connsiteX0" fmla="*/ 0 w 1657350"/>
              <a:gd name="connsiteY0" fmla="*/ 1343381 h 2502891"/>
              <a:gd name="connsiteX1" fmla="*/ 1276858 w 1657350"/>
              <a:gd name="connsiteY1" fmla="*/ 0 h 2502891"/>
              <a:gd name="connsiteX2" fmla="*/ 1657350 w 1657350"/>
              <a:gd name="connsiteY2" fmla="*/ 2259051 h 2502891"/>
              <a:gd name="connsiteX3" fmla="*/ 762000 w 1657350"/>
              <a:gd name="connsiteY3" fmla="*/ 2502891 h 2502891"/>
              <a:gd name="connsiteX4" fmla="*/ 0 w 1657350"/>
              <a:gd name="connsiteY4" fmla="*/ 1343381 h 2502891"/>
              <a:gd name="connsiteX0" fmla="*/ 0 w 1657350"/>
              <a:gd name="connsiteY0" fmla="*/ 1343381 h 2502891"/>
              <a:gd name="connsiteX1" fmla="*/ 1276858 w 1657350"/>
              <a:gd name="connsiteY1" fmla="*/ 0 h 2502891"/>
              <a:gd name="connsiteX2" fmla="*/ 1657350 w 1657350"/>
              <a:gd name="connsiteY2" fmla="*/ 2259051 h 2502891"/>
              <a:gd name="connsiteX3" fmla="*/ 762000 w 1657350"/>
              <a:gd name="connsiteY3" fmla="*/ 2502891 h 2502891"/>
              <a:gd name="connsiteX4" fmla="*/ 0 w 1657350"/>
              <a:gd name="connsiteY4" fmla="*/ 1343381 h 2502891"/>
              <a:gd name="connsiteX0" fmla="*/ 0 w 1657350"/>
              <a:gd name="connsiteY0" fmla="*/ 1343381 h 2502891"/>
              <a:gd name="connsiteX1" fmla="*/ 1276858 w 1657350"/>
              <a:gd name="connsiteY1" fmla="*/ 0 h 2502891"/>
              <a:gd name="connsiteX2" fmla="*/ 1657350 w 1657350"/>
              <a:gd name="connsiteY2" fmla="*/ 2259051 h 2502891"/>
              <a:gd name="connsiteX3" fmla="*/ 762000 w 1657350"/>
              <a:gd name="connsiteY3" fmla="*/ 2502891 h 2502891"/>
              <a:gd name="connsiteX4" fmla="*/ 0 w 1657350"/>
              <a:gd name="connsiteY4" fmla="*/ 1343381 h 2502891"/>
              <a:gd name="connsiteX0" fmla="*/ 0 w 1657350"/>
              <a:gd name="connsiteY0" fmla="*/ 1343381 h 2502891"/>
              <a:gd name="connsiteX1" fmla="*/ 1276858 w 1657350"/>
              <a:gd name="connsiteY1" fmla="*/ 0 h 2502891"/>
              <a:gd name="connsiteX2" fmla="*/ 1657350 w 1657350"/>
              <a:gd name="connsiteY2" fmla="*/ 2259051 h 2502891"/>
              <a:gd name="connsiteX3" fmla="*/ 762000 w 1657350"/>
              <a:gd name="connsiteY3" fmla="*/ 2502891 h 2502891"/>
              <a:gd name="connsiteX4" fmla="*/ 0 w 1657350"/>
              <a:gd name="connsiteY4" fmla="*/ 1343381 h 2502891"/>
              <a:gd name="connsiteX0" fmla="*/ 0 w 1657350"/>
              <a:gd name="connsiteY0" fmla="*/ 1343381 h 2490191"/>
              <a:gd name="connsiteX1" fmla="*/ 1276858 w 1657350"/>
              <a:gd name="connsiteY1" fmla="*/ 0 h 2490191"/>
              <a:gd name="connsiteX2" fmla="*/ 1657350 w 1657350"/>
              <a:gd name="connsiteY2" fmla="*/ 2259051 h 2490191"/>
              <a:gd name="connsiteX3" fmla="*/ 730250 w 1657350"/>
              <a:gd name="connsiteY3" fmla="*/ 2490191 h 2490191"/>
              <a:gd name="connsiteX4" fmla="*/ 0 w 1657350"/>
              <a:gd name="connsiteY4" fmla="*/ 1343381 h 2490191"/>
              <a:gd name="connsiteX0" fmla="*/ 0 w 1657350"/>
              <a:gd name="connsiteY0" fmla="*/ 1343381 h 2502891"/>
              <a:gd name="connsiteX1" fmla="*/ 1276858 w 1657350"/>
              <a:gd name="connsiteY1" fmla="*/ 0 h 2502891"/>
              <a:gd name="connsiteX2" fmla="*/ 1657350 w 1657350"/>
              <a:gd name="connsiteY2" fmla="*/ 2259051 h 2502891"/>
              <a:gd name="connsiteX3" fmla="*/ 755650 w 1657350"/>
              <a:gd name="connsiteY3" fmla="*/ 2502891 h 2502891"/>
              <a:gd name="connsiteX4" fmla="*/ 0 w 1657350"/>
              <a:gd name="connsiteY4" fmla="*/ 1343381 h 2502891"/>
              <a:gd name="connsiteX0" fmla="*/ 0 w 1657350"/>
              <a:gd name="connsiteY0" fmla="*/ 1343381 h 2502891"/>
              <a:gd name="connsiteX1" fmla="*/ 1276858 w 1657350"/>
              <a:gd name="connsiteY1" fmla="*/ 0 h 2502891"/>
              <a:gd name="connsiteX2" fmla="*/ 1657350 w 1657350"/>
              <a:gd name="connsiteY2" fmla="*/ 2259051 h 2502891"/>
              <a:gd name="connsiteX3" fmla="*/ 755650 w 1657350"/>
              <a:gd name="connsiteY3" fmla="*/ 2502891 h 2502891"/>
              <a:gd name="connsiteX4" fmla="*/ 0 w 1657350"/>
              <a:gd name="connsiteY4" fmla="*/ 1343381 h 2502891"/>
              <a:gd name="connsiteX0" fmla="*/ 0 w 1822450"/>
              <a:gd name="connsiteY0" fmla="*/ 1400531 h 2502891"/>
              <a:gd name="connsiteX1" fmla="*/ 1441958 w 1822450"/>
              <a:gd name="connsiteY1" fmla="*/ 0 h 2502891"/>
              <a:gd name="connsiteX2" fmla="*/ 1822450 w 1822450"/>
              <a:gd name="connsiteY2" fmla="*/ 2259051 h 2502891"/>
              <a:gd name="connsiteX3" fmla="*/ 920750 w 1822450"/>
              <a:gd name="connsiteY3" fmla="*/ 2502891 h 2502891"/>
              <a:gd name="connsiteX4" fmla="*/ 0 w 1822450"/>
              <a:gd name="connsiteY4" fmla="*/ 1400531 h 2502891"/>
              <a:gd name="connsiteX0" fmla="*/ 0 w 1822450"/>
              <a:gd name="connsiteY0" fmla="*/ 1400531 h 2502891"/>
              <a:gd name="connsiteX1" fmla="*/ 1441958 w 1822450"/>
              <a:gd name="connsiteY1" fmla="*/ 0 h 2502891"/>
              <a:gd name="connsiteX2" fmla="*/ 1822450 w 1822450"/>
              <a:gd name="connsiteY2" fmla="*/ 2259051 h 2502891"/>
              <a:gd name="connsiteX3" fmla="*/ 920750 w 1822450"/>
              <a:gd name="connsiteY3" fmla="*/ 2502891 h 2502891"/>
              <a:gd name="connsiteX4" fmla="*/ 0 w 1822450"/>
              <a:gd name="connsiteY4" fmla="*/ 1400531 h 2502891"/>
              <a:gd name="connsiteX0" fmla="*/ 0 w 1822450"/>
              <a:gd name="connsiteY0" fmla="*/ 1385291 h 2487651"/>
              <a:gd name="connsiteX1" fmla="*/ 1388618 w 1822450"/>
              <a:gd name="connsiteY1" fmla="*/ 0 h 2487651"/>
              <a:gd name="connsiteX2" fmla="*/ 1822450 w 1822450"/>
              <a:gd name="connsiteY2" fmla="*/ 2243811 h 2487651"/>
              <a:gd name="connsiteX3" fmla="*/ 920750 w 1822450"/>
              <a:gd name="connsiteY3" fmla="*/ 2487651 h 2487651"/>
              <a:gd name="connsiteX4" fmla="*/ 0 w 1822450"/>
              <a:gd name="connsiteY4" fmla="*/ 1385291 h 2487651"/>
              <a:gd name="connsiteX0" fmla="*/ 0 w 1540510"/>
              <a:gd name="connsiteY0" fmla="*/ 1385291 h 2487651"/>
              <a:gd name="connsiteX1" fmla="*/ 1388618 w 1540510"/>
              <a:gd name="connsiteY1" fmla="*/ 0 h 2487651"/>
              <a:gd name="connsiteX2" fmla="*/ 1540510 w 1540510"/>
              <a:gd name="connsiteY2" fmla="*/ 2045691 h 2487651"/>
              <a:gd name="connsiteX3" fmla="*/ 920750 w 1540510"/>
              <a:gd name="connsiteY3" fmla="*/ 2487651 h 2487651"/>
              <a:gd name="connsiteX4" fmla="*/ 0 w 1540510"/>
              <a:gd name="connsiteY4" fmla="*/ 1385291 h 2487651"/>
              <a:gd name="connsiteX0" fmla="*/ 0 w 1548527"/>
              <a:gd name="connsiteY0" fmla="*/ 1385291 h 2487651"/>
              <a:gd name="connsiteX1" fmla="*/ 1388618 w 1548527"/>
              <a:gd name="connsiteY1" fmla="*/ 0 h 2487651"/>
              <a:gd name="connsiteX2" fmla="*/ 1361441 w 1548527"/>
              <a:gd name="connsiteY2" fmla="*/ 1771371 h 2487651"/>
              <a:gd name="connsiteX3" fmla="*/ 1540510 w 1548527"/>
              <a:gd name="connsiteY3" fmla="*/ 2045691 h 2487651"/>
              <a:gd name="connsiteX4" fmla="*/ 920750 w 1548527"/>
              <a:gd name="connsiteY4" fmla="*/ 2487651 h 2487651"/>
              <a:gd name="connsiteX5" fmla="*/ 0 w 1548527"/>
              <a:gd name="connsiteY5" fmla="*/ 1385291 h 2487651"/>
              <a:gd name="connsiteX0" fmla="*/ 0 w 1548527"/>
              <a:gd name="connsiteY0" fmla="*/ 1385291 h 2487651"/>
              <a:gd name="connsiteX1" fmla="*/ 1388618 w 1548527"/>
              <a:gd name="connsiteY1" fmla="*/ 0 h 2487651"/>
              <a:gd name="connsiteX2" fmla="*/ 1361441 w 1548527"/>
              <a:gd name="connsiteY2" fmla="*/ 1771371 h 2487651"/>
              <a:gd name="connsiteX3" fmla="*/ 1540510 w 1548527"/>
              <a:gd name="connsiteY3" fmla="*/ 2045691 h 2487651"/>
              <a:gd name="connsiteX4" fmla="*/ 920750 w 1548527"/>
              <a:gd name="connsiteY4" fmla="*/ 2487651 h 2487651"/>
              <a:gd name="connsiteX5" fmla="*/ 0 w 1548527"/>
              <a:gd name="connsiteY5" fmla="*/ 1385291 h 2487651"/>
              <a:gd name="connsiteX0" fmla="*/ 0 w 1754341"/>
              <a:gd name="connsiteY0" fmla="*/ 1385291 h 2487651"/>
              <a:gd name="connsiteX1" fmla="*/ 1388618 w 1754341"/>
              <a:gd name="connsiteY1" fmla="*/ 0 h 2487651"/>
              <a:gd name="connsiteX2" fmla="*/ 1361441 w 1754341"/>
              <a:gd name="connsiteY2" fmla="*/ 1771371 h 2487651"/>
              <a:gd name="connsiteX3" fmla="*/ 1750060 w 1754341"/>
              <a:gd name="connsiteY3" fmla="*/ 1907579 h 2487651"/>
              <a:gd name="connsiteX4" fmla="*/ 920750 w 1754341"/>
              <a:gd name="connsiteY4" fmla="*/ 2487651 h 2487651"/>
              <a:gd name="connsiteX5" fmla="*/ 0 w 1754341"/>
              <a:gd name="connsiteY5" fmla="*/ 1385291 h 2487651"/>
              <a:gd name="connsiteX0" fmla="*/ 0 w 1789349"/>
              <a:gd name="connsiteY0" fmla="*/ 1385291 h 2487651"/>
              <a:gd name="connsiteX1" fmla="*/ 1388618 w 1789349"/>
              <a:gd name="connsiteY1" fmla="*/ 0 h 2487651"/>
              <a:gd name="connsiteX2" fmla="*/ 1771016 w 1789349"/>
              <a:gd name="connsiteY2" fmla="*/ 1114146 h 2487651"/>
              <a:gd name="connsiteX3" fmla="*/ 1750060 w 1789349"/>
              <a:gd name="connsiteY3" fmla="*/ 1907579 h 2487651"/>
              <a:gd name="connsiteX4" fmla="*/ 920750 w 1789349"/>
              <a:gd name="connsiteY4" fmla="*/ 2487651 h 2487651"/>
              <a:gd name="connsiteX5" fmla="*/ 0 w 1789349"/>
              <a:gd name="connsiteY5" fmla="*/ 1385291 h 2487651"/>
              <a:gd name="connsiteX0" fmla="*/ 0 w 1789349"/>
              <a:gd name="connsiteY0" fmla="*/ 1551978 h 2654338"/>
              <a:gd name="connsiteX1" fmla="*/ 1769618 w 1789349"/>
              <a:gd name="connsiteY1" fmla="*/ 0 h 2654338"/>
              <a:gd name="connsiteX2" fmla="*/ 1771016 w 1789349"/>
              <a:gd name="connsiteY2" fmla="*/ 1280833 h 2654338"/>
              <a:gd name="connsiteX3" fmla="*/ 1750060 w 1789349"/>
              <a:gd name="connsiteY3" fmla="*/ 2074266 h 2654338"/>
              <a:gd name="connsiteX4" fmla="*/ 920750 w 1789349"/>
              <a:gd name="connsiteY4" fmla="*/ 2654338 h 2654338"/>
              <a:gd name="connsiteX5" fmla="*/ 0 w 1789349"/>
              <a:gd name="connsiteY5" fmla="*/ 1551978 h 2654338"/>
              <a:gd name="connsiteX0" fmla="*/ 0 w 1929485"/>
              <a:gd name="connsiteY0" fmla="*/ 1551978 h 2654338"/>
              <a:gd name="connsiteX1" fmla="*/ 1769618 w 1929485"/>
              <a:gd name="connsiteY1" fmla="*/ 0 h 2654338"/>
              <a:gd name="connsiteX2" fmla="*/ 1750060 w 1929485"/>
              <a:gd name="connsiteY2" fmla="*/ 2074266 h 2654338"/>
              <a:gd name="connsiteX3" fmla="*/ 920750 w 1929485"/>
              <a:gd name="connsiteY3" fmla="*/ 2654338 h 2654338"/>
              <a:gd name="connsiteX4" fmla="*/ 0 w 1929485"/>
              <a:gd name="connsiteY4" fmla="*/ 1551978 h 2654338"/>
              <a:gd name="connsiteX0" fmla="*/ 0 w 1811919"/>
              <a:gd name="connsiteY0" fmla="*/ 1551978 h 2654338"/>
              <a:gd name="connsiteX1" fmla="*/ 1769618 w 1811919"/>
              <a:gd name="connsiteY1" fmla="*/ 0 h 2654338"/>
              <a:gd name="connsiteX2" fmla="*/ 1750060 w 1811919"/>
              <a:gd name="connsiteY2" fmla="*/ 2074266 h 2654338"/>
              <a:gd name="connsiteX3" fmla="*/ 920750 w 1811919"/>
              <a:gd name="connsiteY3" fmla="*/ 2654338 h 2654338"/>
              <a:gd name="connsiteX4" fmla="*/ 0 w 1811919"/>
              <a:gd name="connsiteY4" fmla="*/ 1551978 h 2654338"/>
              <a:gd name="connsiteX0" fmla="*/ 0 w 1769618"/>
              <a:gd name="connsiteY0" fmla="*/ 1551978 h 2654338"/>
              <a:gd name="connsiteX1" fmla="*/ 1769618 w 1769618"/>
              <a:gd name="connsiteY1" fmla="*/ 0 h 2654338"/>
              <a:gd name="connsiteX2" fmla="*/ 1750060 w 1769618"/>
              <a:gd name="connsiteY2" fmla="*/ 2074266 h 2654338"/>
              <a:gd name="connsiteX3" fmla="*/ 920750 w 1769618"/>
              <a:gd name="connsiteY3" fmla="*/ 2654338 h 2654338"/>
              <a:gd name="connsiteX4" fmla="*/ 0 w 1769618"/>
              <a:gd name="connsiteY4" fmla="*/ 1551978 h 2654338"/>
              <a:gd name="connsiteX0" fmla="*/ 0 w 1777514"/>
              <a:gd name="connsiteY0" fmla="*/ 1551978 h 2654338"/>
              <a:gd name="connsiteX1" fmla="*/ 1769618 w 1777514"/>
              <a:gd name="connsiteY1" fmla="*/ 0 h 2654338"/>
              <a:gd name="connsiteX2" fmla="*/ 1762760 w 1777514"/>
              <a:gd name="connsiteY2" fmla="*/ 2163166 h 2654338"/>
              <a:gd name="connsiteX3" fmla="*/ 920750 w 1777514"/>
              <a:gd name="connsiteY3" fmla="*/ 2654338 h 2654338"/>
              <a:gd name="connsiteX4" fmla="*/ 0 w 1777514"/>
              <a:gd name="connsiteY4" fmla="*/ 1551978 h 26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514" h="2654338">
                <a:moveTo>
                  <a:pt x="0" y="1551978"/>
                </a:moveTo>
                <a:lnTo>
                  <a:pt x="1769618" y="0"/>
                </a:lnTo>
                <a:cubicBezTo>
                  <a:pt x="1742208" y="315648"/>
                  <a:pt x="1804226" y="1725538"/>
                  <a:pt x="1762760" y="2163166"/>
                </a:cubicBezTo>
                <a:cubicBezTo>
                  <a:pt x="1486323" y="2356523"/>
                  <a:pt x="1197187" y="2460981"/>
                  <a:pt x="920750" y="2654338"/>
                </a:cubicBezTo>
                <a:cubicBezTo>
                  <a:pt x="1339850" y="2312285"/>
                  <a:pt x="1092200" y="1176481"/>
                  <a:pt x="0" y="1551978"/>
                </a:cubicBezTo>
                <a:close/>
              </a:path>
            </a:pathLst>
          </a:cu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  <a:alpha val="3500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8" name="Group 77"/>
          <p:cNvGrpSpPr/>
          <p:nvPr/>
        </p:nvGrpSpPr>
        <p:grpSpPr>
          <a:xfrm>
            <a:off x="3330575" y="1733550"/>
            <a:ext cx="276038" cy="200055"/>
            <a:chOff x="6424261" y="1998534"/>
            <a:chExt cx="410064" cy="297191"/>
          </a:xfrm>
        </p:grpSpPr>
        <p:sp>
          <p:nvSpPr>
            <p:cNvPr id="81" name="Oval 80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24261" y="1998534"/>
              <a:ext cx="410064" cy="297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O</a:t>
              </a:r>
              <a:r>
                <a:rPr lang="en-US" sz="700" b="1" baseline="-25000" dirty="0" smtClean="0"/>
                <a:t>2</a:t>
              </a:r>
              <a:endParaRPr lang="en-IN" sz="700" b="1" baseline="-25000" dirty="0"/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48835" y="345552"/>
            <a:ext cx="50164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During breathing oxygen enters the lungs and then into alveoli.</a:t>
            </a:r>
            <a:endParaRPr kumimoji="1" lang="en-GB" altLang="zh-TW" sz="2400" dirty="0">
              <a:solidFill>
                <a:srgbClr val="000099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548835" y="345552"/>
            <a:ext cx="5016497" cy="123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The alveoli are surrounded by blood capillaries which contain blood.</a:t>
            </a:r>
            <a:endParaRPr kumimoji="1" lang="en-GB" altLang="zh-TW" sz="2400" dirty="0">
              <a:solidFill>
                <a:srgbClr val="000099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548835" y="345552"/>
            <a:ext cx="5191644" cy="161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The </a:t>
            </a:r>
            <a:r>
              <a:rPr kumimoji="1" lang="en-US" altLang="zh-TW" sz="2400" dirty="0" err="1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haemoglobin</a:t>
            </a: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present in the RBC’S of the blood absorbs oxygen from the thin walls of the capillaries. </a:t>
            </a:r>
            <a:endParaRPr kumimoji="1" lang="en-GB" altLang="zh-TW" sz="2400" dirty="0">
              <a:solidFill>
                <a:srgbClr val="000099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548835" y="345552"/>
            <a:ext cx="5016497" cy="85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This oxygen is carried to all the tissues of the body.</a:t>
            </a:r>
            <a:endParaRPr kumimoji="1" lang="en-GB" altLang="zh-TW" sz="2400" dirty="0">
              <a:solidFill>
                <a:srgbClr val="000099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548835" y="326092"/>
            <a:ext cx="50164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At the same time, CO</a:t>
            </a:r>
            <a:r>
              <a:rPr kumimoji="1" lang="en-US" altLang="zh-TW" sz="2400" baseline="-250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2</a:t>
            </a: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from the tissues is taken up by </a:t>
            </a:r>
            <a:r>
              <a:rPr kumimoji="1" lang="en-US" altLang="zh-TW" sz="2400" dirty="0" err="1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haemoglobin</a:t>
            </a: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and is released into the alveoli by diffusion.</a:t>
            </a:r>
            <a:endParaRPr kumimoji="1" lang="en-GB" altLang="zh-TW" sz="2400" dirty="0">
              <a:solidFill>
                <a:srgbClr val="000099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548835" y="345552"/>
            <a:ext cx="5016497" cy="85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This CO</a:t>
            </a:r>
            <a:r>
              <a:rPr kumimoji="1" lang="en-US" altLang="zh-TW" sz="2400" baseline="-250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2</a:t>
            </a:r>
            <a:r>
              <a:rPr kumimoji="1" lang="en-US" altLang="zh-TW" sz="2400" dirty="0" smtClean="0">
                <a:solidFill>
                  <a:srgbClr val="000099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goes out of the body when we breathe out air.</a:t>
            </a:r>
            <a:endParaRPr kumimoji="1" lang="en-GB" altLang="zh-TW" sz="2400" dirty="0">
              <a:solidFill>
                <a:srgbClr val="000099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56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48148E-6 L -0.06007 -0.08364 L -0.09809 -0.10988 C -0.11007 -0.10555 -0.14306 -0.09938 -0.15174 -0.08333 C -0.16042 -0.06728 -0.15208 -0.03704 -0.15035 -0.01358 C -0.14861 0.00988 -0.14236 0.02068 -0.14097 0.05679 C -0.13958 0.0929 -0.14549 0.1571 -0.14236 0.20371 C -0.14635 0.27809 -0.13108 0.30494 -0.12187 0.33642 C -0.11267 0.3679 -0.09601 0.37778 -0.0875 0.39198 C -0.07899 0.40617 -0.07882 0.41512 -0.07083 0.42099 C -0.06285 0.42685 -0.04566 0.42716 -0.03941 0.42809 " pathEditMode="relative" rAng="0" ptsTypes="FAfaaafaaaF">
                                      <p:cBhvr>
                                        <p:cTn id="35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1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C 0.01181 0.00216 0.04601 0.02068 0.07118 0.01235 C 0.09514 0.0034 0.12118 -0.04537 0.1441 -0.05432 C 0.1691 -0.05432 0.19462 -0.05895 0.20868 -0.04197 C 0.20868 -0.04167 0.225 -0.00988 0.24132 0.02253 C 0.27049 0.21883 0.30591 0.24661 0.30591 0.24691 " pathEditMode="relative" rAng="0" ptsTypes="faffff">
                                      <p:cBhvr>
                                        <p:cTn id="142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9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C 0.01181 0.00216 0.04601 0.02068 0.07118 0.01235 C 0.09514 0.0034 0.12118 -0.04537 0.1441 -0.05432 C 0.1691 -0.05432 0.19462 -0.05895 0.20868 -0.04197 C 0.20868 -0.04167 0.225 -0.00988 0.24132 0.02253 C 0.27049 0.21883 0.30591 0.24661 0.30591 0.24691 " pathEditMode="relative" rAng="0" ptsTypes="faffff">
                                      <p:cBhvr>
                                        <p:cTn id="154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9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6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000"/>
                            </p:stCondLst>
                            <p:childTnLst>
                              <p:par>
                                <p:cTn id="16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C 0.01181 0.00216 0.04601 0.02068 0.07118 0.01235 C 0.09514 0.0034 0.12118 -0.04537 0.1441 -0.05432 C 0.1691 -0.05432 0.19462 -0.05895 0.20868 -0.04197 C 0.20868 -0.04167 0.225 -0.00988 0.24132 0.02253 C 0.27049 0.21883 0.30591 0.24661 0.30591 0.24691 " pathEditMode="relative" rAng="0" ptsTypes="faffff">
                                      <p:cBhvr>
                                        <p:cTn id="166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9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8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642E-6 C 0.01181 0.00216 0.04601 0.02068 0.07118 0.01235 C 0.09514 0.0034 0.12118 -0.04537 0.1441 -0.05432 C 0.1691 -0.05432 0.19462 -0.05895 0.20868 -0.04197 L 0.24132 0.02099 " pathEditMode="relative" rAng="0" ptsTypes="fafFf">
                                      <p:cBhvr>
                                        <p:cTn id="1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66" y="-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46914E-6 L 0.11025 -0.0108 C 0.14184 -0.01636 0.16997 -0.02068 0.19011 -0.03426 C 0.21025 -0.04784 0.22587 -0.08488 0.23455 -0.09722 " pathEditMode="relative" rAng="0" ptsTypes="FfsF">
                                      <p:cBhvr>
                                        <p:cTn id="210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4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-0.09846 C 0.23924 -0.10648 0.24792 -0.13426 0.25539 -0.14537 C 0.26164 -0.15556 0.26719 -0.15618 0.27205 -0.16019 " pathEditMode="relative" rAng="0" ptsTypes="faf">
                                      <p:cBhvr>
                                        <p:cTn id="223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2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-0.00312 0.00216 -0.01337 0.00216 -0.0191 0.01296 C -0.02482 0.02346 -0.03125 0.05216 -0.03437 0.06296 " pathEditMode="relative" rAng="0" ptsTypes="faf">
                                      <p:cBhvr>
                                        <p:cTn id="248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00"/>
                            </p:stCondLst>
                            <p:childTnLst>
                              <p:par>
                                <p:cTn id="25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7 0.06111 C -0.03993 0.07315 -0.04687 0.11389 -0.06458 0.13333 C -0.08229 0.15278 -0.11423 0.16883 -0.14166 0.17778 C -0.1691 0.18673 -0.20191 0.18611 -0.22899 0.18765 " pathEditMode="relative" rAng="0" ptsTypes="faaf">
                                      <p:cBhvr>
                                        <p:cTn id="251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6500"/>
                            </p:stCondLst>
                            <p:childTnLst>
                              <p:par>
                                <p:cTn id="25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037 L -0.02691 -0.00587 L -0.04982 -0.05124 L -0.08732 -0.11328 C -0.10711 -0.17315 -0.09531 -0.3355 -0.0993 -0.39476 C -0.1033 -0.45402 -0.11302 -0.4463 -0.11076 -0.46883 C -0.1085 -0.49136 -0.10052 -0.52223 -0.08524 -0.53087 C -0.06024 -0.53087 -0.03576 -0.53457 -0.01909 -0.52161 L 0.02049 -0.38365 " pathEditMode="relative" rAng="0" ptsTypes="FAAfaafFF">
                                      <p:cBhvr>
                                        <p:cTn id="27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-2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0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500"/>
                            </p:stCondLst>
                            <p:childTnLst>
                              <p:par>
                                <p:cTn id="287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32 0.02099 L 0.25938 0.11482 C 0.28403 0.24074 0.28837 0.23858 0.3066 0.24414 " pathEditMode="relative" rAng="0" ptsTypes="FfF">
                                      <p:cBhvr>
                                        <p:cTn id="28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1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3" grpId="0" animBg="1"/>
      <p:bldP spid="5" grpId="0"/>
      <p:bldP spid="5" grpId="1"/>
      <p:bldP spid="7" grpId="0" animBg="1"/>
      <p:bldP spid="7" grpId="1" animBg="1"/>
      <p:bldP spid="66" grpId="0" animBg="1"/>
      <p:bldP spid="66" grpId="1" animBg="1"/>
      <p:bldP spid="66" grpId="2" animBg="1"/>
      <p:bldP spid="66" grpId="3" animBg="1"/>
      <p:bldP spid="64" grpId="0"/>
      <p:bldP spid="64" grpId="1"/>
      <p:bldP spid="72" grpId="0" animBg="1"/>
      <p:bldP spid="8" grpId="0" animBg="1"/>
      <p:bldP spid="74" grpId="0" animBg="1"/>
      <p:bldP spid="74" grpId="1" animBg="1"/>
      <p:bldP spid="88" grpId="0" animBg="1"/>
      <p:bldP spid="88" grpId="1" animBg="1"/>
      <p:bldP spid="89" grpId="0" animBg="1"/>
      <p:bldP spid="89" grpId="1" animBg="1"/>
      <p:bldP spid="70" grpId="0" animBg="1"/>
      <p:bldP spid="70" grpId="1" animBg="1"/>
      <p:bldP spid="70" grpId="3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57" grpId="0" animBg="1"/>
      <p:bldP spid="56" grpId="0" animBg="1"/>
      <p:bldP spid="59" grpId="0" animBg="1"/>
      <p:bldP spid="60" grpId="0" animBg="1"/>
      <p:bldP spid="58" grpId="0" animBg="1"/>
      <p:bldP spid="65" grpId="0" animBg="1"/>
      <p:bldP spid="83" grpId="0"/>
      <p:bldP spid="83" grpId="1"/>
      <p:bldP spid="93" grpId="0"/>
      <p:bldP spid="93" grpId="1"/>
      <p:bldP spid="94" grpId="0"/>
      <p:bldP spid="94" grpId="1"/>
      <p:bldP spid="96" grpId="0"/>
      <p:bldP spid="96" grpId="1"/>
      <p:bldP spid="97" grpId="0"/>
      <p:bldP spid="97" grpId="1"/>
      <p:bldP spid="98" grpId="0"/>
      <p:bldP spid="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48835" y="394635"/>
            <a:ext cx="77569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err="1" smtClean="0">
                <a:solidFill>
                  <a:srgbClr val="000099"/>
                </a:solidFill>
                <a:effectLst/>
                <a:latin typeface="Bookman Old Style" pitchFamily="18" charset="0"/>
              </a:rPr>
              <a:t>Haemoglobin</a:t>
            </a:r>
            <a:r>
              <a:rPr kumimoji="1" lang="en-US" altLang="zh-TW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  <a:t> helps in exchange of gases </a:t>
            </a:r>
            <a:br>
              <a:rPr kumimoji="1" lang="en-US" altLang="zh-TW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</a:br>
            <a:r>
              <a:rPr kumimoji="1" lang="en-US" altLang="zh-TW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  <a:t>between the alveoli and the surrounding tissues.</a:t>
            </a:r>
            <a:endParaRPr kumimoji="1" lang="en-GB" altLang="zh-TW" sz="2400" dirty="0">
              <a:solidFill>
                <a:srgbClr val="000099"/>
              </a:solidFill>
              <a:effectLst/>
              <a:latin typeface="Bookman Old Style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48835" y="1171616"/>
            <a:ext cx="77569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  <a:t>So </a:t>
            </a:r>
            <a:r>
              <a:rPr kumimoji="1" lang="en-US" altLang="zh-TW" sz="2400" dirty="0" err="1" smtClean="0">
                <a:solidFill>
                  <a:srgbClr val="000099"/>
                </a:solidFill>
                <a:effectLst/>
                <a:latin typeface="Bookman Old Style" pitchFamily="18" charset="0"/>
              </a:rPr>
              <a:t>haemoglobin</a:t>
            </a:r>
            <a:r>
              <a:rPr kumimoji="1" lang="en-US" altLang="zh-TW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  <a:t> is also called as respiratory pigment.</a:t>
            </a:r>
            <a:endParaRPr kumimoji="1" lang="en-GB" altLang="zh-TW" sz="2400" dirty="0">
              <a:solidFill>
                <a:srgbClr val="000099"/>
              </a:solidFill>
              <a:effectLst/>
              <a:latin typeface="Bookman Old Style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8835" y="1948597"/>
            <a:ext cx="474706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400" dirty="0" smtClean="0">
                <a:solidFill>
                  <a:srgbClr val="000099"/>
                </a:solidFill>
                <a:effectLst/>
                <a:latin typeface="Bookman Old Style" pitchFamily="18" charset="0"/>
              </a:rPr>
              <a:t>During the breathing cycle, when air is taken in and let out, the lungs always contain a residual volume of air so that there is sufficient time for oxygen to be absorbed and for carbon dioxide to be released.</a:t>
            </a:r>
            <a:endParaRPr kumimoji="1" lang="en-GB" altLang="zh-TW" sz="2400" dirty="0">
              <a:solidFill>
                <a:srgbClr val="000099"/>
              </a:solidFill>
              <a:effectLst/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09825" y="317789"/>
            <a:ext cx="4324350" cy="450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normalizeH="0" baseline="0" noProof="0" dirty="0" smtClean="0">
                <a:solidFill>
                  <a:schemeClr val="tx1"/>
                </a:solidFill>
                <a:uLnTx/>
                <a:uFillTx/>
                <a:latin typeface="Bookman Old Style" pitchFamily="18" charset="0"/>
                <a:ea typeface="+mj-ea"/>
                <a:cs typeface="+mj-cs"/>
              </a:rPr>
              <a:t>Exchange of gases in Plants</a:t>
            </a:r>
            <a:endParaRPr kumimoji="0" lang="en-US" sz="2200" b="1" i="0" u="none" strike="noStrike" kern="1200" normalizeH="0" baseline="0" noProof="0" dirty="0">
              <a:solidFill>
                <a:schemeClr val="tx1"/>
              </a:solidFill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85346" name="Picture 2" descr="Red Flower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134041" y="876300"/>
            <a:ext cx="589962" cy="1274318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2379345" y="4247008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itchFamily="18" charset="0"/>
              </a:rPr>
              <a:t>Diffusion.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09600" y="74295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Plants do not have respiratory organs.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09600" y="1259096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Plants are stationary.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09600" y="1775242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So their energy requirement is less.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09600" y="2291388"/>
            <a:ext cx="4827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So the process of respiration is slower as compared to animals.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20110" y="3115310"/>
            <a:ext cx="47974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So there is very little transport of gases.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20110" y="3939232"/>
            <a:ext cx="47974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The gases are exchanged by the process of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pic>
        <p:nvPicPr>
          <p:cNvPr id="27" name="Picture 26" descr="C:\Users\KSHITIJ\Desktop\shweta ppt\breathing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2848" y="706376"/>
            <a:ext cx="1339850" cy="1540058"/>
          </a:xfrm>
          <a:prstGeom prst="rect">
            <a:avLst/>
          </a:prstGeom>
          <a:noFill/>
        </p:spPr>
      </p:pic>
      <p:sp>
        <p:nvSpPr>
          <p:cNvPr id="28" name="Multiply 27"/>
          <p:cNvSpPr/>
          <p:nvPr/>
        </p:nvSpPr>
        <p:spPr>
          <a:xfrm>
            <a:off x="6781800" y="555432"/>
            <a:ext cx="1841946" cy="1841946"/>
          </a:xfrm>
          <a:prstGeom prst="mathMultiply">
            <a:avLst>
              <a:gd name="adj1" fmla="val 8429"/>
            </a:avLst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loud Callout 19"/>
          <p:cNvSpPr/>
          <p:nvPr/>
        </p:nvSpPr>
        <p:spPr>
          <a:xfrm>
            <a:off x="1412814" y="2786066"/>
            <a:ext cx="4149786" cy="1275334"/>
          </a:xfrm>
          <a:prstGeom prst="cloudCallout">
            <a:avLst>
              <a:gd name="adj1" fmla="val -13907"/>
              <a:gd name="adj2" fmla="val 6538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Higher concentration to lower concentration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2994007" y="1876478"/>
            <a:ext cx="2423595" cy="829819"/>
          </a:xfrm>
          <a:prstGeom prst="cloudCallout">
            <a:avLst>
              <a:gd name="adj1" fmla="val -37660"/>
              <a:gd name="adj2" fmla="val -74761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Fixed at one place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7" grpId="1"/>
      <p:bldP spid="19" grpId="0"/>
      <p:bldP spid="21" grpId="0"/>
      <p:bldP spid="22" grpId="0"/>
      <p:bldP spid="23" grpId="0"/>
      <p:bldP spid="24" grpId="0"/>
      <p:bldP spid="26" grpId="0"/>
      <p:bldP spid="28" grpId="0" animBg="1"/>
      <p:bldP spid="28" grpId="1" animBg="1"/>
      <p:bldP spid="20" grpId="0" animBg="1"/>
      <p:bldP spid="20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ttp://www.jsriley.com/ASFS_RM_149/graphics/summer_clipart_sun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798582"/>
            <a:ext cx="914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717800" y="787539"/>
            <a:ext cx="5740400" cy="707886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905"/>
                <a:solidFill>
                  <a:schemeClr val="accent6">
                    <a:lumMod val="50000"/>
                  </a:schemeClr>
                </a:solidFill>
                <a:latin typeface="Bookman Old Style" pitchFamily="18" charset="0"/>
              </a:rPr>
              <a:t>Due to open stomata respiration and photosynthesis is simultaneous.</a:t>
            </a:r>
          </a:p>
        </p:txBody>
      </p:sp>
      <p:pic>
        <p:nvPicPr>
          <p:cNvPr id="2" name="Picture 20" descr="C:\Users\KSHITIJ\Desktop\shweta ppt\left-arro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93595" y="897404"/>
            <a:ext cx="1066799" cy="488156"/>
          </a:xfrm>
          <a:prstGeom prst="rect">
            <a:avLst/>
          </a:prstGeom>
          <a:noFill/>
        </p:spPr>
      </p:pic>
      <p:pic>
        <p:nvPicPr>
          <p:cNvPr id="194562" name="Picture 2" descr="C:\Users\KSHITIJ\Desktop\shweta ppt\SYN.GIF"/>
          <p:cNvPicPr>
            <a:picLocks noChangeAspect="1" noChangeArrowheads="1"/>
          </p:cNvPicPr>
          <p:nvPr/>
        </p:nvPicPr>
        <p:blipFill rotWithShape="1">
          <a:blip r:embed="rId4" cstate="print"/>
          <a:srcRect l="40840" t="6279" r="32993" b="56384"/>
          <a:stretch/>
        </p:blipFill>
        <p:spPr bwMode="auto">
          <a:xfrm>
            <a:off x="2672677" y="1809750"/>
            <a:ext cx="1144830" cy="1223404"/>
          </a:xfrm>
          <a:prstGeom prst="rect">
            <a:avLst/>
          </a:prstGeom>
          <a:noFill/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09600" y="314325"/>
            <a:ext cx="24384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During day time :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pic>
        <p:nvPicPr>
          <p:cNvPr id="16" name="Picture 2" descr="C:\Users\KSHITIJ\Desktop\shweta ppt\SYN.GIF"/>
          <p:cNvPicPr>
            <a:picLocks noChangeAspect="1" noChangeArrowheads="1"/>
          </p:cNvPicPr>
          <p:nvPr/>
        </p:nvPicPr>
        <p:blipFill rotWithShape="1">
          <a:blip r:embed="rId4" cstate="print"/>
          <a:srcRect l="39128" t="58976" r="35911" b="3191"/>
          <a:stretch/>
        </p:blipFill>
        <p:spPr bwMode="auto">
          <a:xfrm>
            <a:off x="2596912" y="3473756"/>
            <a:ext cx="1152106" cy="1307794"/>
          </a:xfrm>
          <a:prstGeom prst="rect">
            <a:avLst/>
          </a:prstGeom>
          <a:noFill/>
        </p:spPr>
      </p:pic>
      <p:sp>
        <p:nvSpPr>
          <p:cNvPr id="9" name="Circular Arrow 8"/>
          <p:cNvSpPr/>
          <p:nvPr/>
        </p:nvSpPr>
        <p:spPr>
          <a:xfrm rot="5400000">
            <a:off x="2963533" y="2408809"/>
            <a:ext cx="2099310" cy="1510792"/>
          </a:xfrm>
          <a:prstGeom prst="circularArrow">
            <a:avLst>
              <a:gd name="adj1" fmla="val 7735"/>
              <a:gd name="adj2" fmla="val 1142319"/>
              <a:gd name="adj3" fmla="val 20537603"/>
              <a:gd name="adj4" fmla="val 10800000"/>
              <a:gd name="adj5" fmla="val 9145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6200000">
            <a:off x="1367914" y="2408809"/>
            <a:ext cx="2099310" cy="1510792"/>
          </a:xfrm>
          <a:prstGeom prst="circularArrow">
            <a:avLst>
              <a:gd name="adj1" fmla="val 7735"/>
              <a:gd name="adj2" fmla="val 1142319"/>
              <a:gd name="adj3" fmla="val 20537603"/>
              <a:gd name="adj4" fmla="val 10800000"/>
              <a:gd name="adj5" fmla="val 9145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93682" y="2137756"/>
            <a:ext cx="300082" cy="200055"/>
            <a:chOff x="6482064" y="2047566"/>
            <a:chExt cx="300082" cy="200055"/>
          </a:xfrm>
        </p:grpSpPr>
        <p:sp>
          <p:nvSpPr>
            <p:cNvPr id="19" name="Oval 18"/>
            <p:cNvSpPr/>
            <p:nvPr/>
          </p:nvSpPr>
          <p:spPr>
            <a:xfrm>
              <a:off x="6550853" y="2076123"/>
              <a:ext cx="159734" cy="15973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82064" y="2047566"/>
              <a:ext cx="300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O</a:t>
              </a:r>
              <a:r>
                <a:rPr lang="en-US" sz="700" b="1" baseline="-25000" dirty="0" smtClean="0"/>
                <a:t>2</a:t>
              </a:r>
              <a:endParaRPr lang="en-IN" sz="700" b="1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2119" y="3987284"/>
            <a:ext cx="300082" cy="184666"/>
            <a:chOff x="6482064" y="2057091"/>
            <a:chExt cx="300082" cy="184666"/>
          </a:xfrm>
        </p:grpSpPr>
        <p:sp>
          <p:nvSpPr>
            <p:cNvPr id="22" name="Oval 21"/>
            <p:cNvSpPr/>
            <p:nvPr/>
          </p:nvSpPr>
          <p:spPr>
            <a:xfrm>
              <a:off x="6550853" y="2076123"/>
              <a:ext cx="159734" cy="15973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82064" y="2057091"/>
              <a:ext cx="3000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CO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590800" y="1482090"/>
            <a:ext cx="1183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During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460482" y="1906706"/>
            <a:ext cx="2245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O</a:t>
            </a:r>
            <a:r>
              <a:rPr kumimoji="1" lang="en-US" altLang="zh-TW" baseline="-25000" dirty="0" smtClean="0">
                <a:solidFill>
                  <a:srgbClr val="000099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 is released.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62400" y="3804487"/>
            <a:ext cx="14363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dirty="0">
                <a:solidFill>
                  <a:srgbClr val="000099"/>
                </a:solidFill>
                <a:latin typeface="Bookman Old Style" pitchFamily="18" charset="0"/>
              </a:rPr>
              <a:t>O</a:t>
            </a:r>
            <a:r>
              <a:rPr kumimoji="1" lang="en-US" altLang="zh-TW" baseline="-25000" dirty="0">
                <a:solidFill>
                  <a:srgbClr val="000099"/>
                </a:solidFill>
                <a:latin typeface="Bookman Old Style" pitchFamily="18" charset="0"/>
              </a:rPr>
              <a:t>2</a:t>
            </a:r>
            <a:r>
              <a:rPr kumimoji="1" lang="en-US" altLang="zh-TW" dirty="0">
                <a:solidFill>
                  <a:srgbClr val="000099"/>
                </a:solidFill>
                <a:latin typeface="Bookman Old Style" pitchFamily="18" charset="0"/>
              </a:rPr>
              <a:t> </a:t>
            </a: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is utilized for respiration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876455" y="3819589"/>
            <a:ext cx="14504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CO</a:t>
            </a:r>
            <a:r>
              <a:rPr kumimoji="1" lang="en-US" altLang="zh-TW" baseline="-25000" dirty="0" smtClean="0">
                <a:solidFill>
                  <a:srgbClr val="000099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 is given out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15532" y="1544419"/>
            <a:ext cx="21514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CO</a:t>
            </a:r>
            <a:r>
              <a:rPr kumimoji="1" lang="en-US" altLang="zh-TW" baseline="-25000" dirty="0" smtClean="0">
                <a:solidFill>
                  <a:srgbClr val="000099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 is used for photosynthesis.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C -2.77778E-6 0.0003 0.03785 -0.00062 0.06285 0.00802 C 0.08785 0.01666 0.11858 0.08518 0.12014 0.17129 C 0.1217 0.2574 0.09514 0.34537 0.05938 0.35617 C 0.02361 0.36697 0.01146 0.36666 0.00104 0.36975 " pathEditMode="relative" rAng="0" ptsTypes="fsssf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1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C 2.22222E-6 0.00031 -0.03559 0.0071 -0.04965 -0.00093 C -0.08715 -0.02037 -0.10677 -0.11173 -0.10781 -0.16944 C -0.10886 -0.22716 -0.08368 -0.33642 -0.05868 -0.34691 C -0.03368 -0.35741 0.00382 -0.35648 0.01805 -0.35864 " pathEditMode="relative" rAng="0" ptsTypes="ffssf">
                                      <p:cBhvr>
                                        <p:cTn id="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9" grpId="0" animBg="1"/>
      <p:bldP spid="17" grpId="0" animBg="1"/>
      <p:bldP spid="24" grpId="0"/>
      <p:bldP spid="25" grpId="0"/>
      <p:bldP spid="26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597150" y="1863923"/>
            <a:ext cx="1316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400" b="1" dirty="0" smtClean="0">
                <a:latin typeface="+mj-lt"/>
              </a:rPr>
              <a:t>Photosynthesis</a:t>
            </a:r>
            <a:endParaRPr lang="en-US" sz="1400" b="1" dirty="0">
              <a:latin typeface="+mj-lt"/>
            </a:endParaRPr>
          </a:p>
        </p:txBody>
      </p:sp>
      <p:sp>
        <p:nvSpPr>
          <p:cNvPr id="33" name="Circular Arrow 32"/>
          <p:cNvSpPr/>
          <p:nvPr/>
        </p:nvSpPr>
        <p:spPr>
          <a:xfrm rot="5400000">
            <a:off x="2878706" y="1600513"/>
            <a:ext cx="2099310" cy="1510792"/>
          </a:xfrm>
          <a:prstGeom prst="circularArrow">
            <a:avLst>
              <a:gd name="adj1" fmla="val 7735"/>
              <a:gd name="adj2" fmla="val 1142319"/>
              <a:gd name="adj3" fmla="val 20537603"/>
              <a:gd name="adj4" fmla="val 10800000"/>
              <a:gd name="adj5" fmla="val 9145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10800000">
            <a:off x="1631770" y="1765119"/>
            <a:ext cx="1721030" cy="1721030"/>
          </a:xfrm>
          <a:prstGeom prst="circularArrow">
            <a:avLst>
              <a:gd name="adj1" fmla="val 6437"/>
              <a:gd name="adj2" fmla="val 1142319"/>
              <a:gd name="adj3" fmla="val 20374800"/>
              <a:gd name="adj4" fmla="val 16158294"/>
              <a:gd name="adj5" fmla="val 8051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4562" name="Picture 2" descr="C:\Users\KSHITIJ\Desktop\shweta ppt\SYN.GIF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9999"/>
              </a:clrFrom>
              <a:clrTo>
                <a:srgbClr val="FF999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61" b="43116" l="39945" r="67218"/>
                    </a14:imgEffect>
                  </a14:imgLayer>
                </a14:imgProps>
              </a:ext>
            </a:extLst>
          </a:blip>
          <a:srcRect l="40840" t="7551" r="32993" b="56384"/>
          <a:stretch/>
        </p:blipFill>
        <p:spPr bwMode="auto">
          <a:xfrm>
            <a:off x="2672677" y="970007"/>
            <a:ext cx="1144830" cy="1181732"/>
          </a:xfrm>
          <a:prstGeom prst="rect">
            <a:avLst/>
          </a:prstGeom>
          <a:noFill/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09600" y="314325"/>
            <a:ext cx="264819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000099"/>
                </a:solidFill>
                <a:latin typeface="Bookman Old Style" pitchFamily="18" charset="0"/>
              </a:rPr>
              <a:t>During night time :</a:t>
            </a:r>
            <a:endParaRPr kumimoji="1" lang="en-GB" altLang="zh-TW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pic>
        <p:nvPicPr>
          <p:cNvPr id="16" name="Picture 2" descr="C:\Users\KSHITIJ\Desktop\shweta ppt\SYN.GIF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6699CC"/>
              </a:clrFrom>
              <a:clrTo>
                <a:srgbClr val="6699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09" b="94203" l="38843" r="66667">
                        <a14:foregroundMark x1="55923" y1="78986" x2="55096" y2="81884"/>
                      </a14:backgroundRemoval>
                    </a14:imgEffect>
                  </a14:imgLayer>
                </a14:imgProps>
              </a:ext>
            </a:extLst>
          </a:blip>
          <a:srcRect l="39128" t="58976" r="35911" b="3191"/>
          <a:stretch/>
        </p:blipFill>
        <p:spPr bwMode="auto">
          <a:xfrm>
            <a:off x="2596912" y="2787956"/>
            <a:ext cx="1152106" cy="1307794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2622119" y="3301484"/>
            <a:ext cx="300082" cy="184666"/>
            <a:chOff x="6482064" y="2057091"/>
            <a:chExt cx="300082" cy="184666"/>
          </a:xfrm>
        </p:grpSpPr>
        <p:sp>
          <p:nvSpPr>
            <p:cNvPr id="22" name="Oval 21"/>
            <p:cNvSpPr/>
            <p:nvPr/>
          </p:nvSpPr>
          <p:spPr>
            <a:xfrm>
              <a:off x="6550853" y="2076123"/>
              <a:ext cx="159734" cy="15973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82064" y="2057091"/>
              <a:ext cx="3000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CO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105400" y="195699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FF00"/>
                </a:solidFill>
                <a:latin typeface="Bookman Old Style" pitchFamily="18" charset="0"/>
              </a:rPr>
              <a:t>No O</a:t>
            </a:r>
            <a:r>
              <a:rPr kumimoji="1" lang="en-US" altLang="zh-TW" baseline="-25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FFFF00"/>
                </a:solidFill>
                <a:latin typeface="Bookman Old Style" pitchFamily="18" charset="0"/>
              </a:rPr>
              <a:t> is released.</a:t>
            </a:r>
            <a:endParaRPr kumimoji="1" lang="en-GB" altLang="zh-TW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742282" y="3595454"/>
            <a:ext cx="1436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FF00"/>
                </a:solidFill>
                <a:latin typeface="Bookman Old Style" pitchFamily="18" charset="0"/>
              </a:rPr>
              <a:t>During respiration</a:t>
            </a:r>
            <a:endParaRPr kumimoji="1" lang="en-GB" altLang="zh-TW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4897" y="1962150"/>
            <a:ext cx="19920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FF00"/>
                </a:solidFill>
                <a:latin typeface="Bookman Old Style" pitchFamily="18" charset="0"/>
              </a:rPr>
              <a:t>More CO</a:t>
            </a:r>
            <a:r>
              <a:rPr kumimoji="1" lang="en-US" altLang="zh-TW" baseline="-25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FFFF00"/>
                </a:solidFill>
                <a:latin typeface="Bookman Old Style" pitchFamily="18" charset="0"/>
              </a:rPr>
              <a:t> is eliminated</a:t>
            </a:r>
            <a:endParaRPr kumimoji="1" lang="en-GB" altLang="zh-TW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213946" y="1084064"/>
            <a:ext cx="2659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FF00"/>
                </a:solidFill>
                <a:latin typeface="Bookman Old Style" pitchFamily="18" charset="0"/>
              </a:rPr>
              <a:t>No Photosynthesis</a:t>
            </a:r>
            <a:endParaRPr kumimoji="1" lang="en-GB" altLang="zh-TW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2336819" y="557562"/>
            <a:ext cx="1841946" cy="1841946"/>
          </a:xfrm>
          <a:prstGeom prst="mathMultiply">
            <a:avLst>
              <a:gd name="adj1" fmla="val 8429"/>
            </a:avLst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62047" y="1257300"/>
            <a:ext cx="199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GB" altLang="zh-TW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4" name="Multiply 33"/>
          <p:cNvSpPr/>
          <p:nvPr/>
        </p:nvSpPr>
        <p:spPr>
          <a:xfrm>
            <a:off x="3563639" y="1449102"/>
            <a:ext cx="1841946" cy="1841946"/>
          </a:xfrm>
          <a:prstGeom prst="mathMultiply">
            <a:avLst>
              <a:gd name="adj1" fmla="val 8429"/>
            </a:avLst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724150" y="3867150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400" b="1" dirty="0" smtClean="0">
                <a:latin typeface="+mj-lt"/>
              </a:rPr>
              <a:t>Respiration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35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5679E-6 C -0.00869 -0.00062 -0.054 -0.00865 -0.07188 -0.03025 C -0.08976 -0.05186 -0.10556 -0.09445 -0.1073 -0.13025 " pathEditMode="relative" rAng="0" ptsTypes="fsf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animBg="1"/>
      <p:bldP spid="6" grpId="0" animBg="1"/>
      <p:bldP spid="14" grpId="0" animBg="1"/>
      <p:bldP spid="25" grpId="0"/>
      <p:bldP spid="26" grpId="0"/>
      <p:bldP spid="28" grpId="0"/>
      <p:bldP spid="30" grpId="0"/>
      <p:bldP spid="31" grpId="0" animBg="1"/>
      <p:bldP spid="31" grpId="1" animBg="1"/>
      <p:bldP spid="32" grpId="0"/>
      <p:bldP spid="34" grpId="0" animBg="1"/>
      <p:bldP spid="34" grpId="1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3800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370</Words>
  <Application>Microsoft Office PowerPoint</Application>
  <PresentationFormat>On-screen Show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新細明體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2022-04-24T13:12:13Z</dcterms:modified>
</cp:coreProperties>
</file>