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41" r:id="rId2"/>
    <p:sldId id="440" r:id="rId3"/>
    <p:sldId id="439" r:id="rId4"/>
    <p:sldId id="442" r:id="rId5"/>
    <p:sldId id="371" r:id="rId6"/>
    <p:sldId id="54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14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bloo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019" y="4153351"/>
            <a:ext cx="28067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8324"/>
          <a:stretch/>
        </p:blipFill>
        <p:spPr bwMode="auto">
          <a:xfrm>
            <a:off x="3323429" y="823980"/>
            <a:ext cx="2297642" cy="385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lowchart: Connector 3"/>
          <p:cNvSpPr/>
          <p:nvPr/>
        </p:nvSpPr>
        <p:spPr>
          <a:xfrm>
            <a:off x="4650845" y="2699015"/>
            <a:ext cx="220132" cy="220132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000" y="3901018"/>
            <a:ext cx="880532" cy="88053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996907" y="1232338"/>
            <a:ext cx="103612" cy="103612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721807" y="2765356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800000" flipH="1">
            <a:off x="4852042" y="2697616"/>
            <a:ext cx="909" cy="3020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800000" flipH="1">
            <a:off x="4797274" y="2661897"/>
            <a:ext cx="909" cy="3020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800000" flipH="1">
            <a:off x="4675829" y="2592841"/>
            <a:ext cx="909" cy="3020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4866744" y="2743464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705877" y="2923381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4847930" y="2874954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592424" y="2865384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668624" y="2636784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805784" y="2629164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585224" y="2736321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2100000" flipH="1">
            <a:off x="4927285" y="2402341"/>
            <a:ext cx="314" cy="195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2100000" flipH="1">
            <a:off x="4976021" y="2578818"/>
            <a:ext cx="786" cy="1306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2100000" flipH="1">
            <a:off x="4760107" y="2434885"/>
            <a:ext cx="13" cy="1564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1121" y="2960285"/>
            <a:ext cx="80955" cy="1781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704402" y="3010291"/>
            <a:ext cx="131" cy="1781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24231" y="2938526"/>
            <a:ext cx="134925" cy="11879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54548" y="2634731"/>
            <a:ext cx="152406" cy="279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963796" y="4357689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1039996" y="4395789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1103496" y="4364040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1046346" y="4313240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963796" y="4262440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1052696" y="4224340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1128896" y="4268789"/>
            <a:ext cx="55034" cy="55034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Bookman Old Style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85029" y="1056572"/>
            <a:ext cx="196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Food taken in</a:t>
            </a:r>
            <a:endParaRPr lang="en-IN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459722" y="3790712"/>
            <a:ext cx="2648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Absorbed in Blood</a:t>
            </a:r>
            <a:endParaRPr lang="en-IN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14307" y="2331839"/>
            <a:ext cx="1965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</a:rPr>
              <a:t>Broken down into simple substances</a:t>
            </a:r>
            <a:endParaRPr lang="en-IN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0800" y="285750"/>
            <a:ext cx="3231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itchFamily="18" charset="0"/>
              </a:rPr>
              <a:t>TRANSPORTATION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21174" y="678418"/>
            <a:ext cx="791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We saw that,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90600" y="3348097"/>
            <a:ext cx="3047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Blood carries them to all the cells of the body.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16 L 0.10243 -0.00062 L 0.11233 -0.01451 L 0.12847 -0.00802 L 0.13941 0.00216 L 0.14479 0.02253 L 0.14861 0.0571 L 0.15156 0.08364 L 0.15035 0.10309 L 0.15278 0.12654 L 0.15226 0.15309 L 0.1559 0.17377 L 0.154 0.19599 L 0.15643 0.21543 L 0.15521 0.23766 L 0.15955 0.2642 L 0.17795 0.29753 " pathEditMode="relative" rAng="0" ptsTypes="AAAAAAAAAAAAAAAAA">
                                      <p:cBhvr>
                                        <p:cTn id="3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139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1676E-6 L -0.01667 2.71676E-6 " pathEditMode="relative" ptsTypes="AA">
                                      <p:cBhvr>
                                        <p:cTn id="1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6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1914 L -0.02361 0.00987 L -0.03836 0.02747 L -0.07187 0.01975 L -0.0842 0.03302 L -0.08541 0.05185 L -0.08541 0.07747 L -0.07395 0.10617 L -0.07118 0.13518 L -0.0842 0.1608 L -0.09878 0.18302 L -0.09878 0.19969 L -0.09548 0.2074 L -0.08472 0.20864 L -0.07013 0.19753 L -0.0559 0.18518 L -0.04027 0.17963 L -0.03107 0.18395 L -0.03107 0.19969 L -0.04114 0.20524 L -0.06076 0.20987 L -0.07829 0.22654 L -0.09548 0.23518 L -0.10399 0.23642 L -0.09913 0.24753 L -0.08003 0.24969 L -0.05954 0.23395 L -0.03836 0.22407 L -0.02552 0.22654 L -0.02187 0.23765 L -0.02482 0.25061 L -0.05034 0.25308 L -0.06545 0.25617 L -0.08055 0.27098 L -0.09479 0.27407 L -0.10468 0.27654 L -0.09878 0.29197 L -0.08107 0.29074 L -0.05902 0.28395 L -0.04704 0.27098 L -0.03975 0.27747 L -0.0434 0.29413 L -0.06458 0.31296 L -0.09045 0.31975 L -0.11111 0.31975 L -0.12326 0.31975 L -0.15607 0.30432 L -0.1776 0.27747 L -0.20746 0.30061 L -0.26111 0.2821 L -0.29531 0.3074 L -0.3401 0.27531 L -0.40954 0.30617 " pathEditMode="relative" rAng="0" ptsTypes="AAAAAAAAAAAAAAAAAAAAAAAAAAAAAAAAAAAAAAAAAAAAAAAAAAAAA">
                                      <p:cBhvr>
                                        <p:cTn id="18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16944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-0.01914 L -0.0033 0.02654 L -0.02691 0.0287 L -0.05365 0.04969 L -0.07813 0.04321 L -0.08386 0.07191 L -0.08073 0.10648 L -0.06875 0.13981 L -0.06771 0.15741 L -0.0757 0.17531 L -0.09445 0.20556 L -0.10052 0.22315 L -0.09497 0.23519 L -0.07014 0.22315 L -0.04236 0.20648 L -0.02761 0.20988 L -0.02761 0.22407 L -0.06007 0.23765 L -0.08386 0.25988 L -0.10122 0.25988 L -0.09861 0.26852 L -0.08125 0.27654 L -0.04688 0.25093 L -0.02309 0.25093 L -0.01997 0.2642 L -0.025 0.27778 L -0.05035 0.27778 L -0.06771 0.29198 L -0.10052 0.29753 L -0.10365 0.31204 L -0.07761 0.31759 L -0.04792 0.29877 L -0.0375 0.30864 L -0.04983 0.3287 L -0.07882 0.34198 L -0.10972 0.34198 L -0.13021 0.30093 L -0.18941 0.33642 L -0.22309 0.29198 L -0.26823 0.33642 L -0.29861 0.29444 L -0.33195 0.33981 L -0.40469 0.30309 " pathEditMode="relative" rAng="0" ptsTypes="AAAAAAAAAAAAAAAAAAAAAAAAAAAAAAAAAAAAAAAAAAA">
                                      <p:cBhvr>
                                        <p:cTn id="18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43" y="18056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0.00803 L -0.01979 0.02963 L -0.02361 0.0821 L -0.05035 0.06636 L -0.07621 0.07099 L -0.07951 0.10185 L -0.07621 0.13518 L -0.06267 0.17315 L -0.07309 0.19876 L -0.09722 0.24413 L -0.09236 0.25741 L -0.06875 0.25617 L -0.04392 0.23302 L -0.02483 0.23302 L -0.02118 0.23765 L -0.03316 0.25617 L -0.05833 0.2642 L -0.07309 0.27963 L -0.09427 0.28426 L -0.09722 0.29413 L -0.07951 0.30524 L -0.04167 0.28086 L -0.02552 0.27407 L -0.01441 0.2821 L -0.01493 0.30061 L -0.03542 0.29629 L -0.06267 0.3108 L -0.08802 0.32407 L -0.09983 0.32839 L -0.09427 0.34074 L -0.06875 0.34321 L -0.04271 0.32531 L -0.03038 0.32654 L -0.03472 0.34197 L -0.05469 0.36296 L -0.08194 0.36852 L -0.10278 0.36852 L -0.13819 0.35185 L -0.16962 0.36543 L -0.18455 0.34413 L -0.2191 0.36543 L -0.26562 0.34413 L -0.29913 0.36543 L -0.33316 0.3395 L -0.39167 0.34753 " pathEditMode="relative" rAng="0" ptsTypes="AAAAAAAAAAAAAAAAAAAAAAAAAAAAAAAAAAAAAAAAAAAAA">
                                      <p:cBhvr>
                                        <p:cTn id="18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18827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504 -0.04537 L -0.01007 0.02006 L -0.04114 0.0179 L -0.0677 0.0179 L -0.07569 0.04568 L -0.07395 0.07253 L -0.06389 0.09907 L -0.05902 0.11697 L -0.06961 0.15123 L -0.08941 0.17993 L -0.09184 0.19907 L -0.08489 0.20802 L -0.06076 0.19568 L -0.0342 0.17685 L -0.01753 0.17808 L -0.01823 0.19105 L -0.02135 0.20031 L -0.03784 0.20031 L -0.05347 0.21234 L -0.07135 0.22253 L -0.09062 0.23549 L -0.08941 0.24568 L -0.07395 0.24907 L -0.0467 0.22901 L -0.02257 0.22129 L -0.01198 0.22901 L -0.01007 0.24568 L -0.03489 0.24691 L -0.05659 0.25802 L -0.08264 0.2679 L -0.09062 0.27253 L -0.08819 0.28672 L -0.0658 0.28919 L -0.04218 0.27129 L -0.03055 0.26574 L -0.02621 0.27561 L -0.0342 0.29012 L -0.05139 0.30679 L -0.07465 0.31327 L -0.09757 0.31018 L -0.12465 0.28549 L -0.14757 0.31234 L -0.16979 0.26018 L -0.20677 0.28549 L -0.24965 0.26142 L -0.28472 0.28919 L -0.31458 0.2679 L -0.40399 0.28117 " pathEditMode="relative" rAng="0" ptsTypes="AAAAAAAAAAAAAAAAAAAAAAAAAAAAAAAAAAAAAAAAAAAAAAAA">
                                      <p:cBhvr>
                                        <p:cTn id="19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1" y="17932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2083 -0.01914 L 0.00573 0.04629 L -0.02535 0.04413 L -0.05191 0.04413 L -0.0599 0.07191 L -0.05816 0.09876 L -0.04809 0.1253 L -0.04323 0.14321 L -0.05382 0.17746 L -0.07361 0.20617 L -0.07604 0.2253 L -0.0691 0.23395 L -0.04497 0.22191 L -0.0184 0.20308 L -0.00174 0.20432 L -0.00243 0.21728 L -0.00556 0.22654 L -0.02205 0.22654 L -0.03767 0.23858 L -0.05556 0.24876 L -0.07483 0.26172 L -0.07361 0.27191 L -0.05816 0.2753 L -0.0309 0.25524 L -0.00677 0.24753 L 0.00382 0.25524 L 0.00573 0.27191 L -0.0191 0.27314 L -0.0408 0.28395 L -0.06684 0.29413 L -0.07483 0.29876 L -0.0724 0.31296 L -0.05 0.31543 L -0.02639 0.29753 L -0.01476 0.29197 L -0.01042 0.30185 L -0.0184 0.31635 L -0.03559 0.33302 L -0.05886 0.3395 L -0.08177 0.33642 L -0.10886 0.31172 L -0.13177 0.33858 L -0.15399 0.28642 L -0.19097 0.31172 L -0.23386 0.28765 L -0.26892 0.31543 L -0.29879 0.29413 L -0.3882 0.3074 " pathEditMode="relative" rAng="0" ptsTypes="AAAAAAAAAAAAAAAAAAAAAAAAAAAAAAAAAAAAAAAAAAAAAAAA">
                                      <p:cBhvr>
                                        <p:cTn id="193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1" y="17932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33333E-6 -0.0108 L -0.01511 0.05494 L -0.03299 0.0858 L -0.05539 0.07747 L -0.06476 0.09753 L -0.06736 0.1179 L -0.06302 0.13827 L -0.05903 0.15494 L -0.05261 0.1929 L -0.07986 0.24691 L -0.07726 0.26173 L -0.06146 0.26358 L -0.04445 0.24846 L -0.03039 0.23364 L -0.01424 0.23858 L -0.01007 0.24414 L -0.01372 0.25432 L -0.02969 0.2608 L -0.04636 0.27253 L -0.05851 0.28272 L -0.07604 0.28735 L -0.07344 0.30309 L -0.04914 0.29228 L -0.03125 0.27901 L -0.00677 0.27994 L -0.00782 0.29938 L -0.02726 0.30124 L -0.05226 0.31605 L -0.0757 0.31543 L -0.08125 0.3392 L -0.06007 0.34599 L -0.04375 0.33395 L -0.03247 0.32624 L -0.02084 0.3284 L -0.02969 0.35309 L -0.04914 0.36451 L -0.08386 0.36821 L -0.10469 0.35988 L -0.12969 0.32037 L -0.15261 0.34691 L -0.17483 0.29475 L -0.21181 0.32037 L -0.25469 0.29599 L -0.28976 0.32377 L -0.31962 0.30247 L -0.40903 0.31574 " pathEditMode="relative" rAng="0" ptsTypes="AAAAAAAAAAAAAAAAAAAAAAAAAAAAAAAAAAAAAAAAAAAAAA">
                                      <p:cBhvr>
                                        <p:cTn id="19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1" y="1895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694 -0.02839 L -0.02222 0.05185 L -0.05816 0.03827 L -0.06979 0.05401 L -0.06979 0.08827 L -0.0599 0.13735 L -0.06424 0.17624 L -0.08785 0.20617 L -0.08785 0.22407 L -0.07795 0.22963 L -0.04444 0.2108 L -0.02587 0.19938 L -0.01424 0.21296 L -0.01424 0.22716 L -0.03837 0.23179 L -0.06372 0.24846 L -0.08785 0.25309 L -0.08906 0.26512 L -0.07413 0.27407 L -0.04826 0.25957 L -0.02656 0.24753 L -0.01181 0.25062 L -0.00851 0.26728 L -0.02726 0.27161 L -0.04896 0.28179 L -0.07743 0.29383 L -0.09028 0.29383 L -0.08854 0.30864 L -0.06615 0.3142 L -0.03837 0.29846 L -0.02587 0.2963 L -0.02587 0.30957 L -0.04392 0.33272 L -0.06927 0.33519 L -0.0875 0.33951 L -0.12396 0.33951 L -0.13681 0.28642 L -0.1684 0.33827 L -0.20035 0.27624 L -0.23698 0.34074 L -0.27344 0.28272 L -0.32118 0.3284 L -0.3717 0.30494 " pathEditMode="relative" rAng="0" ptsTypes="AAAAAAAAAAAAAAAAAAAAAAAAAAAAAAAAAAAAAAAAAAA">
                                      <p:cBhvr>
                                        <p:cTn id="1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8457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2014 -0.04538 L -0.00902 0.03456 L -0.04496 0.02129 L -0.05659 0.03672 L -0.05659 0.07129 L -0.0467 0.12006 L -0.05104 0.15895 L -0.07465 0.18919 L -0.07465 0.20679 L -0.06475 0.21234 L -0.03125 0.19351 L -0.01267 0.1824 L -0.00104 0.19567 L -0.00104 0.21018 L -0.02517 0.2145 L -0.05052 0.23117 L -0.07465 0.2358 L -0.07586 0.24783 L -0.06093 0.25679 L -0.03507 0.24228 L -0.01336 0.23024 L 0.00139 0.23333 L 0.00469 0.2503 L -0.01406 0.25462 L -0.03576 0.2645 L -0.06423 0.27685 L -0.07708 0.27685 L -0.07534 0.29135 L -0.05295 0.29691 L -0.02517 0.28117 L -0.01267 0.27901 L -0.01267 0.29228 L -0.03073 0.31574 L -0.05607 0.3179 L -0.0743 0.32253 L -0.11076 0.32253 L -0.12361 0.26913 L -0.1552 0.32129 L -0.18715 0.25895 L -0.22378 0.32345 L -0.26024 0.26574 L -0.30798 0.31142 L -0.3585 0.28796 " pathEditMode="relative" rAng="0" ptsTypes="AAAAAAAAAAAAAAAAAAAAAAAAAAAAAAAAAAAAAAAAAAA">
                                      <p:cBhvr>
                                        <p:cTn id="19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493 C 0.01111 0.00833 0.02344 0.03703 0.02917 0.03179 C 0.0349 0.02685 0.03854 -0.01112 0.03386 -0.02531 C 0.02917 -0.03951 0.00469 -0.06112 0.00157 -0.05371 C -0.00156 -0.04599 0.01441 0.00462 0.01459 0.02067 C 0.01493 0.03703 0.00868 0.03858 0.0033 0.04259 C -0.00225 0.04629 -0.01284 0.05 -0.01823 0.04413 C -0.02343 0.03827 -0.03368 0.01111 -0.02864 0.00895 C -0.02343 0.00648 0.00348 0.03179 0.01216 0.03024 C 0.02101 0.02839 0.03316 0.00648 0.02396 -0.00217 C 0.01459 -0.01112 -0.03854 -0.01359 -0.04392 -0.02223 C -0.0493 -0.03118 -0.00972 -0.06019 -0.00885 -0.05402 C -0.00816 -0.04846 -0.04045 0.00246 -0.03906 0.01265 C -0.03767 0.02222 -0.01146 0.00185 -0.00017 0.00493 Z " pathEditMode="relative" rAng="0" ptsTypes="aaaaaaaaaaaaaa">
                                      <p:cBhvr>
                                        <p:cTn id="25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049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32099E-6 C -0.00869 0.00525 -0.00487 0.02778 -0.00417 0.03704 C -0.00348 0.0463 -0.00174 0.05741 0.00416 0.0571 C 0.00989 0.05679 0.02708 0.05309 0.0309 0.0355 C 0.03454 0.01791 0.03524 -0.03395 0.02673 -0.04845 C 0.01822 -0.06265 -0.01077 -0.06327 -0.02049 -0.04969 C -0.03021 -0.03642 -0.03542 0.03797 -0.03125 0.03365 C -0.02691 0.0284 -0.00747 -0.07345 0.00486 -0.07839 C 0.01718 -0.08333 0.04375 -0.00925 0.04288 0.00371 C 0.04201 0.01667 0.00885 0.00062 4.72222E-6 -4.32099E-6 Z " pathEditMode="relative" rAng="0" ptsTypes="aaaaaaaaaa">
                                      <p:cBhvr>
                                        <p:cTn id="25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296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C -0.00764 0.00092 -0.01458 0.0429 -0.0092 0.04352 C -0.00382 0.04444 0.03559 0.01234 0.03247 0.00463 C 0.02934 -0.00309 -0.02378 0.00926 -0.02778 -0.00185 C -0.0316 -0.01297 -0.00382 -0.05803 0.00885 -0.06235 C 0.02135 -0.06667 0.04358 -0.04537 0.04809 -0.02901 C 0.05278 -0.01266 0.0441 0.0321 0.03594 0.03673 C 0.02795 0.04166 0.00747 -0.00124 0 2.59259E-6 Z " pathEditMode="relative" rAng="0" ptsTypes="aaaaaaaa">
                                      <p:cBhvr>
                                        <p:cTn id="258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1111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35802E-6 C -0.00781 0.0145 -0.02135 0.04475 -0.01927 0.05 C -0.01736 0.05525 0.00087 0.03333 0.01146 0.03117 C 0.02222 0.02901 0.03976 0.0466 0.04531 0.03673 C 0.05087 0.02654 0.05226 -0.01512 0.04531 -0.02932 C 0.03837 -0.04352 0.00695 -0.06327 0.00365 -0.04815 C 0.00052 -0.03303 0.03195 0.05401 0.02587 0.06173 C 0.01979 0.06944 -0.03333 0.0142 -0.03316 -0.00216 C -0.03298 -0.01852 0.0217 -0.03704 0.02726 -0.03673 C 0.03281 -0.03642 0.00781 -0.01451 -1.94444E-6 1.35802E-6 Z " pathEditMode="relative" rAng="0" ptsTypes="aaaaaaaaaa">
                                      <p:cBhvr>
                                        <p:cTn id="26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309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093 C 0.00382 -0.01451 0.01805 -0.02963 0.01649 -0.03488 C 0.0151 -0.04044 -0.0059 -0.03858 -0.01285 -0.03303 C -0.01997 -0.02747 -0.02795 -0.01513 -0.02587 -0.00278 C -0.02396 0.00956 -0.01059 0.0395 -0.00156 0.04105 C 0.00764 0.0429 0.02812 0.02592 0.02864 0.00802 C 0.02917 -0.0105 0.01285 -0.0679 0.00121 -0.06821 C -0.01024 -0.06821 -0.04063 -0.01544 -0.04063 0.00617 C -0.04028 0.02808 -0.01059 0.06666 0.00278 0.06234 C 0.01614 0.05802 0.04531 -0.01636 0.03976 -0.01883 C 0.03455 -0.02161 -0.0217 0.04382 -0.02899 0.0466 C -0.03629 0.04969 -0.01146 0.01296 -0.00382 -0.00093 Z " pathEditMode="relative" rAng="0" ptsTypes="aaaaaaaaaaaa">
                                      <p:cBhvr>
                                        <p:cTn id="262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0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1636 C 0.00174 0.02901 0.02795 0.05 0.03004 0.04753 C 0.03212 0.04537 0.01476 -0.0037 0.00781 0.00185 C 0.00087 0.00772 -0.00469 0.07284 -0.0118 0.08117 C -0.01892 0.0892 -0.04184 0.06482 -0.03507 0.05093 C -0.0283 0.03766 0.02882 0.00895 0.02951 -0.00062 C 0.03038 -0.01018 -0.01875 -0.01358 -0.03003 -0.00617 C -0.04132 0.00124 -0.04132 0.04753 -0.03733 0.04383 C -0.03368 0.04043 -0.01267 -0.02284 -0.00729 -0.02747 C -0.00191 -0.03179 -0.01076 0.0037 -0.00451 0.01636 Z " pathEditMode="relative" rAng="0" ptsTypes="aaaaaaaaaa">
                                      <p:cBhvr>
                                        <p:cTn id="264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35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34568E-6 C 0.00087 0.00987 0.02725 0.03426 0.03212 0.03055 C 0.03715 0.02716 0.03437 -0.02562 0.02899 -0.02161 C 0.02361 -0.01759 0.01076 0.04629 2.22222E-6 0.05339 C -0.01077 0.0608 -0.03577 0.02716 -0.03594 0.02099 C -0.03611 0.01481 -0.00313 0.02376 -0.00139 0.01666 C 0.00017 0.00957 -0.02344 -0.02778 -0.02639 -0.02192 C -0.02934 -0.01636 -0.02622 0.05524 -0.0191 0.05154 C -0.01198 0.04784 0.01805 -0.02963 0.01614 -0.04414 C 0.01423 -0.05895 -0.03281 -0.0392 -0.03108 -0.03673 C -0.02934 -0.03395 0.02153 -0.03426 0.02656 -0.02809 C 0.03177 -0.02192 -0.00104 -0.00957 2.22222E-6 2.34568E-6 Z " pathEditMode="relative" rAng="0" ptsTypes="aaaaaaaaaaaa">
                                      <p:cBhvr>
                                        <p:cTn id="26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9358" y="298450"/>
            <a:ext cx="4976411" cy="4514850"/>
            <a:chOff x="529038" y="286840"/>
            <a:chExt cx="4976411" cy="4514850"/>
          </a:xfrm>
        </p:grpSpPr>
        <p:sp>
          <p:nvSpPr>
            <p:cNvPr id="4" name="Rectangle 3"/>
            <p:cNvSpPr/>
            <p:nvPr/>
          </p:nvSpPr>
          <p:spPr>
            <a:xfrm>
              <a:off x="529038" y="286840"/>
              <a:ext cx="4976411" cy="4514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3" descr="\\192.168.1.18\mt_school\2014_15\01 STATE_BOARD_MH\ENGLISH_MED\TAT_2014 - 15\10th std\Biology\Chapter 10\Images\human-respiratory-system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81" b="13083"/>
            <a:stretch/>
          </p:blipFill>
          <p:spPr bwMode="auto">
            <a:xfrm>
              <a:off x="1351823" y="663926"/>
              <a:ext cx="3295482" cy="376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602330" y="1668960"/>
            <a:ext cx="301686" cy="239715"/>
            <a:chOff x="6486923" y="2033914"/>
            <a:chExt cx="301686" cy="239715"/>
          </a:xfrm>
        </p:grpSpPr>
        <p:sp>
          <p:nvSpPr>
            <p:cNvPr id="7" name="Oval 6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86923" y="2033914"/>
              <a:ext cx="301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4" y="4244629"/>
            <a:ext cx="4930136" cy="526473"/>
            <a:chOff x="563884" y="4244629"/>
            <a:chExt cx="4930136" cy="526473"/>
          </a:xfrm>
        </p:grpSpPr>
        <p:pic>
          <p:nvPicPr>
            <p:cNvPr id="10" name="Picture 2" descr="C:\Users\Administrator\Desktop\bloo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2940" y="4321175"/>
              <a:ext cx="4613910" cy="412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5257800" y="4244629"/>
              <a:ext cx="236220" cy="526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4" y="4244629"/>
              <a:ext cx="236220" cy="526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0" y="4317207"/>
            <a:ext cx="261611" cy="184666"/>
            <a:chOff x="6392975" y="1976668"/>
            <a:chExt cx="464241" cy="327695"/>
          </a:xfrm>
        </p:grpSpPr>
        <p:sp>
          <p:nvSpPr>
            <p:cNvPr id="14" name="Oval 13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5831" y="4512469"/>
            <a:ext cx="261611" cy="184666"/>
            <a:chOff x="6392975" y="1976668"/>
            <a:chExt cx="464241" cy="327695"/>
          </a:xfrm>
        </p:grpSpPr>
        <p:sp>
          <p:nvSpPr>
            <p:cNvPr id="17" name="Oval 16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81087" y="4324351"/>
            <a:ext cx="261611" cy="184666"/>
            <a:chOff x="6392975" y="1976668"/>
            <a:chExt cx="464241" cy="327695"/>
          </a:xfrm>
        </p:grpSpPr>
        <p:sp>
          <p:nvSpPr>
            <p:cNvPr id="20" name="Oval 19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86117" y="4443145"/>
            <a:ext cx="261611" cy="184666"/>
            <a:chOff x="6392975" y="1976668"/>
            <a:chExt cx="464241" cy="327695"/>
          </a:xfrm>
        </p:grpSpPr>
        <p:sp>
          <p:nvSpPr>
            <p:cNvPr id="23" name="Oval 22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8042" y="4543156"/>
            <a:ext cx="261611" cy="184666"/>
            <a:chOff x="6392975" y="1976668"/>
            <a:chExt cx="464241" cy="327695"/>
          </a:xfrm>
        </p:grpSpPr>
        <p:sp>
          <p:nvSpPr>
            <p:cNvPr id="26" name="Oval 25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2342" y="4352658"/>
            <a:ext cx="261611" cy="184666"/>
            <a:chOff x="6392975" y="1976668"/>
            <a:chExt cx="464241" cy="327695"/>
          </a:xfrm>
        </p:grpSpPr>
        <p:sp>
          <p:nvSpPr>
            <p:cNvPr id="29" name="Oval 28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sp>
        <p:nvSpPr>
          <p:cNvPr id="31" name="Freeform 30"/>
          <p:cNvSpPr/>
          <p:nvPr/>
        </p:nvSpPr>
        <p:spPr>
          <a:xfrm>
            <a:off x="815340" y="3579495"/>
            <a:ext cx="4434840" cy="733425"/>
          </a:xfrm>
          <a:custGeom>
            <a:avLst/>
            <a:gdLst>
              <a:gd name="connsiteX0" fmla="*/ 2857500 w 4434840"/>
              <a:gd name="connsiteY0" fmla="*/ 0 h 762000"/>
              <a:gd name="connsiteX1" fmla="*/ 0 w 4434840"/>
              <a:gd name="connsiteY1" fmla="*/ 762000 h 762000"/>
              <a:gd name="connsiteX2" fmla="*/ 4434840 w 4434840"/>
              <a:gd name="connsiteY2" fmla="*/ 762000 h 762000"/>
              <a:gd name="connsiteX3" fmla="*/ 2857500 w 4434840"/>
              <a:gd name="connsiteY3" fmla="*/ 0 h 762000"/>
              <a:gd name="connsiteX0" fmla="*/ 2962275 w 4434840"/>
              <a:gd name="connsiteY0" fmla="*/ 0 h 733425"/>
              <a:gd name="connsiteX1" fmla="*/ 0 w 4434840"/>
              <a:gd name="connsiteY1" fmla="*/ 733425 h 733425"/>
              <a:gd name="connsiteX2" fmla="*/ 4434840 w 4434840"/>
              <a:gd name="connsiteY2" fmla="*/ 733425 h 733425"/>
              <a:gd name="connsiteX3" fmla="*/ 2962275 w 4434840"/>
              <a:gd name="connsiteY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840" h="733425">
                <a:moveTo>
                  <a:pt x="2962275" y="0"/>
                </a:moveTo>
                <a:lnTo>
                  <a:pt x="0" y="733425"/>
                </a:lnTo>
                <a:lnTo>
                  <a:pt x="4434840" y="733425"/>
                </a:lnTo>
                <a:lnTo>
                  <a:pt x="2962275" y="0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" descr="\\192.168.1.18\mt_school\2014_15\01 STATE_BOARD_MH\ENGLISH_MED\TAT_2014 - 15\10th std\Biology\Chapter 10\Images\basiccel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4046220" y="2886888"/>
            <a:ext cx="1440180" cy="9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reeform 32"/>
          <p:cNvSpPr/>
          <p:nvPr/>
        </p:nvSpPr>
        <p:spPr>
          <a:xfrm>
            <a:off x="4202430" y="3579467"/>
            <a:ext cx="1017270" cy="733425"/>
          </a:xfrm>
          <a:custGeom>
            <a:avLst/>
            <a:gdLst>
              <a:gd name="connsiteX0" fmla="*/ 2857500 w 4434840"/>
              <a:gd name="connsiteY0" fmla="*/ 0 h 762000"/>
              <a:gd name="connsiteX1" fmla="*/ 0 w 4434840"/>
              <a:gd name="connsiteY1" fmla="*/ 762000 h 762000"/>
              <a:gd name="connsiteX2" fmla="*/ 4434840 w 4434840"/>
              <a:gd name="connsiteY2" fmla="*/ 762000 h 762000"/>
              <a:gd name="connsiteX3" fmla="*/ 2857500 w 4434840"/>
              <a:gd name="connsiteY3" fmla="*/ 0 h 762000"/>
              <a:gd name="connsiteX0" fmla="*/ 2962275 w 4434840"/>
              <a:gd name="connsiteY0" fmla="*/ 0 h 733425"/>
              <a:gd name="connsiteX1" fmla="*/ 0 w 4434840"/>
              <a:gd name="connsiteY1" fmla="*/ 733425 h 733425"/>
              <a:gd name="connsiteX2" fmla="*/ 4434840 w 4434840"/>
              <a:gd name="connsiteY2" fmla="*/ 733425 h 733425"/>
              <a:gd name="connsiteX3" fmla="*/ 2962275 w 4434840"/>
              <a:gd name="connsiteY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840" h="733425">
                <a:moveTo>
                  <a:pt x="2962275" y="0"/>
                </a:moveTo>
                <a:lnTo>
                  <a:pt x="0" y="733425"/>
                </a:lnTo>
                <a:lnTo>
                  <a:pt x="4434840" y="733425"/>
                </a:lnTo>
                <a:lnTo>
                  <a:pt x="2962275" y="0"/>
                </a:lnTo>
                <a:close/>
              </a:path>
            </a:pathLst>
          </a:cu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4757737" y="3430153"/>
            <a:ext cx="238126" cy="15601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4" descr="\\192.168.1.18\mt_school\2014_15\01 STATE_BOARD_MH\ENGLISH_MED\TAT_2014 - 15\10th std\Biology\Chapter 10\Images\labelingImage1.jpg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73" b="85670" l="4863" r="9483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4" t="5142" r="4934" b="13065"/>
          <a:stretch/>
        </p:blipFill>
        <p:spPr bwMode="auto">
          <a:xfrm flipH="1">
            <a:off x="3352799" y="285750"/>
            <a:ext cx="2895600" cy="256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 35"/>
          <p:cNvSpPr/>
          <p:nvPr/>
        </p:nvSpPr>
        <p:spPr>
          <a:xfrm rot="10800000">
            <a:off x="3495992" y="1603031"/>
            <a:ext cx="2493645" cy="1902170"/>
          </a:xfrm>
          <a:custGeom>
            <a:avLst/>
            <a:gdLst>
              <a:gd name="connsiteX0" fmla="*/ 2857500 w 4434840"/>
              <a:gd name="connsiteY0" fmla="*/ 0 h 762000"/>
              <a:gd name="connsiteX1" fmla="*/ 0 w 4434840"/>
              <a:gd name="connsiteY1" fmla="*/ 762000 h 762000"/>
              <a:gd name="connsiteX2" fmla="*/ 4434840 w 4434840"/>
              <a:gd name="connsiteY2" fmla="*/ 762000 h 762000"/>
              <a:gd name="connsiteX3" fmla="*/ 2857500 w 4434840"/>
              <a:gd name="connsiteY3" fmla="*/ 0 h 762000"/>
              <a:gd name="connsiteX0" fmla="*/ 2962275 w 4434840"/>
              <a:gd name="connsiteY0" fmla="*/ 0 h 733425"/>
              <a:gd name="connsiteX1" fmla="*/ 0 w 4434840"/>
              <a:gd name="connsiteY1" fmla="*/ 733425 h 733425"/>
              <a:gd name="connsiteX2" fmla="*/ 4434840 w 4434840"/>
              <a:gd name="connsiteY2" fmla="*/ 733425 h 733425"/>
              <a:gd name="connsiteX3" fmla="*/ 2962275 w 4434840"/>
              <a:gd name="connsiteY3" fmla="*/ 0 h 733425"/>
              <a:gd name="connsiteX0" fmla="*/ 2619698 w 4434840"/>
              <a:gd name="connsiteY0" fmla="*/ 0 h 935832"/>
              <a:gd name="connsiteX1" fmla="*/ 0 w 4434840"/>
              <a:gd name="connsiteY1" fmla="*/ 935832 h 935832"/>
              <a:gd name="connsiteX2" fmla="*/ 4434840 w 4434840"/>
              <a:gd name="connsiteY2" fmla="*/ 935832 h 935832"/>
              <a:gd name="connsiteX3" fmla="*/ 2619698 w 4434840"/>
              <a:gd name="connsiteY3" fmla="*/ 0 h 935832"/>
              <a:gd name="connsiteX0" fmla="*/ 2619698 w 4434840"/>
              <a:gd name="connsiteY0" fmla="*/ 54151 h 989983"/>
              <a:gd name="connsiteX1" fmla="*/ 1567559 w 4434840"/>
              <a:gd name="connsiteY1" fmla="*/ 30788 h 989983"/>
              <a:gd name="connsiteX2" fmla="*/ 0 w 4434840"/>
              <a:gd name="connsiteY2" fmla="*/ 989983 h 989983"/>
              <a:gd name="connsiteX3" fmla="*/ 4434840 w 4434840"/>
              <a:gd name="connsiteY3" fmla="*/ 989983 h 989983"/>
              <a:gd name="connsiteX4" fmla="*/ 2619698 w 4434840"/>
              <a:gd name="connsiteY4" fmla="*/ 54151 h 989983"/>
              <a:gd name="connsiteX0" fmla="*/ 2619698 w 4434840"/>
              <a:gd name="connsiteY0" fmla="*/ 23363 h 959195"/>
              <a:gd name="connsiteX1" fmla="*/ 1567559 w 4434840"/>
              <a:gd name="connsiteY1" fmla="*/ 0 h 959195"/>
              <a:gd name="connsiteX2" fmla="*/ 0 w 4434840"/>
              <a:gd name="connsiteY2" fmla="*/ 959195 h 959195"/>
              <a:gd name="connsiteX3" fmla="*/ 4434840 w 4434840"/>
              <a:gd name="connsiteY3" fmla="*/ 959195 h 959195"/>
              <a:gd name="connsiteX4" fmla="*/ 2619698 w 4434840"/>
              <a:gd name="connsiteY4" fmla="*/ 23363 h 959195"/>
              <a:gd name="connsiteX0" fmla="*/ 2619698 w 4434840"/>
              <a:gd name="connsiteY0" fmla="*/ 23363 h 959195"/>
              <a:gd name="connsiteX1" fmla="*/ 1567559 w 4434840"/>
              <a:gd name="connsiteY1" fmla="*/ 0 h 959195"/>
              <a:gd name="connsiteX2" fmla="*/ 0 w 4434840"/>
              <a:gd name="connsiteY2" fmla="*/ 959195 h 959195"/>
              <a:gd name="connsiteX3" fmla="*/ 4434840 w 4434840"/>
              <a:gd name="connsiteY3" fmla="*/ 959195 h 959195"/>
              <a:gd name="connsiteX4" fmla="*/ 2619698 w 4434840"/>
              <a:gd name="connsiteY4" fmla="*/ 23363 h 959195"/>
              <a:gd name="connsiteX0" fmla="*/ 2619698 w 5043869"/>
              <a:gd name="connsiteY0" fmla="*/ 23363 h 1200495"/>
              <a:gd name="connsiteX1" fmla="*/ 1567559 w 5043869"/>
              <a:gd name="connsiteY1" fmla="*/ 0 h 1200495"/>
              <a:gd name="connsiteX2" fmla="*/ 0 w 5043869"/>
              <a:gd name="connsiteY2" fmla="*/ 959195 h 1200495"/>
              <a:gd name="connsiteX3" fmla="*/ 5043869 w 5043869"/>
              <a:gd name="connsiteY3" fmla="*/ 1200495 h 1200495"/>
              <a:gd name="connsiteX4" fmla="*/ 2619698 w 5043869"/>
              <a:gd name="connsiteY4" fmla="*/ 23363 h 120049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5223809 w 5223809"/>
              <a:gd name="connsiteY3" fmla="*/ 1200495 h 1702145"/>
              <a:gd name="connsiteX4" fmla="*/ 2799638 w 5223809"/>
              <a:gd name="connsiteY4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5223809 w 5223809"/>
              <a:gd name="connsiteY3" fmla="*/ 1200495 h 1702145"/>
              <a:gd name="connsiteX4" fmla="*/ 2799638 w 5223809"/>
              <a:gd name="connsiteY4" fmla="*/ 23363 h 1702145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5223809 w 5223809"/>
              <a:gd name="connsiteY4" fmla="*/ 1200495 h 1761238"/>
              <a:gd name="connsiteX5" fmla="*/ 2799638 w 5223809"/>
              <a:gd name="connsiteY5" fmla="*/ 23363 h 1761238"/>
              <a:gd name="connsiteX0" fmla="*/ 2799638 w 5231059"/>
              <a:gd name="connsiteY0" fmla="*/ 23363 h 1761238"/>
              <a:gd name="connsiteX1" fmla="*/ 1747499 w 5231059"/>
              <a:gd name="connsiteY1" fmla="*/ 0 h 1761238"/>
              <a:gd name="connsiteX2" fmla="*/ 0 w 5231059"/>
              <a:gd name="connsiteY2" fmla="*/ 1702145 h 1761238"/>
              <a:gd name="connsiteX3" fmla="*/ 1446442 w 5231059"/>
              <a:gd name="connsiteY3" fmla="*/ 1368425 h 1761238"/>
              <a:gd name="connsiteX4" fmla="*/ 3508836 w 5231059"/>
              <a:gd name="connsiteY4" fmla="*/ 1063625 h 1761238"/>
              <a:gd name="connsiteX5" fmla="*/ 5223809 w 5231059"/>
              <a:gd name="connsiteY5" fmla="*/ 1200495 h 1761238"/>
              <a:gd name="connsiteX6" fmla="*/ 2799638 w 5231059"/>
              <a:gd name="connsiteY6" fmla="*/ 23363 h 1761238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3508836 w 5223809"/>
              <a:gd name="connsiteY4" fmla="*/ 1063625 h 1761238"/>
              <a:gd name="connsiteX5" fmla="*/ 5223809 w 5223809"/>
              <a:gd name="connsiteY5" fmla="*/ 1200495 h 1761238"/>
              <a:gd name="connsiteX6" fmla="*/ 2799638 w 5223809"/>
              <a:gd name="connsiteY6" fmla="*/ 23363 h 1761238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3591886 w 5223809"/>
              <a:gd name="connsiteY4" fmla="*/ 1066800 h 1761238"/>
              <a:gd name="connsiteX5" fmla="*/ 5223809 w 5223809"/>
              <a:gd name="connsiteY5" fmla="*/ 1200495 h 1761238"/>
              <a:gd name="connsiteX6" fmla="*/ 2799638 w 5223809"/>
              <a:gd name="connsiteY6" fmla="*/ 23363 h 1761238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3591886 w 5223809"/>
              <a:gd name="connsiteY4" fmla="*/ 1066800 h 1761238"/>
              <a:gd name="connsiteX5" fmla="*/ 5223809 w 5223809"/>
              <a:gd name="connsiteY5" fmla="*/ 1200495 h 1761238"/>
              <a:gd name="connsiteX6" fmla="*/ 2799638 w 5223809"/>
              <a:gd name="connsiteY6" fmla="*/ 23363 h 1761238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446442 w 5223809"/>
              <a:gd name="connsiteY3" fmla="*/ 1368425 h 1702145"/>
              <a:gd name="connsiteX4" fmla="*/ 3591886 w 5223809"/>
              <a:gd name="connsiteY4" fmla="*/ 1066800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539872 w 5223809"/>
              <a:gd name="connsiteY3" fmla="*/ 1344613 h 1702145"/>
              <a:gd name="connsiteX4" fmla="*/ 3591886 w 5223809"/>
              <a:gd name="connsiteY4" fmla="*/ 1066800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539872 w 5223809"/>
              <a:gd name="connsiteY3" fmla="*/ 1344613 h 1702145"/>
              <a:gd name="connsiteX4" fmla="*/ 3591886 w 5223809"/>
              <a:gd name="connsiteY4" fmla="*/ 1066800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539872 w 5223809"/>
              <a:gd name="connsiteY3" fmla="*/ 1344613 h 1702145"/>
              <a:gd name="connsiteX4" fmla="*/ 3508836 w 5223809"/>
              <a:gd name="connsiteY4" fmla="*/ 1076325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8608075"/>
              <a:gd name="connsiteY0" fmla="*/ 23363 h 1702145"/>
              <a:gd name="connsiteX1" fmla="*/ 1747499 w 8608075"/>
              <a:gd name="connsiteY1" fmla="*/ 0 h 1702145"/>
              <a:gd name="connsiteX2" fmla="*/ 0 w 8608075"/>
              <a:gd name="connsiteY2" fmla="*/ 1702145 h 1702145"/>
              <a:gd name="connsiteX3" fmla="*/ 1539872 w 8608075"/>
              <a:gd name="connsiteY3" fmla="*/ 1344613 h 1702145"/>
              <a:gd name="connsiteX4" fmla="*/ 3508836 w 8608075"/>
              <a:gd name="connsiteY4" fmla="*/ 1076325 h 1702145"/>
              <a:gd name="connsiteX5" fmla="*/ 8608075 w 8608075"/>
              <a:gd name="connsiteY5" fmla="*/ 1386233 h 1702145"/>
              <a:gd name="connsiteX6" fmla="*/ 2799638 w 8608075"/>
              <a:gd name="connsiteY6" fmla="*/ 23363 h 1702145"/>
              <a:gd name="connsiteX0" fmla="*/ 2799638 w 8587310"/>
              <a:gd name="connsiteY0" fmla="*/ 23363 h 1702145"/>
              <a:gd name="connsiteX1" fmla="*/ 1747499 w 8587310"/>
              <a:gd name="connsiteY1" fmla="*/ 0 h 1702145"/>
              <a:gd name="connsiteX2" fmla="*/ 0 w 8587310"/>
              <a:gd name="connsiteY2" fmla="*/ 1702145 h 1702145"/>
              <a:gd name="connsiteX3" fmla="*/ 1539872 w 8587310"/>
              <a:gd name="connsiteY3" fmla="*/ 1344613 h 1702145"/>
              <a:gd name="connsiteX4" fmla="*/ 3508836 w 8587310"/>
              <a:gd name="connsiteY4" fmla="*/ 1076325 h 1702145"/>
              <a:gd name="connsiteX5" fmla="*/ 8587310 w 8587310"/>
              <a:gd name="connsiteY5" fmla="*/ 1352895 h 1702145"/>
              <a:gd name="connsiteX6" fmla="*/ 2799638 w 8587310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1539872 w 8296637"/>
              <a:gd name="connsiteY3" fmla="*/ 1344613 h 1702145"/>
              <a:gd name="connsiteX4" fmla="*/ 3508836 w 8296637"/>
              <a:gd name="connsiteY4" fmla="*/ 1076325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1539872 w 8296637"/>
              <a:gd name="connsiteY3" fmla="*/ 1344613 h 1702145"/>
              <a:gd name="connsiteX4" fmla="*/ 3508836 w 8296637"/>
              <a:gd name="connsiteY4" fmla="*/ 1076325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1539872 w 8296637"/>
              <a:gd name="connsiteY3" fmla="*/ 1344613 h 1702145"/>
              <a:gd name="connsiteX4" fmla="*/ 5439737 w 8296637"/>
              <a:gd name="connsiteY4" fmla="*/ 857250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2100453 w 8296637"/>
              <a:gd name="connsiteY3" fmla="*/ 1096963 h 1702145"/>
              <a:gd name="connsiteX4" fmla="*/ 5439737 w 8296637"/>
              <a:gd name="connsiteY4" fmla="*/ 857250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5374170 w 10871169"/>
              <a:gd name="connsiteY0" fmla="*/ 23363 h 1902170"/>
              <a:gd name="connsiteX1" fmla="*/ 4322031 w 10871169"/>
              <a:gd name="connsiteY1" fmla="*/ 0 h 1902170"/>
              <a:gd name="connsiteX2" fmla="*/ 0 w 10871169"/>
              <a:gd name="connsiteY2" fmla="*/ 1902170 h 1902170"/>
              <a:gd name="connsiteX3" fmla="*/ 4674985 w 10871169"/>
              <a:gd name="connsiteY3" fmla="*/ 1096963 h 1902170"/>
              <a:gd name="connsiteX4" fmla="*/ 8014269 w 10871169"/>
              <a:gd name="connsiteY4" fmla="*/ 857250 h 1902170"/>
              <a:gd name="connsiteX5" fmla="*/ 10871169 w 10871169"/>
              <a:gd name="connsiteY5" fmla="*/ 1233833 h 1902170"/>
              <a:gd name="connsiteX6" fmla="*/ 5374170 w 10871169"/>
              <a:gd name="connsiteY6" fmla="*/ 23363 h 1902170"/>
              <a:gd name="connsiteX0" fmla="*/ 5433495 w 10930494"/>
              <a:gd name="connsiteY0" fmla="*/ 23363 h 1974237"/>
              <a:gd name="connsiteX1" fmla="*/ 4381356 w 10930494"/>
              <a:gd name="connsiteY1" fmla="*/ 0 h 1974237"/>
              <a:gd name="connsiteX2" fmla="*/ 59325 w 10930494"/>
              <a:gd name="connsiteY2" fmla="*/ 1902170 h 1974237"/>
              <a:gd name="connsiteX3" fmla="*/ 2045592 w 10930494"/>
              <a:gd name="connsiteY3" fmla="*/ 1547812 h 1974237"/>
              <a:gd name="connsiteX4" fmla="*/ 4734310 w 10930494"/>
              <a:gd name="connsiteY4" fmla="*/ 1096963 h 1974237"/>
              <a:gd name="connsiteX5" fmla="*/ 8073594 w 10930494"/>
              <a:gd name="connsiteY5" fmla="*/ 857250 h 1974237"/>
              <a:gd name="connsiteX6" fmla="*/ 10930494 w 10930494"/>
              <a:gd name="connsiteY6" fmla="*/ 1233833 h 1974237"/>
              <a:gd name="connsiteX7" fmla="*/ 5433495 w 10930494"/>
              <a:gd name="connsiteY7" fmla="*/ 23363 h 1974237"/>
              <a:gd name="connsiteX0" fmla="*/ 5422744 w 10919743"/>
              <a:gd name="connsiteY0" fmla="*/ 23363 h 1967698"/>
              <a:gd name="connsiteX1" fmla="*/ 4370605 w 10919743"/>
              <a:gd name="connsiteY1" fmla="*/ 0 h 1967698"/>
              <a:gd name="connsiteX2" fmla="*/ 48574 w 10919743"/>
              <a:gd name="connsiteY2" fmla="*/ 1902170 h 1967698"/>
              <a:gd name="connsiteX3" fmla="*/ 2034841 w 10919743"/>
              <a:gd name="connsiteY3" fmla="*/ 1547812 h 1967698"/>
              <a:gd name="connsiteX4" fmla="*/ 4723559 w 10919743"/>
              <a:gd name="connsiteY4" fmla="*/ 1096963 h 1967698"/>
              <a:gd name="connsiteX5" fmla="*/ 8062843 w 10919743"/>
              <a:gd name="connsiteY5" fmla="*/ 857250 h 1967698"/>
              <a:gd name="connsiteX6" fmla="*/ 10919743 w 10919743"/>
              <a:gd name="connsiteY6" fmla="*/ 1233833 h 1967698"/>
              <a:gd name="connsiteX7" fmla="*/ 5422744 w 10919743"/>
              <a:gd name="connsiteY7" fmla="*/ 23363 h 1967698"/>
              <a:gd name="connsiteX0" fmla="*/ 5414727 w 10911726"/>
              <a:gd name="connsiteY0" fmla="*/ 23363 h 1962531"/>
              <a:gd name="connsiteX1" fmla="*/ 4362588 w 10911726"/>
              <a:gd name="connsiteY1" fmla="*/ 0 h 1962531"/>
              <a:gd name="connsiteX2" fmla="*/ 40557 w 10911726"/>
              <a:gd name="connsiteY2" fmla="*/ 1902170 h 1962531"/>
              <a:gd name="connsiteX3" fmla="*/ 2483596 w 10911726"/>
              <a:gd name="connsiteY3" fmla="*/ 1485900 h 1962531"/>
              <a:gd name="connsiteX4" fmla="*/ 4715542 w 10911726"/>
              <a:gd name="connsiteY4" fmla="*/ 1096963 h 1962531"/>
              <a:gd name="connsiteX5" fmla="*/ 8054826 w 10911726"/>
              <a:gd name="connsiteY5" fmla="*/ 857250 h 1962531"/>
              <a:gd name="connsiteX6" fmla="*/ 10911726 w 10911726"/>
              <a:gd name="connsiteY6" fmla="*/ 1233833 h 1962531"/>
              <a:gd name="connsiteX7" fmla="*/ 5414727 w 10911726"/>
              <a:gd name="connsiteY7" fmla="*/ 23363 h 1962531"/>
              <a:gd name="connsiteX0" fmla="*/ 5374170 w 10871169"/>
              <a:gd name="connsiteY0" fmla="*/ 23363 h 1902170"/>
              <a:gd name="connsiteX1" fmla="*/ 4322031 w 10871169"/>
              <a:gd name="connsiteY1" fmla="*/ 0 h 1902170"/>
              <a:gd name="connsiteX2" fmla="*/ 0 w 10871169"/>
              <a:gd name="connsiteY2" fmla="*/ 1902170 h 1902170"/>
              <a:gd name="connsiteX3" fmla="*/ 2443039 w 10871169"/>
              <a:gd name="connsiteY3" fmla="*/ 1485900 h 1902170"/>
              <a:gd name="connsiteX4" fmla="*/ 4674985 w 10871169"/>
              <a:gd name="connsiteY4" fmla="*/ 1096963 h 1902170"/>
              <a:gd name="connsiteX5" fmla="*/ 8014269 w 10871169"/>
              <a:gd name="connsiteY5" fmla="*/ 857250 h 1902170"/>
              <a:gd name="connsiteX6" fmla="*/ 10871169 w 10871169"/>
              <a:gd name="connsiteY6" fmla="*/ 1233833 h 1902170"/>
              <a:gd name="connsiteX7" fmla="*/ 5374170 w 10871169"/>
              <a:gd name="connsiteY7" fmla="*/ 23363 h 19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1169" h="1902170">
                <a:moveTo>
                  <a:pt x="5374170" y="23363"/>
                </a:moveTo>
                <a:cubicBezTo>
                  <a:pt x="4999231" y="121939"/>
                  <a:pt x="4333628" y="60968"/>
                  <a:pt x="4322031" y="0"/>
                </a:cubicBezTo>
                <a:lnTo>
                  <a:pt x="0" y="1902170"/>
                </a:lnTo>
                <a:cubicBezTo>
                  <a:pt x="631524" y="1723576"/>
                  <a:pt x="2099886" y="1548664"/>
                  <a:pt x="2443039" y="1485900"/>
                </a:cubicBezTo>
                <a:cubicBezTo>
                  <a:pt x="3222203" y="1351699"/>
                  <a:pt x="3673778" y="1204119"/>
                  <a:pt x="4674985" y="1096963"/>
                </a:cubicBezTo>
                <a:cubicBezTo>
                  <a:pt x="5723483" y="851901"/>
                  <a:pt x="7384708" y="885238"/>
                  <a:pt x="8014269" y="857250"/>
                </a:cubicBezTo>
                <a:cubicBezTo>
                  <a:pt x="8643830" y="829262"/>
                  <a:pt x="10165794" y="1027268"/>
                  <a:pt x="10871169" y="1233833"/>
                </a:cubicBezTo>
                <a:lnTo>
                  <a:pt x="5374170" y="23363"/>
                </a:lnTo>
                <a:close/>
              </a:path>
            </a:pathLst>
          </a:cu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/>
          <p:cNvGrpSpPr/>
          <p:nvPr/>
        </p:nvGrpSpPr>
        <p:grpSpPr>
          <a:xfrm>
            <a:off x="4718169" y="3388300"/>
            <a:ext cx="301686" cy="239715"/>
            <a:chOff x="6477273" y="2033914"/>
            <a:chExt cx="301686" cy="239715"/>
          </a:xfrm>
        </p:grpSpPr>
        <p:sp>
          <p:nvSpPr>
            <p:cNvPr id="38" name="Oval 37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7273" y="2033914"/>
              <a:ext cx="301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90962" y="1681160"/>
            <a:ext cx="478017" cy="200055"/>
            <a:chOff x="6455300" y="2055523"/>
            <a:chExt cx="448636" cy="184577"/>
          </a:xfrm>
        </p:grpSpPr>
        <p:sp>
          <p:nvSpPr>
            <p:cNvPr id="41" name="Oval 40"/>
            <p:cNvSpPr/>
            <p:nvPr/>
          </p:nvSpPr>
          <p:spPr>
            <a:xfrm>
              <a:off x="6470186" y="2055700"/>
              <a:ext cx="433750" cy="18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55300" y="2055523"/>
              <a:ext cx="448635" cy="18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Glucose</a:t>
              </a:r>
              <a:endParaRPr lang="en-IN" sz="700" b="1" baseline="-25000" dirty="0"/>
            </a:p>
          </p:txBody>
        </p:sp>
      </p:grpSp>
      <p:pic>
        <p:nvPicPr>
          <p:cNvPr id="43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267302" y="1630016"/>
            <a:ext cx="415128" cy="3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930337" y="1420514"/>
            <a:ext cx="415128" cy="3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994866" y="1686829"/>
            <a:ext cx="415128" cy="322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roup 45"/>
          <p:cNvGrpSpPr/>
          <p:nvPr/>
        </p:nvGrpSpPr>
        <p:grpSpPr>
          <a:xfrm>
            <a:off x="4236636" y="1332552"/>
            <a:ext cx="373820" cy="239715"/>
            <a:chOff x="6448960" y="2033914"/>
            <a:chExt cx="373820" cy="239715"/>
          </a:xfrm>
        </p:grpSpPr>
        <p:sp>
          <p:nvSpPr>
            <p:cNvPr id="47" name="Oval 46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48960" y="2033914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H</a:t>
              </a:r>
              <a:r>
                <a:rPr lang="en-US" sz="900" b="1" baseline="-25000" dirty="0"/>
                <a:t>2</a:t>
              </a:r>
              <a:r>
                <a:rPr lang="en-US" sz="900" b="1" dirty="0" smtClean="0"/>
                <a:t>O</a:t>
              </a:r>
              <a:endParaRPr lang="en-IN" sz="900" b="1" baseline="-25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70877" y="1466117"/>
            <a:ext cx="362600" cy="239715"/>
            <a:chOff x="6448960" y="2033914"/>
            <a:chExt cx="362600" cy="239715"/>
          </a:xfrm>
        </p:grpSpPr>
        <p:sp>
          <p:nvSpPr>
            <p:cNvPr id="50" name="Oval 49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48960" y="2033914"/>
              <a:ext cx="3626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CO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48809" y="3455513"/>
            <a:ext cx="301686" cy="239715"/>
            <a:chOff x="6486923" y="2033914"/>
            <a:chExt cx="301686" cy="239715"/>
          </a:xfrm>
        </p:grpSpPr>
        <p:sp>
          <p:nvSpPr>
            <p:cNvPr id="53" name="Oval 52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86923" y="2033914"/>
              <a:ext cx="301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21174" y="309086"/>
            <a:ext cx="791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Similarly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6248399" y="963219"/>
            <a:ext cx="228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000099"/>
                </a:solidFill>
                <a:latin typeface="Bookman Old Style" pitchFamily="18" charset="0"/>
              </a:rPr>
              <a:t>Oxygen that enters the lungs is carried to the cells by blood.</a:t>
            </a:r>
            <a:endParaRPr kumimoji="1" lang="en-GB" altLang="zh-TW" dirty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93 L 0.04618 -0.025 C 0.05886 -0.04352 0.07014 -0.04969 0.08195 -0.04907 C 0.09375 -0.04846 0.10886 -0.0321 0.11719 -0.02068 C 0.12552 -0.00926 0.13021 -0.00309 0.1323 0.01914 C 0.13438 0.04136 0.1283 0.07778 0.12986 0.11265 C 0.13143 0.14753 0.13629 0.20463 0.14167 0.22932 C 0.14705 0.25401 0.15677 0.25401 0.16181 0.26204 C 0.16684 0.27006 0.16806 0.27438 0.17188 0.27685 C 0.1757 0.27932 0.18056 0.27315 0.18473 0.27654 C 0.18889 0.27994 0.19306 0.29074 0.19723 0.29784 C 0.20139 0.30494 0.20486 0.31049 0.2092 0.31914 C 0.21355 0.32778 0.22014 0.34352 0.22292 0.34969 " pathEditMode="relative" rAng="0" ptsTypes="FfaaaaaaaaaaF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93 C -0.02153 0.01482 -0.09444 0.06975 -0.1342 0.09013 C -0.17396 0.1105 -0.21302 0.10926 -0.23941 0.12346 C -0.2658 0.13766 -0.28142 0.16451 -0.29253 0.17531 " pathEditMode="relative" rAng="0" ptsTypes="faaf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C 5.55556E-7 -0.00432 0.04253 -0.00741 0.09444 -0.00741 C 0.14809 -0.00741 0.1908 -0.00432 0.1908 2.59259E-6 C 0.1908 0.00401 0.23333 0.0074 0.28698 0.0074 C 0.33889 0.0074 0.3816 0.00401 0.3816 2.59259E-6 " pathEditMode="relative" rAng="0" ptsTypes="fffff">
                                      <p:cBhvr>
                                        <p:cTn id="6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C -3.05556E-6 -0.00432 0.04254 -0.00741 0.09445 -0.00741 C 0.14809 -0.00741 0.1908 -0.00432 0.1908 -3.7037E-7 C 0.1908 0.00401 0.23334 0.00741 0.28698 0.00741 C 0.33889 0.00741 0.3816 0.00401 0.3816 -3.7037E-7 " pathEditMode="relative" rAng="0" ptsTypes="fffff">
                                      <p:cBhvr>
                                        <p:cTn id="6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7531E-6 C 4.72222E-6 0.00432 0.04253 0.00741 0.09444 0.00741 C 0.14809 0.00741 0.19079 0.00432 0.19079 -1.97531E-6 C 0.19079 -0.00401 0.23333 -0.00741 0.28697 -0.00741 C 0.33888 -0.00741 0.38159 -0.00401 0.38159 -1.97531E-6 " pathEditMode="relative" rAng="0" ptsTypes="fffff">
                                      <p:cBhvr>
                                        <p:cTn id="69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C -1.11111E-6 0.00432 0.04254 0.00741 0.09445 0.00741 C 0.14809 0.00741 0.1908 0.00432 0.1908 -1.23457E-7 C 0.1908 -0.00401 0.23333 -0.00741 0.28698 -0.00741 C 0.33889 -0.00741 0.3816 -0.00401 0.3816 -1.23457E-7 " pathEditMode="relative" rAng="0" ptsTypes="fffff">
                                      <p:cBhvr>
                                        <p:cTn id="7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308 C 5.55556E-7 0.00124 0.04253 0.00433 0.09444 0.00433 C 0.14809 0.00433 0.1908 0.00124 0.1908 -0.00308 C 0.1908 -0.00709 0.23333 -0.01049 0.28698 -0.01049 C 0.33889 -0.01049 0.3816 -0.00709 0.3816 -0.00308 " pathEditMode="relative" rAng="0" ptsTypes="fffff">
                                      <p:cBhvr>
                                        <p:cTn id="73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6 C 5.55556E-7 -0.00432 0.04253 -0.00741 0.09444 -0.00741 C 0.14809 -0.00741 0.1908 -0.00432 0.1908 2.46914E-6 C 0.1908 0.00401 0.23333 0.0074 0.28698 0.0074 C 0.33889 0.0074 0.3816 0.00401 0.3816 2.46914E-6 " pathEditMode="relative" rAng="0" ptsTypes="fffff">
                                      <p:cBhvr>
                                        <p:cTn id="75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37 C -0.01528 -0.02685 -0.05556 -0.1463 -0.06094 -0.16944 C -0.07535 -0.21944 -0.08907 -0.27994 -0.08664 -0.29599 " pathEditMode="relative" rAng="0" ptsTypes="faf">
                                      <p:cBhvr>
                                        <p:cTn id="1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-0.00347 0.00278 -0.04792 0.07716 -0.04913 0.13982 C -0.04549 0.20216 0.01337 0.32593 0.02205 0.375 " pathEditMode="relative" rAng="0" ptsTypes="faf">
                                      <p:cBhvr>
                                        <p:cTn id="2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18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375 C 0.02326 0.39013 0.03264 0.43457 0.02969 0.46636 C 0.02292 0.49939 0.00052 0.55895 -0.01875 0.57315 C -0.03802 0.58735 -0.07326 0.58179 -0.08611 0.55093 C -0.09896 0.52007 -0.0941 0.42192 -0.09618 0.38797 " pathEditMode="relative" rAng="0" ptsTypes="faaaf">
                                      <p:cBhvr>
                                        <p:cTn id="2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0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500"/>
                            </p:stCondLst>
                            <p:childTnLst>
                              <p:par>
                                <p:cTn id="20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38889 C -0.10156 0.37716 -0.1224 0.33087 -0.13055 0.31852 C -0.13871 0.30618 -0.13698 0.32377 -0.14462 0.31389 C -0.15226 0.30402 -0.16979 0.28766 -0.17691 0.25834 C -0.18403 0.22902 -0.18663 0.17192 -0.18785 0.13766 C -0.18906 0.1034 -0.17969 0.07562 -0.18437 0.05247 C -0.18906 0.02932 -0.20555 0.00803 -0.21615 -0.00185 C -0.22674 -0.01173 -0.23871 -0.00987 -0.24774 -0.0074 C -0.25677 -0.00493 -0.25955 -3.33333E-6 -0.27066 0.01358 L -0.31441 0.07408 " pathEditMode="relative" rAng="0" ptsTypes="faafaaaaAf">
                                      <p:cBhvr>
                                        <p:cTn id="2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20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50111" y="350577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000" dirty="0" smtClean="0">
                <a:solidFill>
                  <a:srgbClr val="7030A0"/>
                </a:solidFill>
                <a:latin typeface="Bookman Old Style" pitchFamily="18" charset="0"/>
              </a:rPr>
              <a:t>So we can say that, </a:t>
            </a:r>
            <a:endParaRPr kumimoji="1" lang="en-GB" altLang="zh-TW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50111" y="74295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Bookman Old Style" pitchFamily="18" charset="0"/>
              </a:rPr>
              <a:t>A substance synthesized or absorbed in one part of the body moves to other parts of the body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2778650" y="1581150"/>
            <a:ext cx="2382300" cy="831588"/>
          </a:xfrm>
          <a:prstGeom prst="cloudCallout">
            <a:avLst>
              <a:gd name="adj1" fmla="val -16739"/>
              <a:gd name="adj2" fmla="val -10473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Produced.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111" y="1447800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This process is known as transportation.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4" grpId="1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Documents and Settings\user\My Documents\My Pictures\nayaa\blood%20circul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543" y="1612383"/>
            <a:ext cx="3145114" cy="2147598"/>
          </a:xfrm>
          <a:prstGeom prst="rect">
            <a:avLst/>
          </a:prstGeom>
          <a:noFill/>
        </p:spPr>
      </p:pic>
      <p:pic>
        <p:nvPicPr>
          <p:cNvPr id="63496" name="Picture 8" descr="http://www.decasbotanical.com/images/Oil%20Drop%20copy%20070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5402" y="1699965"/>
            <a:ext cx="900910" cy="770646"/>
          </a:xfrm>
          <a:prstGeom prst="rect">
            <a:avLst/>
          </a:prstGeom>
          <a:noFill/>
        </p:spPr>
      </p:pic>
      <p:pic>
        <p:nvPicPr>
          <p:cNvPr id="63492" name="Picture 4" descr="http://grapevineseo.com/blog/wp-content/uploads/2011/01/twittercelebrity1.jpg"/>
          <p:cNvPicPr>
            <a:picLocks noChangeAspect="1" noChangeArrowheads="1"/>
          </p:cNvPicPr>
          <p:nvPr/>
        </p:nvPicPr>
        <p:blipFill rotWithShape="1">
          <a:blip r:embed="rId4" cstate="print"/>
          <a:srcRect t="28269"/>
          <a:stretch/>
        </p:blipFill>
        <p:spPr bwMode="auto">
          <a:xfrm>
            <a:off x="533400" y="295276"/>
            <a:ext cx="8058150" cy="13811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9075" y="266640"/>
            <a:ext cx="792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This transport in human beings is called as circulation.</a:t>
            </a:r>
            <a:endParaRPr lang="en-US" sz="20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7140" y="1469214"/>
            <a:ext cx="239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ookman Old Style" pitchFamily="18" charset="0"/>
              </a:rPr>
              <a:t>CIRCULATION</a:t>
            </a:r>
            <a:endParaRPr lang="en-US" sz="2000" b="1" dirty="0">
              <a:solidFill>
                <a:srgbClr val="C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570" y="3943517"/>
            <a:ext cx="50220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Blood is a fluid connective tissue</a:t>
            </a:r>
            <a:endParaRPr lang="en-US" sz="2000" b="1" dirty="0">
              <a:solidFill>
                <a:srgbClr val="C00000"/>
              </a:solidFill>
              <a:latin typeface="Bookman Old Style" pitchFamily="18" charset="0"/>
              <a:cs typeface="Arabic Typesetting" pitchFamily="66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402724"/>
            <a:ext cx="128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Bookman Old Style" pitchFamily="18" charset="0"/>
              </a:rPr>
              <a:t>LYMPH</a:t>
            </a:r>
            <a:endParaRPr lang="en-US" sz="2000" b="1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Bookman Old Style" pitchFamily="18" charset="0"/>
            </a:endParaRPr>
          </a:p>
        </p:txBody>
      </p:sp>
      <p:pic>
        <p:nvPicPr>
          <p:cNvPr id="63490" name="Picture 2" descr="Arrow-up-red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445843">
            <a:off x="1536791" y="1740636"/>
            <a:ext cx="353136" cy="570008"/>
          </a:xfrm>
          <a:prstGeom prst="rect">
            <a:avLst/>
          </a:prstGeom>
          <a:noFill/>
        </p:spPr>
      </p:pic>
      <p:pic>
        <p:nvPicPr>
          <p:cNvPr id="11" name="Picture 2" descr="Arrow-up-red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8299473">
            <a:off x="4152992" y="1688569"/>
            <a:ext cx="353138" cy="570010"/>
          </a:xfrm>
          <a:prstGeom prst="rect">
            <a:avLst/>
          </a:prstGeom>
          <a:noFill/>
        </p:spPr>
      </p:pic>
      <p:pic>
        <p:nvPicPr>
          <p:cNvPr id="63494" name="Picture 6" descr="http://totalgadha.com/tgtown/nisheeth84/files/2009/12/blood-driv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 flipV="1">
            <a:off x="921189" y="1777450"/>
            <a:ext cx="519822" cy="73396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6243" y="2402724"/>
            <a:ext cx="128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Bookman Old Style" pitchFamily="18" charset="0"/>
              </a:rPr>
              <a:t>BLOOD</a:t>
            </a:r>
            <a:endParaRPr lang="en-US" sz="2000" b="1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570" y="3481853"/>
            <a:ext cx="502200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A pumping organ is needed to 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push the blood around the body 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along with a network of tubes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 to reach all the tissues</a:t>
            </a:r>
            <a:endParaRPr lang="en-US" sz="2000" b="1" dirty="0">
              <a:solidFill>
                <a:srgbClr val="C00000"/>
              </a:solidFill>
              <a:latin typeface="Bookman Old Style" pitchFamily="18" charset="0"/>
              <a:cs typeface="Arabic Typesetting" pitchFamily="66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234" y="3789629"/>
            <a:ext cx="502067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itchFamily="18" charset="0"/>
                <a:cs typeface="Arabic Typesetting" pitchFamily="66" charset="-78"/>
              </a:rPr>
              <a:t>A system to repair the damage from time to time if it is damaged</a:t>
            </a:r>
            <a:endParaRPr lang="en-US" sz="2000" b="1" dirty="0">
              <a:solidFill>
                <a:srgbClr val="C00000"/>
              </a:solidFill>
              <a:latin typeface="Bookman Old Style" pitchFamily="18" charset="0"/>
              <a:cs typeface="Arabic Typesetting" pitchFamily="66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9075" y="597726"/>
            <a:ext cx="792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The process of circulation requires some medium.</a:t>
            </a:r>
            <a:endParaRPr lang="en-US" sz="20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075" y="968115"/>
            <a:ext cx="792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In human beings there are two such media.</a:t>
            </a:r>
            <a:endParaRPr lang="en-US" sz="20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61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34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1" animBg="1"/>
      <p:bldP spid="8" grpId="0"/>
      <p:bldP spid="15" grpId="0"/>
      <p:bldP spid="15" grpId="1"/>
      <p:bldP spid="16" grpId="0" animBg="1"/>
      <p:bldP spid="16" grpId="1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624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164</Words>
  <Application>Microsoft Office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Arabic Typesetting</vt:lpstr>
      <vt:lpstr>Arial</vt:lpstr>
      <vt:lpstr>Bookman Old Style</vt:lpstr>
      <vt:lpstr>Calibri</vt:lpstr>
      <vt:lpstr>新細明體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2022-04-24T13:12:41Z</dcterms:modified>
</cp:coreProperties>
</file>