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47" r:id="rId2"/>
    <p:sldId id="504" r:id="rId3"/>
    <p:sldId id="505" r:id="rId4"/>
    <p:sldId id="506" r:id="rId5"/>
    <p:sldId id="54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19</a:t>
            </a:r>
          </a:p>
        </p:txBody>
      </p:sp>
    </p:spTree>
    <p:extLst>
      <p:ext uri="{BB962C8B-B14F-4D97-AF65-F5344CB8AC3E}">
        <p14:creationId xmlns:p14="http://schemas.microsoft.com/office/powerpoint/2010/main" val="4859268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6850" y="339945"/>
            <a:ext cx="4017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Control and co-ordination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353689" y="-964419"/>
            <a:ext cx="229591" cy="366774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" y="998565"/>
            <a:ext cx="285591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Nervous control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998565"/>
            <a:ext cx="300159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Chemical control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6" descr="\\192.168.1.18\mt_school\2014_15\01 STATE_BOARD_MH\ENGLISH_MED\TAT_2014 - 15\10th std\Biology\Chapter 11\images\Brain_Nervous_E.jpgcc445f16-f88b-4ec3-9875-9bf92da664f1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7" r="24546"/>
          <a:stretch/>
        </p:blipFill>
        <p:spPr bwMode="auto">
          <a:xfrm>
            <a:off x="1005563" y="1581150"/>
            <a:ext cx="147699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1079" y="1581150"/>
            <a:ext cx="122893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84683" y="339945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of two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53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33400" y="285750"/>
            <a:ext cx="4991100" cy="4540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2" name="Picture 1" descr="\\192.168.1.18\mt_school\2014_15\01 STATE_BOARD_MH\ENGLISH_MED\TAT_2014 - 15\10th std\Biology\Chapter 11\images\Brain_Nervous_E.jpgcc445f16-f88b-4ec3-9875-9bf92da664f1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7" r="24546"/>
          <a:stretch/>
        </p:blipFill>
        <p:spPr bwMode="auto">
          <a:xfrm>
            <a:off x="668724" y="352634"/>
            <a:ext cx="2150676" cy="443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6441" y="352633"/>
            <a:ext cx="1789467" cy="44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81" y="2576513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602787" y="104727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68205" y="1047750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99976" y="165483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0" y="568782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19802" y="2745971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65229" y="163206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95825" y="57592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93437" y="275549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87887" y="1781178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56943" y="1781178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3354" y="578307"/>
            <a:ext cx="163044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Nerve impulses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68782"/>
            <a:ext cx="23964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Chemicals or hormones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09500" y="1000006"/>
            <a:ext cx="310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Both systems work in coordination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to integrate and control various body activities like</a:t>
            </a:r>
            <a:endParaRPr lang="en-US" dirty="0">
              <a:latin typeface="+mj-lt"/>
            </a:endParaRPr>
          </a:p>
        </p:txBody>
      </p:sp>
      <p:pic>
        <p:nvPicPr>
          <p:cNvPr id="7171" name="Picture 3" descr="\\192.168.1.18\mt_school\2014_15\01 STATE_BOARD_MH\ENGLISH_MED\TAT_2014 - 15\10th std\Biology\Chapter 11\images\boy_running_scared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16" y="2268685"/>
            <a:ext cx="1105684" cy="12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\\192.168.1.18\mt_school\2014_15\01 STATE_BOARD_MH\ENGLISH_MED\TAT_2014 - 15\10th std\Biology\Chapter 11\images\kind00062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548" y="3105150"/>
            <a:ext cx="873960" cy="132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\\192.168.1.18\mt_school\2014_15\01 STATE_BOARD_MH\ENGLISH_MED\TAT_2014 - 15\10th std\Biology\Chapter 11\images\08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95183"/>
            <a:ext cx="1310940" cy="13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657342" y="3548851"/>
            <a:ext cx="969055" cy="3077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latin typeface="+mj-lt"/>
              </a:rPr>
              <a:t>Playing</a:t>
            </a:r>
            <a:endParaRPr lang="en-US" sz="1400" b="1" dirty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4453800"/>
            <a:ext cx="969055" cy="3077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latin typeface="+mj-lt"/>
              </a:rPr>
              <a:t>Walking</a:t>
            </a:r>
            <a:endParaRPr lang="en-US" sz="1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52572" y="3550576"/>
            <a:ext cx="969055" cy="3077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latin typeface="+mj-lt"/>
              </a:rPr>
              <a:t>Running</a:t>
            </a:r>
            <a:endParaRPr lang="en-US" sz="1400" b="1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6922" y="232400"/>
            <a:ext cx="31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</a:rPr>
              <a:t>Nervous control generates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02200" y="221218"/>
            <a:ext cx="31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</a:rPr>
              <a:t>Chemical control generates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+mj-lt"/>
            </a:endParaRPr>
          </a:p>
        </p:txBody>
      </p:sp>
      <p:pic>
        <p:nvPicPr>
          <p:cNvPr id="1026" name="Picture 2" descr="D:\State board (Images, animations and Videos)\10th\Chot. 11\glowingarrowright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46140"/>
            <a:ext cx="589026" cy="5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:\State board (Images, animations and Videos)\10th\Chot. 11\glowingarrowright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8750" y="2046140"/>
            <a:ext cx="589026" cy="5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32099E-6 L -0.01336 -0.02902 L -0.01909 -0.04291 L -0.03524 -0.14476 L -0.0368 -0.19383 C -0.03559 -0.22871 -0.04097 -0.25186 -0.04982 -0.26976 C -0.05868 -0.28766 -0.08333 -0.27902 -0.09045 -0.30031 L -0.09305 -0.39846 " pathEditMode="relative" rAng="0" ptsTypes="FAAAfaFF">
                                      <p:cBhvr>
                                        <p:cTn id="2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19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path" presetSubtype="0" repeatCount="3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1025 -0.0179 C 0.02431 -0.00895 -0.01371 0.03272 0.00816 0.03272 C 0.03316 0.03272 -0.00399 0.12531 -0.00642 0.14383 " pathEditMode="relative" rAng="0" ptsTypes="FffF">
                                      <p:cBhvr>
                                        <p:cTn id="10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629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82716E-6 L 0.00365 0.04845 C 0.01771 0.0574 0.00191 0.1287 0.02379 0.1287 C 0.04879 0.1287 0.04375 0.22037 0.05782 0.21142 L 0.05504 0.33487 " pathEditMode="relative" rAng="0" ptsTypes="FffFF">
                                      <p:cBhvr>
                                        <p:cTn id="103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1672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83951E-6 L -0.025 0.04815 C -0.01094 0.0571 -0.06493 0.10741 -0.04305 0.10741 C -0.01805 0.10741 -0.06267 0.21513 -0.04861 0.20618 L -0.06389 0.30741 " pathEditMode="relative" rAng="0" ptsTypes="FffFF">
                                      <p:cBhvr>
                                        <p:cTn id="10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1537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83951E-6 L 0.00746 0.05926 C 0.02153 0.06821 -0.01441 0.20988 0.00746 0.20988 C 0.03246 0.20988 -0.03785 0.32747 -0.02379 0.31852 L -0.02101 0.53457 " pathEditMode="relative" rAng="0" ptsTypes="FffFF">
                                      <p:cBhvr>
                                        <p:cTn id="10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2672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2205 -0.0216 C -0.00799 -0.01265 -0.03073 0.08828 -0.00886 0.08828 C 0.01614 0.08828 0.0118 0.17624 0.02587 0.16729 L 0.03489 0.31667 " pathEditMode="relative" rAng="0" ptsTypes="FffFF">
                                      <p:cBhvr>
                                        <p:cTn id="10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75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08642E-6 L 0.0099 -0.05185 C 0.00434 -0.06142 -0.03125 -0.05031 -0.03316 -0.05679 C -0.03507 -0.06327 -0.01111 -0.08487 -0.00191 -0.09135 L 0.0224 -0.09629 " pathEditMode="relative" rAng="0" ptsTypes="FfaFF">
                                      <p:cBhvr>
                                        <p:cTn id="11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-481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679E-6 L -0.01302 0.1216 C 0.00104 0.13055 -0.03004 0.4574 -0.00816 0.4574 C 0.03559 0.43703 -0.06441 0.62129 -0.02136 0.54506 " pathEditMode="relative" rAng="0" ptsTypes="FffF">
                                      <p:cBhvr>
                                        <p:cTn id="11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3104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5679E-6 L 0.01771 0.0858 C 0.03177 0.09475 0.00556 -0.06358 0.02743 -0.06358 " pathEditMode="relative" rAng="0" ptsTypes="FfF">
                                      <p:cBhvr>
                                        <p:cTn id="11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154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6914E-7 L -0.00486 -0.06852 C 0.0092 -0.05957 0.0073 -0.13025 0.02917 -0.13025 " pathEditMode="relative" rAng="0" ptsTypes="Fff">
                                      <p:cBhvr>
                                        <p:cTn id="11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-6512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0494E-6 L 0.02049 -0.06667 C 0.03455 -0.05771 -0.04097 -0.14938 -0.0191 -0.14938 C -0.02587 -0.1787 -0.02031 -0.22654 -0.02049 -0.24197 " pathEditMode="relative" rAng="0" ptsTypes="FffF">
                                      <p:cBhvr>
                                        <p:cTn id="11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2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21" grpId="0" build="allAtOnce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33399" y="285750"/>
            <a:ext cx="4064237" cy="4540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16" name="Picture 15" descr="\\192.168.1.18\mt_school\2014_15\01 STATE_BOARD_MH\ENGLISH_MED\TAT_2014 - 15\10th std\Biology\Chapter 11\images\Brain_Nervous_E.jpgcc445f16-f88b-4ec3-9875-9bf92da664f1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7" r="24546"/>
          <a:stretch/>
        </p:blipFill>
        <p:spPr bwMode="auto">
          <a:xfrm>
            <a:off x="668724" y="352634"/>
            <a:ext cx="2150676" cy="443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3366" y="352633"/>
            <a:ext cx="1789467" cy="44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81" y="2576513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3689712" y="104727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55130" y="1047750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86901" y="165483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8925" y="568782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06727" y="2745971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52154" y="163206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2750" y="57592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80362" y="2755495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74812" y="1781178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43868" y="1781178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29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85" y="2574471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/>
          <p:cNvSpPr/>
          <p:nvPr/>
        </p:nvSpPr>
        <p:spPr>
          <a:xfrm>
            <a:off x="3689716" y="1045233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55134" y="1045708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86905" y="1652793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58929" y="566740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06731" y="2743929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2158" y="1630023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782754" y="573883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680366" y="2753453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674816" y="1779136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743872" y="1779136"/>
            <a:ext cx="28388" cy="2580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5474" y="697290"/>
            <a:ext cx="3995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Blip>
                <a:blip r:embed="rId5"/>
              </a:buBlip>
            </a:pPr>
            <a:r>
              <a:rPr lang="en-US" sz="1600" dirty="0" smtClean="0">
                <a:latin typeface="+mj-lt"/>
              </a:rPr>
              <a:t>Nervous system generate electric impulses.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Blip>
                <a:blip r:embed="rId5"/>
              </a:buBlip>
            </a:pPr>
            <a:r>
              <a:rPr lang="en-US" sz="1600" dirty="0" smtClean="0">
                <a:latin typeface="+mj-lt"/>
              </a:rPr>
              <a:t>Endocrine system generate hormones.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Blip>
                <a:blip r:embed="rId5"/>
              </a:buBlip>
            </a:pPr>
            <a:r>
              <a:rPr lang="en-US" sz="1600" dirty="0" smtClean="0">
                <a:latin typeface="+mj-lt"/>
              </a:rPr>
              <a:t>Nerve impulses are rapid and are usually of short duration.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Blip>
                <a:blip r:embed="rId5"/>
              </a:buBlip>
            </a:pPr>
            <a:r>
              <a:rPr lang="en-US" sz="1600" dirty="0" smtClean="0">
                <a:latin typeface="+mj-lt"/>
              </a:rPr>
              <a:t>Hormonal action is much slower and long lasting.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5385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32099E-6 L -0.01336 -0.02902 L -0.01909 -0.04291 L -0.03524 -0.14476 L -0.0368 -0.19383 C -0.03559 -0.22871 -0.04097 -0.25186 -0.04982 -0.26976 C -0.05868 -0.28766 -0.08333 -0.27902 -0.09045 -0.30031 L -0.09305 -0.39846 " pathEditMode="relative" rAng="0" ptsTypes="FAAAfaFF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19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1025 -0.0179 C 0.02431 -0.00895 -0.01371 0.03272 0.00816 0.03272 C 0.03316 0.03272 -0.00399 0.12531 -0.00642 0.14383 " pathEditMode="relative" rAng="0" ptsTypes="FffF">
                                      <p:cBhvr>
                                        <p:cTn id="8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629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82716E-6 L 0.00365 0.04845 C 0.01771 0.0574 0.00191 0.1287 0.02379 0.1287 C 0.04879 0.1287 0.04375 0.22037 0.05782 0.21142 L 0.05504 0.33487 " pathEditMode="relative" rAng="0" ptsTypes="FffFF">
                                      <p:cBhvr>
                                        <p:cTn id="91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1672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83951E-6 L -0.025 0.04815 C -0.01094 0.0571 -0.06493 0.10741 -0.04305 0.10741 C -0.01805 0.10741 -0.06267 0.21513 -0.04861 0.20618 L -0.06389 0.30741 " pathEditMode="relative" rAng="0" ptsTypes="FffFF">
                                      <p:cBhvr>
                                        <p:cTn id="9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1537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83951E-6 L 0.00746 0.05926 C 0.02153 0.06821 -0.01441 0.20988 0.00746 0.20988 C 0.03246 0.20988 -0.03785 0.32747 -0.02379 0.31852 L -0.02101 0.53457 " pathEditMode="relative" rAng="0" ptsTypes="FffFF">
                                      <p:cBhvr>
                                        <p:cTn id="9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26728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2205 -0.0216 C -0.00799 -0.01265 -0.03073 0.08828 -0.00886 0.08828 C 0.01614 0.08828 0.0118 0.17624 0.02587 0.16729 L 0.03489 0.31667 " pathEditMode="relative" rAng="0" ptsTypes="FffFF">
                                      <p:cBhvr>
                                        <p:cTn id="97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75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08642E-6 L 0.0099 -0.05185 C 0.00434 -0.06142 -0.03125 -0.05031 -0.03316 -0.05679 C -0.03507 -0.06327 -0.01111 -0.08487 -0.00191 -0.09135 L 0.0224 -0.09629 " pathEditMode="relative" rAng="0" ptsTypes="FfaFF">
                                      <p:cBhvr>
                                        <p:cTn id="99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-481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679E-6 L -0.01302 0.1216 C 0.00104 0.13055 -0.03004 0.4574 -0.00816 0.4574 C 0.03559 0.43703 -0.06441 0.62129 -0.02136 0.54506 " pathEditMode="relative" rAng="0" ptsTypes="FffF">
                                      <p:cBhvr>
                                        <p:cTn id="101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3104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5679E-6 L 0.01771 0.0858 C 0.03177 0.09475 0.00556 -0.06358 0.02743 -0.06358 " pathEditMode="relative" rAng="0" ptsTypes="FfF">
                                      <p:cBhvr>
                                        <p:cTn id="103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15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6914E-7 L -0.00486 -0.06852 C 0.0092 -0.05957 0.0073 -0.13025 0.02917 -0.13025 " pathEditMode="relative" rAng="0" ptsTypes="Fff">
                                      <p:cBhvr>
                                        <p:cTn id="10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-6512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0494E-6 L 0.02049 -0.06667 C 0.03455 -0.05771 -0.04097 -0.14938 -0.0191 -0.14938 C -0.02587 -0.1787 -0.02031 -0.22654 -0.02049 -0.24197 " pathEditMode="relative" rAng="0" ptsTypes="FffF">
                                      <p:cBhvr>
                                        <p:cTn id="107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2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7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32099E-6 L -0.01336 -0.02902 L -0.01909 -0.04291 L -0.03524 -0.14476 L -0.0368 -0.19383 C -0.03559 -0.22871 -0.04097 -0.25186 -0.04982 -0.26976 C -0.05868 -0.28766 -0.08333 -0.27902 -0.09045 -0.30031 L -0.09305 -0.39846 " pathEditMode="relative" rAng="0" ptsTypes="FAAAfaFF">
                                      <p:cBhvr>
                                        <p:cTn id="1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19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7" presetClass="path" presetSubtype="0" repeatCount="3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1025 -0.0179 C 0.02431 -0.00895 -0.01371 0.03272 0.00816 0.03272 C 0.03316 0.03272 -0.00399 0.12531 -0.00642 0.14383 " pathEditMode="relative" rAng="0" ptsTypes="FffF">
                                      <p:cBhvr>
                                        <p:cTn id="23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6296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82716E-6 L 0.00365 0.04845 C 0.01771 0.0574 0.00191 0.1287 0.02379 0.1287 C 0.04879 0.1287 0.04375 0.22037 0.05782 0.21142 L 0.05504 0.33487 " pathEditMode="relative" rAng="0" ptsTypes="FffFF">
                                      <p:cBhvr>
                                        <p:cTn id="234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16728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83951E-6 L -0.025 0.04815 C -0.01094 0.0571 -0.06493 0.10741 -0.04305 0.10741 C -0.01805 0.10741 -0.06267 0.21513 -0.04861 0.20618 L -0.06389 0.30741 " pathEditMode="relative" rAng="0" ptsTypes="FffFF">
                                      <p:cBhvr>
                                        <p:cTn id="236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1537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83951E-6 L 0.00746 0.05926 C 0.02153 0.06821 -0.01441 0.20988 0.00746 0.20988 C 0.03246 0.20988 -0.03785 0.32747 -0.02379 0.31852 L -0.02101 0.53457 " pathEditMode="relative" rAng="0" ptsTypes="FffFF">
                                      <p:cBhvr>
                                        <p:cTn id="238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26728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2205 -0.0216 C -0.00799 -0.01265 -0.03073 0.08828 -0.00886 0.08828 C 0.01614 0.08828 0.0118 0.17624 0.02587 0.16729 L 0.03489 0.31667 " pathEditMode="relative" rAng="0" ptsTypes="FffFF">
                                      <p:cBhvr>
                                        <p:cTn id="240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75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08642E-6 L 0.0099 -0.05185 C 0.00434 -0.06142 -0.03125 -0.05031 -0.03316 -0.05679 C -0.03507 -0.06327 -0.01111 -0.08487 -0.00191 -0.09135 L 0.0224 -0.09629 " pathEditMode="relative" rAng="0" ptsTypes="FfaFF">
                                      <p:cBhvr>
                                        <p:cTn id="24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-4815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679E-6 L -0.01302 0.1216 C 0.00104 0.13055 -0.03004 0.4574 -0.00816 0.4574 C 0.03559 0.43703 -0.06441 0.62129 -0.02136 0.54506 " pathEditMode="relative" rAng="0" ptsTypes="FffF">
                                      <p:cBhvr>
                                        <p:cTn id="24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31049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5679E-6 L 0.01771 0.0858 C 0.03177 0.09475 0.00556 -0.06358 0.02743 -0.06358 " pathEditMode="relative" rAng="0" ptsTypes="FfF">
                                      <p:cBhvr>
                                        <p:cTn id="24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1543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6914E-7 L -0.00486 -0.06852 C 0.0092 -0.05957 0.0073 -0.13025 0.02917 -0.13025 " pathEditMode="relative" rAng="0" ptsTypes="Fff">
                                      <p:cBhvr>
                                        <p:cTn id="248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-6512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0494E-6 L 0.02049 -0.06667 C 0.03455 -0.05771 -0.04097 -0.14938 -0.0191 -0.14938 C -0.02587 -0.1787 -0.02031 -0.22654 -0.02049 -0.24197 " pathEditMode="relative" rAng="0" ptsTypes="FffF">
                                      <p:cBhvr>
                                        <p:cTn id="250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2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073083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73</Words>
  <Application>Microsoft Office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2022-04-24T13:22:40Z</dcterms:modified>
</cp:coreProperties>
</file>