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29" r:id="rId2"/>
    <p:sldId id="478" r:id="rId3"/>
    <p:sldId id="352" r:id="rId4"/>
    <p:sldId id="476" r:id="rId5"/>
    <p:sldId id="53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5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192.168.1.18\mt_school\2014_15\01 STATE_BOARD_MH\ENGLISH_MED\TAT_2014 - 15\10th std\Biology\Chapter 11\images\gip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740269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8005" y="341945"/>
            <a:ext cx="3709235" cy="4401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Bookman Old Style" panose="02050604050505020204" pitchFamily="18" charset="0"/>
              </a:rPr>
              <a:t>Growth independent :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178" y="819150"/>
            <a:ext cx="588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/>
              <a:t>Certain movements of plants  that do not result in their growth are termed as growth independent movement.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178" y="1373682"/>
            <a:ext cx="547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/>
              <a:t>When we touch the leaves of mimosa </a:t>
            </a:r>
            <a:r>
              <a:rPr lang="en-US" dirty="0" err="1" smtClean="0"/>
              <a:t>pudica</a:t>
            </a:r>
            <a:r>
              <a:rPr lang="en-US" dirty="0" smtClean="0"/>
              <a:t> plant the leaflets close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2410501" y="1781175"/>
            <a:ext cx="2382885" cy="628847"/>
          </a:xfrm>
          <a:prstGeom prst="cloudCallout">
            <a:avLst>
              <a:gd name="adj1" fmla="val 20801"/>
              <a:gd name="adj2" fmla="val -69206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03BD"/>
                </a:solidFill>
              </a:rPr>
              <a:t>Touch me not</a:t>
            </a:r>
            <a:endParaRPr lang="en-IN" dirty="0">
              <a:solidFill>
                <a:srgbClr val="0303BD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58760" y="1919342"/>
            <a:ext cx="3402736" cy="1991147"/>
            <a:chOff x="821825" y="2800350"/>
            <a:chExt cx="3402736" cy="1991147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34588" y="2800350"/>
              <a:ext cx="1489973" cy="1991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Callout 10"/>
            <p:cNvSpPr/>
            <p:nvPr/>
          </p:nvSpPr>
          <p:spPr>
            <a:xfrm>
              <a:off x="821825" y="2876550"/>
              <a:ext cx="2226175" cy="1014427"/>
            </a:xfrm>
            <a:prstGeom prst="wedgeEllipseCallout">
              <a:avLst>
                <a:gd name="adj1" fmla="val 49753"/>
                <a:gd name="adj2" fmla="val 43994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+mj-lt"/>
                </a:rPr>
                <a:t>Can you see any movement?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484687" y="3188870"/>
            <a:ext cx="7620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YES 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371600" y="1733550"/>
            <a:ext cx="3402736" cy="1991147"/>
            <a:chOff x="821825" y="2800350"/>
            <a:chExt cx="3402736" cy="1991147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34588" y="2800350"/>
              <a:ext cx="1489973" cy="1991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Callout 14"/>
            <p:cNvSpPr/>
            <p:nvPr/>
          </p:nvSpPr>
          <p:spPr>
            <a:xfrm>
              <a:off x="821825" y="3052492"/>
              <a:ext cx="2226175" cy="838485"/>
            </a:xfrm>
            <a:prstGeom prst="wedgeEllipseCallout">
              <a:avLst>
                <a:gd name="adj1" fmla="val 49753"/>
                <a:gd name="adj2" fmla="val 43994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+mj-lt"/>
                </a:rPr>
                <a:t>Can you see any growth?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667000" y="3003550"/>
            <a:ext cx="7620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NO 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6178" y="3867150"/>
            <a:ext cx="649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/>
              <a:t>So this is a perfect example of growth independent movement.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6178" y="4171950"/>
            <a:ext cx="649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/>
              <a:t>In this, the movement is in response to the stimulus of touch.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6178" y="4476750"/>
            <a:ext cx="649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 smtClean="0"/>
              <a:t>This movement is called as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70015" y="4476750"/>
            <a:ext cx="342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“SEISMOSNASTIC MOVEMENT”.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356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 animBg="1"/>
      <p:bldP spid="7" grpId="1" animBg="1"/>
      <p:bldP spid="12" grpId="0" animBg="1"/>
      <p:bldP spid="12" grpId="1" animBg="1"/>
      <p:bldP spid="16" grpId="0" animBg="1"/>
      <p:bldP spid="17" grpId="0"/>
      <p:bldP spid="18" grpId="0"/>
      <p:bldP spid="19" grpId="0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92768"/>
            <a:ext cx="8055165" cy="454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99" y="292767"/>
            <a:ext cx="8055167" cy="454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975" y="292768"/>
            <a:ext cx="8044369" cy="454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99" y="292767"/>
            <a:ext cx="8055167" cy="454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99" y="292767"/>
            <a:ext cx="8055167" cy="454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92768"/>
            <a:ext cx="8055165" cy="454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655" y="292767"/>
            <a:ext cx="8048863" cy="454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655" y="292767"/>
            <a:ext cx="8048863" cy="454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99" y="292767"/>
            <a:ext cx="8055167" cy="454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975" y="292768"/>
            <a:ext cx="8044369" cy="454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92768"/>
            <a:ext cx="8055165" cy="454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92768"/>
            <a:ext cx="8055165" cy="454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92768"/>
            <a:ext cx="8055165" cy="454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99" y="292767"/>
            <a:ext cx="8055167" cy="454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99" y="292767"/>
            <a:ext cx="8055167" cy="454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99" y="292767"/>
            <a:ext cx="8055167" cy="454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92768"/>
            <a:ext cx="8055165" cy="454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6103804" y="1607010"/>
            <a:ext cx="2358808" cy="2859261"/>
          </a:xfrm>
          <a:custGeom>
            <a:avLst/>
            <a:gdLst>
              <a:gd name="connsiteX0" fmla="*/ 0 w 1085850"/>
              <a:gd name="connsiteY0" fmla="*/ 958850 h 2266950"/>
              <a:gd name="connsiteX1" fmla="*/ 1085850 w 1085850"/>
              <a:gd name="connsiteY1" fmla="*/ 0 h 2266950"/>
              <a:gd name="connsiteX2" fmla="*/ 1085850 w 1085850"/>
              <a:gd name="connsiteY2" fmla="*/ 2266950 h 2266950"/>
              <a:gd name="connsiteX3" fmla="*/ 0 w 1085850"/>
              <a:gd name="connsiteY3" fmla="*/ 958850 h 2266950"/>
              <a:gd name="connsiteX0" fmla="*/ 0 w 2350770"/>
              <a:gd name="connsiteY0" fmla="*/ 109438 h 1417538"/>
              <a:gd name="connsiteX1" fmla="*/ 2350770 w 2350770"/>
              <a:gd name="connsiteY1" fmla="*/ 491708 h 1417538"/>
              <a:gd name="connsiteX2" fmla="*/ 1085850 w 2350770"/>
              <a:gd name="connsiteY2" fmla="*/ 1417538 h 1417538"/>
              <a:gd name="connsiteX3" fmla="*/ 0 w 2350770"/>
              <a:gd name="connsiteY3" fmla="*/ 109438 h 1417538"/>
              <a:gd name="connsiteX0" fmla="*/ 0 w 2350770"/>
              <a:gd name="connsiteY0" fmla="*/ 109438 h 2743418"/>
              <a:gd name="connsiteX1" fmla="*/ 2350770 w 2350770"/>
              <a:gd name="connsiteY1" fmla="*/ 491708 h 2743418"/>
              <a:gd name="connsiteX2" fmla="*/ 933450 w 2350770"/>
              <a:gd name="connsiteY2" fmla="*/ 2743418 h 2743418"/>
              <a:gd name="connsiteX3" fmla="*/ 0 w 2350770"/>
              <a:gd name="connsiteY3" fmla="*/ 109438 h 2743418"/>
              <a:gd name="connsiteX0" fmla="*/ 0 w 2412362"/>
              <a:gd name="connsiteY0" fmla="*/ 262256 h 2896236"/>
              <a:gd name="connsiteX1" fmla="*/ 2350770 w 2412362"/>
              <a:gd name="connsiteY1" fmla="*/ 644526 h 2896236"/>
              <a:gd name="connsiteX2" fmla="*/ 933450 w 2412362"/>
              <a:gd name="connsiteY2" fmla="*/ 2896236 h 2896236"/>
              <a:gd name="connsiteX3" fmla="*/ 0 w 2412362"/>
              <a:gd name="connsiteY3" fmla="*/ 262256 h 2896236"/>
              <a:gd name="connsiteX0" fmla="*/ 0 w 2357806"/>
              <a:gd name="connsiteY0" fmla="*/ 117854 h 2751834"/>
              <a:gd name="connsiteX1" fmla="*/ 2350770 w 2357806"/>
              <a:gd name="connsiteY1" fmla="*/ 500124 h 2751834"/>
              <a:gd name="connsiteX2" fmla="*/ 933450 w 2357806"/>
              <a:gd name="connsiteY2" fmla="*/ 2751834 h 2751834"/>
              <a:gd name="connsiteX3" fmla="*/ 0 w 2357806"/>
              <a:gd name="connsiteY3" fmla="*/ 117854 h 2751834"/>
              <a:gd name="connsiteX0" fmla="*/ 0 w 2358808"/>
              <a:gd name="connsiteY0" fmla="*/ 225281 h 2859261"/>
              <a:gd name="connsiteX1" fmla="*/ 2350770 w 2358808"/>
              <a:gd name="connsiteY1" fmla="*/ 607551 h 2859261"/>
              <a:gd name="connsiteX2" fmla="*/ 933450 w 2358808"/>
              <a:gd name="connsiteY2" fmla="*/ 2859261 h 2859261"/>
              <a:gd name="connsiteX3" fmla="*/ 0 w 2358808"/>
              <a:gd name="connsiteY3" fmla="*/ 225281 h 2859261"/>
              <a:gd name="connsiteX0" fmla="*/ 0 w 2358808"/>
              <a:gd name="connsiteY0" fmla="*/ 225281 h 2859261"/>
              <a:gd name="connsiteX1" fmla="*/ 2350770 w 2358808"/>
              <a:gd name="connsiteY1" fmla="*/ 607551 h 2859261"/>
              <a:gd name="connsiteX2" fmla="*/ 933450 w 2358808"/>
              <a:gd name="connsiteY2" fmla="*/ 2859261 h 2859261"/>
              <a:gd name="connsiteX3" fmla="*/ 0 w 2358808"/>
              <a:gd name="connsiteY3" fmla="*/ 225281 h 2859261"/>
              <a:gd name="connsiteX0" fmla="*/ 0 w 2358808"/>
              <a:gd name="connsiteY0" fmla="*/ 225281 h 2859261"/>
              <a:gd name="connsiteX1" fmla="*/ 2350770 w 2358808"/>
              <a:gd name="connsiteY1" fmla="*/ 607551 h 2859261"/>
              <a:gd name="connsiteX2" fmla="*/ 933450 w 2358808"/>
              <a:gd name="connsiteY2" fmla="*/ 2859261 h 2859261"/>
              <a:gd name="connsiteX3" fmla="*/ 0 w 2358808"/>
              <a:gd name="connsiteY3" fmla="*/ 225281 h 285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8808" h="2859261">
                <a:moveTo>
                  <a:pt x="0" y="225281"/>
                </a:moveTo>
                <a:cubicBezTo>
                  <a:pt x="709612" y="-459461"/>
                  <a:pt x="2493010" y="638031"/>
                  <a:pt x="2350770" y="607551"/>
                </a:cubicBezTo>
                <a:cubicBezTo>
                  <a:pt x="2208530" y="577071"/>
                  <a:pt x="1405890" y="2108691"/>
                  <a:pt x="933450" y="2859261"/>
                </a:cubicBezTo>
                <a:cubicBezTo>
                  <a:pt x="622300" y="1981268"/>
                  <a:pt x="660400" y="398424"/>
                  <a:pt x="0" y="225281"/>
                </a:cubicBezTo>
                <a:close/>
              </a:path>
            </a:pathLst>
          </a:custGeom>
          <a:solidFill>
            <a:schemeClr val="bg1">
              <a:alpha val="57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8005" y="341945"/>
            <a:ext cx="3709235" cy="4401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Bookman Old Style" panose="02050604050505020204" pitchFamily="18" charset="0"/>
              </a:rPr>
              <a:t>Growth independent :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6178" y="4116907"/>
            <a:ext cx="649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know, movement in plants are brought about by hormones in response to the changes occurring in its surrounding.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6178" y="4136846"/>
            <a:ext cx="649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touch the leaves of mimosa </a:t>
            </a:r>
            <a:r>
              <a:rPr lang="en-US" dirty="0" err="1" smtClean="0"/>
              <a:t>pudica</a:t>
            </a:r>
            <a:r>
              <a:rPr lang="en-US" dirty="0" smtClean="0"/>
              <a:t> plant the hormones are released.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6178" y="4095750"/>
            <a:ext cx="5957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hormones along with some ions move from one cell to another passing the information.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9600" y="4107418"/>
            <a:ext cx="473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Ions cause the water to come out from the cells.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96178" y="4390276"/>
            <a:ext cx="297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Leading the cells to shrink.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9600" y="4117692"/>
            <a:ext cx="649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change in the shape of the cells causes the movement in plant.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9600" y="4135219"/>
            <a:ext cx="649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since the information is conducted from one cell to another the movement also happens at a place different from touch.</a:t>
            </a:r>
            <a:endParaRPr lang="en-US" dirty="0"/>
          </a:p>
        </p:txBody>
      </p:sp>
      <p:pic>
        <p:nvPicPr>
          <p:cNvPr id="68" name="Picture 67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6" t="11887" r="71211" b="64602"/>
          <a:stretch/>
        </p:blipFill>
        <p:spPr bwMode="auto">
          <a:xfrm>
            <a:off x="6993890" y="2177259"/>
            <a:ext cx="1470660" cy="22932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Group 96"/>
          <p:cNvGrpSpPr/>
          <p:nvPr/>
        </p:nvGrpSpPr>
        <p:grpSpPr>
          <a:xfrm>
            <a:off x="7483475" y="3518453"/>
            <a:ext cx="263635" cy="250272"/>
            <a:chOff x="3571095" y="1497807"/>
            <a:chExt cx="263635" cy="250272"/>
          </a:xfrm>
        </p:grpSpPr>
        <p:sp>
          <p:nvSpPr>
            <p:cNvPr id="98" name="Freeform 97"/>
            <p:cNvSpPr/>
            <p:nvPr/>
          </p:nvSpPr>
          <p:spPr>
            <a:xfrm flipH="1">
              <a:off x="3571095" y="1497807"/>
              <a:ext cx="263635" cy="250272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678774" flipH="1">
              <a:off x="3664227" y="1589557"/>
              <a:ext cx="77372" cy="66773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1674443">
            <a:off x="7744378" y="3162300"/>
            <a:ext cx="250272" cy="263635"/>
            <a:chOff x="3368690" y="1666739"/>
            <a:chExt cx="250272" cy="263635"/>
          </a:xfrm>
        </p:grpSpPr>
        <p:sp>
          <p:nvSpPr>
            <p:cNvPr id="101" name="Freeform 100"/>
            <p:cNvSpPr/>
            <p:nvPr/>
          </p:nvSpPr>
          <p:spPr>
            <a:xfrm rot="17160337" flipH="1">
              <a:off x="3362008" y="1673421"/>
              <a:ext cx="263635" cy="250272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 rot="14239111" flipH="1">
              <a:off x="3455140" y="1765170"/>
              <a:ext cx="77372" cy="66773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753240" y="3445428"/>
            <a:ext cx="263635" cy="250272"/>
            <a:chOff x="3582741" y="1772899"/>
            <a:chExt cx="263635" cy="250272"/>
          </a:xfrm>
        </p:grpSpPr>
        <p:sp>
          <p:nvSpPr>
            <p:cNvPr id="104" name="Freeform 103"/>
            <p:cNvSpPr/>
            <p:nvPr/>
          </p:nvSpPr>
          <p:spPr>
            <a:xfrm rot="10581149" flipH="1">
              <a:off x="3582741" y="1772899"/>
              <a:ext cx="263635" cy="250272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 rot="7659923" flipH="1">
              <a:off x="3675872" y="1864648"/>
              <a:ext cx="77372" cy="66773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702550" y="2931078"/>
            <a:ext cx="263635" cy="250272"/>
            <a:chOff x="3360494" y="1956155"/>
            <a:chExt cx="263635" cy="250272"/>
          </a:xfrm>
        </p:grpSpPr>
        <p:sp>
          <p:nvSpPr>
            <p:cNvPr id="107" name="Freeform 106"/>
            <p:cNvSpPr/>
            <p:nvPr/>
          </p:nvSpPr>
          <p:spPr>
            <a:xfrm rot="10581149" flipH="1">
              <a:off x="3360494" y="1956155"/>
              <a:ext cx="263635" cy="250272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 rot="7659923" flipH="1">
              <a:off x="3453625" y="2047904"/>
              <a:ext cx="77372" cy="66773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 rot="2595820">
            <a:off x="7585056" y="2774086"/>
            <a:ext cx="250272" cy="263635"/>
            <a:chOff x="3400723" y="2182541"/>
            <a:chExt cx="250272" cy="263635"/>
          </a:xfrm>
        </p:grpSpPr>
        <p:sp>
          <p:nvSpPr>
            <p:cNvPr id="110" name="Freeform 109"/>
            <p:cNvSpPr/>
            <p:nvPr/>
          </p:nvSpPr>
          <p:spPr>
            <a:xfrm rot="18539571" flipH="1">
              <a:off x="3394041" y="2189223"/>
              <a:ext cx="263635" cy="250272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rot="15618345" flipH="1">
              <a:off x="3487173" y="2280972"/>
              <a:ext cx="77372" cy="66773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507713" y="3279680"/>
            <a:ext cx="227528" cy="215995"/>
            <a:chOff x="3622767" y="2005239"/>
            <a:chExt cx="227528" cy="215995"/>
          </a:xfrm>
        </p:grpSpPr>
        <p:sp>
          <p:nvSpPr>
            <p:cNvPr id="113" name="Freeform 112"/>
            <p:cNvSpPr/>
            <p:nvPr/>
          </p:nvSpPr>
          <p:spPr>
            <a:xfrm rot="12899384" flipH="1">
              <a:off x="3622767" y="2005239"/>
              <a:ext cx="227528" cy="21599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 rot="9978158" flipH="1">
              <a:off x="3703143" y="2084422"/>
              <a:ext cx="66775" cy="57628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540625" y="3070130"/>
            <a:ext cx="218901" cy="215995"/>
            <a:chOff x="3334636" y="1478983"/>
            <a:chExt cx="227528" cy="215995"/>
          </a:xfrm>
        </p:grpSpPr>
        <p:sp>
          <p:nvSpPr>
            <p:cNvPr id="116" name="Freeform 115"/>
            <p:cNvSpPr/>
            <p:nvPr/>
          </p:nvSpPr>
          <p:spPr>
            <a:xfrm rot="12899384" flipH="1">
              <a:off x="3334636" y="1478983"/>
              <a:ext cx="227528" cy="21599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 rot="9978158" flipH="1">
              <a:off x="3415012" y="1558166"/>
              <a:ext cx="66775" cy="57628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 rot="1659710">
            <a:off x="7629527" y="2851853"/>
            <a:ext cx="120758" cy="174097"/>
            <a:chOff x="3475857" y="2248880"/>
            <a:chExt cx="120758" cy="174097"/>
          </a:xfrm>
          <a:solidFill>
            <a:srgbClr val="0070C0"/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119" name="Freeform 118"/>
            <p:cNvSpPr/>
            <p:nvPr/>
          </p:nvSpPr>
          <p:spPr>
            <a:xfrm rot="15618345" flipH="1">
              <a:off x="3471478" y="2363412"/>
              <a:ext cx="63944" cy="551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 rot="15618345" flipH="1">
              <a:off x="3555832" y="2251878"/>
              <a:ext cx="43782" cy="377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794045" y="2968394"/>
            <a:ext cx="57624" cy="184237"/>
            <a:chOff x="3473418" y="1993471"/>
            <a:chExt cx="57624" cy="184237"/>
          </a:xfrm>
          <a:solidFill>
            <a:srgbClr val="0070C0"/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122" name="Freeform 121"/>
            <p:cNvSpPr/>
            <p:nvPr/>
          </p:nvSpPr>
          <p:spPr>
            <a:xfrm rot="15618345" flipH="1">
              <a:off x="3471478" y="2118143"/>
              <a:ext cx="63944" cy="551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rot="15618345" flipH="1">
              <a:off x="3470420" y="1996469"/>
              <a:ext cx="43782" cy="377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 rot="1674443">
            <a:off x="7843241" y="3217540"/>
            <a:ext cx="55185" cy="204552"/>
            <a:chOff x="3488982" y="1718804"/>
            <a:chExt cx="55185" cy="204552"/>
          </a:xfrm>
          <a:solidFill>
            <a:srgbClr val="0070C0"/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125" name="Freeform 124"/>
            <p:cNvSpPr/>
            <p:nvPr/>
          </p:nvSpPr>
          <p:spPr>
            <a:xfrm rot="15618345" flipH="1">
              <a:off x="3484603" y="1863791"/>
              <a:ext cx="63944" cy="551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 rot="15618345" flipH="1">
              <a:off x="3500210" y="1721802"/>
              <a:ext cx="43782" cy="377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545783" y="3618408"/>
            <a:ext cx="126232" cy="83194"/>
            <a:chOff x="3633403" y="1615454"/>
            <a:chExt cx="126232" cy="83194"/>
          </a:xfrm>
          <a:solidFill>
            <a:srgbClr val="0070C0"/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128" name="Freeform 127"/>
            <p:cNvSpPr/>
            <p:nvPr/>
          </p:nvSpPr>
          <p:spPr>
            <a:xfrm rot="15618345" flipH="1">
              <a:off x="3700071" y="1639083"/>
              <a:ext cx="63944" cy="551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 rot="15618345" flipH="1">
              <a:off x="3630405" y="1618452"/>
              <a:ext cx="43782" cy="377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879720" y="3488025"/>
            <a:ext cx="85039" cy="174096"/>
            <a:chOff x="3709221" y="1815496"/>
            <a:chExt cx="85039" cy="174096"/>
          </a:xfrm>
          <a:solidFill>
            <a:srgbClr val="0070C0"/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131" name="Freeform 130"/>
            <p:cNvSpPr/>
            <p:nvPr/>
          </p:nvSpPr>
          <p:spPr>
            <a:xfrm rot="15618345" flipH="1">
              <a:off x="3704842" y="1930027"/>
              <a:ext cx="63944" cy="551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rot="15618345" flipH="1">
              <a:off x="3753477" y="1818494"/>
              <a:ext cx="43782" cy="377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588011" y="3358729"/>
            <a:ext cx="104096" cy="124001"/>
            <a:chOff x="3706840" y="2075141"/>
            <a:chExt cx="104096" cy="124001"/>
          </a:xfrm>
          <a:solidFill>
            <a:srgbClr val="0070C0"/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134" name="Freeform 133"/>
            <p:cNvSpPr/>
            <p:nvPr/>
          </p:nvSpPr>
          <p:spPr>
            <a:xfrm rot="15618345" flipH="1">
              <a:off x="3702461" y="2139577"/>
              <a:ext cx="63944" cy="551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 rot="15618345" flipH="1">
              <a:off x="3770153" y="2078139"/>
              <a:ext cx="43782" cy="377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569875" y="3126210"/>
            <a:ext cx="149458" cy="78624"/>
            <a:chOff x="3363700" y="1520718"/>
            <a:chExt cx="149458" cy="78624"/>
          </a:xfrm>
          <a:solidFill>
            <a:srgbClr val="0070C0"/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155" name="Freeform 154"/>
            <p:cNvSpPr/>
            <p:nvPr/>
          </p:nvSpPr>
          <p:spPr>
            <a:xfrm rot="15618345" flipH="1">
              <a:off x="3359321" y="1539777"/>
              <a:ext cx="63944" cy="551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56" name="Freeform 155"/>
            <p:cNvSpPr/>
            <p:nvPr/>
          </p:nvSpPr>
          <p:spPr>
            <a:xfrm rot="15618345" flipH="1">
              <a:off x="3472375" y="1523716"/>
              <a:ext cx="43782" cy="377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596178" y="808784"/>
            <a:ext cx="36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us see how does this happen…..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7745416" y="2206164"/>
            <a:ext cx="221331" cy="206836"/>
            <a:chOff x="2631360" y="1529245"/>
            <a:chExt cx="263635" cy="250272"/>
          </a:xfrm>
        </p:grpSpPr>
        <p:sp>
          <p:nvSpPr>
            <p:cNvPr id="80" name="Freeform 79"/>
            <p:cNvSpPr/>
            <p:nvPr/>
          </p:nvSpPr>
          <p:spPr>
            <a:xfrm>
              <a:off x="2631360" y="1529245"/>
              <a:ext cx="263635" cy="250272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1" name="Freeform 80"/>
            <p:cNvSpPr/>
            <p:nvPr/>
          </p:nvSpPr>
          <p:spPr>
            <a:xfrm rot="2921226">
              <a:off x="2724491" y="1620995"/>
              <a:ext cx="77372" cy="66773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 rot="19183401">
            <a:off x="7572518" y="2179774"/>
            <a:ext cx="221331" cy="206836"/>
            <a:chOff x="2631360" y="1529245"/>
            <a:chExt cx="263635" cy="250272"/>
          </a:xfrm>
        </p:grpSpPr>
        <p:sp>
          <p:nvSpPr>
            <p:cNvPr id="83" name="Freeform 82"/>
            <p:cNvSpPr/>
            <p:nvPr/>
          </p:nvSpPr>
          <p:spPr>
            <a:xfrm>
              <a:off x="2631360" y="1529245"/>
              <a:ext cx="263635" cy="250272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4" name="Freeform 83"/>
            <p:cNvSpPr/>
            <p:nvPr/>
          </p:nvSpPr>
          <p:spPr>
            <a:xfrm rot="2921226">
              <a:off x="2724491" y="1620995"/>
              <a:ext cx="77372" cy="66773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 rot="11018851">
            <a:off x="7743942" y="2408883"/>
            <a:ext cx="221331" cy="206836"/>
            <a:chOff x="2631360" y="1529245"/>
            <a:chExt cx="263635" cy="250272"/>
          </a:xfrm>
        </p:grpSpPr>
        <p:sp>
          <p:nvSpPr>
            <p:cNvPr id="86" name="Freeform 85"/>
            <p:cNvSpPr/>
            <p:nvPr/>
          </p:nvSpPr>
          <p:spPr>
            <a:xfrm>
              <a:off x="2631360" y="1529245"/>
              <a:ext cx="263635" cy="250272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rot="2921226">
              <a:off x="2724491" y="1620995"/>
              <a:ext cx="77372" cy="66773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 rot="11018851">
            <a:off x="7577936" y="2381899"/>
            <a:ext cx="221331" cy="206836"/>
            <a:chOff x="2631360" y="1529245"/>
            <a:chExt cx="263635" cy="250272"/>
          </a:xfrm>
        </p:grpSpPr>
        <p:sp>
          <p:nvSpPr>
            <p:cNvPr id="89" name="Freeform 88"/>
            <p:cNvSpPr/>
            <p:nvPr/>
          </p:nvSpPr>
          <p:spPr>
            <a:xfrm>
              <a:off x="2631360" y="1529245"/>
              <a:ext cx="263635" cy="250272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 rot="2921226">
              <a:off x="2724491" y="1620995"/>
              <a:ext cx="77372" cy="66773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 rot="1731458">
            <a:off x="7568067" y="2574219"/>
            <a:ext cx="221331" cy="206836"/>
            <a:chOff x="2626259" y="1535656"/>
            <a:chExt cx="263635" cy="250272"/>
          </a:xfrm>
        </p:grpSpPr>
        <p:sp>
          <p:nvSpPr>
            <p:cNvPr id="92" name="Freeform 91"/>
            <p:cNvSpPr/>
            <p:nvPr/>
          </p:nvSpPr>
          <p:spPr>
            <a:xfrm>
              <a:off x="2626259" y="1535656"/>
              <a:ext cx="263635" cy="250272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93" name="Freeform 92"/>
            <p:cNvSpPr/>
            <p:nvPr/>
          </p:nvSpPr>
          <p:spPr>
            <a:xfrm rot="2921226">
              <a:off x="2724491" y="1620995"/>
              <a:ext cx="77372" cy="66773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 rot="8700616">
            <a:off x="7785590" y="2639561"/>
            <a:ext cx="191016" cy="178508"/>
            <a:chOff x="2631355" y="1529250"/>
            <a:chExt cx="263634" cy="250273"/>
          </a:xfrm>
        </p:grpSpPr>
        <p:sp>
          <p:nvSpPr>
            <p:cNvPr id="95" name="Freeform 94"/>
            <p:cNvSpPr/>
            <p:nvPr/>
          </p:nvSpPr>
          <p:spPr>
            <a:xfrm>
              <a:off x="2631355" y="1529250"/>
              <a:ext cx="263634" cy="250273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 rot="2921226">
              <a:off x="2724491" y="1620995"/>
              <a:ext cx="77372" cy="66773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796111" y="2422839"/>
            <a:ext cx="85039" cy="174096"/>
            <a:chOff x="2659091" y="1772635"/>
            <a:chExt cx="85039" cy="174096"/>
          </a:xfrm>
          <a:solidFill>
            <a:srgbClr val="0070C0"/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137" name="Freeform 136"/>
            <p:cNvSpPr/>
            <p:nvPr/>
          </p:nvSpPr>
          <p:spPr>
            <a:xfrm rot="15618345" flipH="1">
              <a:off x="2654712" y="1887166"/>
              <a:ext cx="63944" cy="551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 rot="15618345" flipH="1">
              <a:off x="2703347" y="1775633"/>
              <a:ext cx="43782" cy="377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835287" y="2231467"/>
            <a:ext cx="85039" cy="174096"/>
            <a:chOff x="2756722" y="1565467"/>
            <a:chExt cx="85039" cy="174096"/>
          </a:xfrm>
          <a:solidFill>
            <a:srgbClr val="0070C0"/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140" name="Freeform 139"/>
            <p:cNvSpPr/>
            <p:nvPr/>
          </p:nvSpPr>
          <p:spPr>
            <a:xfrm rot="15618345" flipH="1">
              <a:off x="2752343" y="1679998"/>
              <a:ext cx="63944" cy="551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 rot="15618345" flipH="1">
              <a:off x="2800978" y="1568465"/>
              <a:ext cx="43782" cy="377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 rot="14743738">
            <a:off x="7669344" y="2194037"/>
            <a:ext cx="55185" cy="192931"/>
            <a:chOff x="2484725" y="1653574"/>
            <a:chExt cx="55185" cy="192931"/>
          </a:xfrm>
          <a:solidFill>
            <a:srgbClr val="0070C0"/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143" name="Freeform 142"/>
            <p:cNvSpPr/>
            <p:nvPr/>
          </p:nvSpPr>
          <p:spPr>
            <a:xfrm rot="15618345" flipH="1">
              <a:off x="2480346" y="1786940"/>
              <a:ext cx="63944" cy="551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44" name="Freeform 143"/>
            <p:cNvSpPr/>
            <p:nvPr/>
          </p:nvSpPr>
          <p:spPr>
            <a:xfrm rot="15618345" flipH="1">
              <a:off x="2498559" y="1656572"/>
              <a:ext cx="43782" cy="377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599120" y="2407171"/>
            <a:ext cx="120953" cy="113737"/>
            <a:chOff x="2458870" y="1917892"/>
            <a:chExt cx="120953" cy="113737"/>
          </a:xfrm>
          <a:solidFill>
            <a:srgbClr val="0070C0"/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146" name="Freeform 145"/>
            <p:cNvSpPr/>
            <p:nvPr/>
          </p:nvSpPr>
          <p:spPr>
            <a:xfrm rot="15618345" flipH="1">
              <a:off x="2454491" y="1972064"/>
              <a:ext cx="63944" cy="551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 rot="15618345" flipH="1">
              <a:off x="2539040" y="1920890"/>
              <a:ext cx="43782" cy="377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 rot="20271029">
            <a:off x="7640370" y="2613122"/>
            <a:ext cx="55185" cy="187928"/>
            <a:chOff x="2653911" y="2144113"/>
            <a:chExt cx="55185" cy="187928"/>
          </a:xfrm>
          <a:solidFill>
            <a:srgbClr val="0070C0"/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149" name="Freeform 148"/>
            <p:cNvSpPr/>
            <p:nvPr/>
          </p:nvSpPr>
          <p:spPr>
            <a:xfrm rot="15618345" flipH="1">
              <a:off x="2649532" y="2272476"/>
              <a:ext cx="63944" cy="551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50" name="Freeform 149"/>
            <p:cNvSpPr/>
            <p:nvPr/>
          </p:nvSpPr>
          <p:spPr>
            <a:xfrm rot="15618345" flipH="1">
              <a:off x="2653338" y="2147111"/>
              <a:ext cx="43782" cy="377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802670" y="2645113"/>
            <a:ext cx="97788" cy="152009"/>
            <a:chOff x="2758260" y="1982186"/>
            <a:chExt cx="97788" cy="152009"/>
          </a:xfrm>
          <a:solidFill>
            <a:srgbClr val="0070C0"/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152" name="Freeform 151"/>
            <p:cNvSpPr/>
            <p:nvPr/>
          </p:nvSpPr>
          <p:spPr>
            <a:xfrm rot="15618345" flipH="1">
              <a:off x="2753881" y="2074630"/>
              <a:ext cx="63944" cy="551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53" name="Freeform 152"/>
            <p:cNvSpPr/>
            <p:nvPr/>
          </p:nvSpPr>
          <p:spPr>
            <a:xfrm rot="15618345" flipH="1">
              <a:off x="2815265" y="1985184"/>
              <a:ext cx="43782" cy="377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389813" y="3819703"/>
            <a:ext cx="263635" cy="250272"/>
            <a:chOff x="3571095" y="1497807"/>
            <a:chExt cx="263635" cy="250272"/>
          </a:xfrm>
        </p:grpSpPr>
        <p:sp>
          <p:nvSpPr>
            <p:cNvPr id="168" name="Freeform 167"/>
            <p:cNvSpPr/>
            <p:nvPr/>
          </p:nvSpPr>
          <p:spPr>
            <a:xfrm flipH="1">
              <a:off x="3571095" y="1497807"/>
              <a:ext cx="263635" cy="250272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69" name="Freeform 168"/>
            <p:cNvSpPr/>
            <p:nvPr/>
          </p:nvSpPr>
          <p:spPr>
            <a:xfrm rot="18678774" flipH="1">
              <a:off x="3664227" y="1589557"/>
              <a:ext cx="77372" cy="66773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7656403" y="3746678"/>
            <a:ext cx="263635" cy="250272"/>
            <a:chOff x="3582741" y="1772899"/>
            <a:chExt cx="263635" cy="250272"/>
          </a:xfrm>
        </p:grpSpPr>
        <p:sp>
          <p:nvSpPr>
            <p:cNvPr id="171" name="Freeform 170"/>
            <p:cNvSpPr/>
            <p:nvPr/>
          </p:nvSpPr>
          <p:spPr>
            <a:xfrm rot="10581149" flipH="1">
              <a:off x="3582741" y="1772899"/>
              <a:ext cx="263635" cy="250272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72" name="Freeform 171"/>
            <p:cNvSpPr/>
            <p:nvPr/>
          </p:nvSpPr>
          <p:spPr>
            <a:xfrm rot="7659923" flipH="1">
              <a:off x="3675872" y="1864648"/>
              <a:ext cx="77372" cy="66773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7448946" y="3919658"/>
            <a:ext cx="126232" cy="83194"/>
            <a:chOff x="3633403" y="1615454"/>
            <a:chExt cx="126232" cy="83194"/>
          </a:xfrm>
          <a:solidFill>
            <a:srgbClr val="0070C0"/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174" name="Freeform 173"/>
            <p:cNvSpPr/>
            <p:nvPr/>
          </p:nvSpPr>
          <p:spPr>
            <a:xfrm rot="15618345" flipH="1">
              <a:off x="3700071" y="1639083"/>
              <a:ext cx="63944" cy="551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75" name="Freeform 174"/>
            <p:cNvSpPr/>
            <p:nvPr/>
          </p:nvSpPr>
          <p:spPr>
            <a:xfrm rot="15618345" flipH="1">
              <a:off x="3630405" y="1618452"/>
              <a:ext cx="43782" cy="377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7782883" y="3789275"/>
            <a:ext cx="85039" cy="174096"/>
            <a:chOff x="3709221" y="1815496"/>
            <a:chExt cx="85039" cy="174096"/>
          </a:xfrm>
          <a:solidFill>
            <a:srgbClr val="0070C0"/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177" name="Freeform 176"/>
            <p:cNvSpPr/>
            <p:nvPr/>
          </p:nvSpPr>
          <p:spPr>
            <a:xfrm rot="15618345" flipH="1">
              <a:off x="3704842" y="1930027"/>
              <a:ext cx="63944" cy="551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78" name="Freeform 177"/>
            <p:cNvSpPr/>
            <p:nvPr/>
          </p:nvSpPr>
          <p:spPr>
            <a:xfrm rot="15618345" flipH="1">
              <a:off x="3753477" y="1818494"/>
              <a:ext cx="43782" cy="37785"/>
            </a:xfrm>
            <a:custGeom>
              <a:avLst/>
              <a:gdLst>
                <a:gd name="connsiteX0" fmla="*/ 3028 w 318999"/>
                <a:gd name="connsiteY0" fmla="*/ 144070 h 302829"/>
                <a:gd name="connsiteX1" fmla="*/ 158603 w 318999"/>
                <a:gd name="connsiteY1" fmla="*/ 1195 h 302829"/>
                <a:gd name="connsiteX2" fmla="*/ 288778 w 318999"/>
                <a:gd name="connsiteY2" fmla="*/ 80570 h 302829"/>
                <a:gd name="connsiteX3" fmla="*/ 317353 w 318999"/>
                <a:gd name="connsiteY3" fmla="*/ 166295 h 302829"/>
                <a:gd name="connsiteX4" fmla="*/ 304653 w 318999"/>
                <a:gd name="connsiteY4" fmla="*/ 252020 h 302829"/>
                <a:gd name="connsiteX5" fmla="*/ 215753 w 318999"/>
                <a:gd name="connsiteY5" fmla="*/ 302820 h 302829"/>
                <a:gd name="connsiteX6" fmla="*/ 69703 w 318999"/>
                <a:gd name="connsiteY6" fmla="*/ 255195 h 302829"/>
                <a:gd name="connsiteX7" fmla="*/ 3028 w 318999"/>
                <a:gd name="connsiteY7" fmla="*/ 144070 h 30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999" h="302829">
                  <a:moveTo>
                    <a:pt x="3028" y="144070"/>
                  </a:moveTo>
                  <a:cubicBezTo>
                    <a:pt x="17845" y="101737"/>
                    <a:pt x="110978" y="11778"/>
                    <a:pt x="158603" y="1195"/>
                  </a:cubicBezTo>
                  <a:cubicBezTo>
                    <a:pt x="206228" y="-9388"/>
                    <a:pt x="262320" y="53053"/>
                    <a:pt x="288778" y="80570"/>
                  </a:cubicBezTo>
                  <a:cubicBezTo>
                    <a:pt x="315236" y="108087"/>
                    <a:pt x="314707" y="137720"/>
                    <a:pt x="317353" y="166295"/>
                  </a:cubicBezTo>
                  <a:cubicBezTo>
                    <a:pt x="319999" y="194870"/>
                    <a:pt x="321586" y="229266"/>
                    <a:pt x="304653" y="252020"/>
                  </a:cubicBezTo>
                  <a:cubicBezTo>
                    <a:pt x="287720" y="274774"/>
                    <a:pt x="254911" y="302291"/>
                    <a:pt x="215753" y="302820"/>
                  </a:cubicBezTo>
                  <a:cubicBezTo>
                    <a:pt x="176595" y="303349"/>
                    <a:pt x="108861" y="281653"/>
                    <a:pt x="69703" y="255195"/>
                  </a:cubicBezTo>
                  <a:cubicBezTo>
                    <a:pt x="30545" y="228737"/>
                    <a:pt x="-11789" y="186403"/>
                    <a:pt x="3028" y="14407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447569" y="3488531"/>
            <a:ext cx="314510" cy="215444"/>
            <a:chOff x="5091925" y="2141318"/>
            <a:chExt cx="314510" cy="215444"/>
          </a:xfrm>
        </p:grpSpPr>
        <p:sp>
          <p:nvSpPr>
            <p:cNvPr id="71" name="Oval 70"/>
            <p:cNvSpPr/>
            <p:nvPr/>
          </p:nvSpPr>
          <p:spPr>
            <a:xfrm>
              <a:off x="5158785" y="2183588"/>
              <a:ext cx="179549" cy="1403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91925" y="2141318"/>
              <a:ext cx="3145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K +</a:t>
              </a:r>
              <a:endParaRPr lang="en-US" sz="800" b="1" baseline="300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681728" y="3504068"/>
            <a:ext cx="314510" cy="215444"/>
            <a:chOff x="5085760" y="2141318"/>
            <a:chExt cx="314510" cy="215444"/>
          </a:xfrm>
        </p:grpSpPr>
        <p:sp>
          <p:nvSpPr>
            <p:cNvPr id="74" name="Oval 73"/>
            <p:cNvSpPr/>
            <p:nvPr/>
          </p:nvSpPr>
          <p:spPr>
            <a:xfrm>
              <a:off x="5144248" y="2173232"/>
              <a:ext cx="179549" cy="14838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85760" y="2141318"/>
              <a:ext cx="3145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K +</a:t>
              </a:r>
              <a:endParaRPr lang="en-US" sz="800" b="1" baseline="30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99352" y="3686631"/>
            <a:ext cx="314510" cy="215444"/>
            <a:chOff x="5085777" y="2141318"/>
            <a:chExt cx="314510" cy="215444"/>
          </a:xfrm>
        </p:grpSpPr>
        <p:sp>
          <p:nvSpPr>
            <p:cNvPr id="77" name="Oval 76"/>
            <p:cNvSpPr/>
            <p:nvPr/>
          </p:nvSpPr>
          <p:spPr>
            <a:xfrm>
              <a:off x="5151593" y="2179977"/>
              <a:ext cx="164858" cy="13489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85777" y="2141318"/>
              <a:ext cx="3145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</a:rPr>
                <a:t>K +</a:t>
              </a:r>
              <a:endParaRPr lang="en-US" sz="800" b="1" baseline="300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811904" y="3665992"/>
            <a:ext cx="314510" cy="215444"/>
            <a:chOff x="5085576" y="2141318"/>
            <a:chExt cx="314510" cy="215444"/>
          </a:xfrm>
        </p:grpSpPr>
        <p:sp>
          <p:nvSpPr>
            <p:cNvPr id="158" name="Oval 157"/>
            <p:cNvSpPr/>
            <p:nvPr/>
          </p:nvSpPr>
          <p:spPr>
            <a:xfrm>
              <a:off x="5152409" y="2179977"/>
              <a:ext cx="163226" cy="13489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085576" y="2141318"/>
              <a:ext cx="3145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K +</a:t>
              </a:r>
              <a:endParaRPr lang="en-US" sz="800" b="1" baseline="30000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445190" y="3809998"/>
            <a:ext cx="314510" cy="215444"/>
            <a:chOff x="5105620" y="2141318"/>
            <a:chExt cx="314510" cy="215444"/>
          </a:xfrm>
        </p:grpSpPr>
        <p:sp>
          <p:nvSpPr>
            <p:cNvPr id="161" name="Oval 160"/>
            <p:cNvSpPr/>
            <p:nvPr/>
          </p:nvSpPr>
          <p:spPr>
            <a:xfrm>
              <a:off x="5170643" y="2189968"/>
              <a:ext cx="164858" cy="12761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105620" y="2141318"/>
              <a:ext cx="3145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K +</a:t>
              </a:r>
              <a:endParaRPr lang="en-US" sz="800" b="1" baseline="30000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44419" y="3788229"/>
            <a:ext cx="314510" cy="215444"/>
            <a:chOff x="5107817" y="2141318"/>
            <a:chExt cx="314510" cy="215444"/>
          </a:xfrm>
        </p:grpSpPr>
        <p:sp>
          <p:nvSpPr>
            <p:cNvPr id="164" name="Oval 163"/>
            <p:cNvSpPr/>
            <p:nvPr/>
          </p:nvSpPr>
          <p:spPr>
            <a:xfrm>
              <a:off x="5174740" y="2173232"/>
              <a:ext cx="179549" cy="14838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107817" y="2141318"/>
              <a:ext cx="3145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</a:rPr>
                <a:t>K +</a:t>
              </a:r>
              <a:endParaRPr lang="en-US" sz="800" b="1" baseline="30000" dirty="0"/>
            </a:p>
          </p:txBody>
        </p:sp>
      </p:grpSp>
      <p:sp>
        <p:nvSpPr>
          <p:cNvPr id="182" name="Right Arrow 181"/>
          <p:cNvSpPr/>
          <p:nvPr/>
        </p:nvSpPr>
        <p:spPr>
          <a:xfrm rot="8553304">
            <a:off x="5593502" y="1703041"/>
            <a:ext cx="2085216" cy="474157"/>
          </a:xfrm>
          <a:prstGeom prst="rightArrow">
            <a:avLst>
              <a:gd name="adj1" fmla="val 45115"/>
              <a:gd name="adj2" fmla="val 40517"/>
            </a:avLst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 rot="19374744">
            <a:off x="5752338" y="1717548"/>
            <a:ext cx="1906942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Hormones are released</a:t>
            </a:r>
            <a:endParaRPr lang="en-IN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6476304" y="1505713"/>
            <a:ext cx="89850" cy="7574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6676392" y="1326430"/>
            <a:ext cx="88587" cy="77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6568608" y="1412154"/>
            <a:ext cx="88587" cy="77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6772796" y="1235151"/>
            <a:ext cx="88587" cy="77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7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repeatCount="5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1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5.55112E-17 L -0.07152 0.11111 " pathEditMode="relative" rAng="0" ptsTypes="AA">
                                      <p:cBhvr>
                                        <p:cTn id="90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555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07795 0.11852 " pathEditMode="relative" rAng="0" ptsTypes="AA">
                                      <p:cBhvr>
                                        <p:cTn id="92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592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93827E-6 L -0.07049 0.11081 " pathEditMode="relative" rAng="0" ptsTypes="AA">
                                      <p:cBhvr>
                                        <p:cTn id="94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" y="552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64198E-7 L -0.07882 0.11914 " pathEditMode="relative" rAng="0" ptsTypes="AA">
                                      <p:cBhvr>
                                        <p:cTn id="96" dur="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5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64" presetClass="path" presetSubtype="0" repeatCount="4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82716E-6 L 0.00382 -0.23456 " pathEditMode="relative" rAng="0" ptsTypes="AA">
                                      <p:cBhvr>
                                        <p:cTn id="32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1728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64" presetClass="path" presetSubtype="0" repeatCount="4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0.0099 -0.22253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-11142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64" presetClass="path" presetSubtype="0" repeatCount="4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7284E-6 L 0.00504 -0.17346 " pathEditMode="relative" rAng="0" ptsTypes="AA">
                                      <p:cBhvr>
                                        <p:cTn id="324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8673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64" presetClass="path" presetSubtype="0" repeatCount="4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1605E-6 L -0.00833 -0.23364 " pathEditMode="relative" rAng="0" ptsTypes="AA">
                                      <p:cBhvr>
                                        <p:cTn id="326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11698"/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64" presetClass="path" presetSubtype="0" repeatCount="4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1007 -0.2324 " pathEditMode="relative" rAng="0" ptsTypes="AA">
                                      <p:cBhvr>
                                        <p:cTn id="32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1636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64" presetClass="path" presetSubtype="0" repeatCount="4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09877E-6 L -0.00451 -0.20802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10401"/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2000" fill="hold"/>
                                        <p:tgtEl>
                                          <p:spTgt spid="7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2000" fill="hold"/>
                                        <p:tgtEl>
                                          <p:spTgt spid="8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8" dur="2000" fill="hold"/>
                                        <p:tgtEl>
                                          <p:spTgt spid="8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4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" dur="2000" fill="hold"/>
                                        <p:tgtEl>
                                          <p:spTgt spid="9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2" dur="2000" fill="hold"/>
                                        <p:tgtEl>
                                          <p:spTgt spid="91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4" dur="2000" fill="hold"/>
                                        <p:tgtEl>
                                          <p:spTgt spid="10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6" dur="2000" fill="hold"/>
                                        <p:tgtEl>
                                          <p:spTgt spid="100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" dur="2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0" dur="2000" fill="hold"/>
                                        <p:tgtEl>
                                          <p:spTgt spid="9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6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2" dur="2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4" dur="2000" fill="hold"/>
                                        <p:tgtEl>
                                          <p:spTgt spid="11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6" dur="2000" fill="hold"/>
                                        <p:tgtEl>
                                          <p:spTgt spid="10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6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8" dur="2000" fill="hold"/>
                                        <p:tgtEl>
                                          <p:spTgt spid="16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6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0" dur="2000" fill="hold"/>
                                        <p:tgtEl>
                                          <p:spTgt spid="170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4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9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4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9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4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4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9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4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9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4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9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4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9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4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4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9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4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9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6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9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2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5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8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1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7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3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9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8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1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4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0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3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6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9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2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5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8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1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4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7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0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3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6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9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2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5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8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500"/>
                            </p:stCondLst>
                            <p:childTnLst>
                              <p:par>
                                <p:cTn id="60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1300"/>
                            </p:stCondLst>
                            <p:childTnLst>
                              <p:par>
                                <p:cTn id="61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4" fill="hold">
                            <p:stCondLst>
                              <p:cond delay="2100"/>
                            </p:stCondLst>
                            <p:childTnLst>
                              <p:par>
                                <p:cTn id="61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900"/>
                            </p:stCondLst>
                            <p:childTnLst>
                              <p:par>
                                <p:cTn id="61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3700"/>
                            </p:stCondLst>
                            <p:childTnLst>
                              <p:par>
                                <p:cTn id="62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4500"/>
                            </p:stCondLst>
                            <p:childTnLst>
                              <p:par>
                                <p:cTn id="62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2" grpId="0" animBg="1"/>
      <p:bldP spid="45" grpId="0"/>
      <p:bldP spid="45" grpId="1"/>
      <p:bldP spid="46" grpId="0"/>
      <p:bldP spid="46" grpId="1"/>
      <p:bldP spid="49" grpId="0"/>
      <p:bldP spid="49" grpId="1"/>
      <p:bldP spid="51" grpId="0"/>
      <p:bldP spid="51" grpId="1"/>
      <p:bldP spid="65" grpId="0"/>
      <p:bldP spid="65" grpId="1"/>
      <p:bldP spid="66" grpId="0"/>
      <p:bldP spid="66" grpId="1"/>
      <p:bldP spid="67" grpId="0"/>
      <p:bldP spid="166" grpId="0"/>
      <p:bldP spid="166" grpId="1"/>
      <p:bldP spid="182" grpId="0" animBg="1"/>
      <p:bldP spid="182" grpId="1" animBg="1"/>
      <p:bldP spid="182" grpId="2" animBg="1"/>
      <p:bldP spid="183" grpId="0"/>
      <p:bldP spid="183" grpId="1"/>
      <p:bldP spid="183" grpId="2"/>
      <p:bldP spid="185" grpId="0" animBg="1"/>
      <p:bldP spid="185" grpId="1" animBg="1"/>
      <p:bldP spid="185" grpId="2" animBg="1"/>
      <p:bldP spid="187" grpId="0" animBg="1"/>
      <p:bldP spid="187" grpId="1" animBg="1"/>
      <p:bldP spid="187" grpId="2" animBg="1"/>
      <p:bldP spid="188" grpId="0" animBg="1"/>
      <p:bldP spid="188" grpId="1" animBg="1"/>
      <p:bldP spid="188" grpId="2" animBg="1"/>
      <p:bldP spid="189" grpId="0" animBg="1"/>
      <p:bldP spid="189" grpId="1" animBg="1"/>
      <p:bldP spid="18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127" y="373618"/>
            <a:ext cx="755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So what do we know about growth independent movement ?</a:t>
            </a:r>
            <a:endParaRPr lang="en-US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742605"/>
            <a:ext cx="801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The movement occurs at a place different from the place of touch.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054441"/>
            <a:ext cx="801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This means that the information has been communicated.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366277"/>
            <a:ext cx="801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The plant use electrical and chemical means to transfer the information from one cell to another.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816865" y="503181"/>
            <a:ext cx="2621174" cy="836996"/>
          </a:xfrm>
          <a:prstGeom prst="cloudCallout">
            <a:avLst>
              <a:gd name="adj1" fmla="val 31993"/>
              <a:gd name="adj2" fmla="val 64086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03BD"/>
                </a:solidFill>
              </a:rPr>
              <a:t>Ions – Charged elements</a:t>
            </a:r>
            <a:endParaRPr lang="en-IN" dirty="0">
              <a:solidFill>
                <a:srgbClr val="0303BD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2400704" y="585295"/>
            <a:ext cx="1790296" cy="760905"/>
          </a:xfrm>
          <a:prstGeom prst="cloudCallout">
            <a:avLst>
              <a:gd name="adj1" fmla="val 31993"/>
              <a:gd name="adj2" fmla="val 64086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03BD"/>
                </a:solidFill>
              </a:rPr>
              <a:t>Hormones</a:t>
            </a:r>
            <a:endParaRPr lang="en-IN" dirty="0">
              <a:solidFill>
                <a:srgbClr val="0303B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955112"/>
            <a:ext cx="801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There is no specialized tissue present for conduction of information.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2266950"/>
            <a:ext cx="493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The cells either swell or shrink and thus change their shape to cause movement in plant.</a:t>
            </a:r>
            <a:endParaRPr lang="en-US" dirty="0"/>
          </a:p>
        </p:txBody>
      </p:sp>
      <p:pic>
        <p:nvPicPr>
          <p:cNvPr id="12" name="Picture 2" descr="\\192.168.1.18\mt_school\2014_15\01 STATE_BOARD_MH\ENGLISH_MED\TAT_2014 - 15\10th std\Biology\Chapter 11\images\giph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09887"/>
            <a:ext cx="2495550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40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 animBg="1"/>
      <p:bldP spid="7" grpId="1" animBg="1"/>
      <p:bldP spid="8" grpId="0" animBg="1"/>
      <p:bldP spid="8" grpId="1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302901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303</Words>
  <Application>Microsoft Office PowerPoint</Application>
  <PresentationFormat>On-screen Show (16:9)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2022-04-24T13:18:51Z</dcterms:modified>
</cp:coreProperties>
</file>