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9" r:id="rId2"/>
    <p:sldId id="320" r:id="rId3"/>
    <p:sldId id="321" r:id="rId4"/>
    <p:sldId id="322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Sexual Reproduction in flowering plants ( Structure of a flower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0000">
            <a:off x="2746375" y="1900238"/>
            <a:ext cx="320675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733550"/>
            <a:ext cx="2308225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0"/>
          <a:stretch>
            <a:fillRect/>
          </a:stretch>
        </p:blipFill>
        <p:spPr bwMode="auto">
          <a:xfrm>
            <a:off x="2447925" y="514350"/>
            <a:ext cx="1504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200150"/>
            <a:ext cx="2819400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organs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1200150"/>
            <a:ext cx="3127375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</a:rPr>
              <a:t>Reproductive organs</a:t>
            </a:r>
            <a:endParaRPr lang="en-US" sz="2000" b="1" kern="0" dirty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grpSp>
        <p:nvGrpSpPr>
          <p:cNvPr id="66567" name="Group 9"/>
          <p:cNvGrpSpPr>
            <a:grpSpLocks/>
          </p:cNvGrpSpPr>
          <p:nvPr/>
        </p:nvGrpSpPr>
        <p:grpSpPr bwMode="auto">
          <a:xfrm>
            <a:off x="1828800" y="285750"/>
            <a:ext cx="2743200" cy="685800"/>
            <a:chOff x="2286000" y="285750"/>
            <a:chExt cx="2743200" cy="685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286000" y="285750"/>
              <a:ext cx="2743200" cy="685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014663" y="398463"/>
              <a:ext cx="128587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Plants 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"/>
          <a:stretch>
            <a:fillRect/>
          </a:stretch>
        </p:blipFill>
        <p:spPr bwMode="auto">
          <a:xfrm>
            <a:off x="2465388" y="231775"/>
            <a:ext cx="40878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043369" y="2778365"/>
            <a:ext cx="1412466" cy="340519"/>
            <a:chOff x="7010400" y="5037684"/>
            <a:chExt cx="1412466" cy="340519"/>
          </a:xfrm>
          <a:solidFill>
            <a:srgbClr val="002060"/>
          </a:solidFill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7846778" y="5241995"/>
              <a:ext cx="576088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010400" y="5037684"/>
              <a:ext cx="847825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Sepals 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15163" y="3451226"/>
            <a:ext cx="3683541" cy="1177924"/>
          </a:xfrm>
          <a:prstGeom prst="wedgeRoundRectCallout">
            <a:avLst>
              <a:gd name="adj1" fmla="val -1358"/>
              <a:gd name="adj2" fmla="val -8909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Sepals protect the flower in bud condition and also perform the function of photosynthesis 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0" y="3333750"/>
            <a:ext cx="4812548" cy="751505"/>
          </a:xfrm>
          <a:prstGeom prst="wedgeRoundRectCallout">
            <a:avLst>
              <a:gd name="adj1" fmla="val -49000"/>
              <a:gd name="adj2" fmla="val -8631"/>
              <a:gd name="adj3" fmla="val 16667"/>
            </a:avLst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Sepals and Petals are called the outer protective parts of the flower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0700" y="3333750"/>
            <a:ext cx="5059385" cy="914400"/>
          </a:xfrm>
          <a:prstGeom prst="wedgeRoundRectCallout">
            <a:avLst>
              <a:gd name="adj1" fmla="val -49000"/>
              <a:gd name="adj2" fmla="val -8631"/>
              <a:gd name="adj3" fmla="val 16667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Carpel is present in the centre of a flower and is the female reproductive part. It is made of three parts.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0235" y="1809750"/>
            <a:ext cx="1488248" cy="340519"/>
            <a:chOff x="6250096" y="5037684"/>
            <a:chExt cx="1488248" cy="340519"/>
          </a:xfrm>
          <a:solidFill>
            <a:srgbClr val="002060"/>
          </a:solidFill>
        </p:grpSpPr>
        <p:cxnSp>
          <p:nvCxnSpPr>
            <p:cNvPr id="6" name="Straight Arrow Connector 5"/>
            <p:cNvCxnSpPr/>
            <p:nvPr/>
          </p:nvCxnSpPr>
          <p:spPr>
            <a:xfrm>
              <a:off x="6250096" y="5241995"/>
              <a:ext cx="123489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7010400" y="5037684"/>
              <a:ext cx="72794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Ovary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70235" y="1393031"/>
            <a:ext cx="1405959" cy="340519"/>
            <a:chOff x="6250096" y="5037684"/>
            <a:chExt cx="1405959" cy="340519"/>
          </a:xfrm>
          <a:solidFill>
            <a:srgbClr val="002060"/>
          </a:solidFill>
        </p:grpSpPr>
        <p:cxnSp>
          <p:nvCxnSpPr>
            <p:cNvPr id="9" name="Straight Arrow Connector 8"/>
            <p:cNvCxnSpPr/>
            <p:nvPr/>
          </p:nvCxnSpPr>
          <p:spPr>
            <a:xfrm>
              <a:off x="6250096" y="5241995"/>
              <a:ext cx="123489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7010400" y="5037684"/>
              <a:ext cx="645655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Style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70235" y="949104"/>
            <a:ext cx="1586485" cy="340519"/>
            <a:chOff x="6250096" y="5221153"/>
            <a:chExt cx="1586485" cy="340519"/>
          </a:xfrm>
          <a:solidFill>
            <a:srgbClr val="002060"/>
          </a:solidFill>
        </p:grpSpPr>
        <p:cxnSp>
          <p:nvCxnSpPr>
            <p:cNvPr id="12" name="Straight Arrow Connector 11"/>
            <p:cNvCxnSpPr/>
            <p:nvPr/>
          </p:nvCxnSpPr>
          <p:spPr>
            <a:xfrm>
              <a:off x="6250096" y="5241995"/>
              <a:ext cx="123489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7010400" y="5221153"/>
              <a:ext cx="826181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Stigma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41861" y="1302670"/>
            <a:ext cx="1587726" cy="340519"/>
            <a:chOff x="7010400" y="5037684"/>
            <a:chExt cx="1587726" cy="340519"/>
          </a:xfrm>
          <a:solidFill>
            <a:srgbClr val="002060"/>
          </a:solidFill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739064" y="5284631"/>
              <a:ext cx="859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10400" y="5037684"/>
              <a:ext cx="814525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Anther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95755" y="1499375"/>
            <a:ext cx="1348740" cy="340519"/>
            <a:chOff x="7010400" y="5037684"/>
            <a:chExt cx="1348740" cy="340519"/>
          </a:xfrm>
          <a:solidFill>
            <a:srgbClr val="002060"/>
          </a:solidFill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7662073" y="5227481"/>
              <a:ext cx="69706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010400" y="5037684"/>
              <a:ext cx="796211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Petals 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 flipH="1">
            <a:off x="628650" y="1435100"/>
            <a:ext cx="1104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anose="02050604050505020204" pitchFamily="18" charset="0"/>
                <a:cs typeface="+mn-cs"/>
              </a:rPr>
              <a:t>STAMEN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382588" y="2386013"/>
            <a:ext cx="15970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 dirty="0">
                <a:solidFill>
                  <a:srgbClr val="FF0066"/>
                </a:solidFill>
                <a:latin typeface="Bookman Old Style" panose="02050604050505020204" pitchFamily="18" charset="0"/>
                <a:cs typeface="+mn-cs"/>
              </a:rPr>
              <a:t>Male reproductive part</a:t>
            </a:r>
            <a:endParaRPr lang="en-IN" sz="1600" i="1" kern="0" dirty="0">
              <a:solidFill>
                <a:srgbClr val="FF0066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910431" y="1907382"/>
            <a:ext cx="541337" cy="330200"/>
          </a:xfrm>
          <a:prstGeom prst="rightArrow">
            <a:avLst>
              <a:gd name="adj1" fmla="val 50000"/>
              <a:gd name="adj2" fmla="val 52026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1828800" y="1352550"/>
            <a:ext cx="304800" cy="701675"/>
          </a:xfrm>
          <a:prstGeom prst="leftBrace">
            <a:avLst>
              <a:gd name="adj1" fmla="val 23958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Left Brace 36"/>
          <p:cNvSpPr/>
          <p:nvPr/>
        </p:nvSpPr>
        <p:spPr>
          <a:xfrm flipH="1">
            <a:off x="6391275" y="933450"/>
            <a:ext cx="304800" cy="1250950"/>
          </a:xfrm>
          <a:prstGeom prst="leftBrace">
            <a:avLst>
              <a:gd name="adj1" fmla="val 23958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5013" y="1123950"/>
            <a:ext cx="1130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anose="02050604050505020204" pitchFamily="18" charset="0"/>
                <a:cs typeface="+mn-cs"/>
              </a:rPr>
              <a:t>CARPEL 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6505575" y="1987550"/>
            <a:ext cx="22193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 dirty="0">
                <a:solidFill>
                  <a:srgbClr val="FF0066"/>
                </a:solidFill>
                <a:latin typeface="Bookman Old Style" panose="02050604050505020204" pitchFamily="18" charset="0"/>
                <a:cs typeface="+mn-cs"/>
              </a:rPr>
              <a:t>Female reproductive part</a:t>
            </a:r>
            <a:endParaRPr lang="en-IN" sz="1600" i="1" kern="0" dirty="0">
              <a:solidFill>
                <a:srgbClr val="FF0066"/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344569" y="1578769"/>
            <a:ext cx="541338" cy="330200"/>
          </a:xfrm>
          <a:prstGeom prst="rightArrow">
            <a:avLst>
              <a:gd name="adj1" fmla="val 50000"/>
              <a:gd name="adj2" fmla="val 52026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0700" y="4260850"/>
            <a:ext cx="5059385" cy="424205"/>
          </a:xfrm>
          <a:prstGeom prst="wedgeRoundRectCallout">
            <a:avLst>
              <a:gd name="adj1" fmla="val -49000"/>
              <a:gd name="adj2" fmla="val -8631"/>
              <a:gd name="adj3" fmla="val 16667"/>
            </a:avLst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Stamen is the male reproductive part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9281" y="2216144"/>
            <a:ext cx="3145105" cy="1533064"/>
          </a:xfrm>
          <a:prstGeom prst="wedgeRoundRectCallout">
            <a:avLst>
              <a:gd name="adj1" fmla="val 2507"/>
              <a:gd name="adj2" fmla="val -78719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Petals are </a:t>
            </a:r>
            <a:r>
              <a:rPr lang="en-US" dirty="0" err="1"/>
              <a:t>colourful</a:t>
            </a:r>
            <a:r>
              <a:rPr lang="en-US" dirty="0"/>
              <a:t> and larger in size and they protect the inner parts of the flower and also attract insects.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2112150"/>
            <a:ext cx="2606910" cy="916800"/>
          </a:xfrm>
          <a:prstGeom prst="wedgeRoundRectCallout">
            <a:avLst>
              <a:gd name="adj1" fmla="val 44327"/>
              <a:gd name="adj2" fmla="val -10868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It produces </a:t>
            </a:r>
            <a:r>
              <a:rPr lang="en-US" dirty="0"/>
              <a:t>pollen grains that are </a:t>
            </a:r>
            <a:r>
              <a:rPr lang="en-US" dirty="0" smtClean="0"/>
              <a:t>yellowish in </a:t>
            </a:r>
            <a:r>
              <a:rPr lang="en-US" dirty="0" err="1"/>
              <a:t>colour</a:t>
            </a:r>
            <a:r>
              <a:rPr lang="en-US" dirty="0"/>
              <a:t>.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6141" y="1854564"/>
            <a:ext cx="1483057" cy="340519"/>
            <a:chOff x="7224690" y="5178163"/>
            <a:chExt cx="1483057" cy="340519"/>
          </a:xfrm>
          <a:solidFill>
            <a:srgbClr val="002060"/>
          </a:solidFill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7989558" y="5266284"/>
              <a:ext cx="7181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224690" y="5178163"/>
              <a:ext cx="990037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Filament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35320" y="1468854"/>
            <a:ext cx="2475280" cy="631688"/>
          </a:xfrm>
          <a:prstGeom prst="wedgeRoundRectCallout">
            <a:avLst>
              <a:gd name="adj1" fmla="val -62084"/>
              <a:gd name="adj2" fmla="val 3979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The swollen bottom part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5931059" y="945220"/>
            <a:ext cx="2154471" cy="688805"/>
          </a:xfrm>
          <a:prstGeom prst="wedgeRoundRectCallout">
            <a:avLst>
              <a:gd name="adj1" fmla="val -58952"/>
              <a:gd name="adj2" fmla="val 39542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Middle </a:t>
            </a:r>
            <a:r>
              <a:rPr lang="en-US" dirty="0"/>
              <a:t>elongated part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6097220" y="742950"/>
            <a:ext cx="2589580" cy="757686"/>
          </a:xfrm>
          <a:prstGeom prst="wedgeRoundRectCallout">
            <a:avLst>
              <a:gd name="adj1" fmla="val -58466"/>
              <a:gd name="adj2" fmla="val 974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terminal part which may be sticky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1" grpId="0"/>
      <p:bldP spid="34" grpId="0" animBg="1"/>
      <p:bldP spid="36" grpId="0" animBg="1"/>
      <p:bldP spid="37" grpId="0" animBg="1"/>
      <p:bldP spid="38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0657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143</Words>
  <Application>Microsoft Office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2022-04-24T13:26:07Z</dcterms:modified>
</cp:coreProperties>
</file>