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Sexual Reproduction in flowering plants </a:t>
            </a:r>
            <a:r>
              <a:rPr lang="en-US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(Pollination </a:t>
            </a: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and types of pollination)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825" y="1123950"/>
            <a:ext cx="480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The process of transfer of pollen grains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62525" y="1123950"/>
            <a:ext cx="3692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from anther to stigma is called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4825" y="1457325"/>
            <a:ext cx="2151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as pollination.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0000">
            <a:off x="349250" y="2528888"/>
            <a:ext cx="320675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21"/>
          <p:cNvSpPr/>
          <p:nvPr/>
        </p:nvSpPr>
        <p:spPr>
          <a:xfrm>
            <a:off x="2173050" y="2678618"/>
            <a:ext cx="323872" cy="549029"/>
          </a:xfrm>
          <a:custGeom>
            <a:avLst/>
            <a:gdLst>
              <a:gd name="connsiteX0" fmla="*/ 431074 w 431074"/>
              <a:gd name="connsiteY0" fmla="*/ 730757 h 730757"/>
              <a:gd name="connsiteX1" fmla="*/ 339634 w 431074"/>
              <a:gd name="connsiteY1" fmla="*/ 77614 h 730757"/>
              <a:gd name="connsiteX2" fmla="*/ 117565 w 431074"/>
              <a:gd name="connsiteY2" fmla="*/ 77614 h 730757"/>
              <a:gd name="connsiteX3" fmla="*/ 0 w 431074"/>
              <a:gd name="connsiteY3" fmla="*/ 665443 h 7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74" h="730757">
                <a:moveTo>
                  <a:pt x="431074" y="730757"/>
                </a:moveTo>
                <a:cubicBezTo>
                  <a:pt x="411480" y="458614"/>
                  <a:pt x="391886" y="186471"/>
                  <a:pt x="339634" y="77614"/>
                </a:cubicBezTo>
                <a:cubicBezTo>
                  <a:pt x="287382" y="-31243"/>
                  <a:pt x="174171" y="-20358"/>
                  <a:pt x="117565" y="77614"/>
                </a:cubicBezTo>
                <a:cubicBezTo>
                  <a:pt x="60959" y="175585"/>
                  <a:pt x="67491" y="582711"/>
                  <a:pt x="0" y="66544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ash"/>
            <a:tailEnd type="stealth"/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1709715" y="2695857"/>
            <a:ext cx="323872" cy="549029"/>
          </a:xfrm>
          <a:custGeom>
            <a:avLst/>
            <a:gdLst>
              <a:gd name="connsiteX0" fmla="*/ 431074 w 431074"/>
              <a:gd name="connsiteY0" fmla="*/ 730757 h 730757"/>
              <a:gd name="connsiteX1" fmla="*/ 339634 w 431074"/>
              <a:gd name="connsiteY1" fmla="*/ 77614 h 730757"/>
              <a:gd name="connsiteX2" fmla="*/ 117565 w 431074"/>
              <a:gd name="connsiteY2" fmla="*/ 77614 h 730757"/>
              <a:gd name="connsiteX3" fmla="*/ 0 w 431074"/>
              <a:gd name="connsiteY3" fmla="*/ 665443 h 7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74" h="730757">
                <a:moveTo>
                  <a:pt x="431074" y="730757"/>
                </a:moveTo>
                <a:cubicBezTo>
                  <a:pt x="411480" y="458614"/>
                  <a:pt x="391886" y="186471"/>
                  <a:pt x="339634" y="77614"/>
                </a:cubicBezTo>
                <a:cubicBezTo>
                  <a:pt x="287382" y="-31243"/>
                  <a:pt x="174171" y="-20358"/>
                  <a:pt x="117565" y="77614"/>
                </a:cubicBezTo>
                <a:cubicBezTo>
                  <a:pt x="60959" y="175585"/>
                  <a:pt x="67491" y="582711"/>
                  <a:pt x="0" y="66544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ash"/>
            <a:tailEnd type="stealth"/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6"/>
          <p:cNvSpPr/>
          <p:nvPr/>
        </p:nvSpPr>
        <p:spPr>
          <a:xfrm>
            <a:off x="1296988" y="2647950"/>
            <a:ext cx="1147762" cy="331788"/>
          </a:xfrm>
          <a:prstGeom prst="wedgeRoundRectCallout">
            <a:avLst>
              <a:gd name="adj1" fmla="val 24380"/>
              <a:gd name="adj2" fmla="val 96596"/>
              <a:gd name="adj3" fmla="val 16667"/>
            </a:avLst>
          </a:prstGeom>
          <a:solidFill>
            <a:srgbClr val="00B0F0"/>
          </a:solidFill>
          <a:ln w="63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Stigma </a:t>
            </a:r>
          </a:p>
        </p:txBody>
      </p:sp>
      <p:sp>
        <p:nvSpPr>
          <p:cNvPr id="26" name="Rounded Rectangle 6"/>
          <p:cNvSpPr/>
          <p:nvPr/>
        </p:nvSpPr>
        <p:spPr>
          <a:xfrm>
            <a:off x="566738" y="3286125"/>
            <a:ext cx="863600" cy="331788"/>
          </a:xfrm>
          <a:prstGeom prst="wedgeRoundRectCallout">
            <a:avLst>
              <a:gd name="adj1" fmla="val 70023"/>
              <a:gd name="adj2" fmla="val -52741"/>
              <a:gd name="adj3" fmla="val 16667"/>
            </a:avLst>
          </a:prstGeom>
          <a:solidFill>
            <a:srgbClr val="00B0F0"/>
          </a:solidFill>
          <a:ln w="63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Anther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953000" y="1809750"/>
            <a:ext cx="300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or another flower of the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4825" y="2159000"/>
            <a:ext cx="541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same plant it is known </a:t>
            </a:r>
            <a:r>
              <a:rPr lang="en-US" b="1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as self pollination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04825" y="180975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if this transfer occurs in the same flower</a:t>
            </a:r>
          </a:p>
        </p:txBody>
      </p:sp>
      <p:pic>
        <p:nvPicPr>
          <p:cNvPr id="27" name="Picture 2" descr="C:\Users\Vidyasagar\Documents\ICSE\9th\folwe, seed, poll\BRSRA-Brassica_rapa_subsp_sylvestris_t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88"/>
          <a:stretch/>
        </p:blipFill>
        <p:spPr bwMode="auto">
          <a:xfrm>
            <a:off x="3479439" y="2557521"/>
            <a:ext cx="2532784" cy="230206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28"/>
          <p:cNvSpPr/>
          <p:nvPr/>
        </p:nvSpPr>
        <p:spPr>
          <a:xfrm>
            <a:off x="4114799" y="3406571"/>
            <a:ext cx="710197" cy="583901"/>
          </a:xfrm>
          <a:custGeom>
            <a:avLst/>
            <a:gdLst>
              <a:gd name="connsiteX0" fmla="*/ 431074 w 431074"/>
              <a:gd name="connsiteY0" fmla="*/ 730757 h 730757"/>
              <a:gd name="connsiteX1" fmla="*/ 339634 w 431074"/>
              <a:gd name="connsiteY1" fmla="*/ 77614 h 730757"/>
              <a:gd name="connsiteX2" fmla="*/ 117565 w 431074"/>
              <a:gd name="connsiteY2" fmla="*/ 77614 h 730757"/>
              <a:gd name="connsiteX3" fmla="*/ 0 w 431074"/>
              <a:gd name="connsiteY3" fmla="*/ 665443 h 730757"/>
              <a:gd name="connsiteX0" fmla="*/ 110969 w 339639"/>
              <a:gd name="connsiteY0" fmla="*/ 1632165 h 1632165"/>
              <a:gd name="connsiteX1" fmla="*/ 339634 w 339639"/>
              <a:gd name="connsiteY1" fmla="*/ 135950 h 1632165"/>
              <a:gd name="connsiteX2" fmla="*/ 117565 w 339639"/>
              <a:gd name="connsiteY2" fmla="*/ 135950 h 1632165"/>
              <a:gd name="connsiteX3" fmla="*/ 0 w 339639"/>
              <a:gd name="connsiteY3" fmla="*/ 723779 h 1632165"/>
              <a:gd name="connsiteX0" fmla="*/ 110969 w 124589"/>
              <a:gd name="connsiteY0" fmla="*/ 1496215 h 1496215"/>
              <a:gd name="connsiteX1" fmla="*/ 117565 w 124589"/>
              <a:gd name="connsiteY1" fmla="*/ 0 h 1496215"/>
              <a:gd name="connsiteX2" fmla="*/ 0 w 124589"/>
              <a:gd name="connsiteY2" fmla="*/ 587829 h 1496215"/>
              <a:gd name="connsiteX0" fmla="*/ 110969 w 110969"/>
              <a:gd name="connsiteY0" fmla="*/ 908386 h 908386"/>
              <a:gd name="connsiteX1" fmla="*/ 0 w 110969"/>
              <a:gd name="connsiteY1" fmla="*/ 0 h 908386"/>
              <a:gd name="connsiteX0" fmla="*/ 533508 w 533508"/>
              <a:gd name="connsiteY0" fmla="*/ 686525 h 686525"/>
              <a:gd name="connsiteX1" fmla="*/ 0 w 533508"/>
              <a:gd name="connsiteY1" fmla="*/ 0 h 686525"/>
              <a:gd name="connsiteX0" fmla="*/ 533508 w 533508"/>
              <a:gd name="connsiteY0" fmla="*/ 759206 h 759206"/>
              <a:gd name="connsiteX1" fmla="*/ 0 w 533508"/>
              <a:gd name="connsiteY1" fmla="*/ 72681 h 759206"/>
              <a:gd name="connsiteX0" fmla="*/ 533508 w 560670"/>
              <a:gd name="connsiteY0" fmla="*/ 780707 h 780707"/>
              <a:gd name="connsiteX1" fmla="*/ 0 w 560670"/>
              <a:gd name="connsiteY1" fmla="*/ 94182 h 780707"/>
              <a:gd name="connsiteX0" fmla="*/ 537775 w 564669"/>
              <a:gd name="connsiteY0" fmla="*/ 780707 h 780707"/>
              <a:gd name="connsiteX1" fmla="*/ 0 w 564669"/>
              <a:gd name="connsiteY1" fmla="*/ 94182 h 780707"/>
              <a:gd name="connsiteX0" fmla="*/ 627405 w 649638"/>
              <a:gd name="connsiteY0" fmla="*/ 775100 h 775101"/>
              <a:gd name="connsiteX1" fmla="*/ 0 w 649638"/>
              <a:gd name="connsiteY1" fmla="*/ 94915 h 775101"/>
              <a:gd name="connsiteX0" fmla="*/ 627405 w 636467"/>
              <a:gd name="connsiteY0" fmla="*/ 777172 h 777172"/>
              <a:gd name="connsiteX1" fmla="*/ 0 w 636467"/>
              <a:gd name="connsiteY1" fmla="*/ 96987 h 77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467" h="777172">
                <a:moveTo>
                  <a:pt x="627405" y="777172"/>
                </a:moveTo>
                <a:cubicBezTo>
                  <a:pt x="697117" y="275759"/>
                  <a:pt x="352828" y="-212975"/>
                  <a:pt x="0" y="96987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ash"/>
            <a:tailEnd type="stealth"/>
          </a:ln>
          <a:effectLst>
            <a:glow rad="508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91692" y="3993036"/>
            <a:ext cx="30758" cy="29305"/>
          </a:xfrm>
          <a:prstGeom prst="ellipse">
            <a:avLst/>
          </a:prstGeom>
          <a:solidFill>
            <a:srgbClr val="C00000"/>
          </a:solidFill>
          <a:ln w="12700">
            <a:noFill/>
            <a:prstDash val="solid"/>
            <a:tailEnd type="stealth"/>
          </a:ln>
          <a:effectLst>
            <a:glow rad="50800">
              <a:srgbClr val="C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66738" y="666750"/>
            <a:ext cx="2338387" cy="4429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Bookman Old Style" pitchFamily="18" charset="0"/>
              </a:rPr>
              <a:t>Pollination</a:t>
            </a:r>
            <a:endParaRPr lang="en-IN" sz="20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44475"/>
            <a:ext cx="5553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Sexual Reproduction in flowering plants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58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C -0.00226 -0.01574 0.00816 -0.05834 -0.01893 -0.09723 C -0.04601 -0.13611 -0.06042 -0.11451 -0.07049 -0.10463 " pathEditMode="relative" rAng="0" ptsTypes="fsf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8" grpId="0"/>
      <p:bldP spid="25" grpId="0" animBg="1"/>
      <p:bldP spid="25" grpId="1" animBg="1"/>
      <p:bldP spid="26" grpId="0" animBg="1"/>
      <p:bldP spid="26" grpId="1" animBg="1"/>
      <p:bldP spid="18" grpId="0"/>
      <p:bldP spid="19" grpId="0"/>
      <p:bldP spid="20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1236663"/>
            <a:ext cx="4503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0000FF"/>
                </a:solidFill>
                <a:latin typeface="Bookman Old Style" pitchFamily="18" charset="0"/>
                <a:cs typeface="+mn-cs"/>
              </a:rPr>
              <a:t>If pollen is transferred from one flower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76800" y="1236663"/>
            <a:ext cx="3387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to the flower of another plant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1617663"/>
            <a:ext cx="6270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of the same species it is known </a:t>
            </a:r>
            <a:r>
              <a:rPr lang="en-US" b="1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as cross pollination</a:t>
            </a:r>
            <a:r>
              <a:rPr lang="en-US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.</a:t>
            </a:r>
          </a:p>
        </p:txBody>
      </p:sp>
      <p:pic>
        <p:nvPicPr>
          <p:cNvPr id="5" name="Picture 4" descr="xpollination_ani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114550"/>
            <a:ext cx="2849563" cy="1554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400" y="2114550"/>
            <a:ext cx="2590800" cy="1554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4759" name="Group 5"/>
          <p:cNvGrpSpPr>
            <a:grpSpLocks/>
          </p:cNvGrpSpPr>
          <p:nvPr/>
        </p:nvGrpSpPr>
        <p:grpSpPr bwMode="auto">
          <a:xfrm>
            <a:off x="457200" y="244475"/>
            <a:ext cx="5553075" cy="865188"/>
            <a:chOff x="457200" y="244475"/>
            <a:chExt cx="5553123" cy="864949"/>
          </a:xfrm>
        </p:grpSpPr>
        <p:sp>
          <p:nvSpPr>
            <p:cNvPr id="12" name="TextBox 11"/>
            <p:cNvSpPr txBox="1"/>
            <p:nvPr/>
          </p:nvSpPr>
          <p:spPr>
            <a:xfrm>
              <a:off x="566739" y="666633"/>
              <a:ext cx="2338407" cy="44279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Pollination</a:t>
              </a:r>
              <a:endParaRPr lang="en-IN" sz="2000" b="1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" y="244475"/>
              <a:ext cx="5553123" cy="399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EC2095"/>
                  </a:solidFill>
                  <a:latin typeface="Bookman Old Style" pitchFamily="18" charset="0"/>
                  <a:cs typeface="+mn-cs"/>
                </a:rPr>
                <a:t>Sexual Reproduction in flowering plants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36845" y="1525657"/>
            <a:ext cx="2297156" cy="366947"/>
          </a:xfrm>
          <a:prstGeom prst="wedgeRoundRectCallout">
            <a:avLst>
              <a:gd name="adj1" fmla="val -40135"/>
              <a:gd name="adj2" fmla="val -129777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Maize plant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2972" y="1276350"/>
            <a:ext cx="2174276" cy="3261416"/>
          </a:xfrm>
          <a:prstGeom prst="rect">
            <a:avLst/>
          </a:prstGeom>
          <a:ln w="28575" cap="sq" cmpd="thickThin">
            <a:solidFill>
              <a:srgbClr val="FF474B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1800" y="666750"/>
            <a:ext cx="5638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>
                <a:latin typeface="Bookman Old Style" pitchFamily="18" charset="0"/>
              </a:rPr>
              <a:t>This transfer of  pollen grains can occur through</a:t>
            </a:r>
            <a:r>
              <a:rPr lang="en-US" altLang="en-US" i="1">
                <a:solidFill>
                  <a:srgbClr val="FF0066"/>
                </a:solidFill>
                <a:latin typeface="Bookman Old Style" pitchFamily="18" charset="0"/>
              </a:rPr>
              <a:t> </a:t>
            </a:r>
          </a:p>
          <a:p>
            <a:pPr eaLnBrk="1" hangingPunct="1"/>
            <a:r>
              <a:rPr lang="en-US" altLang="en-US" b="1" i="1">
                <a:solidFill>
                  <a:srgbClr val="0000FF"/>
                </a:solidFill>
                <a:latin typeface="Bookman Old Style" pitchFamily="18" charset="0"/>
              </a:rPr>
              <a:t>wind, </a:t>
            </a:r>
            <a:r>
              <a:rPr lang="en-US" altLang="en-US" b="1" i="1">
                <a:solidFill>
                  <a:srgbClr val="FF0066"/>
                </a:solidFill>
                <a:latin typeface="Bookman Old Style" pitchFamily="18" charset="0"/>
              </a:rPr>
              <a:t>insects, </a:t>
            </a:r>
            <a:r>
              <a:rPr lang="en-US" altLang="en-US" i="1">
                <a:latin typeface="Bookman Old Style" pitchFamily="18" charset="0"/>
              </a:rPr>
              <a:t>or</a:t>
            </a:r>
            <a:r>
              <a:rPr lang="en-US" altLang="en-US" b="1" i="1">
                <a:latin typeface="Bookman Old Style" pitchFamily="18" charset="0"/>
              </a:rPr>
              <a:t> </a:t>
            </a:r>
            <a:r>
              <a:rPr lang="en-US" altLang="en-US" b="1" i="1">
                <a:solidFill>
                  <a:srgbClr val="005C2A"/>
                </a:solidFill>
                <a:latin typeface="Bookman Old Style" pitchFamily="18" charset="0"/>
              </a:rPr>
              <a:t>other agents</a:t>
            </a:r>
            <a:r>
              <a:rPr lang="en-US" altLang="en-US" sz="2000">
                <a:solidFill>
                  <a:srgbClr val="000000"/>
                </a:solidFill>
                <a:latin typeface="Bookman Old Style" pitchFamily="18" charset="0"/>
              </a:rPr>
              <a:t>.</a:t>
            </a:r>
          </a:p>
        </p:txBody>
      </p:sp>
      <p:grpSp>
        <p:nvGrpSpPr>
          <p:cNvPr id="75783" name="Group 1"/>
          <p:cNvGrpSpPr>
            <a:grpSpLocks/>
          </p:cNvGrpSpPr>
          <p:nvPr/>
        </p:nvGrpSpPr>
        <p:grpSpPr bwMode="auto">
          <a:xfrm>
            <a:off x="457200" y="244475"/>
            <a:ext cx="5553075" cy="865188"/>
            <a:chOff x="457200" y="244475"/>
            <a:chExt cx="5553123" cy="864949"/>
          </a:xfrm>
        </p:grpSpPr>
        <p:sp>
          <p:nvSpPr>
            <p:cNvPr id="15" name="TextBox 14"/>
            <p:cNvSpPr txBox="1"/>
            <p:nvPr/>
          </p:nvSpPr>
          <p:spPr>
            <a:xfrm>
              <a:off x="566739" y="666633"/>
              <a:ext cx="2338407" cy="44279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Bookman Old Style" pitchFamily="18" charset="0"/>
                </a:rPr>
                <a:t>Pollination</a:t>
              </a:r>
              <a:endParaRPr lang="en-IN" sz="2000" b="1" kern="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" y="244475"/>
              <a:ext cx="5553123" cy="399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EC2095"/>
                  </a:solidFill>
                  <a:latin typeface="Bookman Old Style" pitchFamily="18" charset="0"/>
                  <a:cs typeface="+mn-cs"/>
                </a:rPr>
                <a:t>Sexual Reproduction in flowering plants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469" y="2042617"/>
            <a:ext cx="1756229" cy="243413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3667" y="2042617"/>
            <a:ext cx="2434133" cy="243413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7200" y="3379637"/>
            <a:ext cx="2212848" cy="1478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6805" name="Group 1"/>
          <p:cNvGrpSpPr>
            <a:grpSpLocks/>
          </p:cNvGrpSpPr>
          <p:nvPr/>
        </p:nvGrpSpPr>
        <p:grpSpPr bwMode="auto">
          <a:xfrm>
            <a:off x="457200" y="244475"/>
            <a:ext cx="8153400" cy="1100138"/>
            <a:chOff x="457200" y="244475"/>
            <a:chExt cx="8153400" cy="1100138"/>
          </a:xfrm>
        </p:grpSpPr>
        <p:sp>
          <p:nvSpPr>
            <p:cNvPr id="76812" name="Rectangle 15"/>
            <p:cNvSpPr>
              <a:spLocks noChangeArrowheads="1"/>
            </p:cNvSpPr>
            <p:nvPr/>
          </p:nvSpPr>
          <p:spPr bwMode="auto">
            <a:xfrm>
              <a:off x="2971800" y="666750"/>
              <a:ext cx="5638800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Bookman Old Style" pitchFamily="18" charset="0"/>
                </a:rPr>
                <a:t>This transfer of  pollen grains can occur through</a:t>
              </a:r>
              <a:r>
                <a:rPr lang="en-US" altLang="en-US" i="1">
                  <a:solidFill>
                    <a:srgbClr val="FF0066"/>
                  </a:solidFill>
                  <a:latin typeface="Bookman Old Style" pitchFamily="18" charset="0"/>
                </a:rPr>
                <a:t> </a:t>
              </a:r>
            </a:p>
            <a:p>
              <a:pPr eaLnBrk="1" hangingPunct="1"/>
              <a:r>
                <a:rPr lang="en-US" altLang="en-US" b="1" i="1">
                  <a:solidFill>
                    <a:srgbClr val="0000FF"/>
                  </a:solidFill>
                  <a:latin typeface="Bookman Old Style" pitchFamily="18" charset="0"/>
                </a:rPr>
                <a:t>wind, </a:t>
              </a:r>
              <a:r>
                <a:rPr lang="en-US" altLang="en-US" b="1" i="1">
                  <a:solidFill>
                    <a:srgbClr val="FF0066"/>
                  </a:solidFill>
                  <a:latin typeface="Bookman Old Style" pitchFamily="18" charset="0"/>
                </a:rPr>
                <a:t>insects, </a:t>
              </a:r>
              <a:r>
                <a:rPr lang="en-US" altLang="en-US" i="1">
                  <a:latin typeface="Bookman Old Style" pitchFamily="18" charset="0"/>
                </a:rPr>
                <a:t>or</a:t>
              </a:r>
              <a:r>
                <a:rPr lang="en-US" altLang="en-US" b="1" i="1">
                  <a:latin typeface="Bookman Old Style" pitchFamily="18" charset="0"/>
                </a:rPr>
                <a:t> </a:t>
              </a:r>
              <a:r>
                <a:rPr lang="en-US" altLang="en-US" b="1" i="1">
                  <a:solidFill>
                    <a:srgbClr val="005C2A"/>
                  </a:solidFill>
                  <a:latin typeface="Bookman Old Style" pitchFamily="18" charset="0"/>
                </a:rPr>
                <a:t>other agents</a:t>
              </a:r>
              <a:r>
                <a:rPr lang="en-US" altLang="en-US" sz="2000">
                  <a:solidFill>
                    <a:srgbClr val="000000"/>
                  </a:solidFill>
                  <a:latin typeface="Bookman Old Style" pitchFamily="18" charset="0"/>
                </a:rPr>
                <a:t>.</a:t>
              </a:r>
            </a:p>
          </p:txBody>
        </p:sp>
        <p:grpSp>
          <p:nvGrpSpPr>
            <p:cNvPr id="76813" name="Group 1"/>
            <p:cNvGrpSpPr>
              <a:grpSpLocks/>
            </p:cNvGrpSpPr>
            <p:nvPr/>
          </p:nvGrpSpPr>
          <p:grpSpPr bwMode="auto">
            <a:xfrm>
              <a:off x="457200" y="244475"/>
              <a:ext cx="5553075" cy="865188"/>
              <a:chOff x="457200" y="244475"/>
              <a:chExt cx="5553123" cy="86494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6739" y="666633"/>
                <a:ext cx="2338407" cy="44279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Pollination</a:t>
                </a:r>
                <a:endParaRPr lang="en-IN" sz="20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7200" y="244475"/>
                <a:ext cx="5553123" cy="399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rgbClr val="EC2095"/>
                    </a:solidFill>
                    <a:latin typeface="Bookman Old Style" pitchFamily="18" charset="0"/>
                    <a:cs typeface="+mn-cs"/>
                  </a:rPr>
                  <a:t>Sexual Reproduction in flowering plants</a:t>
                </a:r>
              </a:p>
            </p:txBody>
          </p:sp>
        </p:grp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48969" y="1301750"/>
            <a:ext cx="2845644" cy="1297234"/>
          </a:xfrm>
          <a:prstGeom prst="wedgeRoundRectCallout">
            <a:avLst>
              <a:gd name="adj1" fmla="val 65826"/>
              <a:gd name="adj2" fmla="val -56764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The pollen grains stick to the wings, legs and proboscis of the insects</a:t>
            </a:r>
            <a:endParaRPr lang="en-US" dirty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97063" y="2403475"/>
            <a:ext cx="4092575" cy="2436813"/>
            <a:chOff x="1892844" y="1646067"/>
            <a:chExt cx="4092741" cy="2436005"/>
          </a:xfrm>
        </p:grpSpPr>
        <p:sp>
          <p:nvSpPr>
            <p:cNvPr id="14" name="Isosceles Triangle 5"/>
            <p:cNvSpPr/>
            <p:nvPr/>
          </p:nvSpPr>
          <p:spPr>
            <a:xfrm rot="14969987">
              <a:off x="2114678" y="1876521"/>
              <a:ext cx="1983717" cy="242738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934743"/>
                <a:gd name="connsiteY0" fmla="*/ 2418025 h 2418025"/>
                <a:gd name="connsiteX1" fmla="*/ 1404391 w 1934743"/>
                <a:gd name="connsiteY1" fmla="*/ 0 h 2418025"/>
                <a:gd name="connsiteX2" fmla="*/ 1934743 w 1934743"/>
                <a:gd name="connsiteY2" fmla="*/ 914400 h 2418025"/>
                <a:gd name="connsiteX3" fmla="*/ 0 w 1934743"/>
                <a:gd name="connsiteY3" fmla="*/ 2418025 h 2418025"/>
                <a:gd name="connsiteX0" fmla="*/ 0 w 1827081"/>
                <a:gd name="connsiteY0" fmla="*/ 2418025 h 2418025"/>
                <a:gd name="connsiteX1" fmla="*/ 1404391 w 1827081"/>
                <a:gd name="connsiteY1" fmla="*/ 0 h 2418025"/>
                <a:gd name="connsiteX2" fmla="*/ 1827081 w 1827081"/>
                <a:gd name="connsiteY2" fmla="*/ 1782576 h 2418025"/>
                <a:gd name="connsiteX3" fmla="*/ 0 w 1827081"/>
                <a:gd name="connsiteY3" fmla="*/ 2418025 h 2418025"/>
                <a:gd name="connsiteX0" fmla="*/ 0 w 1980234"/>
                <a:gd name="connsiteY0" fmla="*/ 2418025 h 2418025"/>
                <a:gd name="connsiteX1" fmla="*/ 1404391 w 1980234"/>
                <a:gd name="connsiteY1" fmla="*/ 0 h 2418025"/>
                <a:gd name="connsiteX2" fmla="*/ 1980234 w 1980234"/>
                <a:gd name="connsiteY2" fmla="*/ 2216091 h 2418025"/>
                <a:gd name="connsiteX3" fmla="*/ 0 w 1980234"/>
                <a:gd name="connsiteY3" fmla="*/ 2418025 h 2418025"/>
                <a:gd name="connsiteX0" fmla="*/ 0 w 1983570"/>
                <a:gd name="connsiteY0" fmla="*/ 2426947 h 2426947"/>
                <a:gd name="connsiteX1" fmla="*/ 1407727 w 1983570"/>
                <a:gd name="connsiteY1" fmla="*/ 0 h 2426947"/>
                <a:gd name="connsiteX2" fmla="*/ 1983570 w 1983570"/>
                <a:gd name="connsiteY2" fmla="*/ 2216091 h 2426947"/>
                <a:gd name="connsiteX3" fmla="*/ 0 w 1983570"/>
                <a:gd name="connsiteY3" fmla="*/ 2426947 h 242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3570" h="2426947">
                  <a:moveTo>
                    <a:pt x="0" y="2426947"/>
                  </a:moveTo>
                  <a:lnTo>
                    <a:pt x="1407727" y="0"/>
                  </a:lnTo>
                  <a:lnTo>
                    <a:pt x="1983570" y="2216091"/>
                  </a:lnTo>
                  <a:lnTo>
                    <a:pt x="0" y="2426947"/>
                  </a:lnTo>
                  <a:close/>
                </a:path>
              </a:pathLst>
            </a:custGeom>
            <a:solidFill>
              <a:schemeClr val="tx1">
                <a:alpha val="4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82214" y="1646067"/>
              <a:ext cx="2903371" cy="1924828"/>
            </a:xfrm>
            <a:prstGeom prst="ellipse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5"/>
          <p:cNvGrpSpPr>
            <a:grpSpLocks/>
          </p:cNvGrpSpPr>
          <p:nvPr/>
        </p:nvGrpSpPr>
        <p:grpSpPr bwMode="auto">
          <a:xfrm>
            <a:off x="457200" y="244475"/>
            <a:ext cx="8153400" cy="1100138"/>
            <a:chOff x="457200" y="244475"/>
            <a:chExt cx="8153400" cy="1100138"/>
          </a:xfrm>
        </p:grpSpPr>
        <p:sp>
          <p:nvSpPr>
            <p:cNvPr id="77833" name="Rectangle 1"/>
            <p:cNvSpPr>
              <a:spLocks noChangeArrowheads="1"/>
            </p:cNvSpPr>
            <p:nvPr/>
          </p:nvSpPr>
          <p:spPr bwMode="auto">
            <a:xfrm>
              <a:off x="2971800" y="666750"/>
              <a:ext cx="5638800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Bookman Old Style" pitchFamily="18" charset="0"/>
                </a:rPr>
                <a:t>This transfer of  pollen grains can occur through</a:t>
              </a:r>
              <a:r>
                <a:rPr lang="en-US" altLang="en-US" i="1">
                  <a:solidFill>
                    <a:srgbClr val="FF0066"/>
                  </a:solidFill>
                  <a:latin typeface="Bookman Old Style" pitchFamily="18" charset="0"/>
                </a:rPr>
                <a:t> </a:t>
              </a:r>
            </a:p>
            <a:p>
              <a:pPr eaLnBrk="1" hangingPunct="1"/>
              <a:r>
                <a:rPr lang="en-US" altLang="en-US" b="1" i="1">
                  <a:solidFill>
                    <a:srgbClr val="0000FF"/>
                  </a:solidFill>
                  <a:latin typeface="Bookman Old Style" pitchFamily="18" charset="0"/>
                </a:rPr>
                <a:t>wind, </a:t>
              </a:r>
              <a:r>
                <a:rPr lang="en-US" altLang="en-US" b="1" i="1">
                  <a:solidFill>
                    <a:srgbClr val="FF0066"/>
                  </a:solidFill>
                  <a:latin typeface="Bookman Old Style" pitchFamily="18" charset="0"/>
                </a:rPr>
                <a:t>insects, </a:t>
              </a:r>
              <a:r>
                <a:rPr lang="en-US" altLang="en-US" i="1">
                  <a:latin typeface="Bookman Old Style" pitchFamily="18" charset="0"/>
                </a:rPr>
                <a:t>or</a:t>
              </a:r>
              <a:r>
                <a:rPr lang="en-US" altLang="en-US" b="1" i="1">
                  <a:latin typeface="Bookman Old Style" pitchFamily="18" charset="0"/>
                </a:rPr>
                <a:t> </a:t>
              </a:r>
              <a:r>
                <a:rPr lang="en-US" altLang="en-US" b="1" i="1">
                  <a:solidFill>
                    <a:srgbClr val="005C2A"/>
                  </a:solidFill>
                  <a:latin typeface="Bookman Old Style" pitchFamily="18" charset="0"/>
                </a:rPr>
                <a:t>other agents</a:t>
              </a:r>
              <a:r>
                <a:rPr lang="en-US" altLang="en-US" sz="2000">
                  <a:solidFill>
                    <a:srgbClr val="000000"/>
                  </a:solidFill>
                  <a:latin typeface="Bookman Old Style" pitchFamily="18" charset="0"/>
                </a:rPr>
                <a:t>.</a:t>
              </a:r>
            </a:p>
          </p:txBody>
        </p:sp>
        <p:grpSp>
          <p:nvGrpSpPr>
            <p:cNvPr id="77834" name="Group 1"/>
            <p:cNvGrpSpPr>
              <a:grpSpLocks/>
            </p:cNvGrpSpPr>
            <p:nvPr/>
          </p:nvGrpSpPr>
          <p:grpSpPr bwMode="auto">
            <a:xfrm>
              <a:off x="457200" y="244475"/>
              <a:ext cx="5553075" cy="865188"/>
              <a:chOff x="457200" y="244475"/>
              <a:chExt cx="5553123" cy="86494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66739" y="666633"/>
                <a:ext cx="2338407" cy="44279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Pollination</a:t>
                </a:r>
                <a:endParaRPr lang="en-IN" sz="20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57200" y="244475"/>
                <a:ext cx="5553123" cy="399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kern="0" dirty="0">
                    <a:solidFill>
                      <a:srgbClr val="EC2095"/>
                    </a:solidFill>
                    <a:latin typeface="Bookman Old Style" pitchFamily="18" charset="0"/>
                    <a:cs typeface="+mn-cs"/>
                  </a:rPr>
                  <a:t>Sexual Reproduction in flowering plants</a:t>
                </a:r>
              </a:p>
            </p:txBody>
          </p: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22" y="1346693"/>
            <a:ext cx="1787612" cy="1830029"/>
          </a:xfrm>
          <a:prstGeom prst="rect">
            <a:avLst/>
          </a:prstGeom>
          <a:ln w="28575" cap="sq" cmpd="thickThin">
            <a:solidFill>
              <a:srgbClr val="FF474B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70" r="8205"/>
          <a:stretch/>
        </p:blipFill>
        <p:spPr>
          <a:xfrm>
            <a:off x="2559906" y="1346693"/>
            <a:ext cx="1839561" cy="1830029"/>
          </a:xfrm>
          <a:prstGeom prst="rect">
            <a:avLst/>
          </a:prstGeom>
          <a:ln w="28575" cap="sq" cmpd="thickThin">
            <a:solidFill>
              <a:srgbClr val="FF474B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54" y="3259272"/>
            <a:ext cx="2465155" cy="1662545"/>
          </a:xfrm>
          <a:prstGeom prst="rect">
            <a:avLst/>
          </a:prstGeom>
          <a:ln w="28575" cap="sq" cmpd="thickThin">
            <a:solidFill>
              <a:srgbClr val="FF474B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26475" y="1554539"/>
            <a:ext cx="2731725" cy="366947"/>
          </a:xfrm>
          <a:prstGeom prst="wedgeRoundRectCallout">
            <a:avLst>
              <a:gd name="adj1" fmla="val -40135"/>
              <a:gd name="adj2" fmla="val -129777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Squirrels, bats, water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1076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183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2022-04-24T13:26:29Z</dcterms:modified>
</cp:coreProperties>
</file>