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7" r:id="rId17"/>
    <p:sldId id="358" r:id="rId18"/>
    <p:sldId id="354" r:id="rId19"/>
    <p:sldId id="355" r:id="rId20"/>
    <p:sldId id="356" r:id="rId21"/>
    <p:sldId id="359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99E48-CB95-4518-89C9-0AC4545B61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002E34-419F-4858-B6E0-C4B469C00F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53C5C-8556-47F7-8D2F-E84E954926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BD73B-0030-422C-8F93-AC05F196A5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5DABAB-CB99-4F54-97E4-9E35A8D2A00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5DABAB-CB99-4F54-97E4-9E35A8D2A0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FB5A37-2814-48A0-B21B-611C479852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B363AA-045C-4A0D-998B-37DAA94861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73E55-5A6B-47C3-ABEB-3346C4560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6A9D4-183D-4813-98E4-B871C9E343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3AE1B-B569-4723-BFC6-6AF70CFB5E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F2CC-7259-47EF-80DD-17A4E6CB03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F2823-0ABB-484C-BEAC-4283F73E95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4543AB-E6AB-44AF-9AE7-90960F562E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D8FC9-F49C-4828-89A1-06A9C127BB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648C8B-8B6D-41B3-8D5A-B306E672BF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6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  <p:sldLayoutId id="214748368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Reproduction in human beings (stages of growth)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524"/>
          <a:stretch/>
        </p:blipFill>
        <p:spPr bwMode="auto">
          <a:xfrm>
            <a:off x="838200" y="1933575"/>
            <a:ext cx="2389756" cy="2713038"/>
          </a:xfrm>
          <a:prstGeom prst="roundRect">
            <a:avLst>
              <a:gd name="adj" fmla="val 824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4619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Rate of growth</a:t>
            </a:r>
            <a:endParaRPr lang="en-US" sz="2400" b="1" dirty="0">
              <a:solidFill>
                <a:srgbClr val="0033CC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287463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Bookman Old Style" pitchFamily="18" charset="0"/>
              </a:rPr>
              <a:t>Body is growing to its adult size, the </a:t>
            </a:r>
            <a:r>
              <a:rPr lang="en-US" altLang="en-US" b="1" i="1">
                <a:solidFill>
                  <a:srgbClr val="F11799"/>
                </a:solidFill>
                <a:latin typeface="Bookman Old Style" pitchFamily="18" charset="0"/>
              </a:rPr>
              <a:t>maturation of the reproductive tissue.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206"/>
          <a:stretch>
            <a:fillRect/>
          </a:stretch>
        </p:blipFill>
        <p:spPr bwMode="auto">
          <a:xfrm>
            <a:off x="4419600" y="1631950"/>
            <a:ext cx="12906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Changes in girls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5" b="21503"/>
          <a:stretch>
            <a:fillRect/>
          </a:stretch>
        </p:blipFill>
        <p:spPr bwMode="auto">
          <a:xfrm>
            <a:off x="304800" y="2616200"/>
            <a:ext cx="4148138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200150"/>
            <a:ext cx="82296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0099"/>
                </a:solidFill>
                <a:latin typeface="Bookman Old Style" panose="02050604050505020204" pitchFamily="18" charset="0"/>
                <a:cs typeface="+mn-cs"/>
              </a:rPr>
              <a:t>Hair grows in armpits, genital areas between the thighs, legs and arms.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Genital areas become darker in </a:t>
            </a:r>
            <a:r>
              <a:rPr lang="en-US" i="1" dirty="0" err="1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colour</a:t>
            </a: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00CC"/>
                </a:solidFill>
                <a:latin typeface="Bookman Old Style" panose="02050604050505020204" pitchFamily="18" charset="0"/>
                <a:cs typeface="+mn-cs"/>
              </a:rPr>
              <a:t>Skin becomes oily and may develop pimples.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517775"/>
            <a:ext cx="3011488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85696" y="1869281"/>
            <a:ext cx="2355273" cy="952277"/>
          </a:xfrm>
          <a:prstGeom prst="wedgeRoundRectCallout">
            <a:avLst>
              <a:gd name="adj1" fmla="val -45597"/>
              <a:gd name="adj2" fmla="val -8483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External organs of reproduction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12935" y="2290990"/>
            <a:ext cx="2355273" cy="952277"/>
          </a:xfrm>
          <a:prstGeom prst="wedgeRoundRectCallout">
            <a:avLst>
              <a:gd name="adj1" fmla="val -45597"/>
              <a:gd name="adj2" fmla="val -8483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Due to excessive  melanin pigment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Changes in girls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t="24963"/>
          <a:stretch>
            <a:fillRect/>
          </a:stretch>
        </p:blipFill>
        <p:spPr bwMode="auto">
          <a:xfrm>
            <a:off x="554038" y="2190750"/>
            <a:ext cx="52736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80010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00CC"/>
                </a:solidFill>
                <a:latin typeface="Bookman Old Style" panose="02050604050505020204" pitchFamily="18" charset="0"/>
                <a:cs typeface="+mn-cs"/>
              </a:rPr>
              <a:t>Breast size begins to increase.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Darkening of the skin of the nipples at the tip of the breast.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0099"/>
                </a:solidFill>
                <a:latin typeface="Bookman Old Style" panose="02050604050505020204" pitchFamily="18" charset="0"/>
                <a:cs typeface="+mn-cs"/>
              </a:rPr>
              <a:t>Begin to menstruate.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617788"/>
            <a:ext cx="25384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33007" y="2419350"/>
            <a:ext cx="2355273" cy="952277"/>
          </a:xfrm>
          <a:prstGeom prst="wedgeRoundRectCallout">
            <a:avLst>
              <a:gd name="adj1" fmla="val -45597"/>
              <a:gd name="adj2" fmla="val -8483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Due to excessive  melanin pigment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63786" y="1374547"/>
            <a:ext cx="3137014" cy="952277"/>
          </a:xfrm>
          <a:prstGeom prst="wedgeRoundRectCallout">
            <a:avLst>
              <a:gd name="adj1" fmla="val -62307"/>
              <a:gd name="adj2" fmla="val 49297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Periodic loss of blood from the body of females starting from puberty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6713"/>
            <a:ext cx="38369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Change in boys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244600"/>
            <a:ext cx="815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Hair grows in armpits, genital areas between the thighs, legs and arms.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446040" y="681960"/>
            <a:ext cx="2355273" cy="591288"/>
          </a:xfrm>
          <a:prstGeom prst="wedgeRoundRectCallout">
            <a:avLst>
              <a:gd name="adj1" fmla="val -71329"/>
              <a:gd name="adj2" fmla="val 6350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External organs of reproduction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455863"/>
            <a:ext cx="3046412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"/>
          <a:stretch>
            <a:fillRect/>
          </a:stretch>
        </p:blipFill>
        <p:spPr bwMode="auto">
          <a:xfrm>
            <a:off x="457200" y="2214563"/>
            <a:ext cx="3398838" cy="23685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"/>
          <a:stretch>
            <a:fillRect/>
          </a:stretch>
        </p:blipFill>
        <p:spPr bwMode="auto">
          <a:xfrm>
            <a:off x="617538" y="2228850"/>
            <a:ext cx="358298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Change in boys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08663" y="1851248"/>
            <a:ext cx="2355273" cy="952277"/>
          </a:xfrm>
          <a:prstGeom prst="wedgeRoundRectCallout">
            <a:avLst>
              <a:gd name="adj1" fmla="val -45597"/>
              <a:gd name="adj2" fmla="val -8483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Due to excessive  melanin pigment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84899" y="2114550"/>
            <a:ext cx="2564605" cy="952277"/>
          </a:xfrm>
          <a:prstGeom prst="wedgeRoundRectCallout">
            <a:avLst>
              <a:gd name="adj1" fmla="val -70445"/>
              <a:gd name="adj2" fmla="val -5496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 the form of beard and mustache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28725"/>
            <a:ext cx="8153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Genital areas become </a:t>
            </a:r>
            <a:r>
              <a:rPr lang="en-US" b="1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darker</a:t>
            </a: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 in </a:t>
            </a:r>
            <a:r>
              <a:rPr lang="en-US" i="1" dirty="0" err="1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colour</a:t>
            </a: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Skin becomes oily and may develop pimples.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70C0"/>
                </a:solidFill>
                <a:latin typeface="Bookman Old Style" panose="02050604050505020204" pitchFamily="18" charset="0"/>
                <a:cs typeface="+mn-cs"/>
              </a:rPr>
              <a:t>Growth of </a:t>
            </a:r>
            <a:r>
              <a:rPr lang="en-US" b="1" i="1" dirty="0">
                <a:solidFill>
                  <a:srgbClr val="0070C0"/>
                </a:solidFill>
                <a:latin typeface="Bookman Old Style" panose="02050604050505020204" pitchFamily="18" charset="0"/>
                <a:cs typeface="+mn-cs"/>
              </a:rPr>
              <a:t>thicker</a:t>
            </a:r>
            <a:r>
              <a:rPr lang="en-US" i="1" dirty="0">
                <a:solidFill>
                  <a:srgbClr val="0070C0"/>
                </a:solidFill>
                <a:latin typeface="Bookman Old Style" panose="02050604050505020204" pitchFamily="18" charset="0"/>
                <a:cs typeface="+mn-cs"/>
              </a:rPr>
              <a:t> hair on face.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32796"/>
                </a:solidFill>
                <a:latin typeface="Bookman Old Style" panose="02050604050505020204" pitchFamily="18" charset="0"/>
                <a:cs typeface="+mn-cs"/>
              </a:rPr>
              <a:t>Voice begins to crack.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0099"/>
                </a:solidFill>
                <a:latin typeface="Bookman Old Style" panose="02050604050505020204" pitchFamily="18" charset="0"/>
                <a:cs typeface="+mn-cs"/>
              </a:rPr>
              <a:t>Penis begins to becomes enlarged and erect.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78602" y="1375109"/>
            <a:ext cx="2919015" cy="952277"/>
          </a:xfrm>
          <a:prstGeom prst="wedgeRoundRectCallout">
            <a:avLst>
              <a:gd name="adj1" fmla="val -67958"/>
              <a:gd name="adj2" fmla="val 6087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Due to excess of </a:t>
            </a:r>
            <a:r>
              <a:rPr lang="en-US" dirty="0"/>
              <a:t>flow</a:t>
            </a:r>
            <a:r>
              <a:rPr lang="en-US" dirty="0" smtClean="0"/>
              <a:t> blood in the tissues of the penis in this stage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22463"/>
            <a:ext cx="378618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Stage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Puberty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1287463"/>
            <a:ext cx="2968337" cy="650417"/>
          </a:xfrm>
          <a:prstGeom prst="wedgeRoundRectCallout">
            <a:avLst>
              <a:gd name="adj1" fmla="val -65156"/>
              <a:gd name="adj2" fmla="val -15652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stage of attending sexual maturity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90664" y="742950"/>
            <a:ext cx="1460647" cy="369888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Stage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123950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Puberty is characterized by 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Frequent emotional shifts.</a:t>
            </a:r>
            <a:endParaRPr lang="en-US" b="1" i="1" dirty="0">
              <a:solidFill>
                <a:srgbClr val="002060"/>
              </a:solidFill>
              <a:latin typeface="Book Antiqua" panose="02040602050305030304" pitchFamily="18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948" y="263978"/>
            <a:ext cx="3744252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Reproduction in human beings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343400" y="271462"/>
            <a:ext cx="213360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6600FF"/>
                </a:solidFill>
                <a:latin typeface="Book Antiqua" panose="02040602050305030304" pitchFamily="18" charset="0"/>
              </a:rPr>
              <a:t>Phases of Growth</a:t>
            </a:r>
            <a:endParaRPr lang="en-US" b="1" kern="0" dirty="0">
              <a:solidFill>
                <a:srgbClr val="6600FF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948" y="1809750"/>
            <a:ext cx="3591852" cy="302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1000" y="966160"/>
            <a:ext cx="3352800" cy="1115186"/>
          </a:xfrm>
          <a:prstGeom prst="wedgeRoundRectCallout">
            <a:avLst>
              <a:gd name="adj1" fmla="val -65989"/>
              <a:gd name="adj2" fmla="val 5502"/>
              <a:gd name="adj3" fmla="val 16667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>
              <a:defRPr b="1" i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Due to secretion </a:t>
            </a:r>
            <a:r>
              <a:rPr lang="en-US" dirty="0"/>
              <a:t>of special </a:t>
            </a:r>
            <a:r>
              <a:rPr lang="en-US" dirty="0" smtClean="0"/>
              <a:t>hormones as there is  </a:t>
            </a:r>
            <a:endParaRPr lang="en-US" dirty="0"/>
          </a:p>
          <a:p>
            <a:r>
              <a:rPr lang="en-US" dirty="0" smtClean="0"/>
              <a:t> maturation of reproductive tissues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90664" y="742950"/>
            <a:ext cx="1460647" cy="369888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Stage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123950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Puberty is characterized by :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Physical maturation of reproductive system.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948" y="263978"/>
            <a:ext cx="3744252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Reproduction in human beings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343400" y="271462"/>
            <a:ext cx="213360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6600FF"/>
                </a:solidFill>
                <a:latin typeface="Book Antiqua" panose="02040602050305030304" pitchFamily="18" charset="0"/>
              </a:rPr>
              <a:t>Phases of Growth</a:t>
            </a:r>
            <a:endParaRPr lang="en-US" b="1" kern="0" dirty="0">
              <a:solidFill>
                <a:srgbClr val="6600FF"/>
              </a:solidFill>
              <a:latin typeface="Book Antiqua" panose="020406020503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1967" t="10" r="-202" b="-10"/>
          <a:stretch/>
        </p:blipFill>
        <p:spPr>
          <a:xfrm>
            <a:off x="2811463" y="1770281"/>
            <a:ext cx="2522537" cy="303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5394" b="9908"/>
          <a:stretch>
            <a:fillRect/>
          </a:stretch>
        </p:blipFill>
        <p:spPr bwMode="auto">
          <a:xfrm>
            <a:off x="798334" y="1773555"/>
            <a:ext cx="1860729" cy="3032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787525"/>
            <a:ext cx="4611687" cy="306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9588" y="1239838"/>
            <a:ext cx="6653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Age 18 onwards in girls and 21 onwards in boys (years)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7175" y="742950"/>
            <a:ext cx="1503363" cy="4619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Age</a:t>
            </a:r>
            <a:endParaRPr lang="en-US" sz="2400" b="1" dirty="0">
              <a:solidFill>
                <a:srgbClr val="0033CC"/>
              </a:solidFill>
              <a:latin typeface="Bookman Old Style" panose="02050604050505020204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9588" y="666750"/>
            <a:ext cx="8080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  <a:cs typeface="+mn-cs"/>
              </a:rPr>
              <a:t>Body is physically ready to reproduce</a:t>
            </a:r>
            <a:r>
              <a:rPr lang="en-US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Bookman Old Style" panose="02050604050505020204" pitchFamily="18" charset="0"/>
                <a:cs typeface="+mn-cs"/>
              </a:rPr>
              <a:t>its happens by two individuals joining their bodies together for </a:t>
            </a:r>
            <a:r>
              <a:rPr lang="en-US" b="1" i="1" dirty="0">
                <a:solidFill>
                  <a:srgbClr val="00B050"/>
                </a:solidFill>
                <a:latin typeface="Bookman Old Style" panose="02050604050505020204" pitchFamily="18" charset="0"/>
                <a:cs typeface="+mn-cs"/>
              </a:rPr>
              <a:t>internal transfer </a:t>
            </a:r>
            <a:r>
              <a:rPr lang="en-US" i="1" dirty="0">
                <a:solidFill>
                  <a:srgbClr val="00B050"/>
                </a:solidFill>
                <a:latin typeface="Bookman Old Style" panose="02050604050505020204" pitchFamily="18" charset="0"/>
                <a:cs typeface="+mn-cs"/>
              </a:rPr>
              <a:t>of germ cell for fusion</a:t>
            </a:r>
            <a:r>
              <a:rPr lang="en-US" i="1" dirty="0">
                <a:solidFill>
                  <a:srgbClr val="0088B8"/>
                </a:solidFill>
                <a:latin typeface="Bookman Old Style" panose="02050604050505020204" pitchFamily="18" charset="0"/>
                <a:cs typeface="+mn-cs"/>
              </a:rPr>
              <a:t>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96"/>
          <a:stretch>
            <a:fillRect/>
          </a:stretch>
        </p:blipFill>
        <p:spPr bwMode="auto">
          <a:xfrm>
            <a:off x="457200" y="2009775"/>
            <a:ext cx="26574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10644" y="1504950"/>
            <a:ext cx="2968337" cy="1011009"/>
          </a:xfrm>
          <a:prstGeom prst="wedgeRoundRectCallout">
            <a:avLst>
              <a:gd name="adj1" fmla="val 20694"/>
              <a:gd name="adj2" fmla="val -7199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transfer of sperms from the body of male to the body of female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1503363" cy="4619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Age</a:t>
            </a:r>
            <a:endParaRPr lang="en-US" sz="2400" b="1" dirty="0">
              <a:solidFill>
                <a:srgbClr val="0033CC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4730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+mn-cs"/>
              </a:rPr>
              <a:t>From birth to age of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  <a:cs typeface="+mn-cs"/>
              </a:rPr>
              <a:t>10-11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+mn-cs"/>
              </a:rPr>
              <a:t> years</a:t>
            </a:r>
          </a:p>
        </p:txBody>
      </p:sp>
      <p:pic>
        <p:nvPicPr>
          <p:cNvPr id="7" name="Picture 4" descr="C:\Users\ADMIN\Desktop\bigstock-Illustration-of-stages-of-grow-166161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695450"/>
            <a:ext cx="3883025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986611"/>
            <a:ext cx="6112330" cy="3794939"/>
          </a:xfrm>
          <a:prstGeom prst="cloud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Text" lastClr="000000"/>
                </a:solidFill>
                <a:latin typeface="Bookman Old Style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z="2000" b="1" dirty="0" smtClean="0">
                <a:solidFill>
                  <a:srgbClr val="0000CC"/>
                </a:solidFill>
              </a:rPr>
              <a:t>All </a:t>
            </a:r>
            <a:r>
              <a:rPr lang="en-US" sz="2000" b="1" dirty="0">
                <a:solidFill>
                  <a:srgbClr val="0000CC"/>
                </a:solidFill>
              </a:rPr>
              <a:t>of us know </a:t>
            </a:r>
            <a:r>
              <a:rPr lang="en-US" sz="2000" b="1" dirty="0" smtClean="0">
                <a:solidFill>
                  <a:srgbClr val="0000CC"/>
                </a:solidFill>
              </a:rPr>
              <a:t>that our </a:t>
            </a:r>
            <a:r>
              <a:rPr lang="en-US" sz="2000" b="1" dirty="0">
                <a:solidFill>
                  <a:srgbClr val="0000CC"/>
                </a:solidFill>
              </a:rPr>
              <a:t>bodies change as we become older</a:t>
            </a:r>
            <a:r>
              <a:rPr lang="en-US" sz="2000" b="1" dirty="0" smtClean="0">
                <a:solidFill>
                  <a:srgbClr val="0000CC"/>
                </a:solidFill>
              </a:rPr>
              <a:t>. This change occurs in various phases called as </a:t>
            </a:r>
            <a:r>
              <a:rPr lang="en-US" sz="2000" b="1" i="1" dirty="0" smtClean="0">
                <a:solidFill>
                  <a:srgbClr val="CC00FF"/>
                </a:solidFill>
              </a:rPr>
              <a:t>‘growth phases’</a:t>
            </a:r>
            <a:r>
              <a:rPr lang="en-US" sz="2000" b="1" dirty="0" smtClean="0">
                <a:solidFill>
                  <a:srgbClr val="0000CC"/>
                </a:solidFill>
              </a:rPr>
              <a:t>…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FF0066"/>
                </a:solidFill>
              </a:rPr>
              <a:t>Let us learn about them first.</a:t>
            </a:r>
            <a:endParaRPr lang="en-IN" sz="28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57350"/>
            <a:ext cx="4727575" cy="304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Stage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815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Adult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49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533400" y="363538"/>
            <a:ext cx="6808788" cy="4529137"/>
            <a:chOff x="533400" y="364038"/>
            <a:chExt cx="6809333" cy="4528637"/>
          </a:xfrm>
        </p:grpSpPr>
        <p:pic>
          <p:nvPicPr>
            <p:cNvPr id="8704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647950"/>
              <a:ext cx="2286000" cy="224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loud Callout 6"/>
            <p:cNvSpPr/>
            <p:nvPr/>
          </p:nvSpPr>
          <p:spPr>
            <a:xfrm>
              <a:off x="1885583" y="364038"/>
              <a:ext cx="5457150" cy="2951293"/>
            </a:xfrm>
            <a:prstGeom prst="cloudCallout">
              <a:avLst>
                <a:gd name="adj1" fmla="val -37865"/>
                <a:gd name="adj2" fmla="val 68936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Let us learn about the first stage of growth and the changes that occur in girls and boys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779713" y="1281113"/>
            <a:ext cx="3163887" cy="3576637"/>
            <a:chOff x="1435100" y="1204913"/>
            <a:chExt cx="3163888" cy="3576637"/>
          </a:xfrm>
        </p:grpSpPr>
        <p:pic>
          <p:nvPicPr>
            <p:cNvPr id="88073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013" y="1204913"/>
              <a:ext cx="2974975" cy="357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35100" y="3409950"/>
              <a:ext cx="1079500" cy="106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4619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Rate of growth</a:t>
            </a:r>
            <a:endParaRPr lang="en-US" sz="2400" b="1" dirty="0">
              <a:solidFill>
                <a:srgbClr val="0033CC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Higher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5463" y="1943100"/>
            <a:ext cx="2355273" cy="952277"/>
          </a:xfrm>
          <a:prstGeom prst="wedgeRoundRectCallout">
            <a:avLst>
              <a:gd name="adj1" fmla="val -45597"/>
              <a:gd name="adj2" fmla="val -8483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Physical growth (growth of bones , muscles, etc.)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7463"/>
            <a:ext cx="2382838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Changes in girls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5950" y="2089150"/>
            <a:ext cx="3956050" cy="2895600"/>
            <a:chOff x="609599" y="2114550"/>
            <a:chExt cx="3956704" cy="2895600"/>
          </a:xfrm>
        </p:grpSpPr>
        <p:pic>
          <p:nvPicPr>
            <p:cNvPr id="89097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45" y="3638550"/>
              <a:ext cx="190815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" r="98"/>
            <a:stretch>
              <a:fillRect/>
            </a:stretch>
          </p:blipFill>
          <p:spPr bwMode="auto">
            <a:xfrm>
              <a:off x="609601" y="2114550"/>
              <a:ext cx="19494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45" y="2114550"/>
              <a:ext cx="190815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3638550"/>
              <a:ext cx="1949451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00150"/>
            <a:ext cx="8153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70C0"/>
                </a:solidFill>
                <a:latin typeface="Bookman Old Style" panose="02050604050505020204" pitchFamily="18" charset="0"/>
                <a:cs typeface="+mn-cs"/>
              </a:rPr>
              <a:t>Increase in height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F11799"/>
                </a:solidFill>
                <a:latin typeface="Bookman Old Style" panose="02050604050505020204" pitchFamily="18" charset="0"/>
                <a:cs typeface="+mn-cs"/>
              </a:rPr>
              <a:t>Increase in weight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Acquire and then lose milk teeth and again acquire new ones.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571750"/>
            <a:ext cx="361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547938"/>
            <a:ext cx="17795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2225"/>
            <a:ext cx="2382838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Changes in boy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5950" y="2089150"/>
            <a:ext cx="3956050" cy="2895600"/>
            <a:chOff x="609599" y="2114550"/>
            <a:chExt cx="3956704" cy="2895600"/>
          </a:xfrm>
        </p:grpSpPr>
        <p:pic>
          <p:nvPicPr>
            <p:cNvPr id="9012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45" y="3638550"/>
              <a:ext cx="190815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" r="98"/>
            <a:stretch>
              <a:fillRect/>
            </a:stretch>
          </p:blipFill>
          <p:spPr bwMode="auto">
            <a:xfrm>
              <a:off x="609601" y="2114550"/>
              <a:ext cx="19494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3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45" y="2114550"/>
              <a:ext cx="190815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4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3638550"/>
              <a:ext cx="1949451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00150"/>
            <a:ext cx="8153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70C0"/>
                </a:solidFill>
                <a:latin typeface="Bookman Old Style" panose="02050604050505020204" pitchFamily="18" charset="0"/>
                <a:cs typeface="+mn-cs"/>
              </a:rPr>
              <a:t>Increase in height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F11799"/>
                </a:solidFill>
                <a:latin typeface="Bookman Old Style" panose="02050604050505020204" pitchFamily="18" charset="0"/>
                <a:cs typeface="+mn-cs"/>
              </a:rPr>
              <a:t>Increase in weight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Acquire and then lose milk teeth and again acquire new ones.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38413"/>
            <a:ext cx="34671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38413"/>
            <a:ext cx="2006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7350"/>
            <a:ext cx="4318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258762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Stage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815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Childhood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1"/>
          <p:cNvGrpSpPr>
            <a:grpSpLocks/>
          </p:cNvGrpSpPr>
          <p:nvPr/>
        </p:nvGrpSpPr>
        <p:grpSpPr bwMode="auto">
          <a:xfrm>
            <a:off x="533400" y="363538"/>
            <a:ext cx="6808788" cy="4529137"/>
            <a:chOff x="533400" y="364038"/>
            <a:chExt cx="6809333" cy="4528637"/>
          </a:xfrm>
        </p:grpSpPr>
        <p:pic>
          <p:nvPicPr>
            <p:cNvPr id="9216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647950"/>
              <a:ext cx="2286000" cy="224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loud Callout 3"/>
            <p:cNvSpPr/>
            <p:nvPr/>
          </p:nvSpPr>
          <p:spPr>
            <a:xfrm>
              <a:off x="1885583" y="364038"/>
              <a:ext cx="5457150" cy="2951293"/>
            </a:xfrm>
            <a:prstGeom prst="cloudCallout">
              <a:avLst>
                <a:gd name="adj1" fmla="val -37865"/>
                <a:gd name="adj2" fmla="val 68936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Let us learn about the second stage of growth and the changes that occur in girls and boys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2"/>
          <a:stretch>
            <a:fillRect/>
          </a:stretch>
        </p:blipFill>
        <p:spPr bwMode="auto">
          <a:xfrm>
            <a:off x="666750" y="1733550"/>
            <a:ext cx="133032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244475"/>
            <a:ext cx="4306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Reproduction in human beings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7175" y="742950"/>
            <a:ext cx="1503363" cy="4619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33CC"/>
                </a:solidFill>
                <a:latin typeface="Bookman Old Style" panose="02050604050505020204" pitchFamily="18" charset="0"/>
                <a:cs typeface="+mn-cs"/>
              </a:rPr>
              <a:t>Age</a:t>
            </a:r>
            <a:endParaRPr lang="en-US" sz="2400" b="1" dirty="0">
              <a:solidFill>
                <a:srgbClr val="0033CC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9600" y="1287463"/>
            <a:ext cx="571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cs typeface="+mn-cs"/>
              </a:rPr>
              <a:t>11 to age of 18 in girls and 21 in boys (years)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773238"/>
            <a:ext cx="12303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546</Words>
  <Application>Microsoft Office PowerPoint</Application>
  <PresentationFormat>On-screen Show (16:9)</PresentationFormat>
  <Paragraphs>103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2022-04-24T13:27:02Z</dcterms:modified>
</cp:coreProperties>
</file>