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92" r:id="rId3"/>
    <p:sldId id="293" r:id="rId4"/>
    <p:sldId id="294" r:id="rId5"/>
    <p:sldId id="295" r:id="rId6"/>
    <p:sldId id="296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02BC0-5FA6-45E0-A1B2-34BCAA8CF9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6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0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5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98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8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988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Modes of reproduction used by single organisms </a:t>
            </a:r>
          </a:p>
          <a:p>
            <a:pPr eaLnBrk="1" hangingPunct="1">
              <a:defRPr/>
            </a:pPr>
            <a:r>
              <a:rPr lang="en-US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   (Regeneration)</a:t>
            </a:r>
            <a:endParaRPr lang="pt-BR" altLang="en-US" b="1" dirty="0" smtClean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0663"/>
            <a:ext cx="292100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9649" y="245175"/>
            <a:ext cx="2385951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Regeneration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175000" y="535536"/>
            <a:ext cx="3810000" cy="1313855"/>
          </a:xfrm>
          <a:prstGeom prst="wedgeRoundRectCallout">
            <a:avLst>
              <a:gd name="adj1" fmla="val -59039"/>
              <a:gd name="adj2" fmla="val -4425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Many fully differentiated organisms  have the ability to give rise to new organisms from their body parts.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00400" y="582566"/>
            <a:ext cx="3810000" cy="1313855"/>
          </a:xfrm>
          <a:prstGeom prst="wedgeRoundRectCallout">
            <a:avLst>
              <a:gd name="adj1" fmla="val -59039"/>
              <a:gd name="adj2" fmla="val -4425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If the individual is cut or broken into many pieces- these pieces grow into separate individuals.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"/>
          <p:cNvGrpSpPr>
            <a:grpSpLocks/>
          </p:cNvGrpSpPr>
          <p:nvPr/>
        </p:nvGrpSpPr>
        <p:grpSpPr bwMode="auto">
          <a:xfrm>
            <a:off x="533400" y="590550"/>
            <a:ext cx="5997575" cy="4302125"/>
            <a:chOff x="533400" y="590550"/>
            <a:chExt cx="5997702" cy="4302125"/>
          </a:xfrm>
        </p:grpSpPr>
        <p:pic>
          <p:nvPicPr>
            <p:cNvPr id="3891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647950"/>
              <a:ext cx="2286000" cy="224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loud Callout 3"/>
            <p:cNvSpPr/>
            <p:nvPr/>
          </p:nvSpPr>
          <p:spPr>
            <a:xfrm>
              <a:off x="2667000" y="590550"/>
              <a:ext cx="3864102" cy="2389406"/>
            </a:xfrm>
            <a:prstGeom prst="cloudCallout">
              <a:avLst>
                <a:gd name="adj1" fmla="val -54286"/>
                <a:gd name="adj2" fmla="val 77542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Let us find out how does this happen???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9649" y="245175"/>
            <a:ext cx="2385951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Regeneration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8325" y="895350"/>
            <a:ext cx="200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Specialized 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1976438"/>
            <a:ext cx="18002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proliferate</a:t>
            </a:r>
            <a:endParaRPr lang="en-IN" i="1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325" y="3057525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Large number of cells</a:t>
            </a:r>
            <a:endParaRPr lang="en-IN" i="1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860208" y="1500889"/>
            <a:ext cx="478655" cy="23932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860208" y="2582518"/>
            <a:ext cx="478655" cy="23932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20675"/>
            <a:ext cx="310038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20675"/>
            <a:ext cx="310038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20675"/>
            <a:ext cx="310038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ular Callout 39"/>
          <p:cNvSpPr/>
          <p:nvPr/>
        </p:nvSpPr>
        <p:spPr>
          <a:xfrm>
            <a:off x="1702623" y="2494347"/>
            <a:ext cx="3721003" cy="687003"/>
          </a:xfrm>
          <a:prstGeom prst="wedgeRoundRectCallout">
            <a:avLst>
              <a:gd name="adj1" fmla="val -51989"/>
              <a:gd name="adj2" fmla="val -103996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to grow or produce by multiplication (cell division)</a:t>
            </a:r>
          </a:p>
        </p:txBody>
      </p:sp>
      <p:sp>
        <p:nvSpPr>
          <p:cNvPr id="41" name="Right Arrow 40"/>
          <p:cNvSpPr/>
          <p:nvPr/>
        </p:nvSpPr>
        <p:spPr>
          <a:xfrm rot="5400000">
            <a:off x="860208" y="3664146"/>
            <a:ext cx="478655" cy="23932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325" y="4140200"/>
            <a:ext cx="21097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Cells types and tissues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changes</a:t>
            </a:r>
            <a:endParaRPr lang="en-IN" i="1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2438" y="1290638"/>
            <a:ext cx="15827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kern="0" dirty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0625"/>
            <a:ext cx="534988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ight Arrow 59"/>
          <p:cNvSpPr/>
          <p:nvPr/>
        </p:nvSpPr>
        <p:spPr>
          <a:xfrm rot="10800000">
            <a:off x="2580252" y="1912034"/>
            <a:ext cx="478656" cy="31854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1076325"/>
            <a:ext cx="56197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>
          <a:xfrm rot="10800000">
            <a:off x="3714583" y="1886191"/>
            <a:ext cx="478656" cy="31854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014413"/>
            <a:ext cx="5286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890588"/>
            <a:ext cx="388938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2101850"/>
            <a:ext cx="45878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ight Arrow 65"/>
          <p:cNvSpPr/>
          <p:nvPr/>
        </p:nvSpPr>
        <p:spPr>
          <a:xfrm rot="19499882">
            <a:off x="4816016" y="1491344"/>
            <a:ext cx="379242" cy="18008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5878308" y="2672996"/>
            <a:ext cx="478656" cy="31854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5839136" y="1301396"/>
            <a:ext cx="478656" cy="31854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2166938"/>
            <a:ext cx="385762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765175"/>
            <a:ext cx="369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ight Arrow 70"/>
          <p:cNvSpPr/>
          <p:nvPr/>
        </p:nvSpPr>
        <p:spPr>
          <a:xfrm rot="2302192">
            <a:off x="4735785" y="2488999"/>
            <a:ext cx="379242" cy="17768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2686558" y="4330029"/>
            <a:ext cx="478656" cy="23932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8013" y="4095750"/>
            <a:ext cx="1524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 err="1">
                <a:solidFill>
                  <a:srgbClr val="0000FF"/>
                </a:solidFill>
                <a:latin typeface="Bookman Old Style" pitchFamily="18" charset="0"/>
                <a:cs typeface="+mn-cs"/>
              </a:rPr>
              <a:t>Organised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 sequence</a:t>
            </a:r>
            <a:endParaRPr lang="en-IN" i="1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4672012" y="4330029"/>
            <a:ext cx="478656" cy="23932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5413" y="4249738"/>
            <a:ext cx="19145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development</a:t>
            </a:r>
            <a:endParaRPr lang="en-IN" i="1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8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1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2" grpId="0"/>
      <p:bldP spid="76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0663"/>
            <a:ext cx="292100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9649" y="245175"/>
            <a:ext cx="2385951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Regeneration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908300" y="502640"/>
            <a:ext cx="3810000" cy="815801"/>
          </a:xfrm>
          <a:prstGeom prst="wedgeRoundRectCallout">
            <a:avLst>
              <a:gd name="adj1" fmla="val -59039"/>
              <a:gd name="adj2" fmla="val -4425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Regeneration is not the same as reproduction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3048000" y="732297"/>
            <a:ext cx="5410200" cy="1915653"/>
          </a:xfrm>
          <a:prstGeom prst="round2DiagRect">
            <a:avLst/>
          </a:prstGeom>
          <a:gradFill flip="none" rotWithShape="1">
            <a:gsLst>
              <a:gs pos="34000">
                <a:srgbClr val="FF0066">
                  <a:tint val="66000"/>
                  <a:satMod val="160000"/>
                </a:srgbClr>
              </a:gs>
              <a:gs pos="82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3366"/>
                </a:solidFill>
                <a:latin typeface="Bookman Old Style" panose="02050604050505020204" pitchFamily="18" charset="0"/>
              </a:rPr>
              <a:t>Regeneration is the reconstruction of entire body from the isolated body cells  when the organism body gets cut into pieces.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3366"/>
                </a:solidFill>
                <a:latin typeface="Bookman Old Style" panose="02050604050505020204" pitchFamily="18" charset="0"/>
              </a:rPr>
              <a:t>But animals cannot wait to be cut to reproduce. Therefore, regeneration is not the same as reproduction.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981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139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2022-04-24T13:25:21Z</dcterms:modified>
</cp:coreProperties>
</file>