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0" r:id="rId2"/>
    <p:sldId id="256" r:id="rId3"/>
    <p:sldId id="377" r:id="rId4"/>
    <p:sldId id="376" r:id="rId5"/>
    <p:sldId id="378" r:id="rId6"/>
    <p:sldId id="288" r:id="rId7"/>
    <p:sldId id="290" r:id="rId8"/>
    <p:sldId id="291" r:id="rId9"/>
    <p:sldId id="40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An Illustration Of Evolution - Situation 1</a:t>
            </a:r>
          </a:p>
        </p:txBody>
      </p:sp>
    </p:spTree>
    <p:extLst>
      <p:ext uri="{BB962C8B-B14F-4D97-AF65-F5344CB8AC3E}">
        <p14:creationId xmlns:p14="http://schemas.microsoft.com/office/powerpoint/2010/main" val="4584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00270" y="-95250"/>
            <a:ext cx="5371930" cy="5010150"/>
            <a:chOff x="800270" y="-95250"/>
            <a:chExt cx="5371930" cy="50101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2724150"/>
              <a:ext cx="1980678" cy="219075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800270" y="-95250"/>
              <a:ext cx="5371930" cy="3359313"/>
              <a:chOff x="1632114" y="80271"/>
              <a:chExt cx="5371930" cy="41313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2114" y="80271"/>
                <a:ext cx="5371930" cy="4131329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042651" y="1098221"/>
                <a:ext cx="4263469" cy="2384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Book Antiqua" panose="02040602050305030304" pitchFamily="18" charset="0"/>
                  </a:rPr>
                  <a:t>There is an inbuilt tendency of </a:t>
                </a:r>
                <a:r>
                  <a:rPr lang="en-US" sz="2000" b="1" dirty="0" smtClean="0">
                    <a:latin typeface="Book Antiqua" panose="02040602050305030304" pitchFamily="18" charset="0"/>
                  </a:rPr>
                  <a:t>variation during </a:t>
                </a:r>
                <a:r>
                  <a:rPr lang="en-US" sz="2000" b="1" dirty="0">
                    <a:latin typeface="Book Antiqua" panose="02040602050305030304" pitchFamily="18" charset="0"/>
                  </a:rPr>
                  <a:t>reproduction, both because of errors in DNA copying, and as a result of sexual reproduction. </a:t>
                </a:r>
              </a:p>
              <a:p>
                <a:pPr algn="ctr"/>
                <a:r>
                  <a:rPr lang="en-US" sz="2000" b="1" dirty="0" smtClean="0">
                    <a:latin typeface="Book Antiqua" panose="02040602050305030304" pitchFamily="18" charset="0"/>
                  </a:rPr>
                  <a:t> </a:t>
                </a:r>
                <a:endParaRPr lang="en-US" sz="2000" b="1" dirty="0"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4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742950"/>
            <a:ext cx="5566970" cy="4200524"/>
            <a:chOff x="265004" y="742950"/>
            <a:chExt cx="5566970" cy="4200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1752600" y="742950"/>
              <a:ext cx="4079374" cy="2439889"/>
              <a:chOff x="2556541" y="167022"/>
              <a:chExt cx="4079374" cy="300060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6541" y="167022"/>
                <a:ext cx="4079374" cy="300060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079915" y="1010428"/>
                <a:ext cx="3134226" cy="1173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These variations leads to evolution</a:t>
                </a:r>
                <a:endParaRPr lang="en-US" sz="2800" dirty="0">
                  <a:solidFill>
                    <a:srgbClr val="FFFF00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361950"/>
            <a:ext cx="5567099" cy="4581524"/>
            <a:chOff x="265004" y="361950"/>
            <a:chExt cx="5567099" cy="4581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133600" y="361950"/>
              <a:ext cx="3698503" cy="3234873"/>
              <a:chOff x="2937541" y="-301536"/>
              <a:chExt cx="3698503" cy="397829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541" y="-301536"/>
                <a:ext cx="3698503" cy="397829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079915" y="1010428"/>
                <a:ext cx="3134226" cy="170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Let’s understand evolution with an illustration</a:t>
                </a:r>
                <a:endParaRPr lang="en-US" sz="2800" dirty="0">
                  <a:solidFill>
                    <a:srgbClr val="FFFF00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8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775" y="311329"/>
            <a:ext cx="35046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An illustration of evolution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8258"/>
            <a:ext cx="618334" cy="467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78" y="3998922"/>
            <a:ext cx="618334" cy="467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8" y="3813928"/>
            <a:ext cx="618334" cy="467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66" y="3562350"/>
            <a:ext cx="618334" cy="467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34" y="2142139"/>
            <a:ext cx="2609132" cy="1592082"/>
          </a:xfrm>
          <a:prstGeom prst="rect">
            <a:avLst/>
          </a:prstGeom>
        </p:spPr>
      </p:pic>
      <p:pic>
        <p:nvPicPr>
          <p:cNvPr id="14" name="Picture 13" hidden="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34" y="2142286"/>
            <a:ext cx="2609132" cy="15919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33" y="3503540"/>
            <a:ext cx="618334" cy="4674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6" y="3945083"/>
            <a:ext cx="618334" cy="46744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143000" y="925973"/>
            <a:ext cx="3048000" cy="1798756"/>
            <a:chOff x="2743200" y="925973"/>
            <a:chExt cx="3048000" cy="1798756"/>
          </a:xfrm>
        </p:grpSpPr>
        <p:sp>
          <p:nvSpPr>
            <p:cNvPr id="22" name="Cloud 21"/>
            <p:cNvSpPr/>
            <p:nvPr/>
          </p:nvSpPr>
          <p:spPr>
            <a:xfrm>
              <a:off x="2743200" y="925973"/>
              <a:ext cx="3048000" cy="1798756"/>
            </a:xfrm>
            <a:prstGeom prst="cloud">
              <a:avLst/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57500" y="1363686"/>
              <a:ext cx="2819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Their population will grow by </a:t>
              </a:r>
              <a:r>
                <a:rPr lang="en-US" dirty="0" smtClean="0">
                  <a:latin typeface="Book Antiqua" panose="02040602050305030304" pitchFamily="18" charset="0"/>
                </a:rPr>
                <a:t>sexual reproduction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66" y="4542701"/>
            <a:ext cx="618334" cy="4674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66" y="4151322"/>
            <a:ext cx="618334" cy="467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8" y="4085501"/>
            <a:ext cx="618334" cy="4674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9" y="3479365"/>
            <a:ext cx="618334" cy="4674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65" y="4534914"/>
            <a:ext cx="618334" cy="4674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86" y="3819771"/>
            <a:ext cx="618334" cy="4674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6400" y="986592"/>
            <a:ext cx="4152900" cy="62516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67133" y="800441"/>
            <a:ext cx="2819400" cy="1486575"/>
            <a:chOff x="2857500" y="1082064"/>
            <a:chExt cx="2819400" cy="1486575"/>
          </a:xfrm>
        </p:grpSpPr>
        <p:sp>
          <p:nvSpPr>
            <p:cNvPr id="34" name="Cloud 33"/>
            <p:cNvSpPr/>
            <p:nvPr/>
          </p:nvSpPr>
          <p:spPr>
            <a:xfrm>
              <a:off x="3007696" y="1082064"/>
              <a:ext cx="2519008" cy="1486575"/>
            </a:xfrm>
            <a:prstGeom prst="cloud">
              <a:avLst/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57500" y="1363686"/>
              <a:ext cx="2819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Let us imagine </a:t>
              </a:r>
              <a:endParaRPr lang="en-US" dirty="0" smtClean="0">
                <a:latin typeface="Book Antiqua" panose="02040602050305030304" pitchFamily="18" charset="0"/>
              </a:endParaRPr>
            </a:p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that </a:t>
              </a:r>
              <a:r>
                <a:rPr lang="en-US" dirty="0">
                  <a:latin typeface="Book Antiqua" panose="02040602050305030304" pitchFamily="18" charset="0"/>
                </a:rPr>
                <a:t>crows eat these beetles.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57600" y="823865"/>
            <a:ext cx="3050204" cy="1924288"/>
            <a:chOff x="3007696" y="644352"/>
            <a:chExt cx="3050204" cy="1924288"/>
          </a:xfrm>
        </p:grpSpPr>
        <p:sp>
          <p:nvSpPr>
            <p:cNvPr id="37" name="Cloud 36"/>
            <p:cNvSpPr/>
            <p:nvPr/>
          </p:nvSpPr>
          <p:spPr>
            <a:xfrm>
              <a:off x="3007696" y="644352"/>
              <a:ext cx="3050204" cy="1924288"/>
            </a:xfrm>
            <a:prstGeom prst="cloud">
              <a:avLst/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93720" y="1077957"/>
              <a:ext cx="28194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The more beetles the crows eat, the fewer</a:t>
              </a:r>
            </a:p>
            <a:p>
              <a:pPr algn="ctr"/>
              <a:r>
                <a:rPr lang="en-US" dirty="0">
                  <a:latin typeface="Book Antiqua" panose="02040602050305030304" pitchFamily="18" charset="0"/>
                </a:rPr>
                <a:t>beetles are available to reproduce.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34" y="2294686"/>
            <a:ext cx="2609132" cy="15919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279" y="1346418"/>
            <a:ext cx="5074285" cy="3568831"/>
            <a:chOff x="2096602" y="5698518"/>
            <a:chExt cx="5074285" cy="35688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4" r="28856" b="12083"/>
            <a:stretch/>
          </p:blipFill>
          <p:spPr>
            <a:xfrm>
              <a:off x="5386537" y="6809899"/>
              <a:ext cx="1784350" cy="2457450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2096602" y="5698518"/>
              <a:ext cx="3352800" cy="1978632"/>
              <a:chOff x="2590800" y="945004"/>
              <a:chExt cx="3352800" cy="1978632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590800" y="945004"/>
                <a:ext cx="3352800" cy="1978632"/>
              </a:xfrm>
              <a:prstGeom prst="cloudCallout">
                <a:avLst>
                  <a:gd name="adj1" fmla="val 68930"/>
                  <a:gd name="adj2" fmla="val 49508"/>
                </a:avLst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857500" y="1363686"/>
                <a:ext cx="2819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 Antiqua" panose="02040602050305030304" pitchFamily="18" charset="0"/>
                  </a:rPr>
                  <a:t>Let us assume there is a group of </a:t>
                </a:r>
                <a:r>
                  <a:rPr lang="en-US" dirty="0">
                    <a:latin typeface="Book Antiqua" panose="02040602050305030304" pitchFamily="18" charset="0"/>
                  </a:rPr>
                  <a:t>red beetles living </a:t>
                </a:r>
                <a:r>
                  <a:rPr lang="en-US" dirty="0" smtClean="0">
                    <a:latin typeface="Book Antiqua" panose="02040602050305030304" pitchFamily="18" charset="0"/>
                  </a:rPr>
                  <a:t>in bushes with green leaves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180379" y="1316497"/>
            <a:ext cx="4691289" cy="3651666"/>
            <a:chOff x="758113" y="5698518"/>
            <a:chExt cx="4691289" cy="365166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4" r="28856" b="12083"/>
            <a:stretch/>
          </p:blipFill>
          <p:spPr>
            <a:xfrm flipH="1">
              <a:off x="758113" y="6892734"/>
              <a:ext cx="1978679" cy="2457450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2096602" y="5698518"/>
              <a:ext cx="3352800" cy="1978632"/>
              <a:chOff x="2590800" y="945004"/>
              <a:chExt cx="3352800" cy="1978632"/>
            </a:xfrm>
          </p:grpSpPr>
          <p:sp>
            <p:nvSpPr>
              <p:cNvPr id="45" name="Cloud Callout 44"/>
              <p:cNvSpPr/>
              <p:nvPr/>
            </p:nvSpPr>
            <p:spPr>
              <a:xfrm>
                <a:off x="2590800" y="945004"/>
                <a:ext cx="3352800" cy="1978632"/>
              </a:xfrm>
              <a:prstGeom prst="cloudCallout">
                <a:avLst>
                  <a:gd name="adj1" fmla="val -36654"/>
                  <a:gd name="adj2" fmla="val 66673"/>
                </a:avLst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7500" y="1363686"/>
                <a:ext cx="2819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 Antiqua" panose="02040602050305030304" pitchFamily="18" charset="0"/>
                  </a:rPr>
                  <a:t>Let us think about two different situations that can develop in this beetles population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20" y="3662518"/>
            <a:ext cx="562122" cy="422983"/>
          </a:xfrm>
          <a:prstGeom prst="rect">
            <a:avLst/>
          </a:prstGeom>
          <a:effectLst>
            <a:glow rad="63500">
              <a:srgbClr val="FFFF00"/>
            </a:glow>
          </a:effectLst>
        </p:spPr>
      </p:pic>
      <p:grpSp>
        <p:nvGrpSpPr>
          <p:cNvPr id="23" name="Group 22"/>
          <p:cNvGrpSpPr/>
          <p:nvPr/>
        </p:nvGrpSpPr>
        <p:grpSpPr>
          <a:xfrm>
            <a:off x="3175287" y="751808"/>
            <a:ext cx="3048000" cy="1978632"/>
            <a:chOff x="2743200" y="836035"/>
            <a:chExt cx="3048000" cy="1978632"/>
          </a:xfrm>
        </p:grpSpPr>
        <p:sp>
          <p:nvSpPr>
            <p:cNvPr id="22" name="Cloud Callout 21"/>
            <p:cNvSpPr/>
            <p:nvPr/>
          </p:nvSpPr>
          <p:spPr>
            <a:xfrm>
              <a:off x="2743200" y="836035"/>
              <a:ext cx="3048000" cy="1978632"/>
            </a:xfrm>
            <a:prstGeom prst="cloudCallout">
              <a:avLst>
                <a:gd name="adj1" fmla="val -46667"/>
                <a:gd name="adj2" fmla="val 79275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73584" y="1036727"/>
              <a:ext cx="233008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Their population will grow by sexual</a:t>
              </a:r>
            </a:p>
            <a:p>
              <a:pPr algn="ctr"/>
              <a:r>
                <a:rPr lang="en-US" dirty="0">
                  <a:latin typeface="Book Antiqua" panose="02040602050305030304" pitchFamily="18" charset="0"/>
                </a:rPr>
                <a:t>reproduction, and therefore, can generate variations.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727388" y="819150"/>
            <a:ext cx="128112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Situation </a:t>
            </a:r>
            <a:r>
              <a:rPr lang="en-US" dirty="0">
                <a:latin typeface="Book Antiqua" panose="02040602050305030304" pitchFamily="18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9866" y="3479365"/>
            <a:ext cx="2756301" cy="1530785"/>
            <a:chOff x="219866" y="3479365"/>
            <a:chExt cx="2756301" cy="153078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308258"/>
              <a:ext cx="618334" cy="467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978" y="3943350"/>
              <a:ext cx="618334" cy="467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98" y="3813928"/>
              <a:ext cx="618334" cy="46744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3562350"/>
              <a:ext cx="618334" cy="46744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833" y="3503540"/>
              <a:ext cx="618334" cy="46744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66" y="3945083"/>
              <a:ext cx="618334" cy="46744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466" y="4542701"/>
              <a:ext cx="618334" cy="46744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633" y="4287220"/>
              <a:ext cx="618334" cy="4674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466" y="4085501"/>
              <a:ext cx="618334" cy="46744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99" y="3479365"/>
              <a:ext cx="618334" cy="46744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565" y="4534914"/>
              <a:ext cx="618334" cy="46744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586" y="3819771"/>
              <a:ext cx="618334" cy="467449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524149" y="819150"/>
            <a:ext cx="3352800" cy="2176495"/>
            <a:chOff x="2590800" y="737104"/>
            <a:chExt cx="3352800" cy="2176495"/>
          </a:xfrm>
        </p:grpSpPr>
        <p:sp>
          <p:nvSpPr>
            <p:cNvPr id="47" name="Cloud Callout 46"/>
            <p:cNvSpPr/>
            <p:nvPr/>
          </p:nvSpPr>
          <p:spPr>
            <a:xfrm>
              <a:off x="2590800" y="737104"/>
              <a:ext cx="3352800" cy="2176495"/>
            </a:xfrm>
            <a:prstGeom prst="cloudCallout">
              <a:avLst>
                <a:gd name="adj1" fmla="val -32641"/>
                <a:gd name="adj2" fmla="val 87077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05125" y="1046252"/>
              <a:ext cx="27176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A </a:t>
              </a:r>
              <a:r>
                <a:rPr lang="en-US" dirty="0" err="1" smtClean="0">
                  <a:latin typeface="Book Antiqua" panose="02040602050305030304" pitchFamily="18" charset="0"/>
                </a:rPr>
                <a:t>colour</a:t>
              </a:r>
              <a:r>
                <a:rPr lang="en-US" dirty="0" smtClean="0">
                  <a:latin typeface="Book Antiqua" panose="02040602050305030304" pitchFamily="18" charset="0"/>
                </a:rPr>
                <a:t> </a:t>
              </a:r>
              <a:r>
                <a:rPr lang="en-US" dirty="0">
                  <a:latin typeface="Book Antiqua" panose="02040602050305030304" pitchFamily="18" charset="0"/>
                </a:rPr>
                <a:t>variation arises during reproduction,</a:t>
              </a:r>
            </a:p>
            <a:p>
              <a:pPr algn="ctr"/>
              <a:r>
                <a:rPr lang="en-US" dirty="0">
                  <a:latin typeface="Book Antiqua" panose="02040602050305030304" pitchFamily="18" charset="0"/>
                </a:rPr>
                <a:t>so that there is one beetle that is green in </a:t>
              </a:r>
              <a:r>
                <a:rPr lang="en-US" dirty="0" err="1">
                  <a:latin typeface="Book Antiqua" panose="02040602050305030304" pitchFamily="18" charset="0"/>
                </a:rPr>
                <a:t>colour</a:t>
              </a:r>
              <a:r>
                <a:rPr lang="en-US" dirty="0">
                  <a:latin typeface="Book Antiqua" panose="02040602050305030304" pitchFamily="18" charset="0"/>
                </a:rPr>
                <a:t> instead of red.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54558" y="929603"/>
            <a:ext cx="2889457" cy="1693759"/>
            <a:chOff x="3007695" y="874880"/>
            <a:chExt cx="2889457" cy="1693759"/>
          </a:xfrm>
        </p:grpSpPr>
        <p:sp>
          <p:nvSpPr>
            <p:cNvPr id="54" name="Cloud 53"/>
            <p:cNvSpPr/>
            <p:nvPr/>
          </p:nvSpPr>
          <p:spPr>
            <a:xfrm>
              <a:off x="3007695" y="874880"/>
              <a:ext cx="2889457" cy="1693759"/>
            </a:xfrm>
            <a:prstGeom prst="cloud">
              <a:avLst/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60722" y="1180433"/>
              <a:ext cx="240903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Red and green beetles</a:t>
              </a:r>
            </a:p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Reproduce and pass the green </a:t>
              </a:r>
              <a:r>
                <a:rPr lang="en-US" dirty="0" err="1" smtClean="0">
                  <a:latin typeface="Book Antiqua" panose="02040602050305030304" pitchFamily="18" charset="0"/>
                </a:rPr>
                <a:t>colour</a:t>
              </a:r>
              <a:r>
                <a:rPr lang="en-US" dirty="0" smtClean="0">
                  <a:latin typeface="Book Antiqua" panose="02040602050305030304" pitchFamily="18" charset="0"/>
                </a:rPr>
                <a:t> to its offspring.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0178" y="1095140"/>
            <a:ext cx="2496153" cy="1978632"/>
            <a:chOff x="4311754" y="3208907"/>
            <a:chExt cx="2496153" cy="1978632"/>
          </a:xfrm>
        </p:grpSpPr>
        <p:sp>
          <p:nvSpPr>
            <p:cNvPr id="63" name="Cloud Callout 62"/>
            <p:cNvSpPr/>
            <p:nvPr/>
          </p:nvSpPr>
          <p:spPr>
            <a:xfrm>
              <a:off x="4311754" y="3208907"/>
              <a:ext cx="2496153" cy="1978632"/>
            </a:xfrm>
            <a:prstGeom prst="cloudCallout">
              <a:avLst>
                <a:gd name="adj1" fmla="val 73786"/>
                <a:gd name="adj2" fmla="val -1952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28" descr="C:\Users\RAJAT\Desktop\cbse heredity and evolution\ladybird97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8205" y="3379206"/>
              <a:ext cx="1449248" cy="1571719"/>
            </a:xfrm>
            <a:prstGeom prst="rect">
              <a:avLst/>
            </a:prstGeom>
            <a:noFill/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63" y="3320467"/>
            <a:ext cx="422331" cy="317794"/>
          </a:xfrm>
          <a:prstGeom prst="rect">
            <a:avLst/>
          </a:prstGeom>
          <a:effectLst/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84" y="3315212"/>
            <a:ext cx="511020" cy="384530"/>
          </a:xfrm>
          <a:prstGeom prst="rect">
            <a:avLst/>
          </a:prstGeom>
          <a:effectLst/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4" y="3548006"/>
            <a:ext cx="562122" cy="422983"/>
          </a:xfrm>
          <a:prstGeom prst="rect">
            <a:avLst/>
          </a:prstGeom>
          <a:effectLst/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93" y="4096164"/>
            <a:ext cx="464564" cy="349573"/>
          </a:xfrm>
          <a:prstGeom prst="rect">
            <a:avLst/>
          </a:prstGeom>
          <a:effectLst/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5" y="4122480"/>
            <a:ext cx="422331" cy="317794"/>
          </a:xfrm>
          <a:prstGeom prst="rect">
            <a:avLst/>
          </a:prstGeom>
          <a:effectLst/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6" y="4270951"/>
            <a:ext cx="562122" cy="422983"/>
          </a:xfrm>
          <a:prstGeom prst="rect">
            <a:avLst/>
          </a:prstGeom>
          <a:effectLst/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3" y="4571619"/>
            <a:ext cx="464564" cy="349573"/>
          </a:xfrm>
          <a:prstGeom prst="rect">
            <a:avLst/>
          </a:prstGeom>
          <a:effectLst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8" y="3843368"/>
            <a:ext cx="383937" cy="288904"/>
          </a:xfrm>
          <a:prstGeom prst="rect">
            <a:avLst/>
          </a:prstGeom>
          <a:effectLst/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68" y="4206373"/>
            <a:ext cx="422331" cy="317794"/>
          </a:xfrm>
          <a:prstGeom prst="rect">
            <a:avLst/>
          </a:prstGeom>
          <a:effectLst/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02" y="3704369"/>
            <a:ext cx="562122" cy="422983"/>
          </a:xfrm>
          <a:prstGeom prst="rect">
            <a:avLst/>
          </a:prstGeom>
          <a:effectLst/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20" y="3662518"/>
            <a:ext cx="562122" cy="422983"/>
          </a:xfrm>
          <a:prstGeom prst="rect">
            <a:avLst/>
          </a:prstGeom>
          <a:effectLst/>
        </p:spPr>
      </p:pic>
      <p:sp>
        <p:nvSpPr>
          <p:cNvPr id="49" name="TextBox 48"/>
          <p:cNvSpPr txBox="1"/>
          <p:nvPr/>
        </p:nvSpPr>
        <p:spPr>
          <a:xfrm>
            <a:off x="711775" y="311329"/>
            <a:ext cx="35046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An illustration of evolution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14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7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20" y="3662518"/>
            <a:ext cx="562122" cy="422983"/>
          </a:xfrm>
          <a:prstGeom prst="rect">
            <a:avLst/>
          </a:prstGeom>
          <a:effectLst/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8258"/>
            <a:ext cx="618334" cy="467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78" y="3943350"/>
            <a:ext cx="618334" cy="4674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8" y="3813928"/>
            <a:ext cx="618334" cy="4674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3473450"/>
            <a:ext cx="618334" cy="4674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33" y="3503540"/>
            <a:ext cx="618334" cy="4674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6" y="3945083"/>
            <a:ext cx="618334" cy="4674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66" y="4542701"/>
            <a:ext cx="618334" cy="4674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33" y="4287220"/>
            <a:ext cx="618334" cy="4674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66" y="4085501"/>
            <a:ext cx="618334" cy="4674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9" y="3479365"/>
            <a:ext cx="618334" cy="4674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65" y="4534914"/>
            <a:ext cx="618334" cy="4674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86" y="3819771"/>
            <a:ext cx="618334" cy="46744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63" y="3320467"/>
            <a:ext cx="422331" cy="317794"/>
          </a:xfrm>
          <a:prstGeom prst="rect">
            <a:avLst/>
          </a:prstGeom>
          <a:effectLst/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84" y="3315212"/>
            <a:ext cx="511020" cy="384530"/>
          </a:xfrm>
          <a:prstGeom prst="rect">
            <a:avLst/>
          </a:prstGeom>
          <a:effectLst/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4" y="3548006"/>
            <a:ext cx="562122" cy="422983"/>
          </a:xfrm>
          <a:prstGeom prst="rect">
            <a:avLst/>
          </a:prstGeom>
          <a:effectLst/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93" y="4096164"/>
            <a:ext cx="464564" cy="349573"/>
          </a:xfrm>
          <a:prstGeom prst="rect">
            <a:avLst/>
          </a:prstGeom>
          <a:effectLst/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5" y="4122480"/>
            <a:ext cx="422331" cy="317794"/>
          </a:xfrm>
          <a:prstGeom prst="rect">
            <a:avLst/>
          </a:prstGeom>
          <a:effectLst/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6" y="4270951"/>
            <a:ext cx="562122" cy="422983"/>
          </a:xfrm>
          <a:prstGeom prst="rect">
            <a:avLst/>
          </a:prstGeom>
          <a:effectLst/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3" y="4571619"/>
            <a:ext cx="464564" cy="349573"/>
          </a:xfrm>
          <a:prstGeom prst="rect">
            <a:avLst/>
          </a:prstGeom>
          <a:effectLst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8" y="3843368"/>
            <a:ext cx="383937" cy="288904"/>
          </a:xfrm>
          <a:prstGeom prst="rect">
            <a:avLst/>
          </a:prstGeom>
          <a:effectLst/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68" y="4206373"/>
            <a:ext cx="422331" cy="317794"/>
          </a:xfrm>
          <a:prstGeom prst="rect">
            <a:avLst/>
          </a:prstGeom>
          <a:effectLst/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02" y="3704369"/>
            <a:ext cx="562122" cy="422983"/>
          </a:xfrm>
          <a:prstGeom prst="rect">
            <a:avLst/>
          </a:prstGeom>
          <a:effectLst/>
        </p:spPr>
      </p:pic>
      <p:grpSp>
        <p:nvGrpSpPr>
          <p:cNvPr id="23" name="Group 22"/>
          <p:cNvGrpSpPr/>
          <p:nvPr/>
        </p:nvGrpSpPr>
        <p:grpSpPr>
          <a:xfrm>
            <a:off x="2412887" y="993709"/>
            <a:ext cx="4496868" cy="1046052"/>
            <a:chOff x="2453322" y="1051546"/>
            <a:chExt cx="4496868" cy="1046052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2453322" y="1051546"/>
              <a:ext cx="4369867" cy="1046052"/>
            </a:xfrm>
            <a:custGeom>
              <a:avLst/>
              <a:gdLst>
                <a:gd name="connsiteX0" fmla="*/ 0 w 4047334"/>
                <a:gd name="connsiteY0" fmla="*/ 153844 h 923046"/>
                <a:gd name="connsiteX1" fmla="*/ 153844 w 4047334"/>
                <a:gd name="connsiteY1" fmla="*/ 0 h 923046"/>
                <a:gd name="connsiteX2" fmla="*/ 674556 w 4047334"/>
                <a:gd name="connsiteY2" fmla="*/ 0 h 923046"/>
                <a:gd name="connsiteX3" fmla="*/ 674556 w 4047334"/>
                <a:gd name="connsiteY3" fmla="*/ 0 h 923046"/>
                <a:gd name="connsiteX4" fmla="*/ 1686389 w 4047334"/>
                <a:gd name="connsiteY4" fmla="*/ 0 h 923046"/>
                <a:gd name="connsiteX5" fmla="*/ 3893490 w 4047334"/>
                <a:gd name="connsiteY5" fmla="*/ 0 h 923046"/>
                <a:gd name="connsiteX6" fmla="*/ 4047334 w 4047334"/>
                <a:gd name="connsiteY6" fmla="*/ 153844 h 923046"/>
                <a:gd name="connsiteX7" fmla="*/ 4047334 w 4047334"/>
                <a:gd name="connsiteY7" fmla="*/ 538444 h 923046"/>
                <a:gd name="connsiteX8" fmla="*/ 4047334 w 4047334"/>
                <a:gd name="connsiteY8" fmla="*/ 538444 h 923046"/>
                <a:gd name="connsiteX9" fmla="*/ 4047334 w 4047334"/>
                <a:gd name="connsiteY9" fmla="*/ 769205 h 923046"/>
                <a:gd name="connsiteX10" fmla="*/ 4047334 w 4047334"/>
                <a:gd name="connsiteY10" fmla="*/ 769202 h 923046"/>
                <a:gd name="connsiteX11" fmla="*/ 3893490 w 4047334"/>
                <a:gd name="connsiteY11" fmla="*/ 923046 h 923046"/>
                <a:gd name="connsiteX12" fmla="*/ 1686389 w 4047334"/>
                <a:gd name="connsiteY12" fmla="*/ 923046 h 923046"/>
                <a:gd name="connsiteX13" fmla="*/ 674556 w 4047334"/>
                <a:gd name="connsiteY13" fmla="*/ 923046 h 923046"/>
                <a:gd name="connsiteX14" fmla="*/ 674556 w 4047334"/>
                <a:gd name="connsiteY14" fmla="*/ 923046 h 923046"/>
                <a:gd name="connsiteX15" fmla="*/ 153844 w 4047334"/>
                <a:gd name="connsiteY15" fmla="*/ 923046 h 923046"/>
                <a:gd name="connsiteX16" fmla="*/ 0 w 4047334"/>
                <a:gd name="connsiteY16" fmla="*/ 769202 h 923046"/>
                <a:gd name="connsiteX17" fmla="*/ 0 w 4047334"/>
                <a:gd name="connsiteY17" fmla="*/ 769205 h 923046"/>
                <a:gd name="connsiteX18" fmla="*/ -573993 w 4047334"/>
                <a:gd name="connsiteY18" fmla="*/ 596472 h 923046"/>
                <a:gd name="connsiteX19" fmla="*/ 0 w 4047334"/>
                <a:gd name="connsiteY19" fmla="*/ 538444 h 923046"/>
                <a:gd name="connsiteX20" fmla="*/ 0 w 4047334"/>
                <a:gd name="connsiteY20" fmla="*/ 153844 h 923046"/>
                <a:gd name="connsiteX0" fmla="*/ 322533 w 4369867"/>
                <a:gd name="connsiteY0" fmla="*/ 153844 h 1046052"/>
                <a:gd name="connsiteX1" fmla="*/ 476377 w 4369867"/>
                <a:gd name="connsiteY1" fmla="*/ 0 h 1046052"/>
                <a:gd name="connsiteX2" fmla="*/ 997089 w 4369867"/>
                <a:gd name="connsiteY2" fmla="*/ 0 h 1046052"/>
                <a:gd name="connsiteX3" fmla="*/ 997089 w 4369867"/>
                <a:gd name="connsiteY3" fmla="*/ 0 h 1046052"/>
                <a:gd name="connsiteX4" fmla="*/ 2008922 w 4369867"/>
                <a:gd name="connsiteY4" fmla="*/ 0 h 1046052"/>
                <a:gd name="connsiteX5" fmla="*/ 4216023 w 4369867"/>
                <a:gd name="connsiteY5" fmla="*/ 0 h 1046052"/>
                <a:gd name="connsiteX6" fmla="*/ 4369867 w 4369867"/>
                <a:gd name="connsiteY6" fmla="*/ 153844 h 1046052"/>
                <a:gd name="connsiteX7" fmla="*/ 4369867 w 4369867"/>
                <a:gd name="connsiteY7" fmla="*/ 538444 h 1046052"/>
                <a:gd name="connsiteX8" fmla="*/ 4369867 w 4369867"/>
                <a:gd name="connsiteY8" fmla="*/ 538444 h 1046052"/>
                <a:gd name="connsiteX9" fmla="*/ 4369867 w 4369867"/>
                <a:gd name="connsiteY9" fmla="*/ 769205 h 1046052"/>
                <a:gd name="connsiteX10" fmla="*/ 4369867 w 4369867"/>
                <a:gd name="connsiteY10" fmla="*/ 769202 h 1046052"/>
                <a:gd name="connsiteX11" fmla="*/ 4216023 w 4369867"/>
                <a:gd name="connsiteY11" fmla="*/ 923046 h 1046052"/>
                <a:gd name="connsiteX12" fmla="*/ 2008922 w 4369867"/>
                <a:gd name="connsiteY12" fmla="*/ 923046 h 1046052"/>
                <a:gd name="connsiteX13" fmla="*/ 997089 w 4369867"/>
                <a:gd name="connsiteY13" fmla="*/ 923046 h 1046052"/>
                <a:gd name="connsiteX14" fmla="*/ 997089 w 4369867"/>
                <a:gd name="connsiteY14" fmla="*/ 923046 h 1046052"/>
                <a:gd name="connsiteX15" fmla="*/ 476377 w 4369867"/>
                <a:gd name="connsiteY15" fmla="*/ 923046 h 1046052"/>
                <a:gd name="connsiteX16" fmla="*/ 322533 w 4369867"/>
                <a:gd name="connsiteY16" fmla="*/ 769202 h 1046052"/>
                <a:gd name="connsiteX17" fmla="*/ 322533 w 4369867"/>
                <a:gd name="connsiteY17" fmla="*/ 769205 h 1046052"/>
                <a:gd name="connsiteX18" fmla="*/ 0 w 4369867"/>
                <a:gd name="connsiteY18" fmla="*/ 1046052 h 1046052"/>
                <a:gd name="connsiteX19" fmla="*/ 322533 w 4369867"/>
                <a:gd name="connsiteY19" fmla="*/ 538444 h 1046052"/>
                <a:gd name="connsiteX20" fmla="*/ 322533 w 4369867"/>
                <a:gd name="connsiteY20" fmla="*/ 153844 h 104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69867" h="1046052">
                  <a:moveTo>
                    <a:pt x="322533" y="153844"/>
                  </a:moveTo>
                  <a:cubicBezTo>
                    <a:pt x="322533" y="68878"/>
                    <a:pt x="391411" y="0"/>
                    <a:pt x="476377" y="0"/>
                  </a:cubicBezTo>
                  <a:lnTo>
                    <a:pt x="997089" y="0"/>
                  </a:lnTo>
                  <a:lnTo>
                    <a:pt x="997089" y="0"/>
                  </a:lnTo>
                  <a:lnTo>
                    <a:pt x="2008922" y="0"/>
                  </a:lnTo>
                  <a:lnTo>
                    <a:pt x="4216023" y="0"/>
                  </a:lnTo>
                  <a:cubicBezTo>
                    <a:pt x="4300989" y="0"/>
                    <a:pt x="4369867" y="68878"/>
                    <a:pt x="4369867" y="153844"/>
                  </a:cubicBezTo>
                  <a:lnTo>
                    <a:pt x="4369867" y="538444"/>
                  </a:lnTo>
                  <a:lnTo>
                    <a:pt x="4369867" y="538444"/>
                  </a:lnTo>
                  <a:lnTo>
                    <a:pt x="4369867" y="769205"/>
                  </a:lnTo>
                  <a:lnTo>
                    <a:pt x="4369867" y="769202"/>
                  </a:lnTo>
                  <a:cubicBezTo>
                    <a:pt x="4369867" y="854168"/>
                    <a:pt x="4300989" y="923046"/>
                    <a:pt x="4216023" y="923046"/>
                  </a:cubicBezTo>
                  <a:lnTo>
                    <a:pt x="2008922" y="923046"/>
                  </a:lnTo>
                  <a:lnTo>
                    <a:pt x="997089" y="923046"/>
                  </a:lnTo>
                  <a:lnTo>
                    <a:pt x="997089" y="923046"/>
                  </a:lnTo>
                  <a:lnTo>
                    <a:pt x="476377" y="923046"/>
                  </a:lnTo>
                  <a:cubicBezTo>
                    <a:pt x="391411" y="923046"/>
                    <a:pt x="322533" y="854168"/>
                    <a:pt x="322533" y="769202"/>
                  </a:cubicBezTo>
                  <a:lnTo>
                    <a:pt x="322533" y="769205"/>
                  </a:lnTo>
                  <a:lnTo>
                    <a:pt x="0" y="1046052"/>
                  </a:lnTo>
                  <a:lnTo>
                    <a:pt x="322533" y="538444"/>
                  </a:lnTo>
                  <a:lnTo>
                    <a:pt x="322533" y="153844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17800" y="1056860"/>
              <a:ext cx="423239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Crows cannot see green-</a:t>
              </a:r>
              <a:r>
                <a:rPr lang="en-US" dirty="0" err="1">
                  <a:latin typeface="Book Antiqua" panose="02040602050305030304" pitchFamily="18" charset="0"/>
                </a:rPr>
                <a:t>coloured</a:t>
              </a:r>
              <a:r>
                <a:rPr lang="en-US" dirty="0">
                  <a:latin typeface="Book Antiqua" panose="02040602050305030304" pitchFamily="18" charset="0"/>
                </a:rPr>
                <a:t> beetles </a:t>
              </a:r>
              <a:r>
                <a:rPr lang="en-US" dirty="0" smtClean="0">
                  <a:latin typeface="Book Antiqua" panose="02040602050305030304" pitchFamily="18" charset="0"/>
                </a:rPr>
                <a:t>on the </a:t>
              </a:r>
              <a:r>
                <a:rPr lang="en-US" dirty="0">
                  <a:latin typeface="Book Antiqua" panose="02040602050305030304" pitchFamily="18" charset="0"/>
                </a:rPr>
                <a:t>green leaves of the bushes, and therefore cannot eat them.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34" y="2142139"/>
            <a:ext cx="2609132" cy="159208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34" y="2142286"/>
            <a:ext cx="2609132" cy="1591935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085557" y="781289"/>
            <a:ext cx="3657600" cy="1693759"/>
            <a:chOff x="3007695" y="874880"/>
            <a:chExt cx="3657600" cy="1693759"/>
          </a:xfrm>
        </p:grpSpPr>
        <p:sp>
          <p:nvSpPr>
            <p:cNvPr id="58" name="Cloud Callout 57"/>
            <p:cNvSpPr/>
            <p:nvPr/>
          </p:nvSpPr>
          <p:spPr>
            <a:xfrm>
              <a:off x="3007695" y="874880"/>
              <a:ext cx="3657600" cy="1693759"/>
            </a:xfrm>
            <a:prstGeom prst="cloudCallout">
              <a:avLst>
                <a:gd name="adj1" fmla="val -46329"/>
                <a:gd name="adj2" fmla="val 60898"/>
              </a:avLst>
            </a:prstGeom>
            <a:solidFill>
              <a:srgbClr val="66FFFF"/>
            </a:solidFill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36295" y="1147742"/>
              <a:ext cx="31759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As a result, there are more</a:t>
              </a:r>
            </a:p>
            <a:p>
              <a:pPr algn="ctr"/>
              <a:r>
                <a:rPr lang="en-US" dirty="0">
                  <a:latin typeface="Book Antiqua" panose="02040602050305030304" pitchFamily="18" charset="0"/>
                </a:rPr>
                <a:t>and more green beetles than red ones in the beetle population.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66" y="3624669"/>
            <a:ext cx="562122" cy="422983"/>
          </a:xfrm>
          <a:prstGeom prst="rect">
            <a:avLst/>
          </a:prstGeom>
          <a:effectLst/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60" y="3750473"/>
            <a:ext cx="562122" cy="422983"/>
          </a:xfrm>
          <a:prstGeom prst="rect">
            <a:avLst/>
          </a:prstGeom>
          <a:effectLst/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9" y="3885275"/>
            <a:ext cx="562122" cy="422983"/>
          </a:xfrm>
          <a:prstGeom prst="rect">
            <a:avLst/>
          </a:prstGeom>
          <a:effectLst/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78" y="4053767"/>
            <a:ext cx="562122" cy="422983"/>
          </a:xfrm>
          <a:prstGeom prst="rect">
            <a:avLst/>
          </a:prstGeom>
          <a:effectLst/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82367"/>
            <a:ext cx="562122" cy="422983"/>
          </a:xfrm>
          <a:prstGeom prst="rect">
            <a:avLst/>
          </a:prstGeom>
          <a:effectLst/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82367"/>
            <a:ext cx="562122" cy="422983"/>
          </a:xfrm>
          <a:prstGeom prst="rect">
            <a:avLst/>
          </a:prstGeom>
          <a:effectLst/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6" y="3201686"/>
            <a:ext cx="562122" cy="422983"/>
          </a:xfrm>
          <a:prstGeom prst="rect">
            <a:avLst/>
          </a:prstGeom>
          <a:effectLst/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28" y="4410799"/>
            <a:ext cx="562122" cy="422983"/>
          </a:xfrm>
          <a:prstGeom prst="rect">
            <a:avLst/>
          </a:prstGeom>
          <a:effectLst/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88" y="4622290"/>
            <a:ext cx="562122" cy="422983"/>
          </a:xfrm>
          <a:prstGeom prst="rect">
            <a:avLst/>
          </a:prstGeom>
          <a:effectLst/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7" y="4598115"/>
            <a:ext cx="562122" cy="422983"/>
          </a:xfrm>
          <a:prstGeom prst="rect">
            <a:avLst/>
          </a:prstGeom>
          <a:effectLst/>
        </p:spPr>
      </p:pic>
      <p:sp>
        <p:nvSpPr>
          <p:cNvPr id="53" name="Rectangle 52"/>
          <p:cNvSpPr/>
          <p:nvPr/>
        </p:nvSpPr>
        <p:spPr>
          <a:xfrm>
            <a:off x="727388" y="819150"/>
            <a:ext cx="128112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Situation </a:t>
            </a:r>
            <a:r>
              <a:rPr lang="en-US" dirty="0">
                <a:latin typeface="Book Antiqua" panose="02040602050305030304" pitchFamily="18" charset="0"/>
              </a:rPr>
              <a:t>1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425700" y="992298"/>
            <a:ext cx="4496868" cy="1046052"/>
            <a:chOff x="2453322" y="1051546"/>
            <a:chExt cx="4496868" cy="1046052"/>
          </a:xfrm>
        </p:grpSpPr>
        <p:sp>
          <p:nvSpPr>
            <p:cNvPr id="51" name="Rounded Rectangular Callout 21"/>
            <p:cNvSpPr/>
            <p:nvPr/>
          </p:nvSpPr>
          <p:spPr>
            <a:xfrm>
              <a:off x="2453322" y="1051546"/>
              <a:ext cx="4369867" cy="1046052"/>
            </a:xfrm>
            <a:custGeom>
              <a:avLst/>
              <a:gdLst>
                <a:gd name="connsiteX0" fmla="*/ 0 w 4047334"/>
                <a:gd name="connsiteY0" fmla="*/ 153844 h 923046"/>
                <a:gd name="connsiteX1" fmla="*/ 153844 w 4047334"/>
                <a:gd name="connsiteY1" fmla="*/ 0 h 923046"/>
                <a:gd name="connsiteX2" fmla="*/ 674556 w 4047334"/>
                <a:gd name="connsiteY2" fmla="*/ 0 h 923046"/>
                <a:gd name="connsiteX3" fmla="*/ 674556 w 4047334"/>
                <a:gd name="connsiteY3" fmla="*/ 0 h 923046"/>
                <a:gd name="connsiteX4" fmla="*/ 1686389 w 4047334"/>
                <a:gd name="connsiteY4" fmla="*/ 0 h 923046"/>
                <a:gd name="connsiteX5" fmla="*/ 3893490 w 4047334"/>
                <a:gd name="connsiteY5" fmla="*/ 0 h 923046"/>
                <a:gd name="connsiteX6" fmla="*/ 4047334 w 4047334"/>
                <a:gd name="connsiteY6" fmla="*/ 153844 h 923046"/>
                <a:gd name="connsiteX7" fmla="*/ 4047334 w 4047334"/>
                <a:gd name="connsiteY7" fmla="*/ 538444 h 923046"/>
                <a:gd name="connsiteX8" fmla="*/ 4047334 w 4047334"/>
                <a:gd name="connsiteY8" fmla="*/ 538444 h 923046"/>
                <a:gd name="connsiteX9" fmla="*/ 4047334 w 4047334"/>
                <a:gd name="connsiteY9" fmla="*/ 769205 h 923046"/>
                <a:gd name="connsiteX10" fmla="*/ 4047334 w 4047334"/>
                <a:gd name="connsiteY10" fmla="*/ 769202 h 923046"/>
                <a:gd name="connsiteX11" fmla="*/ 3893490 w 4047334"/>
                <a:gd name="connsiteY11" fmla="*/ 923046 h 923046"/>
                <a:gd name="connsiteX12" fmla="*/ 1686389 w 4047334"/>
                <a:gd name="connsiteY12" fmla="*/ 923046 h 923046"/>
                <a:gd name="connsiteX13" fmla="*/ 674556 w 4047334"/>
                <a:gd name="connsiteY13" fmla="*/ 923046 h 923046"/>
                <a:gd name="connsiteX14" fmla="*/ 674556 w 4047334"/>
                <a:gd name="connsiteY14" fmla="*/ 923046 h 923046"/>
                <a:gd name="connsiteX15" fmla="*/ 153844 w 4047334"/>
                <a:gd name="connsiteY15" fmla="*/ 923046 h 923046"/>
                <a:gd name="connsiteX16" fmla="*/ 0 w 4047334"/>
                <a:gd name="connsiteY16" fmla="*/ 769202 h 923046"/>
                <a:gd name="connsiteX17" fmla="*/ 0 w 4047334"/>
                <a:gd name="connsiteY17" fmla="*/ 769205 h 923046"/>
                <a:gd name="connsiteX18" fmla="*/ -573993 w 4047334"/>
                <a:gd name="connsiteY18" fmla="*/ 596472 h 923046"/>
                <a:gd name="connsiteX19" fmla="*/ 0 w 4047334"/>
                <a:gd name="connsiteY19" fmla="*/ 538444 h 923046"/>
                <a:gd name="connsiteX20" fmla="*/ 0 w 4047334"/>
                <a:gd name="connsiteY20" fmla="*/ 153844 h 923046"/>
                <a:gd name="connsiteX0" fmla="*/ 322533 w 4369867"/>
                <a:gd name="connsiteY0" fmla="*/ 153844 h 1046052"/>
                <a:gd name="connsiteX1" fmla="*/ 476377 w 4369867"/>
                <a:gd name="connsiteY1" fmla="*/ 0 h 1046052"/>
                <a:gd name="connsiteX2" fmla="*/ 997089 w 4369867"/>
                <a:gd name="connsiteY2" fmla="*/ 0 h 1046052"/>
                <a:gd name="connsiteX3" fmla="*/ 997089 w 4369867"/>
                <a:gd name="connsiteY3" fmla="*/ 0 h 1046052"/>
                <a:gd name="connsiteX4" fmla="*/ 2008922 w 4369867"/>
                <a:gd name="connsiteY4" fmla="*/ 0 h 1046052"/>
                <a:gd name="connsiteX5" fmla="*/ 4216023 w 4369867"/>
                <a:gd name="connsiteY5" fmla="*/ 0 h 1046052"/>
                <a:gd name="connsiteX6" fmla="*/ 4369867 w 4369867"/>
                <a:gd name="connsiteY6" fmla="*/ 153844 h 1046052"/>
                <a:gd name="connsiteX7" fmla="*/ 4369867 w 4369867"/>
                <a:gd name="connsiteY7" fmla="*/ 538444 h 1046052"/>
                <a:gd name="connsiteX8" fmla="*/ 4369867 w 4369867"/>
                <a:gd name="connsiteY8" fmla="*/ 538444 h 1046052"/>
                <a:gd name="connsiteX9" fmla="*/ 4369867 w 4369867"/>
                <a:gd name="connsiteY9" fmla="*/ 769205 h 1046052"/>
                <a:gd name="connsiteX10" fmla="*/ 4369867 w 4369867"/>
                <a:gd name="connsiteY10" fmla="*/ 769202 h 1046052"/>
                <a:gd name="connsiteX11" fmla="*/ 4216023 w 4369867"/>
                <a:gd name="connsiteY11" fmla="*/ 923046 h 1046052"/>
                <a:gd name="connsiteX12" fmla="*/ 2008922 w 4369867"/>
                <a:gd name="connsiteY12" fmla="*/ 923046 h 1046052"/>
                <a:gd name="connsiteX13" fmla="*/ 997089 w 4369867"/>
                <a:gd name="connsiteY13" fmla="*/ 923046 h 1046052"/>
                <a:gd name="connsiteX14" fmla="*/ 997089 w 4369867"/>
                <a:gd name="connsiteY14" fmla="*/ 923046 h 1046052"/>
                <a:gd name="connsiteX15" fmla="*/ 476377 w 4369867"/>
                <a:gd name="connsiteY15" fmla="*/ 923046 h 1046052"/>
                <a:gd name="connsiteX16" fmla="*/ 322533 w 4369867"/>
                <a:gd name="connsiteY16" fmla="*/ 769202 h 1046052"/>
                <a:gd name="connsiteX17" fmla="*/ 322533 w 4369867"/>
                <a:gd name="connsiteY17" fmla="*/ 769205 h 1046052"/>
                <a:gd name="connsiteX18" fmla="*/ 0 w 4369867"/>
                <a:gd name="connsiteY18" fmla="*/ 1046052 h 1046052"/>
                <a:gd name="connsiteX19" fmla="*/ 322533 w 4369867"/>
                <a:gd name="connsiteY19" fmla="*/ 538444 h 1046052"/>
                <a:gd name="connsiteX20" fmla="*/ 322533 w 4369867"/>
                <a:gd name="connsiteY20" fmla="*/ 153844 h 104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69867" h="1046052">
                  <a:moveTo>
                    <a:pt x="322533" y="153844"/>
                  </a:moveTo>
                  <a:cubicBezTo>
                    <a:pt x="322533" y="68878"/>
                    <a:pt x="391411" y="0"/>
                    <a:pt x="476377" y="0"/>
                  </a:cubicBezTo>
                  <a:lnTo>
                    <a:pt x="997089" y="0"/>
                  </a:lnTo>
                  <a:lnTo>
                    <a:pt x="997089" y="0"/>
                  </a:lnTo>
                  <a:lnTo>
                    <a:pt x="2008922" y="0"/>
                  </a:lnTo>
                  <a:lnTo>
                    <a:pt x="4216023" y="0"/>
                  </a:lnTo>
                  <a:cubicBezTo>
                    <a:pt x="4300989" y="0"/>
                    <a:pt x="4369867" y="68878"/>
                    <a:pt x="4369867" y="153844"/>
                  </a:cubicBezTo>
                  <a:lnTo>
                    <a:pt x="4369867" y="538444"/>
                  </a:lnTo>
                  <a:lnTo>
                    <a:pt x="4369867" y="538444"/>
                  </a:lnTo>
                  <a:lnTo>
                    <a:pt x="4369867" y="769205"/>
                  </a:lnTo>
                  <a:lnTo>
                    <a:pt x="4369867" y="769202"/>
                  </a:lnTo>
                  <a:cubicBezTo>
                    <a:pt x="4369867" y="854168"/>
                    <a:pt x="4300989" y="923046"/>
                    <a:pt x="4216023" y="923046"/>
                  </a:cubicBezTo>
                  <a:lnTo>
                    <a:pt x="2008922" y="923046"/>
                  </a:lnTo>
                  <a:lnTo>
                    <a:pt x="997089" y="923046"/>
                  </a:lnTo>
                  <a:lnTo>
                    <a:pt x="997089" y="923046"/>
                  </a:lnTo>
                  <a:lnTo>
                    <a:pt x="476377" y="923046"/>
                  </a:lnTo>
                  <a:cubicBezTo>
                    <a:pt x="391411" y="923046"/>
                    <a:pt x="322533" y="854168"/>
                    <a:pt x="322533" y="769202"/>
                  </a:cubicBezTo>
                  <a:lnTo>
                    <a:pt x="322533" y="769205"/>
                  </a:lnTo>
                  <a:lnTo>
                    <a:pt x="0" y="1046052"/>
                  </a:lnTo>
                  <a:lnTo>
                    <a:pt x="322533" y="538444"/>
                  </a:lnTo>
                  <a:lnTo>
                    <a:pt x="322533" y="153844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7800" y="1056860"/>
              <a:ext cx="423239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But the red beetles continues to be eaten by crows as crows can see only the </a:t>
              </a:r>
              <a:r>
                <a:rPr lang="en-US" dirty="0">
                  <a:solidFill>
                    <a:srgbClr val="002060"/>
                  </a:solidFill>
                  <a:effectLst>
                    <a:glow rad="266700">
                      <a:srgbClr val="FFFF00">
                        <a:alpha val="83000"/>
                      </a:srgbClr>
                    </a:glow>
                  </a:effectLst>
                  <a:latin typeface="Book Antiqua" panose="02040602050305030304" pitchFamily="18" charset="0"/>
                </a:rPr>
                <a:t>red</a:t>
              </a:r>
              <a:r>
                <a:rPr lang="en-US" dirty="0" smtClean="0">
                  <a:latin typeface="Book Antiqua" panose="02040602050305030304" pitchFamily="18" charset="0"/>
                </a:rPr>
                <a:t> beetles.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6" name="Horizontal Scroll 5"/>
          <p:cNvSpPr/>
          <p:nvPr/>
        </p:nvSpPr>
        <p:spPr>
          <a:xfrm>
            <a:off x="737175" y="1135735"/>
            <a:ext cx="7035225" cy="1006404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From </a:t>
            </a:r>
            <a:r>
              <a:rPr lang="en-US" dirty="0" smtClean="0">
                <a:latin typeface="Book Antiqua" panose="02040602050305030304" pitchFamily="18" charset="0"/>
              </a:rPr>
              <a:t>situation 1, we can observe that, what </a:t>
            </a:r>
            <a:r>
              <a:rPr lang="en-US" dirty="0">
                <a:latin typeface="Book Antiqua" panose="02040602050305030304" pitchFamily="18" charset="0"/>
              </a:rPr>
              <a:t>started out as a rare </a:t>
            </a:r>
            <a:r>
              <a:rPr lang="en-US" dirty="0" smtClean="0">
                <a:latin typeface="Book Antiqua" panose="02040602050305030304" pitchFamily="18" charset="0"/>
              </a:rPr>
              <a:t>variation came </a:t>
            </a:r>
            <a:r>
              <a:rPr lang="en-US" dirty="0">
                <a:latin typeface="Book Antiqua" panose="02040602050305030304" pitchFamily="18" charset="0"/>
              </a:rPr>
              <a:t>to be a common characteristic in the </a:t>
            </a:r>
            <a:r>
              <a:rPr lang="en-US" dirty="0" smtClean="0">
                <a:latin typeface="Book Antiqua" panose="02040602050305030304" pitchFamily="18" charset="0"/>
              </a:rPr>
              <a:t>population.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1775" y="311329"/>
            <a:ext cx="35046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An illustration of evolution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180379" y="2140664"/>
            <a:ext cx="4896821" cy="2827499"/>
            <a:chOff x="758113" y="6522685"/>
            <a:chExt cx="4896821" cy="282749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4" r="28856" b="12083"/>
            <a:stretch/>
          </p:blipFill>
          <p:spPr>
            <a:xfrm flipH="1">
              <a:off x="758113" y="6892734"/>
              <a:ext cx="1978679" cy="2457450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2302134" y="6522685"/>
              <a:ext cx="3352800" cy="1116886"/>
              <a:chOff x="2796332" y="1769171"/>
              <a:chExt cx="3352800" cy="1116886"/>
            </a:xfrm>
          </p:grpSpPr>
          <p:sp>
            <p:nvSpPr>
              <p:cNvPr id="62" name="Cloud Callout 61"/>
              <p:cNvSpPr/>
              <p:nvPr/>
            </p:nvSpPr>
            <p:spPr>
              <a:xfrm>
                <a:off x="2796332" y="1769171"/>
                <a:ext cx="3352800" cy="1116886"/>
              </a:xfrm>
              <a:prstGeom prst="cloudCallout">
                <a:avLst>
                  <a:gd name="adj1" fmla="val -53699"/>
                  <a:gd name="adj2" fmla="val 62125"/>
                </a:avLst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114262" y="1997819"/>
                <a:ext cx="2819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 Antiqua" panose="02040602050305030304" pitchFamily="18" charset="0"/>
                  </a:rPr>
                  <a:t>Now, Let’s discuss the second situation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84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8705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269</Words>
  <Application>Microsoft Office PowerPoint</Application>
  <PresentationFormat>On-screen Show (16:9)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2022-04-25T02:23:21Z</dcterms:modified>
</cp:coreProperties>
</file>