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92" r:id="rId2"/>
    <p:sldId id="301" r:id="rId3"/>
    <p:sldId id="302" r:id="rId4"/>
    <p:sldId id="303" r:id="rId5"/>
    <p:sldId id="315" r:id="rId6"/>
    <p:sldId id="380" r:id="rId7"/>
    <p:sldId id="305" r:id="rId8"/>
    <p:sldId id="306" r:id="rId9"/>
    <p:sldId id="307" r:id="rId10"/>
    <p:sldId id="308" r:id="rId11"/>
    <p:sldId id="381" r:id="rId12"/>
    <p:sldId id="309" r:id="rId13"/>
    <p:sldId id="310" r:id="rId14"/>
    <p:sldId id="311" r:id="rId15"/>
    <p:sldId id="393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F00"/>
    <a:srgbClr val="008EC0"/>
    <a:srgbClr val="008000"/>
    <a:srgbClr val="3399FF"/>
    <a:srgbClr val="66FFFF"/>
    <a:srgbClr val="FF99FF"/>
    <a:srgbClr val="B26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660"/>
  </p:normalViewPr>
  <p:slideViewPr>
    <p:cSldViewPr>
      <p:cViewPr varScale="1">
        <p:scale>
          <a:sx n="143" d="100"/>
          <a:sy n="143" d="100"/>
        </p:scale>
        <p:origin x="660" y="108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8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5" y="1974850"/>
            <a:ext cx="58578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34EA2"/>
                </a:solidFill>
                <a:latin typeface="Bookman Old Style" pitchFamily="18" charset="0"/>
              </a:rPr>
              <a:t>Heredity and Evolution </a:t>
            </a:r>
            <a:endParaRPr lang="en-US" altLang="en-US" sz="3600" b="1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15975" y="3140075"/>
            <a:ext cx="6270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sz="2000" b="1" dirty="0">
                <a:solidFill>
                  <a:srgbClr val="FF6600"/>
                </a:solidFill>
                <a:latin typeface="Bookman Old Style" pitchFamily="18" charset="0"/>
              </a:rPr>
              <a:t>Origin Of Life On Earth</a:t>
            </a:r>
          </a:p>
        </p:txBody>
      </p:sp>
    </p:spTree>
    <p:extLst>
      <p:ext uri="{BB962C8B-B14F-4D97-AF65-F5344CB8AC3E}">
        <p14:creationId xmlns:p14="http://schemas.microsoft.com/office/powerpoint/2010/main" val="190624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775" y="311329"/>
            <a:ext cx="3504625" cy="400110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  <a:cs typeface="Aharoni" pitchFamily="2" charset="-79"/>
              </a:rPr>
              <a:t>Origin of life on earth</a:t>
            </a:r>
            <a:endParaRPr lang="en-IN" sz="2000" b="1" dirty="0">
              <a:solidFill>
                <a:schemeClr val="bg1"/>
              </a:solidFill>
              <a:latin typeface="Book Antiqua" panose="02040602050305030304" pitchFamily="18" charset="0"/>
              <a:cs typeface="Aharoni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59453" y="819150"/>
            <a:ext cx="1632178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J.B.S. Haldane</a:t>
            </a:r>
          </a:p>
        </p:txBody>
      </p:sp>
      <p:sp>
        <p:nvSpPr>
          <p:cNvPr id="4" name="Rectangle 3"/>
          <p:cNvSpPr/>
          <p:nvPr/>
        </p:nvSpPr>
        <p:spPr>
          <a:xfrm>
            <a:off x="585186" y="819150"/>
            <a:ext cx="3174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The first theory was given by</a:t>
            </a:r>
            <a:endParaRPr lang="en-US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847725"/>
            <a:ext cx="1752119" cy="244635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rnd">
            <a:solidFill>
              <a:srgbClr val="C00000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5114443" y="3294080"/>
            <a:ext cx="2648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A </a:t>
            </a:r>
            <a:r>
              <a:rPr lang="en-US" b="1" i="1" dirty="0">
                <a:solidFill>
                  <a:srgbClr val="002060"/>
                </a:solidFill>
                <a:latin typeface="Book Antiqua" panose="02040602050305030304" pitchFamily="18" charset="0"/>
              </a:rPr>
              <a:t>British scientist </a:t>
            </a:r>
            <a:endParaRPr lang="en-US" b="1" i="1" dirty="0" smtClean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b="1" i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(</a:t>
            </a:r>
            <a:r>
              <a:rPr lang="en-US" b="1" i="1" dirty="0">
                <a:solidFill>
                  <a:srgbClr val="002060"/>
                </a:solidFill>
                <a:latin typeface="Book Antiqua" panose="02040602050305030304" pitchFamily="18" charset="0"/>
              </a:rPr>
              <a:t>who became a citizen of India later)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68800" y="1240954"/>
            <a:ext cx="431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He </a:t>
            </a:r>
            <a:r>
              <a:rPr lang="en-US" dirty="0">
                <a:latin typeface="Book Antiqua" panose="02040602050305030304" pitchFamily="18" charset="0"/>
              </a:rPr>
              <a:t>suggested </a:t>
            </a:r>
            <a:r>
              <a:rPr lang="en-US" dirty="0" smtClean="0">
                <a:latin typeface="Book Antiqua" panose="02040602050305030304" pitchFamily="18" charset="0"/>
              </a:rPr>
              <a:t>in 1929 </a:t>
            </a:r>
            <a:r>
              <a:rPr lang="en-US" dirty="0">
                <a:latin typeface="Book Antiqua" panose="02040602050305030304" pitchFamily="18" charset="0"/>
              </a:rPr>
              <a:t>that life must have developed from the simple inorganic molecules </a:t>
            </a:r>
            <a:r>
              <a:rPr lang="en-US" dirty="0" smtClean="0">
                <a:latin typeface="Book Antiqua" panose="02040602050305030304" pitchFamily="18" charset="0"/>
              </a:rPr>
              <a:t>(Carbon, Hydrogen, Oxygen and Nitrogen)which were present </a:t>
            </a:r>
            <a:r>
              <a:rPr lang="en-US" dirty="0">
                <a:latin typeface="Book Antiqua" panose="02040602050305030304" pitchFamily="18" charset="0"/>
              </a:rPr>
              <a:t>on earth soon after it was formed.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86" y="1240954"/>
            <a:ext cx="3758101" cy="23528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17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6" grpId="0"/>
      <p:bldP spid="6" grpId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85186" y="311329"/>
            <a:ext cx="4806445" cy="877153"/>
            <a:chOff x="585186" y="311329"/>
            <a:chExt cx="4806445" cy="877153"/>
          </a:xfrm>
        </p:grpSpPr>
        <p:sp>
          <p:nvSpPr>
            <p:cNvPr id="2" name="TextBox 1"/>
            <p:cNvSpPr txBox="1"/>
            <p:nvPr/>
          </p:nvSpPr>
          <p:spPr>
            <a:xfrm>
              <a:off x="711775" y="311329"/>
              <a:ext cx="3504625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C0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Book Antiqua" panose="02040602050305030304" pitchFamily="18" charset="0"/>
                  <a:cs typeface="Aharoni" pitchFamily="2" charset="-79"/>
                </a:rPr>
                <a:t>Origin of life on earth</a:t>
              </a:r>
              <a:endParaRPr lang="en-IN" sz="2000" b="1" dirty="0">
                <a:solidFill>
                  <a:schemeClr val="bg1"/>
                </a:solidFill>
                <a:latin typeface="Book Antiqua" panose="02040602050305030304" pitchFamily="18" charset="0"/>
                <a:cs typeface="Aharoni" pitchFamily="2" charset="-79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759453" y="819150"/>
              <a:ext cx="1632178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>
                  <a:latin typeface="Book Antiqua" panose="02040602050305030304" pitchFamily="18" charset="0"/>
                </a:rPr>
                <a:t>J.B.S. Haldane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585186" y="819150"/>
              <a:ext cx="3174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>
                  <a:solidFill>
                    <a:srgbClr val="C00000"/>
                  </a:solidFill>
                  <a:latin typeface="Book Antiqua" panose="02040602050305030304" pitchFamily="18" charset="0"/>
                </a:rPr>
                <a:t>The first theory was given by</a:t>
              </a:r>
              <a:endParaRPr lang="en-US" b="1" i="1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585182" y="1200150"/>
            <a:ext cx="80254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He speculated that these simple inorganic molecules gave rise to more complex organic molecule (</a:t>
            </a:r>
            <a:r>
              <a:rPr lang="en-US" dirty="0">
                <a:latin typeface="Book Antiqua" panose="02040602050305030304" pitchFamily="18" charset="0"/>
              </a:rPr>
              <a:t>Proteins, Carbohydrates, DNA, RNA) that were necessary for life.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81" y="1809750"/>
            <a:ext cx="3758101" cy="21474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Horizontal Scroll 12"/>
          <p:cNvSpPr/>
          <p:nvPr/>
        </p:nvSpPr>
        <p:spPr>
          <a:xfrm>
            <a:off x="412809" y="3883212"/>
            <a:ext cx="5149791" cy="1006404"/>
          </a:xfrm>
          <a:prstGeom prst="horizontalScroll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 Antiqua" panose="02040602050305030304" pitchFamily="18" charset="0"/>
              </a:rPr>
              <a:t>The first primitive organisms would arise from further chemical synthesis.</a:t>
            </a:r>
          </a:p>
        </p:txBody>
      </p:sp>
    </p:spTree>
    <p:extLst>
      <p:ext uri="{BB962C8B-B14F-4D97-AF65-F5344CB8AC3E}">
        <p14:creationId xmlns:p14="http://schemas.microsoft.com/office/powerpoint/2010/main" val="339415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5004" y="742950"/>
            <a:ext cx="5566970" cy="4200524"/>
            <a:chOff x="265004" y="742950"/>
            <a:chExt cx="5566970" cy="420052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04" y="2495550"/>
              <a:ext cx="2213191" cy="2447924"/>
            </a:xfrm>
            <a:prstGeom prst="rect">
              <a:avLst/>
            </a:prstGeom>
          </p:spPr>
        </p:pic>
        <p:grpSp>
          <p:nvGrpSpPr>
            <p:cNvPr id="54" name="Group 53"/>
            <p:cNvGrpSpPr/>
            <p:nvPr/>
          </p:nvGrpSpPr>
          <p:grpSpPr>
            <a:xfrm>
              <a:off x="1752600" y="742950"/>
              <a:ext cx="4079374" cy="2439889"/>
              <a:chOff x="2556541" y="167022"/>
              <a:chExt cx="4079374" cy="3000608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6541" y="167022"/>
                <a:ext cx="4079374" cy="3000608"/>
              </a:xfrm>
              <a:prstGeom prst="rect">
                <a:avLst/>
              </a:prstGeom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3146590" y="729293"/>
                <a:ext cx="2991351" cy="1930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But the question was how did these organic molecules arise???</a:t>
                </a:r>
                <a:endParaRPr lang="en-US" sz="2400" dirty="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184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5004" y="133350"/>
            <a:ext cx="5373796" cy="4810124"/>
            <a:chOff x="265004" y="133350"/>
            <a:chExt cx="5373796" cy="481012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04" y="2495550"/>
              <a:ext cx="2213191" cy="2447924"/>
            </a:xfrm>
            <a:prstGeom prst="rect">
              <a:avLst/>
            </a:prstGeom>
          </p:spPr>
        </p:pic>
        <p:grpSp>
          <p:nvGrpSpPr>
            <p:cNvPr id="54" name="Group 53"/>
            <p:cNvGrpSpPr/>
            <p:nvPr/>
          </p:nvGrpSpPr>
          <p:grpSpPr>
            <a:xfrm>
              <a:off x="762000" y="133350"/>
              <a:ext cx="4876800" cy="3586162"/>
              <a:chOff x="1565941" y="-582673"/>
              <a:chExt cx="4876800" cy="4410310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5941" y="-582673"/>
                <a:ext cx="4876800" cy="4410310"/>
              </a:xfrm>
              <a:prstGeom prst="rect">
                <a:avLst/>
              </a:prstGeom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2375566" y="307589"/>
                <a:ext cx="3733800" cy="2006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00"/>
                    </a:solidFill>
                    <a:latin typeface="Book Antiqua" panose="02040602050305030304" pitchFamily="18" charset="0"/>
                  </a:rPr>
                  <a:t>An answer was suggested by the experiment</a:t>
                </a:r>
              </a:p>
              <a:p>
                <a:pPr algn="ctr"/>
                <a:r>
                  <a:rPr lang="en-US" sz="2000" b="1" dirty="0">
                    <a:solidFill>
                      <a:srgbClr val="FFFF00"/>
                    </a:solidFill>
                    <a:latin typeface="Book Antiqua" panose="02040602050305030304" pitchFamily="18" charset="0"/>
                  </a:rPr>
                  <a:t>conducted by Stanley L. Miller and Harold C. Urey in 1953.</a:t>
                </a:r>
                <a:endParaRPr lang="en-US" sz="2000" dirty="0">
                  <a:solidFill>
                    <a:srgbClr val="FFFF00"/>
                  </a:solidFill>
                  <a:latin typeface="Book Antiqua" panose="0204060205030503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222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775" y="311329"/>
            <a:ext cx="3174425" cy="369332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 Antiqua" panose="02040602050305030304" pitchFamily="18" charset="0"/>
              </a:rPr>
              <a:t>Miller and </a:t>
            </a:r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Urey Experiment</a:t>
            </a:r>
            <a:endParaRPr lang="en-IN" b="1" dirty="0">
              <a:solidFill>
                <a:schemeClr val="bg1"/>
              </a:solidFill>
              <a:latin typeface="Book Antiqua" panose="02040602050305030304" pitchFamily="18" charset="0"/>
              <a:cs typeface="Aharoni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63732"/>
            <a:ext cx="3463636" cy="3255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267200" y="819150"/>
            <a:ext cx="4267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They assembled </a:t>
            </a:r>
            <a:r>
              <a:rPr lang="en-US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an atmosphere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similar to that thought to exist on early earth (this had molecules </a:t>
            </a:r>
            <a:r>
              <a:rPr lang="en-US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like ammonia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, methane and hydrogen </a:t>
            </a:r>
            <a:r>
              <a:rPr lang="en-US" dirty="0" err="1">
                <a:solidFill>
                  <a:srgbClr val="002060"/>
                </a:solidFill>
                <a:latin typeface="Book Antiqua" panose="02040602050305030304" pitchFamily="18" charset="0"/>
              </a:rPr>
              <a:t>sulphide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, but no oxygen</a:t>
            </a:r>
            <a:r>
              <a:rPr lang="en-US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).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038600" y="710006"/>
            <a:ext cx="2519008" cy="947344"/>
            <a:chOff x="3007696" y="1719048"/>
            <a:chExt cx="2519008" cy="947344"/>
          </a:xfrm>
        </p:grpSpPr>
        <p:sp>
          <p:nvSpPr>
            <p:cNvPr id="7" name="Line Callout 1 6"/>
            <p:cNvSpPr/>
            <p:nvPr/>
          </p:nvSpPr>
          <p:spPr>
            <a:xfrm>
              <a:off x="3007696" y="1719048"/>
              <a:ext cx="2519008" cy="923046"/>
            </a:xfrm>
            <a:prstGeom prst="borderCallout1">
              <a:avLst>
                <a:gd name="adj1" fmla="val 50080"/>
                <a:gd name="adj2" fmla="val -1031"/>
                <a:gd name="adj3" fmla="val 129616"/>
                <a:gd name="adj4" fmla="val -54031"/>
              </a:avLst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solidFill>
                <a:srgbClr val="C00000"/>
              </a:solidFill>
              <a:tailEnd type="stealth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50204" y="1743062"/>
              <a:ext cx="24384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Book Antiqua" panose="02040602050305030304" pitchFamily="18" charset="0"/>
                </a:rPr>
                <a:t>Ammonia, methane and hydrogen </a:t>
              </a:r>
              <a:r>
                <a:rPr lang="en-US" dirty="0" err="1">
                  <a:latin typeface="Book Antiqua" panose="02040602050305030304" pitchFamily="18" charset="0"/>
                </a:rPr>
                <a:t>sulphide</a:t>
              </a:r>
              <a:endParaRPr lang="en-US" dirty="0">
                <a:latin typeface="Book Antiqua" panose="02040602050305030304" pitchFamily="18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4267200" y="1757474"/>
            <a:ext cx="4058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ook Antiqua" panose="02040602050305030304" pitchFamily="18" charset="0"/>
              </a:rPr>
              <a:t>This </a:t>
            </a:r>
            <a:r>
              <a:rPr lang="en-US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was maintained </a:t>
            </a:r>
            <a:r>
              <a:rPr lang="en-US" dirty="0">
                <a:solidFill>
                  <a:srgbClr val="C00000"/>
                </a:solidFill>
                <a:latin typeface="Book Antiqua" panose="02040602050305030304" pitchFamily="18" charset="0"/>
              </a:rPr>
              <a:t>at a temperature just below </a:t>
            </a:r>
            <a:r>
              <a:rPr lang="en-US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100°C.</a:t>
            </a:r>
            <a:endParaRPr lang="en-US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67200" y="2336747"/>
            <a:ext cx="4287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Sparks </a:t>
            </a:r>
            <a:r>
              <a:rPr lang="en-US" dirty="0">
                <a:solidFill>
                  <a:srgbClr val="C00000"/>
                </a:solidFill>
                <a:latin typeface="Book Antiqua" panose="02040602050305030304" pitchFamily="18" charset="0"/>
              </a:rPr>
              <a:t>were passed through the</a:t>
            </a:r>
          </a:p>
          <a:p>
            <a:r>
              <a:rPr lang="en-US" dirty="0">
                <a:solidFill>
                  <a:srgbClr val="C00000"/>
                </a:solidFill>
                <a:latin typeface="Book Antiqua" panose="02040602050305030304" pitchFamily="18" charset="0"/>
              </a:rPr>
              <a:t>mixture of gases to simulate lightning.</a:t>
            </a:r>
          </a:p>
        </p:txBody>
      </p:sp>
      <p:sp>
        <p:nvSpPr>
          <p:cNvPr id="11" name="Freeform 10"/>
          <p:cNvSpPr/>
          <p:nvPr/>
        </p:nvSpPr>
        <p:spPr>
          <a:xfrm rot="10173985">
            <a:off x="2594991" y="1676708"/>
            <a:ext cx="119063" cy="57150"/>
          </a:xfrm>
          <a:custGeom>
            <a:avLst/>
            <a:gdLst>
              <a:gd name="connsiteX0" fmla="*/ 0 w 119063"/>
              <a:gd name="connsiteY0" fmla="*/ 0 h 57150"/>
              <a:gd name="connsiteX1" fmla="*/ 66675 w 119063"/>
              <a:gd name="connsiteY1" fmla="*/ 9525 h 57150"/>
              <a:gd name="connsiteX2" fmla="*/ 80963 w 119063"/>
              <a:gd name="connsiteY2" fmla="*/ 9525 h 57150"/>
              <a:gd name="connsiteX3" fmla="*/ 119063 w 119063"/>
              <a:gd name="connsiteY3" fmla="*/ 571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63" h="57150">
                <a:moveTo>
                  <a:pt x="0" y="0"/>
                </a:moveTo>
                <a:lnTo>
                  <a:pt x="66675" y="9525"/>
                </a:lnTo>
                <a:cubicBezTo>
                  <a:pt x="80169" y="11112"/>
                  <a:pt x="72232" y="1588"/>
                  <a:pt x="80963" y="9525"/>
                </a:cubicBezTo>
                <a:cubicBezTo>
                  <a:pt x="89694" y="17462"/>
                  <a:pt x="104378" y="37306"/>
                  <a:pt x="119063" y="57150"/>
                </a:cubicBezTo>
              </a:path>
            </a:pathLst>
          </a:custGeom>
          <a:noFill/>
          <a:ln>
            <a:solidFill>
              <a:schemeClr val="bg1"/>
            </a:solidFill>
          </a:ln>
          <a:effectLst>
            <a:glow rad="88900">
              <a:srgbClr val="FFC000">
                <a:alpha val="5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27000">
                  <a:srgbClr val="FF0000"/>
                </a:glo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67200" y="2916019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The mixture is condensed using condenser.</a:t>
            </a:r>
            <a:endParaRPr lang="en-US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443590" y="3405653"/>
            <a:ext cx="2438400" cy="393346"/>
            <a:chOff x="3050204" y="1719048"/>
            <a:chExt cx="2438400" cy="393346"/>
          </a:xfrm>
        </p:grpSpPr>
        <p:sp>
          <p:nvSpPr>
            <p:cNvPr id="14" name="Line Callout 1 13"/>
            <p:cNvSpPr/>
            <p:nvPr/>
          </p:nvSpPr>
          <p:spPr>
            <a:xfrm>
              <a:off x="3556243" y="1719048"/>
              <a:ext cx="1421914" cy="391461"/>
            </a:xfrm>
            <a:prstGeom prst="borderCallout1">
              <a:avLst>
                <a:gd name="adj1" fmla="val 50080"/>
                <a:gd name="adj2" fmla="val -1031"/>
                <a:gd name="adj3" fmla="val -63698"/>
                <a:gd name="adj4" fmla="val -31116"/>
              </a:avLst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solidFill>
                <a:srgbClr val="C00000"/>
              </a:solidFill>
              <a:tailEnd type="stealth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50204" y="1743062"/>
              <a:ext cx="24384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Book Antiqua" panose="02040602050305030304" pitchFamily="18" charset="0"/>
                </a:rPr>
                <a:t>Condenser</a:t>
              </a:r>
              <a:endParaRPr lang="en-US" dirty="0">
                <a:latin typeface="Book Antiqua" panose="02040602050305030304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2809" y="3596640"/>
            <a:ext cx="6445191" cy="1546860"/>
            <a:chOff x="412809" y="3596640"/>
            <a:chExt cx="6445191" cy="1546860"/>
          </a:xfrm>
        </p:grpSpPr>
        <p:sp>
          <p:nvSpPr>
            <p:cNvPr id="17" name="Horizontal Scroll 16"/>
            <p:cNvSpPr/>
            <p:nvPr/>
          </p:nvSpPr>
          <p:spPr>
            <a:xfrm>
              <a:off x="412809" y="3883212"/>
              <a:ext cx="6445191" cy="1260288"/>
            </a:xfrm>
            <a:prstGeom prst="horizontalScroll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ook Antiqua" panose="02040602050305030304" pitchFamily="18" charset="0"/>
                </a:rPr>
                <a:t>At the end of a week, 15% of the carbon (from methane) had been converted to simple compounds of carbon including amino acids which make up protein molecules.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371600" y="3596640"/>
              <a:ext cx="517961" cy="541012"/>
              <a:chOff x="3673398" y="5158355"/>
              <a:chExt cx="517961" cy="54101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673398" y="5158355"/>
                <a:ext cx="124468" cy="12903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ook Antiqua" panose="02040602050305030304" pitchFamily="18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795083" y="5287393"/>
                <a:ext cx="182234" cy="18892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ook Antiqua" panose="02040602050305030304" pitchFamily="18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970856" y="5470767"/>
                <a:ext cx="220503" cy="2286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ook Antiqua" panose="02040602050305030304" pitchFamily="18" charset="0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3995511" y="1316497"/>
            <a:ext cx="4691289" cy="3651666"/>
            <a:chOff x="758113" y="5698518"/>
            <a:chExt cx="4691289" cy="365166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44" r="28856" b="12083"/>
            <a:stretch/>
          </p:blipFill>
          <p:spPr>
            <a:xfrm flipH="1">
              <a:off x="758113" y="6892734"/>
              <a:ext cx="1978679" cy="2457450"/>
            </a:xfrm>
            <a:prstGeom prst="rect">
              <a:avLst/>
            </a:prstGeom>
          </p:spPr>
        </p:pic>
        <p:grpSp>
          <p:nvGrpSpPr>
            <p:cNvPr id="27" name="Group 26"/>
            <p:cNvGrpSpPr/>
            <p:nvPr/>
          </p:nvGrpSpPr>
          <p:grpSpPr>
            <a:xfrm>
              <a:off x="2096602" y="5698518"/>
              <a:ext cx="3352800" cy="1978632"/>
              <a:chOff x="2590800" y="945004"/>
              <a:chExt cx="3352800" cy="1978632"/>
            </a:xfrm>
          </p:grpSpPr>
          <p:sp>
            <p:nvSpPr>
              <p:cNvPr id="28" name="Cloud Callout 27"/>
              <p:cNvSpPr/>
              <p:nvPr/>
            </p:nvSpPr>
            <p:spPr>
              <a:xfrm>
                <a:off x="2590800" y="945004"/>
                <a:ext cx="3352800" cy="1978632"/>
              </a:xfrm>
              <a:prstGeom prst="cloudCallout">
                <a:avLst>
                  <a:gd name="adj1" fmla="val -36654"/>
                  <a:gd name="adj2" fmla="val 66673"/>
                </a:avLst>
              </a:prstGeom>
              <a:solidFill>
                <a:srgbClr val="66FFFF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947555" y="1209657"/>
                <a:ext cx="256309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Book Antiqua" panose="02040602050305030304" pitchFamily="18" charset="0"/>
                  </a:rPr>
                  <a:t>So, with </a:t>
                </a:r>
                <a:r>
                  <a:rPr lang="en-US" dirty="0">
                    <a:latin typeface="Book Antiqua" panose="02040602050305030304" pitchFamily="18" charset="0"/>
                  </a:rPr>
                  <a:t>this experiment Miller and Urey </a:t>
                </a:r>
                <a:r>
                  <a:rPr lang="en-US" dirty="0" smtClean="0">
                    <a:latin typeface="Book Antiqua" panose="02040602050305030304" pitchFamily="18" charset="0"/>
                  </a:rPr>
                  <a:t>suggested the answer of the origin of life on earth </a:t>
                </a:r>
                <a:endParaRPr lang="en-US" dirty="0">
                  <a:latin typeface="Book Antiqua" panose="0204060205030503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52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4" grpId="1"/>
      <p:bldP spid="9" grpId="0"/>
      <p:bldP spid="10" grpId="0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97659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9350"/>
            <a:ext cx="2213191" cy="2447924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363152" y="361950"/>
            <a:ext cx="4285048" cy="2870955"/>
            <a:chOff x="1029512" y="-68834"/>
            <a:chExt cx="4175155" cy="353074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29512" y="-68834"/>
              <a:ext cx="4175155" cy="3530740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1663766" y="945523"/>
              <a:ext cx="3243918" cy="1703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smtClean="0">
                  <a:latin typeface="Book Antiqua" panose="02040602050305030304" pitchFamily="18" charset="0"/>
                </a:rPr>
                <a:t>So, the ideas of </a:t>
              </a:r>
              <a:r>
                <a:rPr lang="en-US" sz="2100" b="1" dirty="0" smtClean="0">
                  <a:solidFill>
                    <a:srgbClr val="FF0000"/>
                  </a:solidFill>
                  <a:latin typeface="Book Antiqua" panose="02040602050305030304" pitchFamily="18" charset="0"/>
                </a:rPr>
                <a:t>heredity</a:t>
              </a:r>
            </a:p>
            <a:p>
              <a:pPr algn="ctr"/>
              <a:r>
                <a:rPr lang="en-US" sz="2100" b="1" dirty="0" smtClean="0">
                  <a:latin typeface="Book Antiqua" panose="02040602050305030304" pitchFamily="18" charset="0"/>
                </a:rPr>
                <a:t>and </a:t>
              </a:r>
              <a:r>
                <a:rPr lang="en-US" sz="2100" b="1" dirty="0">
                  <a:solidFill>
                    <a:srgbClr val="FF0000"/>
                  </a:solidFill>
                  <a:latin typeface="Book Antiqua" panose="02040602050305030304" pitchFamily="18" charset="0"/>
                </a:rPr>
                <a:t>genetics</a:t>
              </a:r>
              <a:r>
                <a:rPr lang="en-US" sz="2100" b="1" dirty="0" smtClean="0">
                  <a:latin typeface="Book Antiqua" panose="02040602050305030304" pitchFamily="18" charset="0"/>
                </a:rPr>
                <a:t> are essential for understanding evolution </a:t>
              </a:r>
              <a:endParaRPr lang="en-US" sz="2100" b="1" dirty="0">
                <a:latin typeface="Book Antiqua" panose="0204060205030503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95800" y="493688"/>
            <a:ext cx="2519008" cy="923046"/>
            <a:chOff x="3007696" y="1719048"/>
            <a:chExt cx="2519008" cy="923046"/>
          </a:xfrm>
        </p:grpSpPr>
        <p:sp>
          <p:nvSpPr>
            <p:cNvPr id="7" name="Line Callout 1 6"/>
            <p:cNvSpPr/>
            <p:nvPr/>
          </p:nvSpPr>
          <p:spPr>
            <a:xfrm>
              <a:off x="3007696" y="1719048"/>
              <a:ext cx="2519008" cy="923046"/>
            </a:xfrm>
            <a:prstGeom prst="borderCallout1">
              <a:avLst>
                <a:gd name="adj1" fmla="val 50080"/>
                <a:gd name="adj2" fmla="val -1031"/>
                <a:gd name="adj3" fmla="val 101149"/>
                <a:gd name="adj4" fmla="val -15645"/>
              </a:avLst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solidFill>
                <a:srgbClr val="C00000"/>
              </a:solidFill>
              <a:tailEnd type="stealth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50204" y="1743062"/>
              <a:ext cx="2438400" cy="8393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Book Antiqua" panose="02040602050305030304" pitchFamily="18" charset="0"/>
                </a:rPr>
                <a:t>Transfer of characters from one generation to another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58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70" y="2257426"/>
            <a:ext cx="2213191" cy="2447924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98561" y="20364"/>
            <a:ext cx="4537257" cy="2744951"/>
            <a:chOff x="1632115" y="80271"/>
            <a:chExt cx="4124779" cy="3375778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32115" y="80271"/>
              <a:ext cx="4124779" cy="3375778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2362774" y="781493"/>
              <a:ext cx="2989740" cy="16275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Book Antiqua" panose="02040602050305030304" pitchFamily="18" charset="0"/>
                </a:rPr>
                <a:t>The first </a:t>
              </a:r>
              <a:r>
                <a:rPr lang="en-US" sz="2000" b="1" dirty="0" smtClean="0">
                  <a:latin typeface="Book Antiqua" panose="02040602050305030304" pitchFamily="18" charset="0"/>
                </a:rPr>
                <a:t>idea </a:t>
              </a:r>
              <a:r>
                <a:rPr lang="en-US" sz="2000" b="1" dirty="0">
                  <a:latin typeface="Book Antiqua" panose="02040602050305030304" pitchFamily="18" charset="0"/>
                </a:rPr>
                <a:t>of evolution of species </a:t>
              </a:r>
              <a:r>
                <a:rPr lang="en-US" sz="2000" b="1" dirty="0" smtClean="0">
                  <a:latin typeface="Book Antiqua" panose="02040602050305030304" pitchFamily="18" charset="0"/>
                </a:rPr>
                <a:t>by natural </a:t>
              </a:r>
              <a:r>
                <a:rPr lang="en-US" sz="2000" b="1" dirty="0">
                  <a:latin typeface="Book Antiqua" panose="02040602050305030304" pitchFamily="18" charset="0"/>
                </a:rPr>
                <a:t>selection in the nineteenth </a:t>
              </a:r>
              <a:r>
                <a:rPr lang="en-US" sz="2000" b="1" dirty="0" smtClean="0">
                  <a:latin typeface="Book Antiqua" panose="02040602050305030304" pitchFamily="18" charset="0"/>
                </a:rPr>
                <a:t>century was given by</a:t>
              </a:r>
              <a:endParaRPr lang="en-US" sz="2000" b="1" dirty="0">
                <a:latin typeface="Book Antiqua" panose="02040602050305030304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895600" y="2479554"/>
            <a:ext cx="2634054" cy="2290328"/>
            <a:chOff x="3112552" y="2415412"/>
            <a:chExt cx="2634054" cy="2290328"/>
          </a:xfrm>
        </p:grpSpPr>
        <p:sp>
          <p:nvSpPr>
            <p:cNvPr id="2" name="Rectangle 1"/>
            <p:cNvSpPr/>
            <p:nvPr/>
          </p:nvSpPr>
          <p:spPr>
            <a:xfrm>
              <a:off x="3112552" y="4336408"/>
              <a:ext cx="26340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Book Antiqua" panose="02040602050305030304" pitchFamily="18" charset="0"/>
                </a:rPr>
                <a:t>Charles Robert Darwin</a:t>
              </a:r>
              <a:endParaRPr lang="en-US" dirty="0">
                <a:latin typeface="Book Antiqua" panose="02040602050305030304" pitchFamily="18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782" y="2415412"/>
              <a:ext cx="1875595" cy="1875595"/>
            </a:xfrm>
            <a:prstGeom prst="roundRect">
              <a:avLst/>
            </a:prstGeom>
            <a:ln w="762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52797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1400" y="2734311"/>
            <a:ext cx="1235527" cy="1816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186" y="1526650"/>
            <a:ext cx="550027" cy="6028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33032" y="822024"/>
            <a:ext cx="2438400" cy="16251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>
            <a:off x="711775" y="311329"/>
            <a:ext cx="4317425" cy="400110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  <a:cs typeface="Aharoni" pitchFamily="2" charset="-79"/>
              </a:rPr>
              <a:t>Charles Robert Darwin (1809–1882)</a:t>
            </a:r>
            <a:endParaRPr lang="en-IN" sz="2000" b="1" dirty="0">
              <a:solidFill>
                <a:schemeClr val="bg1"/>
              </a:solidFill>
              <a:latin typeface="Book Antiqua" panose="02040602050305030304" pitchFamily="18" charset="0"/>
              <a:cs typeface="Aharoni" pitchFamily="2" charset="-79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83994" y="895350"/>
            <a:ext cx="2122295" cy="1656987"/>
            <a:chOff x="483994" y="971550"/>
            <a:chExt cx="2122295" cy="1656987"/>
          </a:xfrm>
        </p:grpSpPr>
        <p:sp>
          <p:nvSpPr>
            <p:cNvPr id="4" name="TextBox 3"/>
            <p:cNvSpPr txBox="1"/>
            <p:nvPr/>
          </p:nvSpPr>
          <p:spPr>
            <a:xfrm>
              <a:off x="483994" y="2259205"/>
              <a:ext cx="1338828" cy="369332"/>
            </a:xfrm>
            <a:prstGeom prst="rect">
              <a:avLst/>
            </a:prstGeom>
            <a:gradFill>
              <a:gsLst>
                <a:gs pos="0">
                  <a:srgbClr val="FFF200"/>
                </a:gs>
                <a:gs pos="25000">
                  <a:srgbClr val="FF7A00"/>
                </a:gs>
                <a:gs pos="100000">
                  <a:srgbClr val="FF0300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12 </a:t>
              </a:r>
              <a:r>
                <a:rPr lang="en-US" b="1" dirty="0" err="1">
                  <a:solidFill>
                    <a:schemeClr val="bg1"/>
                  </a:solidFill>
                  <a:latin typeface="Book Antiqua" panose="02040602050305030304" pitchFamily="18" charset="0"/>
                </a:rPr>
                <a:t>feb</a:t>
              </a:r>
              <a:r>
                <a:rPr lang="en-US" b="1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 1809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9600" y="971550"/>
              <a:ext cx="1996689" cy="1295399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0"/>
          <a:stretch/>
        </p:blipFill>
        <p:spPr>
          <a:xfrm flipH="1">
            <a:off x="2971800" y="763328"/>
            <a:ext cx="1204004" cy="150362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2" name="Straight Arrow Connector 11"/>
          <p:cNvCxnSpPr/>
          <p:nvPr/>
        </p:nvCxnSpPr>
        <p:spPr>
          <a:xfrm>
            <a:off x="2870487" y="2266950"/>
            <a:ext cx="1662545" cy="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667000" y="2350506"/>
            <a:ext cx="1866032" cy="646331"/>
          </a:xfrm>
          <a:prstGeom prst="rect">
            <a:avLst/>
          </a:prstGeom>
          <a:gradFill>
            <a:gsLst>
              <a:gs pos="0">
                <a:srgbClr val="FFF200"/>
              </a:gs>
              <a:gs pos="25000">
                <a:srgbClr val="FF7A00"/>
              </a:gs>
              <a:gs pos="100000">
                <a:srgbClr val="FF0300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 Antiqua" panose="02040602050305030304" pitchFamily="18" charset="0"/>
              </a:rPr>
              <a:t>When he was 22 years old.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48500" y="1529810"/>
            <a:ext cx="1338139" cy="1193071"/>
          </a:xfrm>
          <a:custGeom>
            <a:avLst/>
            <a:gdLst>
              <a:gd name="connsiteX0" fmla="*/ 0 w 1338139"/>
              <a:gd name="connsiteY0" fmla="*/ 0 h 1193071"/>
              <a:gd name="connsiteX1" fmla="*/ 1338139 w 1338139"/>
              <a:gd name="connsiteY1" fmla="*/ 0 h 1193071"/>
              <a:gd name="connsiteX2" fmla="*/ 1338139 w 1338139"/>
              <a:gd name="connsiteY2" fmla="*/ 1193071 h 1193071"/>
              <a:gd name="connsiteX3" fmla="*/ 0 w 1338139"/>
              <a:gd name="connsiteY3" fmla="*/ 1193071 h 1193071"/>
              <a:gd name="connsiteX4" fmla="*/ 0 w 1338139"/>
              <a:gd name="connsiteY4" fmla="*/ 0 h 1193071"/>
              <a:gd name="connsiteX0" fmla="*/ 0 w 1338139"/>
              <a:gd name="connsiteY0" fmla="*/ 1193071 h 1284511"/>
              <a:gd name="connsiteX1" fmla="*/ 0 w 1338139"/>
              <a:gd name="connsiteY1" fmla="*/ 0 h 1284511"/>
              <a:gd name="connsiteX2" fmla="*/ 1338139 w 1338139"/>
              <a:gd name="connsiteY2" fmla="*/ 0 h 1284511"/>
              <a:gd name="connsiteX3" fmla="*/ 1338139 w 1338139"/>
              <a:gd name="connsiteY3" fmla="*/ 1193071 h 1284511"/>
              <a:gd name="connsiteX4" fmla="*/ 91440 w 1338139"/>
              <a:gd name="connsiteY4" fmla="*/ 1284511 h 1284511"/>
              <a:gd name="connsiteX0" fmla="*/ 0 w 1338139"/>
              <a:gd name="connsiteY0" fmla="*/ 1193071 h 1193071"/>
              <a:gd name="connsiteX1" fmla="*/ 0 w 1338139"/>
              <a:gd name="connsiteY1" fmla="*/ 0 h 1193071"/>
              <a:gd name="connsiteX2" fmla="*/ 1338139 w 1338139"/>
              <a:gd name="connsiteY2" fmla="*/ 0 h 1193071"/>
              <a:gd name="connsiteX3" fmla="*/ 1338139 w 1338139"/>
              <a:gd name="connsiteY3" fmla="*/ 1193071 h 1193071"/>
              <a:gd name="connsiteX0" fmla="*/ 0 w 1338139"/>
              <a:gd name="connsiteY0" fmla="*/ 0 h 1193071"/>
              <a:gd name="connsiteX1" fmla="*/ 1338139 w 1338139"/>
              <a:gd name="connsiteY1" fmla="*/ 0 h 1193071"/>
              <a:gd name="connsiteX2" fmla="*/ 1338139 w 1338139"/>
              <a:gd name="connsiteY2" fmla="*/ 1193071 h 1193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8139" h="1193071">
                <a:moveTo>
                  <a:pt x="0" y="0"/>
                </a:moveTo>
                <a:lnTo>
                  <a:pt x="1338139" y="0"/>
                </a:lnTo>
                <a:lnTo>
                  <a:pt x="1338139" y="1193071"/>
                </a:lnTo>
              </a:path>
            </a:pathLst>
          </a:custGeom>
          <a:ln w="28575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78288" y="4476750"/>
            <a:ext cx="3770412" cy="646331"/>
          </a:xfrm>
          <a:prstGeom prst="rect">
            <a:avLst/>
          </a:prstGeom>
          <a:gradFill>
            <a:gsLst>
              <a:gs pos="0">
                <a:srgbClr val="FFF200"/>
              </a:gs>
              <a:gs pos="25000">
                <a:srgbClr val="FF7A00"/>
              </a:gs>
              <a:gs pos="100000">
                <a:srgbClr val="FF0300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 Antiqua" panose="02040602050305030304" pitchFamily="18" charset="0"/>
              </a:rPr>
              <a:t>Took him to South America and the islands off its coast.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07792" y="2101275"/>
            <a:ext cx="1221808" cy="584775"/>
          </a:xfrm>
          <a:prstGeom prst="rect">
            <a:avLst/>
          </a:prstGeom>
          <a:gradFill>
            <a:gsLst>
              <a:gs pos="0">
                <a:srgbClr val="FFF200"/>
              </a:gs>
              <a:gs pos="25000">
                <a:srgbClr val="FF7A00"/>
              </a:gs>
              <a:gs pos="100000">
                <a:srgbClr val="FF0300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anose="02040602050305030304" pitchFamily="18" charset="0"/>
              </a:rPr>
              <a:t>The </a:t>
            </a:r>
            <a:r>
              <a:rPr lang="en-US" sz="1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5 -year</a:t>
            </a:r>
            <a:endParaRPr lang="en-US" sz="16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anose="02040602050305030304" pitchFamily="18" charset="0"/>
              </a:rPr>
              <a:t>voyage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72548" y="711618"/>
            <a:ext cx="3739491" cy="1251129"/>
            <a:chOff x="2499360" y="813304"/>
            <a:chExt cx="3739491" cy="1251129"/>
          </a:xfrm>
        </p:grpSpPr>
        <p:sp>
          <p:nvSpPr>
            <p:cNvPr id="20" name="Rounded Rectangular Callout 19"/>
            <p:cNvSpPr/>
            <p:nvPr/>
          </p:nvSpPr>
          <p:spPr>
            <a:xfrm>
              <a:off x="2590799" y="813304"/>
              <a:ext cx="3648051" cy="1228575"/>
            </a:xfrm>
            <a:prstGeom prst="wedgeRoundRectCallout">
              <a:avLst>
                <a:gd name="adj1" fmla="val -58771"/>
                <a:gd name="adj2" fmla="val -55568"/>
                <a:gd name="adj3" fmla="val 16667"/>
              </a:avLst>
            </a:prstGeom>
            <a:solidFill>
              <a:srgbClr val="66FFF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99360" y="864104"/>
              <a:ext cx="373949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Book Antiqua" panose="02040602050305030304" pitchFamily="18" charset="0"/>
                </a:rPr>
                <a:t>Charles Robert Darwin was born on 12 </a:t>
              </a:r>
              <a:r>
                <a:rPr lang="en-US" dirty="0" err="1">
                  <a:latin typeface="Book Antiqua" panose="02040602050305030304" pitchFamily="18" charset="0"/>
                </a:rPr>
                <a:t>feb</a:t>
              </a:r>
              <a:r>
                <a:rPr lang="en-US" dirty="0">
                  <a:latin typeface="Book Antiqua" panose="02040602050305030304" pitchFamily="18" charset="0"/>
                </a:rPr>
                <a:t> 1809 in Shrewsbury, England, the son of Robert </a:t>
              </a:r>
              <a:r>
                <a:rPr lang="en-US" dirty="0" err="1">
                  <a:latin typeface="Book Antiqua" panose="02040602050305030304" pitchFamily="18" charset="0"/>
                </a:rPr>
                <a:t>Waring</a:t>
              </a:r>
              <a:r>
                <a:rPr lang="en-US" dirty="0">
                  <a:latin typeface="Book Antiqua" panose="02040602050305030304" pitchFamily="18" charset="0"/>
                </a:rPr>
                <a:t> Darwin and </a:t>
              </a:r>
              <a:r>
                <a:rPr lang="en-US" dirty="0" smtClean="0">
                  <a:latin typeface="Book Antiqua" panose="02040602050305030304" pitchFamily="18" charset="0"/>
                </a:rPr>
                <a:t>Susannah.</a:t>
              </a:r>
              <a:endParaRPr lang="en-US" dirty="0">
                <a:latin typeface="Book Antiqua" panose="02040602050305030304" pitchFamily="18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4644128" y="2432241"/>
            <a:ext cx="2216207" cy="646331"/>
          </a:xfrm>
          <a:prstGeom prst="rect">
            <a:avLst/>
          </a:prstGeom>
          <a:gradFill>
            <a:gsLst>
              <a:gs pos="0">
                <a:srgbClr val="FFF200"/>
              </a:gs>
              <a:gs pos="25000">
                <a:srgbClr val="FF7A00"/>
              </a:gs>
              <a:gs pos="100000">
                <a:srgbClr val="FF0300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 Antiqua" panose="02040602050305030304" pitchFamily="18" charset="0"/>
              </a:rPr>
              <a:t>He set out on a voyage on a ship.</a:t>
            </a:r>
          </a:p>
        </p:txBody>
      </p:sp>
    </p:spTree>
    <p:extLst>
      <p:ext uri="{BB962C8B-B14F-4D97-AF65-F5344CB8AC3E}">
        <p14:creationId xmlns:p14="http://schemas.microsoft.com/office/powerpoint/2010/main" val="227943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034 L 0.23924 -0.00402 L 0.23924 0.24321 " pathEditMode="relative" rAng="0" ptsTypes="FAF">
                                      <p:cBhvr>
                                        <p:cTn id="5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62" y="12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7" grpId="0" animBg="1"/>
      <p:bldP spid="18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775" y="311329"/>
            <a:ext cx="4317425" cy="400110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  <a:cs typeface="Aharoni" pitchFamily="2" charset="-79"/>
              </a:rPr>
              <a:t>Charles Robert Darwin (1809–1882)</a:t>
            </a:r>
            <a:endParaRPr lang="en-IN" sz="2000" b="1" dirty="0">
              <a:solidFill>
                <a:schemeClr val="bg1"/>
              </a:solidFill>
              <a:latin typeface="Book Antiqua" panose="02040602050305030304" pitchFamily="18" charset="0"/>
              <a:cs typeface="Aharoni" pitchFamily="2" charset="-79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529" y="2476677"/>
            <a:ext cx="4114800" cy="646331"/>
          </a:xfrm>
          <a:prstGeom prst="rect">
            <a:avLst/>
          </a:prstGeom>
          <a:gradFill>
            <a:gsLst>
              <a:gs pos="0">
                <a:srgbClr val="FFF200"/>
              </a:gs>
              <a:gs pos="25000">
                <a:srgbClr val="FF7A00"/>
              </a:gs>
              <a:gs pos="100000">
                <a:srgbClr val="FF0300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 Antiqua" panose="02040602050305030304" pitchFamily="18" charset="0"/>
              </a:rPr>
              <a:t>He conducted studies during this voyage at the variety of life on earth.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200" y="814641"/>
            <a:ext cx="2438400" cy="17486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Rectangle 20"/>
          <p:cNvSpPr/>
          <p:nvPr/>
        </p:nvSpPr>
        <p:spPr>
          <a:xfrm>
            <a:off x="3182097" y="1206644"/>
            <a:ext cx="2270297" cy="646331"/>
          </a:xfrm>
          <a:prstGeom prst="rect">
            <a:avLst/>
          </a:prstGeom>
          <a:gradFill>
            <a:gsLst>
              <a:gs pos="0">
                <a:srgbClr val="FFF200"/>
              </a:gs>
              <a:gs pos="25000">
                <a:srgbClr val="FF7A00"/>
              </a:gs>
              <a:gs pos="100000">
                <a:srgbClr val="FF0300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 Antiqua" panose="02040602050305030304" pitchFamily="18" charset="0"/>
              </a:rPr>
              <a:t>After he got back to England.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0" t="8188" r="13228" b="9135"/>
          <a:stretch/>
        </p:blipFill>
        <p:spPr>
          <a:xfrm>
            <a:off x="5486400" y="511384"/>
            <a:ext cx="1676400" cy="205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0" y="2199410"/>
            <a:ext cx="1778001" cy="201507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7048500" y="1529810"/>
            <a:ext cx="1338139" cy="1193071"/>
          </a:xfrm>
          <a:custGeom>
            <a:avLst/>
            <a:gdLst>
              <a:gd name="connsiteX0" fmla="*/ 0 w 1338139"/>
              <a:gd name="connsiteY0" fmla="*/ 0 h 1193071"/>
              <a:gd name="connsiteX1" fmla="*/ 1338139 w 1338139"/>
              <a:gd name="connsiteY1" fmla="*/ 0 h 1193071"/>
              <a:gd name="connsiteX2" fmla="*/ 1338139 w 1338139"/>
              <a:gd name="connsiteY2" fmla="*/ 1193071 h 1193071"/>
              <a:gd name="connsiteX3" fmla="*/ 0 w 1338139"/>
              <a:gd name="connsiteY3" fmla="*/ 1193071 h 1193071"/>
              <a:gd name="connsiteX4" fmla="*/ 0 w 1338139"/>
              <a:gd name="connsiteY4" fmla="*/ 0 h 1193071"/>
              <a:gd name="connsiteX0" fmla="*/ 0 w 1338139"/>
              <a:gd name="connsiteY0" fmla="*/ 1193071 h 1284511"/>
              <a:gd name="connsiteX1" fmla="*/ 0 w 1338139"/>
              <a:gd name="connsiteY1" fmla="*/ 0 h 1284511"/>
              <a:gd name="connsiteX2" fmla="*/ 1338139 w 1338139"/>
              <a:gd name="connsiteY2" fmla="*/ 0 h 1284511"/>
              <a:gd name="connsiteX3" fmla="*/ 1338139 w 1338139"/>
              <a:gd name="connsiteY3" fmla="*/ 1193071 h 1284511"/>
              <a:gd name="connsiteX4" fmla="*/ 91440 w 1338139"/>
              <a:gd name="connsiteY4" fmla="*/ 1284511 h 1284511"/>
              <a:gd name="connsiteX0" fmla="*/ 0 w 1338139"/>
              <a:gd name="connsiteY0" fmla="*/ 1193071 h 1193071"/>
              <a:gd name="connsiteX1" fmla="*/ 0 w 1338139"/>
              <a:gd name="connsiteY1" fmla="*/ 0 h 1193071"/>
              <a:gd name="connsiteX2" fmla="*/ 1338139 w 1338139"/>
              <a:gd name="connsiteY2" fmla="*/ 0 h 1193071"/>
              <a:gd name="connsiteX3" fmla="*/ 1338139 w 1338139"/>
              <a:gd name="connsiteY3" fmla="*/ 1193071 h 1193071"/>
              <a:gd name="connsiteX0" fmla="*/ 0 w 1338139"/>
              <a:gd name="connsiteY0" fmla="*/ 0 h 1193071"/>
              <a:gd name="connsiteX1" fmla="*/ 1338139 w 1338139"/>
              <a:gd name="connsiteY1" fmla="*/ 0 h 1193071"/>
              <a:gd name="connsiteX2" fmla="*/ 1338139 w 1338139"/>
              <a:gd name="connsiteY2" fmla="*/ 1193071 h 1193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8139" h="1193071">
                <a:moveTo>
                  <a:pt x="0" y="0"/>
                </a:moveTo>
                <a:lnTo>
                  <a:pt x="1338139" y="0"/>
                </a:lnTo>
                <a:lnTo>
                  <a:pt x="1338139" y="1193071"/>
                </a:lnTo>
              </a:path>
            </a:pathLst>
          </a:custGeom>
          <a:ln w="28575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77755" y="3960588"/>
            <a:ext cx="5624945" cy="923330"/>
          </a:xfrm>
          <a:prstGeom prst="rect">
            <a:avLst/>
          </a:prstGeom>
          <a:gradFill>
            <a:gsLst>
              <a:gs pos="0">
                <a:srgbClr val="FFF200"/>
              </a:gs>
              <a:gs pos="25000">
                <a:srgbClr val="FF7A00"/>
              </a:gs>
              <a:gs pos="100000">
                <a:srgbClr val="FF0300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 Antiqua" panose="02040602050305030304" pitchFamily="18" charset="0"/>
              </a:rPr>
              <a:t>Conducted various experiments that led him to formulate his hypothesis that evolution took place due to natural selection.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14255" y="2114550"/>
            <a:ext cx="2348345" cy="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07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15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flipH="1">
            <a:off x="70529" y="3394426"/>
            <a:ext cx="3207226" cy="923330"/>
          </a:xfrm>
          <a:prstGeom prst="rect">
            <a:avLst/>
          </a:prstGeom>
          <a:gradFill>
            <a:gsLst>
              <a:gs pos="0">
                <a:srgbClr val="FFF200"/>
              </a:gs>
              <a:gs pos="25000">
                <a:srgbClr val="FF7A00"/>
              </a:gs>
              <a:gs pos="100000">
                <a:srgbClr val="FF0300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 Antiqua" panose="02040602050305030304" pitchFamily="18" charset="0"/>
              </a:rPr>
              <a:t>But he did not </a:t>
            </a:r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know </a:t>
            </a:r>
            <a:r>
              <a:rPr lang="en-US" b="1" dirty="0">
                <a:solidFill>
                  <a:schemeClr val="bg1"/>
                </a:solidFill>
                <a:latin typeface="Book Antiqua" panose="02040602050305030304" pitchFamily="18" charset="0"/>
              </a:rPr>
              <a:t>the mechanism behind the changes arose in the species.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1775" y="311329"/>
            <a:ext cx="4317425" cy="400110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  <a:cs typeface="Aharoni" pitchFamily="2" charset="-79"/>
              </a:rPr>
              <a:t>Charles Robert Darwin (1809–1882)</a:t>
            </a:r>
            <a:endParaRPr lang="en-IN" sz="2000" b="1" dirty="0">
              <a:solidFill>
                <a:schemeClr val="bg1"/>
              </a:solidFill>
              <a:latin typeface="Book Antiqua" panose="02040602050305030304" pitchFamily="18" charset="0"/>
              <a:cs typeface="Aharoni" pitchFamily="2" charset="-79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0" y="819150"/>
            <a:ext cx="1964405" cy="2514600"/>
          </a:xfrm>
          <a:prstGeom prst="roundRect">
            <a:avLst/>
          </a:prstGeom>
          <a:noFill/>
          <a:ln>
            <a:noFill/>
          </a:ln>
        </p:spPr>
      </p:pic>
      <p:sp>
        <p:nvSpPr>
          <p:cNvPr id="21" name="Rectangle 20"/>
          <p:cNvSpPr/>
          <p:nvPr/>
        </p:nvSpPr>
        <p:spPr>
          <a:xfrm flipH="1">
            <a:off x="5568177" y="3394426"/>
            <a:ext cx="3047999" cy="923330"/>
          </a:xfrm>
          <a:prstGeom prst="rect">
            <a:avLst/>
          </a:prstGeom>
          <a:gradFill>
            <a:gsLst>
              <a:gs pos="0">
                <a:srgbClr val="FFF200"/>
              </a:gs>
              <a:gs pos="25000">
                <a:srgbClr val="FF7A00"/>
              </a:gs>
              <a:gs pos="100000">
                <a:srgbClr val="FF0300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 Antiqua" panose="02040602050305030304" pitchFamily="18" charset="0"/>
              </a:rPr>
              <a:t>These mechanisms were studied by Mendel during the same time.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318" y="819150"/>
            <a:ext cx="1927716" cy="2514600"/>
          </a:xfrm>
          <a:prstGeom prst="roundRect">
            <a:avLst/>
          </a:prstGeom>
          <a:noFill/>
          <a:ln>
            <a:noFill/>
          </a:ln>
        </p:spPr>
      </p:pic>
      <p:cxnSp>
        <p:nvCxnSpPr>
          <p:cNvPr id="12" name="Straight Arrow Connector 11"/>
          <p:cNvCxnSpPr/>
          <p:nvPr/>
        </p:nvCxnSpPr>
        <p:spPr>
          <a:xfrm>
            <a:off x="3277755" y="2114550"/>
            <a:ext cx="2348345" cy="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orizontal Scroll 15"/>
          <p:cNvSpPr/>
          <p:nvPr/>
        </p:nvSpPr>
        <p:spPr>
          <a:xfrm>
            <a:off x="991780" y="3394426"/>
            <a:ext cx="7035225" cy="1006404"/>
          </a:xfrm>
          <a:prstGeom prst="horizontalScroll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ook Antiqua" panose="02040602050305030304" pitchFamily="18" charset="0"/>
              </a:rPr>
              <a:t>But these two gentlemen</a:t>
            </a:r>
          </a:p>
          <a:p>
            <a:pPr algn="ctr"/>
            <a:r>
              <a:rPr lang="en-US" sz="2400" dirty="0">
                <a:latin typeface="Book Antiqua" panose="02040602050305030304" pitchFamily="18" charset="0"/>
              </a:rPr>
              <a:t>did not know of each other or their work!</a:t>
            </a:r>
          </a:p>
        </p:txBody>
      </p:sp>
    </p:spTree>
    <p:extLst>
      <p:ext uri="{BB962C8B-B14F-4D97-AF65-F5344CB8AC3E}">
        <p14:creationId xmlns:p14="http://schemas.microsoft.com/office/powerpoint/2010/main" val="161936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1" grpId="0" animBg="1"/>
      <p:bldP spid="21" grpId="1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5004" y="-138588"/>
            <a:ext cx="6135795" cy="5082062"/>
            <a:chOff x="265004" y="-138588"/>
            <a:chExt cx="6135795" cy="508206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04" y="2495550"/>
              <a:ext cx="2213191" cy="2447924"/>
            </a:xfrm>
            <a:prstGeom prst="rect">
              <a:avLst/>
            </a:prstGeom>
          </p:spPr>
        </p:pic>
        <p:grpSp>
          <p:nvGrpSpPr>
            <p:cNvPr id="54" name="Group 53"/>
            <p:cNvGrpSpPr/>
            <p:nvPr/>
          </p:nvGrpSpPr>
          <p:grpSpPr>
            <a:xfrm>
              <a:off x="685798" y="-138588"/>
              <a:ext cx="5715001" cy="3929538"/>
              <a:chOff x="2013113" y="-115210"/>
              <a:chExt cx="5715001" cy="4832599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013113" y="-115210"/>
                <a:ext cx="5715001" cy="4832599"/>
              </a:xfrm>
              <a:prstGeom prst="rect">
                <a:avLst/>
              </a:prstGeom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2698915" y="1156341"/>
                <a:ext cx="4476836" cy="2384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Book Antiqua" panose="02040602050305030304" pitchFamily="18" charset="0"/>
                  </a:rPr>
                  <a:t>Darwin’s theory of evolution and </a:t>
                </a:r>
                <a:r>
                  <a:rPr lang="en-US" sz="2400" dirty="0">
                    <a:latin typeface="Book Antiqua" panose="02040602050305030304" pitchFamily="18" charset="0"/>
                  </a:rPr>
                  <a:t>Mendel Experiment give mechanism for the inheritance of traits from </a:t>
                </a:r>
                <a:r>
                  <a:rPr lang="en-US" sz="2400" dirty="0" smtClean="0">
                    <a:latin typeface="Book Antiqua" panose="02040602050305030304" pitchFamily="18" charset="0"/>
                  </a:rPr>
                  <a:t>one generation </a:t>
                </a:r>
                <a:r>
                  <a:rPr lang="en-US" sz="2400" dirty="0">
                    <a:latin typeface="Book Antiqua" panose="02040602050305030304" pitchFamily="18" charset="0"/>
                  </a:rPr>
                  <a:t>to the next.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208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5004" y="-171450"/>
            <a:ext cx="5602398" cy="5114924"/>
            <a:chOff x="265004" y="-171450"/>
            <a:chExt cx="5602398" cy="511492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04" y="2495550"/>
              <a:ext cx="2213191" cy="2447924"/>
            </a:xfrm>
            <a:prstGeom prst="rect">
              <a:avLst/>
            </a:prstGeom>
          </p:spPr>
        </p:pic>
        <p:grpSp>
          <p:nvGrpSpPr>
            <p:cNvPr id="54" name="Group 53"/>
            <p:cNvGrpSpPr/>
            <p:nvPr/>
          </p:nvGrpSpPr>
          <p:grpSpPr>
            <a:xfrm>
              <a:off x="762000" y="-171450"/>
              <a:ext cx="5105402" cy="3581400"/>
              <a:chOff x="2089315" y="-155624"/>
              <a:chExt cx="5105402" cy="4404454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089315" y="-155624"/>
                <a:ext cx="5105402" cy="4404454"/>
              </a:xfrm>
              <a:prstGeom prst="rect">
                <a:avLst/>
              </a:prstGeom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2927515" y="1156341"/>
                <a:ext cx="3733800" cy="1476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latin typeface="Book Antiqua" panose="02040602050305030304" pitchFamily="18" charset="0"/>
                  </a:rPr>
                  <a:t>But  neither tells us about how life originated on earth</a:t>
                </a:r>
                <a:endParaRPr lang="en-US" sz="2400" dirty="0">
                  <a:latin typeface="Book Antiqua" panose="0204060205030503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77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5004" y="742950"/>
            <a:ext cx="5592370" cy="4200524"/>
            <a:chOff x="265004" y="742950"/>
            <a:chExt cx="5592370" cy="420052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04" y="2495550"/>
              <a:ext cx="2213191" cy="2447924"/>
            </a:xfrm>
            <a:prstGeom prst="rect">
              <a:avLst/>
            </a:prstGeom>
          </p:spPr>
        </p:pic>
        <p:grpSp>
          <p:nvGrpSpPr>
            <p:cNvPr id="54" name="Group 53"/>
            <p:cNvGrpSpPr/>
            <p:nvPr/>
          </p:nvGrpSpPr>
          <p:grpSpPr>
            <a:xfrm>
              <a:off x="1752600" y="742950"/>
              <a:ext cx="4104774" cy="2439889"/>
              <a:chOff x="2556541" y="167022"/>
              <a:chExt cx="4104774" cy="3000608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6541" y="167022"/>
                <a:ext cx="4079374" cy="3000608"/>
              </a:xfrm>
              <a:prstGeom prst="rect">
                <a:avLst/>
              </a:prstGeom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2927515" y="1156341"/>
                <a:ext cx="3733800" cy="1021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FFF00"/>
                    </a:solidFill>
                    <a:latin typeface="Book Antiqua" panose="02040602050305030304" pitchFamily="18" charset="0"/>
                  </a:rPr>
                  <a:t>Lets discuss how life originated on earth.</a:t>
                </a:r>
                <a:endParaRPr lang="en-US" sz="2400" dirty="0">
                  <a:solidFill>
                    <a:srgbClr val="FFFF00"/>
                  </a:solidFill>
                  <a:latin typeface="Book Antiqua" panose="0204060205030503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77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513</Words>
  <Application>Microsoft Office PowerPoint</Application>
  <PresentationFormat>On-screen Show (16:9)</PresentationFormat>
  <Paragraphs>53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Aharoni</vt:lpstr>
      <vt:lpstr>Arial</vt:lpstr>
      <vt:lpstr>Book Antiqua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528</cp:revision>
  <dcterms:created xsi:type="dcterms:W3CDTF">2013-07-31T12:47:49Z</dcterms:created>
  <dcterms:modified xsi:type="dcterms:W3CDTF">2022-04-25T02:24:06Z</dcterms:modified>
</cp:coreProperties>
</file>