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83" r:id="rId2"/>
    <p:sldId id="324" r:id="rId3"/>
    <p:sldId id="287" r:id="rId4"/>
    <p:sldId id="288" r:id="rId5"/>
    <p:sldId id="331" r:id="rId6"/>
    <p:sldId id="384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CDBC0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60"/>
  </p:normalViewPr>
  <p:slideViewPr>
    <p:cSldViewPr>
      <p:cViewPr varScale="1">
        <p:scale>
          <a:sx n="143" d="100"/>
          <a:sy n="143" d="100"/>
        </p:scale>
        <p:origin x="666" y="108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2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7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1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5" y="1974850"/>
            <a:ext cx="585787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34EA2"/>
                </a:solidFill>
                <a:latin typeface="Bookman Old Style" pitchFamily="18" charset="0"/>
              </a:rPr>
              <a:t>Heredity and Evolution </a:t>
            </a:r>
            <a:endParaRPr lang="en-US" altLang="en-US" sz="3600" b="1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15975" y="3140075"/>
            <a:ext cx="5203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pt-BR" alt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Mendel’s experiment</a:t>
            </a:r>
            <a:endParaRPr lang="pt-BR" altLang="en-US" sz="2000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6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38200" y="622992"/>
            <a:ext cx="5149119" cy="4114962"/>
            <a:chOff x="38253" y="-694828"/>
            <a:chExt cx="5149119" cy="411496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53" y="1979881"/>
              <a:ext cx="1326276" cy="1440253"/>
            </a:xfrm>
            <a:prstGeom prst="rect">
              <a:avLst/>
            </a:prstGeom>
          </p:spPr>
        </p:pic>
        <p:sp>
          <p:nvSpPr>
            <p:cNvPr id="4" name="Cloud Callout 3"/>
            <p:cNvSpPr/>
            <p:nvPr/>
          </p:nvSpPr>
          <p:spPr bwMode="auto">
            <a:xfrm>
              <a:off x="1072572" y="-694828"/>
              <a:ext cx="4114800" cy="2389018"/>
            </a:xfrm>
            <a:prstGeom prst="cloudCallout">
              <a:avLst>
                <a:gd name="adj1" fmla="val -52910"/>
                <a:gd name="adj2" fmla="val 78441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 smtClean="0">
                  <a:solidFill>
                    <a:srgbClr val="FF0066"/>
                  </a:solidFill>
                  <a:latin typeface="Bookman Old Style" pitchFamily="18" charset="0"/>
                </a:rPr>
                <a:t>Let’s </a:t>
              </a:r>
              <a:r>
                <a:rPr lang="en-US" sz="2000" b="1" dirty="0">
                  <a:solidFill>
                    <a:srgbClr val="FF0066"/>
                  </a:solidFill>
                  <a:latin typeface="Bookman Old Style" pitchFamily="18" charset="0"/>
                </a:rPr>
                <a:t>study </a:t>
              </a:r>
              <a:r>
                <a:rPr lang="en-US" sz="2000" b="1" dirty="0" smtClean="0">
                  <a:solidFill>
                    <a:srgbClr val="FF0066"/>
                  </a:solidFill>
                  <a:latin typeface="Bookman Old Style" pitchFamily="18" charset="0"/>
                </a:rPr>
                <a:t>Mendel’s Experiments With pea plant in detail </a:t>
              </a:r>
              <a:endParaRPr lang="en-US" sz="2000" b="1" dirty="0">
                <a:solidFill>
                  <a:srgbClr val="FF0066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208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orizontal Scroll 32"/>
          <p:cNvSpPr/>
          <p:nvPr/>
        </p:nvSpPr>
        <p:spPr>
          <a:xfrm>
            <a:off x="750110" y="591137"/>
            <a:ext cx="5697220" cy="1038551"/>
          </a:xfrm>
          <a:prstGeom prst="horizontalScroll">
            <a:avLst/>
          </a:prstGeom>
          <a:gradFill>
            <a:gsLst>
              <a:gs pos="0">
                <a:srgbClr val="00B0F0"/>
              </a:gs>
              <a:gs pos="100000">
                <a:schemeClr val="bg1"/>
              </a:gs>
            </a:gsLst>
            <a:lin ang="5400000" scaled="0"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Book Antiqua" panose="02040602050305030304" pitchFamily="18" charset="0"/>
              </a:rPr>
              <a:t>Mendel used Visible 7 contrasting characters of</a:t>
            </a:r>
          </a:p>
          <a:p>
            <a:pPr algn="ctr"/>
            <a:r>
              <a:rPr lang="en-US" b="1" i="1" dirty="0" err="1">
                <a:solidFill>
                  <a:schemeClr val="tx1"/>
                </a:solidFill>
                <a:latin typeface="Book Antiqua" panose="02040602050305030304" pitchFamily="18" charset="0"/>
              </a:rPr>
              <a:t>Pisum</a:t>
            </a:r>
            <a:r>
              <a:rPr lang="en-US" b="1" i="1" dirty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Book Antiqua" panose="02040602050305030304" pitchFamily="18" charset="0"/>
              </a:rPr>
              <a:t>Sativum</a:t>
            </a:r>
            <a:r>
              <a:rPr lang="en-US" b="1" i="1" dirty="0">
                <a:solidFill>
                  <a:schemeClr val="tx1"/>
                </a:solidFill>
                <a:latin typeface="Book Antiqua" panose="02040602050305030304" pitchFamily="18" charset="0"/>
              </a:rPr>
              <a:t> (garden pea) 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8898" y="1538403"/>
            <a:ext cx="3077187" cy="3077187"/>
          </a:xfrm>
          <a:prstGeom prst="rect">
            <a:avLst/>
          </a:prstGeom>
          <a:noFill/>
        </p:spPr>
      </p:pic>
      <p:grpSp>
        <p:nvGrpSpPr>
          <p:cNvPr id="31" name="Group 30"/>
          <p:cNvGrpSpPr/>
          <p:nvPr/>
        </p:nvGrpSpPr>
        <p:grpSpPr>
          <a:xfrm>
            <a:off x="3858896" y="3717925"/>
            <a:ext cx="1448217" cy="786951"/>
            <a:chOff x="3836591" y="3717925"/>
            <a:chExt cx="1448217" cy="786951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91" t="20766" r="45957" b="33357"/>
            <a:stretch/>
          </p:blipFill>
          <p:spPr bwMode="auto">
            <a:xfrm>
              <a:off x="4539274" y="3717925"/>
              <a:ext cx="745534" cy="786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407" r="50000" b="11218"/>
            <a:stretch/>
          </p:blipFill>
          <p:spPr bwMode="auto">
            <a:xfrm>
              <a:off x="3836591" y="3817006"/>
              <a:ext cx="592349" cy="55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1" t="20766" r="17004" b="33357"/>
          <a:stretch/>
        </p:blipFill>
        <p:spPr bwMode="auto">
          <a:xfrm>
            <a:off x="3837470" y="641799"/>
            <a:ext cx="1491069" cy="78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447330" y="1516618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  <a:latin typeface="Bookman Old Style" pitchFamily="18" charset="0"/>
              </a:rPr>
              <a:t>Colour</a:t>
            </a:r>
            <a:r>
              <a:rPr lang="en-US" b="1" dirty="0">
                <a:solidFill>
                  <a:srgbClr val="002060"/>
                </a:solidFill>
                <a:latin typeface="Bookman Old Style" pitchFamily="18" charset="0"/>
              </a:rPr>
              <a:t> of flower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04815" y="3257550"/>
            <a:ext cx="1614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Purple/White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89045" y="1801296"/>
            <a:ext cx="1917243" cy="2349453"/>
            <a:chOff x="489045" y="1801296"/>
            <a:chExt cx="1917243" cy="2349453"/>
          </a:xfrm>
        </p:grpSpPr>
        <p:pic>
          <p:nvPicPr>
            <p:cNvPr id="10" name="Picture 9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51" t="15922" r="42031" b="58258"/>
            <a:stretch/>
          </p:blipFill>
          <p:spPr bwMode="auto">
            <a:xfrm>
              <a:off x="1089102" y="2157997"/>
              <a:ext cx="434898" cy="779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9045" y="1801296"/>
              <a:ext cx="1917243" cy="2349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ight Arrow 1"/>
          <p:cNvSpPr/>
          <p:nvPr/>
        </p:nvSpPr>
        <p:spPr>
          <a:xfrm>
            <a:off x="5791685" y="2381251"/>
            <a:ext cx="382695" cy="381000"/>
          </a:xfrm>
          <a:prstGeom prst="rightArrow">
            <a:avLst/>
          </a:prstGeom>
          <a:solidFill>
            <a:srgbClr val="660066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flipH="1">
            <a:off x="2850365" y="2381251"/>
            <a:ext cx="382695" cy="381000"/>
          </a:xfrm>
          <a:prstGeom prst="rightArrow">
            <a:avLst/>
          </a:prstGeom>
          <a:solidFill>
            <a:srgbClr val="660066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 rot="16200000" flipH="1" flipV="1">
            <a:off x="4299012" y="3029798"/>
            <a:ext cx="382695" cy="381000"/>
          </a:xfrm>
          <a:prstGeom prst="rightArrow">
            <a:avLst/>
          </a:prstGeom>
          <a:solidFill>
            <a:srgbClr val="660066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5400000" flipH="1">
            <a:off x="4299012" y="1732702"/>
            <a:ext cx="382695" cy="381000"/>
          </a:xfrm>
          <a:prstGeom prst="rightArrow">
            <a:avLst/>
          </a:prstGeom>
          <a:solidFill>
            <a:srgbClr val="660066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56860" y="2107477"/>
            <a:ext cx="2667000" cy="928548"/>
          </a:xfrm>
          <a:prstGeom prst="ellipse">
            <a:avLst/>
          </a:prstGeom>
          <a:solidFill>
            <a:srgbClr val="FFC000"/>
          </a:solidFill>
          <a:ln>
            <a:solidFill>
              <a:srgbClr val="660066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Book Antiqua" panose="02040602050305030304" pitchFamily="18" charset="0"/>
              </a:rPr>
              <a:t>7 contrasting </a:t>
            </a:r>
            <a:r>
              <a:rPr lang="en-US" b="1" i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characters are</a:t>
            </a:r>
            <a:endParaRPr lang="en-US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3565" y="1516618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Bookman Old Style" pitchFamily="18" charset="0"/>
              </a:rPr>
              <a:t>Height of plant</a:t>
            </a:r>
            <a:endParaRPr lang="en-US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1050" y="4171950"/>
            <a:ext cx="1298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Tall/dwarf</a:t>
            </a:r>
            <a:endParaRPr lang="en-US" sz="16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107697" y="1731854"/>
            <a:ext cx="2744328" cy="1957497"/>
            <a:chOff x="6107697" y="1731854"/>
            <a:chExt cx="2744328" cy="1957497"/>
          </a:xfrm>
        </p:grpSpPr>
        <p:pic>
          <p:nvPicPr>
            <p:cNvPr id="14" name="Picture 13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20" b="3740"/>
            <a:stretch/>
          </p:blipFill>
          <p:spPr bwMode="auto">
            <a:xfrm>
              <a:off x="7447765" y="1835150"/>
              <a:ext cx="1404260" cy="127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107697" y="1731854"/>
              <a:ext cx="1480459" cy="1957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Box 18"/>
          <p:cNvSpPr txBox="1"/>
          <p:nvPr/>
        </p:nvSpPr>
        <p:spPr>
          <a:xfrm>
            <a:off x="3819814" y="373618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Bookman Old Style" pitchFamily="18" charset="0"/>
              </a:rPr>
              <a:t>Seed shape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03409" y="1291134"/>
            <a:ext cx="1959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Round/Wrinkled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88556" y="3414762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Bookman Old Style" pitchFamily="18" charset="0"/>
              </a:rPr>
              <a:t>Seed </a:t>
            </a:r>
            <a:r>
              <a:rPr lang="en-US" b="1" dirty="0" err="1">
                <a:solidFill>
                  <a:srgbClr val="002060"/>
                </a:solidFill>
                <a:latin typeface="Bookman Old Style" pitchFamily="18" charset="0"/>
              </a:rPr>
              <a:t>colour</a:t>
            </a:r>
            <a:endParaRPr lang="en-US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66114" y="4332278"/>
            <a:ext cx="1633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Yellow/Green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2064" y="267462"/>
            <a:ext cx="2916936" cy="374338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MENDEL’S EXPERIMENT</a:t>
            </a:r>
          </a:p>
        </p:txBody>
      </p:sp>
    </p:spTree>
    <p:extLst>
      <p:ext uri="{BB962C8B-B14F-4D97-AF65-F5344CB8AC3E}">
        <p14:creationId xmlns:p14="http://schemas.microsoft.com/office/powerpoint/2010/main" val="240819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15" grpId="0"/>
      <p:bldP spid="16" grpId="0"/>
      <p:bldP spid="2" grpId="0" animBg="1"/>
      <p:bldP spid="3" grpId="0" animBg="1"/>
      <p:bldP spid="4" grpId="0" animBg="1"/>
      <p:bldP spid="5" grpId="0" animBg="1"/>
      <p:bldP spid="6" grpId="0" animBg="1"/>
      <p:bldP spid="11" grpId="0"/>
      <p:bldP spid="12" grpId="0"/>
      <p:bldP spid="19" grpId="0"/>
      <p:bldP spid="20" grpId="0"/>
      <p:bldP spid="26" grpId="0"/>
      <p:bldP spid="27" grpId="0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5509" y="3509122"/>
            <a:ext cx="1707853" cy="1371600"/>
            <a:chOff x="4038600" y="5171844"/>
            <a:chExt cx="1707853" cy="1371600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038600" y="5171844"/>
              <a:ext cx="86965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flipH="1">
              <a:off x="4876800" y="5171844"/>
              <a:ext cx="86965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6781800" y="1276350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Bookman Old Style" pitchFamily="18" charset="0"/>
              </a:rPr>
              <a:t>Pod shape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20107" y="2711657"/>
            <a:ext cx="1976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Full/Constricted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791685" y="2381251"/>
            <a:ext cx="382695" cy="381000"/>
          </a:xfrm>
          <a:prstGeom prst="rightArrow">
            <a:avLst/>
          </a:prstGeom>
          <a:solidFill>
            <a:srgbClr val="660066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flipH="1">
            <a:off x="2850365" y="2381251"/>
            <a:ext cx="382695" cy="381000"/>
          </a:xfrm>
          <a:prstGeom prst="rightArrow">
            <a:avLst/>
          </a:prstGeom>
          <a:solidFill>
            <a:srgbClr val="660066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56860" y="2107477"/>
            <a:ext cx="2667000" cy="928548"/>
          </a:xfrm>
          <a:prstGeom prst="ellipse">
            <a:avLst/>
          </a:prstGeom>
          <a:solidFill>
            <a:srgbClr val="FFC000"/>
          </a:solidFill>
          <a:ln>
            <a:solidFill>
              <a:srgbClr val="660066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Book Antiqua" panose="02040602050305030304" pitchFamily="18" charset="0"/>
              </a:rPr>
              <a:t>7 contrasting characters are</a:t>
            </a:r>
            <a:endParaRPr lang="en-US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1379" y="1148646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Bookman Old Style" pitchFamily="18" charset="0"/>
              </a:rPr>
              <a:t>Pod </a:t>
            </a:r>
            <a:r>
              <a:rPr lang="en-US" b="1" dirty="0" err="1">
                <a:solidFill>
                  <a:srgbClr val="002060"/>
                </a:solidFill>
                <a:latin typeface="Bookman Old Style" pitchFamily="18" charset="0"/>
              </a:rPr>
              <a:t>colour</a:t>
            </a:r>
            <a:endParaRPr lang="en-US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5619" y="3726418"/>
            <a:ext cx="1633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Green/Yellow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259896" y="1856690"/>
            <a:ext cx="2503104" cy="838199"/>
            <a:chOff x="5974991" y="2201064"/>
            <a:chExt cx="2503104" cy="838199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974991" y="2201064"/>
              <a:ext cx="1257298" cy="838199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275299" y="2201064"/>
              <a:ext cx="1202796" cy="838199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1259414" y="1667736"/>
            <a:ext cx="1486190" cy="1910206"/>
            <a:chOff x="609600" y="1667736"/>
            <a:chExt cx="1486190" cy="1910206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48" r="41002" b="34801"/>
            <a:stretch/>
          </p:blipFill>
          <p:spPr bwMode="auto">
            <a:xfrm>
              <a:off x="609600" y="1667736"/>
              <a:ext cx="716823" cy="1901994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08" r="9333" b="34801"/>
            <a:stretch/>
          </p:blipFill>
          <p:spPr bwMode="auto">
            <a:xfrm>
              <a:off x="1357304" y="1675947"/>
              <a:ext cx="738486" cy="190199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" name="Right Arrow 39"/>
          <p:cNvSpPr/>
          <p:nvPr/>
        </p:nvSpPr>
        <p:spPr>
          <a:xfrm rot="16200000" flipH="1" flipV="1">
            <a:off x="4299012" y="3029798"/>
            <a:ext cx="382695" cy="381000"/>
          </a:xfrm>
          <a:prstGeom prst="rightArrow">
            <a:avLst/>
          </a:prstGeom>
          <a:solidFill>
            <a:srgbClr val="660066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352800" y="3257550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Bookman Old Style" pitchFamily="18" charset="0"/>
              </a:rPr>
              <a:t>Position of flower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2064" y="267462"/>
            <a:ext cx="2916936" cy="374338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MENDEL’S EXPERIMENT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79495" y="4767818"/>
            <a:ext cx="1806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Axial/Terminal</a:t>
            </a:r>
          </a:p>
        </p:txBody>
      </p:sp>
    </p:spTree>
    <p:extLst>
      <p:ext uri="{BB962C8B-B14F-4D97-AF65-F5344CB8AC3E}">
        <p14:creationId xmlns:p14="http://schemas.microsoft.com/office/powerpoint/2010/main" val="424225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" grpId="0" animBg="1"/>
      <p:bldP spid="3" grpId="0" animBg="1"/>
      <p:bldP spid="11" grpId="0"/>
      <p:bldP spid="12" grpId="0"/>
      <p:bldP spid="40" grpId="0" animBg="1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621268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66"/>
                </a:solidFill>
                <a:latin typeface="Book Antiqua" panose="02040602050305030304" pitchFamily="18" charset="0"/>
              </a:rPr>
              <a:t>What he was thinking to do with these traits?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8374" y="971550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Producing offspring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2574" y="971550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by crossing these traits</a:t>
            </a:r>
          </a:p>
        </p:txBody>
      </p:sp>
      <p:sp>
        <p:nvSpPr>
          <p:cNvPr id="6" name="Oval 5"/>
          <p:cNvSpPr/>
          <p:nvPr/>
        </p:nvSpPr>
        <p:spPr>
          <a:xfrm>
            <a:off x="524071" y="781035"/>
            <a:ext cx="1570052" cy="163831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0" b="3740"/>
          <a:stretch/>
        </p:blipFill>
        <p:spPr bwMode="auto">
          <a:xfrm>
            <a:off x="6959865" y="1285180"/>
            <a:ext cx="1281192" cy="115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7" b="22311"/>
          <a:stretch/>
        </p:blipFill>
        <p:spPr bwMode="auto">
          <a:xfrm>
            <a:off x="5233869" y="1272429"/>
            <a:ext cx="1223520" cy="117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Multiply 9"/>
          <p:cNvSpPr/>
          <p:nvPr/>
        </p:nvSpPr>
        <p:spPr>
          <a:xfrm>
            <a:off x="6248400" y="1719809"/>
            <a:ext cx="684613" cy="775741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0" b="3740"/>
          <a:stretch/>
        </p:blipFill>
        <p:spPr bwMode="auto">
          <a:xfrm>
            <a:off x="3715925" y="1285180"/>
            <a:ext cx="1281192" cy="115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7" b="22311"/>
          <a:stretch/>
        </p:blipFill>
        <p:spPr bwMode="auto">
          <a:xfrm>
            <a:off x="2185869" y="1272429"/>
            <a:ext cx="1223520" cy="117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1800" y="1719809"/>
            <a:ext cx="1161788" cy="83872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727255" y="2343150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66"/>
                </a:solidFill>
                <a:latin typeface="Book Antiqua" panose="02040602050305030304" pitchFamily="18" charset="0"/>
              </a:rPr>
              <a:t>Calculate the percentage of the offspring with particular traits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8411" y="2735818"/>
            <a:ext cx="4006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Book Antiqua" panose="02040602050305030304" pitchFamily="18" charset="0"/>
              </a:rPr>
              <a:t>Mendel</a:t>
            </a:r>
            <a:r>
              <a:rPr lang="en-US" sz="16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1600" dirty="0" smtClean="0">
                <a:latin typeface="Book Antiqua" panose="02040602050305030304" pitchFamily="18" charset="0"/>
              </a:rPr>
              <a:t>made </a:t>
            </a:r>
            <a:r>
              <a:rPr lang="en-US" sz="1600" dirty="0">
                <a:latin typeface="Book Antiqua" panose="02040602050305030304" pitchFamily="18" charset="0"/>
              </a:rPr>
              <a:t>several crosses of pea plant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99411" y="2735818"/>
            <a:ext cx="4039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ok Antiqua" panose="02040602050305030304" pitchFamily="18" charset="0"/>
              </a:rPr>
              <a:t>involving only one pair of character(traits)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9411" y="315459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For </a:t>
            </a:r>
            <a:r>
              <a:rPr lang="en-US" dirty="0" err="1">
                <a:latin typeface="Book Antiqua" panose="02040602050305030304" pitchFamily="18" charset="0"/>
              </a:rPr>
              <a:t>eg</a:t>
            </a:r>
            <a:r>
              <a:rPr lang="en-US" dirty="0">
                <a:latin typeface="Book Antiqua" panose="02040602050305030304" pitchFamily="18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80011" y="3154689"/>
            <a:ext cx="1313180" cy="369332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Tall plant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Multiply 19"/>
          <p:cNvSpPr/>
          <p:nvPr/>
        </p:nvSpPr>
        <p:spPr>
          <a:xfrm>
            <a:off x="3207104" y="3105150"/>
            <a:ext cx="419100" cy="46841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32611" y="3154689"/>
            <a:ext cx="1526380" cy="369332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Dwarf plant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Equal 21"/>
          <p:cNvSpPr/>
          <p:nvPr/>
        </p:nvSpPr>
        <p:spPr>
          <a:xfrm>
            <a:off x="5232811" y="3154689"/>
            <a:ext cx="457200" cy="369332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23" name="Picture 5" descr="C:\Users\Rajat\Desktop\mapping of genes\question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7203751">
            <a:off x="5786495" y="3076046"/>
            <a:ext cx="526618" cy="526618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2177372" y="3573561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only one pair at a time</a:t>
            </a:r>
          </a:p>
        </p:txBody>
      </p:sp>
      <p:sp>
        <p:nvSpPr>
          <p:cNvPr id="25" name="Left Brace 24"/>
          <p:cNvSpPr/>
          <p:nvPr/>
        </p:nvSpPr>
        <p:spPr>
          <a:xfrm rot="16200000">
            <a:off x="3201431" y="2795582"/>
            <a:ext cx="430447" cy="2478564"/>
          </a:xfrm>
          <a:prstGeom prst="leftBrace">
            <a:avLst>
              <a:gd name="adj1" fmla="val 28571"/>
              <a:gd name="adj2" fmla="val 5069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54743" y="420602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First parents for crossing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79351" y="4619420"/>
            <a:ext cx="2074607" cy="369332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P1 GENERATION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12064" y="267462"/>
            <a:ext cx="2916936" cy="374338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MENDEL’S EXPERIMENT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6183512" y="1766982"/>
            <a:ext cx="2833897" cy="1138113"/>
          </a:xfrm>
          <a:prstGeom prst="wedgeRoundRectCallout">
            <a:avLst>
              <a:gd name="adj1" fmla="val -47738"/>
              <a:gd name="adj2" fmla="val 89900"/>
              <a:gd name="adj3" fmla="val 16667"/>
            </a:avLst>
          </a:prstGeom>
          <a:solidFill>
            <a:srgbClr val="00B0F0">
              <a:alpha val="89000"/>
            </a:srgb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As </a:t>
            </a:r>
            <a:r>
              <a:rPr lang="en-US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mendel</a:t>
            </a:r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has taken one character at a time, so it is called as mono hybrid cross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55984" y="3758227"/>
            <a:ext cx="1313180" cy="750332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rgbClr val="FF0066"/>
                </a:solidFill>
              </a:rPr>
              <a:t>Mono</a:t>
            </a:r>
            <a:r>
              <a:rPr lang="en-US" dirty="0" smtClean="0">
                <a:solidFill>
                  <a:schemeClr val="tx1"/>
                </a:solidFill>
              </a:rPr>
              <a:t> means one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83512" y="3758227"/>
            <a:ext cx="2234545" cy="750332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rgbClr val="FF0066"/>
                </a:solidFill>
              </a:rPr>
              <a:t>Hybrid</a:t>
            </a:r>
            <a:r>
              <a:rPr lang="en-US" dirty="0" smtClean="0">
                <a:solidFill>
                  <a:schemeClr val="tx1"/>
                </a:solidFill>
              </a:rPr>
              <a:t> means two different characters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6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4" grpId="0"/>
      <p:bldP spid="10" grpId="0" animBg="1"/>
      <p:bldP spid="15" grpId="0"/>
      <p:bldP spid="15" grpId="1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4" grpId="0"/>
      <p:bldP spid="25" grpId="0" animBg="1"/>
      <p:bldP spid="26" grpId="0"/>
      <p:bldP spid="27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24974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5556</TotalTime>
  <Words>153</Words>
  <Application>Microsoft Office PowerPoint</Application>
  <PresentationFormat>On-screen Show (16:9)</PresentationFormat>
  <Paragraphs>42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 Antiqua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285</cp:revision>
  <dcterms:created xsi:type="dcterms:W3CDTF">2013-07-31T12:47:49Z</dcterms:created>
  <dcterms:modified xsi:type="dcterms:W3CDTF">2022-04-25T02:18:54Z</dcterms:modified>
</cp:coreProperties>
</file>