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5" r:id="rId2"/>
    <p:sldId id="370" r:id="rId3"/>
    <p:sldId id="336" r:id="rId4"/>
    <p:sldId id="342" r:id="rId5"/>
    <p:sldId id="344" r:id="rId6"/>
    <p:sldId id="345" r:id="rId7"/>
    <p:sldId id="377" r:id="rId8"/>
    <p:sldId id="347" r:id="rId9"/>
    <p:sldId id="346" r:id="rId10"/>
    <p:sldId id="348" r:id="rId11"/>
    <p:sldId id="38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Mendel’s terminologies</a:t>
            </a:r>
            <a:endParaRPr lang="pt-BR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1788851"/>
            <a:ext cx="1160483" cy="1386787"/>
            <a:chOff x="973116" y="1712651"/>
            <a:chExt cx="1160483" cy="1386787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01716" y="1712651"/>
              <a:ext cx="628384" cy="99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Axial </a:t>
              </a:r>
            </a:p>
          </p:txBody>
        </p:sp>
      </p:grpSp>
      <p:sp>
        <p:nvSpPr>
          <p:cNvPr id="29" name="Multiply 28"/>
          <p:cNvSpPr/>
          <p:nvPr/>
        </p:nvSpPr>
        <p:spPr>
          <a:xfrm>
            <a:off x="1981200" y="21209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1529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6036" y="1612758"/>
            <a:ext cx="1273964" cy="1562880"/>
            <a:chOff x="2536036" y="1536558"/>
            <a:chExt cx="1273964" cy="156288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2734269" y="1536558"/>
              <a:ext cx="801298" cy="1263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36036" y="2730106"/>
              <a:ext cx="1273964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 smtClean="0">
                <a:solidFill>
                  <a:srgbClr val="C00000"/>
                </a:solidFill>
                <a:latin typeface="Bookman Old Style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Bookman Old Style" pitchFamily="18" charset="0"/>
                </a:rPr>
                <a:t>Terminal</a:t>
              </a:r>
              <a:endParaRPr lang="en-US" dirty="0">
                <a:solidFill>
                  <a:schemeClr val="tx1"/>
                </a:solidFill>
                <a:latin typeface="Bookman Old Style" pitchFamily="18" charset="0"/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34163" y="1029385"/>
            <a:ext cx="4376437" cy="509826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In the next generation </a:t>
            </a:r>
            <a:r>
              <a:rPr lang="en-US" sz="1600" dirty="0" smtClean="0">
                <a:solidFill>
                  <a:schemeClr val="tx1"/>
                </a:solidFill>
              </a:rPr>
              <a:t>position of all flower were axial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21729" y="1641847"/>
            <a:ext cx="3491765" cy="1615703"/>
            <a:chOff x="4450335" y="1565647"/>
            <a:chExt cx="3491765" cy="1615703"/>
          </a:xfrm>
        </p:grpSpPr>
        <p:sp>
          <p:nvSpPr>
            <p:cNvPr id="39" name="TextBox 38"/>
            <p:cNvSpPr txBox="1"/>
            <p:nvPr/>
          </p:nvSpPr>
          <p:spPr>
            <a:xfrm>
              <a:off x="5523486" y="2812018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Axial</a:t>
              </a: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50335" y="1565647"/>
              <a:ext cx="779292" cy="122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50129">
              <a:off x="5363768" y="1565647"/>
              <a:ext cx="779292" cy="122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6637">
              <a:off x="6241628" y="1565647"/>
              <a:ext cx="779292" cy="122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4784">
              <a:off x="7162808" y="1565647"/>
              <a:ext cx="779292" cy="122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axial flowers are dominant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over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terminal flower.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Position of flower</a:t>
            </a:r>
          </a:p>
        </p:txBody>
      </p:sp>
    </p:spTree>
    <p:extLst>
      <p:ext uri="{BB962C8B-B14F-4D97-AF65-F5344CB8AC3E}">
        <p14:creationId xmlns:p14="http://schemas.microsoft.com/office/powerpoint/2010/main" val="41967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4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155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622992"/>
            <a:ext cx="5149119" cy="4114962"/>
            <a:chOff x="38253" y="-694828"/>
            <a:chExt cx="5149119" cy="41149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3" y="1979881"/>
              <a:ext cx="1326276" cy="1440253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 bwMode="auto">
            <a:xfrm>
              <a:off x="1072572" y="-694828"/>
              <a:ext cx="4114800" cy="2389018"/>
            </a:xfrm>
            <a:prstGeom prst="cloudCallout">
              <a:avLst>
                <a:gd name="adj1" fmla="val -52910"/>
                <a:gd name="adj2" fmla="val 7844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FF0066"/>
                  </a:solidFill>
                  <a:latin typeface="Bookman Old Style" pitchFamily="18" charset="0"/>
                </a:rPr>
                <a:t>Mendel showed his experiment and results using some specific terminologies.</a:t>
              </a:r>
              <a:endParaRPr lang="en-US" sz="20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0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31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Character which masks or hides its partner is called as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dominant</a:t>
            </a:r>
            <a:r>
              <a:rPr lang="en-US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 smtClean="0">
                <a:latin typeface="Book Antiqua" panose="02040602050305030304" pitchFamily="18" charset="0"/>
              </a:rPr>
              <a:t>character and the character which gets masked is </a:t>
            </a:r>
            <a:r>
              <a:rPr lang="en-US" b="1" dirty="0">
                <a:latin typeface="Book Antiqua" panose="02040602050305030304" pitchFamily="18" charset="0"/>
              </a:rPr>
              <a:t>called as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recessive</a:t>
            </a:r>
            <a:r>
              <a:rPr lang="en-US" b="1" dirty="0" smtClean="0">
                <a:latin typeface="Book Antiqua" panose="02040602050305030304" pitchFamily="18" charset="0"/>
              </a:rPr>
              <a:t>.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0500" y="1631950"/>
            <a:ext cx="4696212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plant were tall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14986"/>
            <a:ext cx="617924" cy="1156964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1306272" y="3428884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799" y="1288018"/>
            <a:ext cx="965202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eg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57572" y="2043832"/>
            <a:ext cx="4048508" cy="2128118"/>
            <a:chOff x="2757572" y="2043832"/>
            <a:chExt cx="4048508" cy="2128118"/>
          </a:xfrm>
        </p:grpSpPr>
        <p:sp>
          <p:nvSpPr>
            <p:cNvPr id="15" name="Equal 14"/>
            <p:cNvSpPr/>
            <p:nvPr/>
          </p:nvSpPr>
          <p:spPr>
            <a:xfrm>
              <a:off x="2757572" y="3553579"/>
              <a:ext cx="622300" cy="502702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ok Antiqua" panose="0204060205030503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05200" y="2043832"/>
              <a:ext cx="3300880" cy="2128118"/>
              <a:chOff x="3505200" y="1778501"/>
              <a:chExt cx="3300880" cy="2128118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1778501"/>
                <a:ext cx="667949" cy="212811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4680" y="1778501"/>
                <a:ext cx="667949" cy="212811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2880" y="1778501"/>
                <a:ext cx="667949" cy="2128118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131" y="1778501"/>
                <a:ext cx="667949" cy="2128118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1642412" y="12880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When tall plant is crossed with dwarf plant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42481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tall plant genes dominates the recessive plant genes.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" y="2004648"/>
            <a:ext cx="667949" cy="21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31" grpId="0" animBg="1"/>
      <p:bldP spid="14" grpId="0" animBg="1"/>
      <p:bldP spid="17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Seed shape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0" y="1934619"/>
            <a:ext cx="1160483" cy="1164819"/>
            <a:chOff x="973116" y="1934619"/>
            <a:chExt cx="1160483" cy="1164819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1" t="20766" r="42251" b="33357"/>
            <a:stretch/>
          </p:blipFill>
          <p:spPr bwMode="auto">
            <a:xfrm>
              <a:off x="1132880" y="1934619"/>
              <a:ext cx="840954" cy="78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Round</a:t>
              </a:r>
            </a:p>
          </p:txBody>
        </p:sp>
      </p:grpSp>
      <p:sp>
        <p:nvSpPr>
          <p:cNvPr id="29" name="Multiply 28"/>
          <p:cNvSpPr/>
          <p:nvPr/>
        </p:nvSpPr>
        <p:spPr>
          <a:xfrm>
            <a:off x="1981200" y="20447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0767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6036" y="1934620"/>
            <a:ext cx="1197764" cy="1164818"/>
            <a:chOff x="2536036" y="1934620"/>
            <a:chExt cx="1197764" cy="1164818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88" t="20766" r="16360" b="33357"/>
            <a:stretch/>
          </p:blipFill>
          <p:spPr bwMode="auto">
            <a:xfrm>
              <a:off x="2762151" y="1934620"/>
              <a:ext cx="745535" cy="78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36036" y="2730106"/>
              <a:ext cx="1197764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Wrinkled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56100" y="1934620"/>
            <a:ext cx="3495254" cy="1144646"/>
            <a:chOff x="4356100" y="1934620"/>
            <a:chExt cx="3495254" cy="1144646"/>
          </a:xfrm>
        </p:grpSpPr>
        <p:grpSp>
          <p:nvGrpSpPr>
            <p:cNvPr id="8" name="Group 7"/>
            <p:cNvGrpSpPr/>
            <p:nvPr/>
          </p:nvGrpSpPr>
          <p:grpSpPr>
            <a:xfrm>
              <a:off x="4356100" y="1934620"/>
              <a:ext cx="3495254" cy="786951"/>
              <a:chOff x="4356100" y="1934620"/>
              <a:chExt cx="3495254" cy="786951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91" t="20766" r="42251" b="33357"/>
              <a:stretch/>
            </p:blipFill>
            <p:spPr bwMode="auto">
              <a:xfrm>
                <a:off x="4356100" y="1934620"/>
                <a:ext cx="840954" cy="786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91" t="20766" r="42251" b="33357"/>
              <a:stretch/>
            </p:blipFill>
            <p:spPr bwMode="auto">
              <a:xfrm>
                <a:off x="5240867" y="1934620"/>
                <a:ext cx="840954" cy="786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91" t="20766" r="42251" b="33357"/>
              <a:stretch/>
            </p:blipFill>
            <p:spPr bwMode="auto">
              <a:xfrm>
                <a:off x="6125634" y="1934620"/>
                <a:ext cx="840954" cy="786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91" t="20766" r="42251" b="33357"/>
              <a:stretch/>
            </p:blipFill>
            <p:spPr bwMode="auto">
              <a:xfrm>
                <a:off x="7010400" y="1934620"/>
                <a:ext cx="840954" cy="786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5523486" y="2709934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Round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507686" y="1429816"/>
            <a:ext cx="4950514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</a:t>
            </a:r>
            <a:r>
              <a:rPr lang="en-US" dirty="0" smtClean="0">
                <a:solidFill>
                  <a:schemeClr val="tx1"/>
                </a:solidFill>
              </a:rPr>
              <a:t>seeds were </a:t>
            </a:r>
            <a:r>
              <a:rPr lang="en-US" dirty="0">
                <a:solidFill>
                  <a:schemeClr val="tx1"/>
                </a:solidFill>
              </a:rPr>
              <a:t>Round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round seeds dominates over 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recessive w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rinkled seeds.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9" grpId="0" animBg="1"/>
      <p:bldP spid="30" grpId="0" animBg="1"/>
      <p:bldP spid="40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Seed </a:t>
            </a:r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2032231"/>
            <a:ext cx="1160483" cy="1067207"/>
            <a:chOff x="973116" y="2032231"/>
            <a:chExt cx="1160483" cy="1067207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25528" y="2032231"/>
              <a:ext cx="623887" cy="59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Yellow </a:t>
              </a:r>
            </a:p>
          </p:txBody>
        </p:sp>
      </p:grpSp>
      <p:sp>
        <p:nvSpPr>
          <p:cNvPr id="29" name="Multiply 28"/>
          <p:cNvSpPr/>
          <p:nvPr/>
        </p:nvSpPr>
        <p:spPr>
          <a:xfrm>
            <a:off x="1981200" y="20447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0767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6036" y="1976398"/>
            <a:ext cx="1197764" cy="1123040"/>
            <a:chOff x="2536036" y="1976398"/>
            <a:chExt cx="1197764" cy="112304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26744" y="1976398"/>
              <a:ext cx="816347" cy="86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36036" y="2730106"/>
              <a:ext cx="1197764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Green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24200" y="1429816"/>
            <a:ext cx="5824545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</a:t>
            </a:r>
            <a:r>
              <a:rPr lang="en-US" dirty="0" err="1" smtClean="0">
                <a:solidFill>
                  <a:schemeClr val="tx1"/>
                </a:solidFill>
              </a:rPr>
              <a:t>colour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seed were yellow.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072" y="2098116"/>
            <a:ext cx="3398749" cy="1083234"/>
            <a:chOff x="4469678" y="2098116"/>
            <a:chExt cx="3398749" cy="1083234"/>
          </a:xfrm>
        </p:grpSpPr>
        <p:sp>
          <p:nvSpPr>
            <p:cNvPr id="39" name="TextBox 38"/>
            <p:cNvSpPr txBox="1"/>
            <p:nvPr/>
          </p:nvSpPr>
          <p:spPr>
            <a:xfrm>
              <a:off x="5523486" y="2812018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Yellow</a:t>
              </a: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69678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350129">
              <a:off x="5383111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736637">
              <a:off x="6260971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724784">
              <a:off x="7182151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y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ellow seed is dominant over green seed.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40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Seed </a:t>
            </a:r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2032231"/>
            <a:ext cx="1160483" cy="1067207"/>
            <a:chOff x="973116" y="2032231"/>
            <a:chExt cx="1160483" cy="1067207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25528" y="2032231"/>
              <a:ext cx="623887" cy="59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Yellow </a:t>
              </a:r>
            </a:p>
          </p:txBody>
        </p:sp>
      </p:grpSp>
      <p:sp>
        <p:nvSpPr>
          <p:cNvPr id="29" name="Multiply 28"/>
          <p:cNvSpPr/>
          <p:nvPr/>
        </p:nvSpPr>
        <p:spPr>
          <a:xfrm>
            <a:off x="1981200" y="20447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0767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6036" y="1976398"/>
            <a:ext cx="1197764" cy="1123040"/>
            <a:chOff x="2536036" y="1976398"/>
            <a:chExt cx="1197764" cy="112304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26744" y="1976398"/>
              <a:ext cx="816347" cy="86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36036" y="2730106"/>
              <a:ext cx="1197764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Green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24200" y="1429816"/>
            <a:ext cx="5824545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</a:t>
            </a:r>
            <a:r>
              <a:rPr lang="en-US" dirty="0" err="1" smtClean="0">
                <a:solidFill>
                  <a:schemeClr val="tx1"/>
                </a:solidFill>
              </a:rPr>
              <a:t>colour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seed were yellow.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072" y="2098116"/>
            <a:ext cx="3398749" cy="1083234"/>
            <a:chOff x="4469678" y="2098116"/>
            <a:chExt cx="3398749" cy="1083234"/>
          </a:xfrm>
        </p:grpSpPr>
        <p:sp>
          <p:nvSpPr>
            <p:cNvPr id="39" name="TextBox 38"/>
            <p:cNvSpPr txBox="1"/>
            <p:nvPr/>
          </p:nvSpPr>
          <p:spPr>
            <a:xfrm>
              <a:off x="5523486" y="2812018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Yellow</a:t>
              </a: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69678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350129">
              <a:off x="5383111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736637">
              <a:off x="6260971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724784">
              <a:off x="7182151" y="2098116"/>
              <a:ext cx="686276" cy="6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y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ellow seed is dominant over green seed.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40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okman Old Style" pitchFamily="18" charset="0"/>
              </a:rPr>
              <a:t>Pod shape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6370" y="1860178"/>
            <a:ext cx="1267570" cy="1239260"/>
            <a:chOff x="903686" y="1860178"/>
            <a:chExt cx="1267570" cy="123926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3686" y="1860178"/>
              <a:ext cx="1267570" cy="84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Full </a:t>
              </a:r>
            </a:p>
          </p:txBody>
        </p:sp>
      </p:grpSp>
      <p:sp>
        <p:nvSpPr>
          <p:cNvPr id="29" name="Multiply 28"/>
          <p:cNvSpPr/>
          <p:nvPr/>
        </p:nvSpPr>
        <p:spPr>
          <a:xfrm>
            <a:off x="1828800" y="20447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0767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24885" y="1809750"/>
            <a:ext cx="1508915" cy="1289688"/>
            <a:chOff x="2514600" y="1809750"/>
            <a:chExt cx="1508915" cy="1289688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17374" y="1809750"/>
              <a:ext cx="1303366" cy="9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14600" y="2730106"/>
              <a:ext cx="1508915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Constricted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19455" y="1309401"/>
            <a:ext cx="5367345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Pod </a:t>
            </a:r>
            <a:r>
              <a:rPr lang="en-US" dirty="0" smtClean="0">
                <a:solidFill>
                  <a:schemeClr val="tx1"/>
                </a:solidFill>
              </a:rPr>
              <a:t>shape were full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32035" y="1815706"/>
            <a:ext cx="3758460" cy="1365644"/>
            <a:chOff x="4460641" y="1815706"/>
            <a:chExt cx="3758460" cy="1365644"/>
          </a:xfrm>
        </p:grpSpPr>
        <p:sp>
          <p:nvSpPr>
            <p:cNvPr id="39" name="TextBox 38"/>
            <p:cNvSpPr txBox="1"/>
            <p:nvPr/>
          </p:nvSpPr>
          <p:spPr>
            <a:xfrm>
              <a:off x="5523486" y="2812018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Full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59" r="9308"/>
            <a:stretch/>
          </p:blipFill>
          <p:spPr bwMode="auto">
            <a:xfrm>
              <a:off x="4460641" y="1815706"/>
              <a:ext cx="82203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59" r="9308"/>
            <a:stretch/>
          </p:blipFill>
          <p:spPr bwMode="auto">
            <a:xfrm>
              <a:off x="5439449" y="1815706"/>
              <a:ext cx="82203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59" r="9308"/>
            <a:stretch/>
          </p:blipFill>
          <p:spPr bwMode="auto">
            <a:xfrm>
              <a:off x="6418257" y="1815706"/>
              <a:ext cx="82203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59" r="9308"/>
            <a:stretch/>
          </p:blipFill>
          <p:spPr bwMode="auto">
            <a:xfrm>
              <a:off x="7397064" y="1815706"/>
              <a:ext cx="82203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f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ull is 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  <a:p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dominant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over constricted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p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od shape.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4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Pod </a:t>
            </a:r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2071409"/>
            <a:ext cx="1160483" cy="1028029"/>
            <a:chOff x="973116" y="2071409"/>
            <a:chExt cx="1160483" cy="1028029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6200000">
              <a:off x="1326177" y="1724027"/>
              <a:ext cx="422587" cy="111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Green </a:t>
              </a:r>
            </a:p>
          </p:txBody>
        </p:sp>
      </p:grpSp>
      <p:sp>
        <p:nvSpPr>
          <p:cNvPr id="29" name="Multiply 28"/>
          <p:cNvSpPr/>
          <p:nvPr/>
        </p:nvSpPr>
        <p:spPr>
          <a:xfrm>
            <a:off x="1828800" y="20447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0767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24885" y="2061878"/>
            <a:ext cx="1508915" cy="1037560"/>
            <a:chOff x="2514600" y="2061878"/>
            <a:chExt cx="1508915" cy="103756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6200000">
              <a:off x="3046273" y="1710210"/>
              <a:ext cx="445568" cy="114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14600" y="2730106"/>
              <a:ext cx="1508915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Yellow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19455" y="1309401"/>
            <a:ext cx="5367345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Pod </a:t>
            </a:r>
            <a:r>
              <a:rPr lang="en-US" dirty="0" smtClean="0">
                <a:solidFill>
                  <a:schemeClr val="tx1"/>
                </a:solidFill>
              </a:rPr>
              <a:t>shape were full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72916" y="1787762"/>
            <a:ext cx="3080601" cy="1622188"/>
            <a:chOff x="4601522" y="1787762"/>
            <a:chExt cx="3080601" cy="1622188"/>
          </a:xfrm>
        </p:grpSpPr>
        <p:sp>
          <p:nvSpPr>
            <p:cNvPr id="39" name="TextBox 38"/>
            <p:cNvSpPr txBox="1"/>
            <p:nvPr/>
          </p:nvSpPr>
          <p:spPr>
            <a:xfrm>
              <a:off x="5619806" y="3040618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Green</a:t>
              </a: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1522" y="1787762"/>
              <a:ext cx="422588" cy="111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14955" y="1787762"/>
              <a:ext cx="422588" cy="111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1335" y="1787762"/>
              <a:ext cx="422588" cy="111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59535" y="1809988"/>
              <a:ext cx="422588" cy="111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f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ull is 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  <a:p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dominant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over constricted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p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od shape.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40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400" y="259318"/>
            <a:ext cx="3385863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TERMINOLOGIES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7062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Similarly, Mendel conducted experiments with all the other six characters and he found the following result.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35255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 of flower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0" y="1866379"/>
            <a:ext cx="1160483" cy="1233059"/>
            <a:chOff x="973116" y="1866379"/>
            <a:chExt cx="1160483" cy="1233059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7" r="14795"/>
            <a:stretch/>
          </p:blipFill>
          <p:spPr bwMode="auto">
            <a:xfrm>
              <a:off x="1080755" y="1866379"/>
              <a:ext cx="913433" cy="92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73116" y="2730106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Multiply 28"/>
          <p:cNvSpPr/>
          <p:nvPr/>
        </p:nvSpPr>
        <p:spPr>
          <a:xfrm>
            <a:off x="1981200" y="2044708"/>
            <a:ext cx="557822" cy="5667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Equal 29"/>
          <p:cNvSpPr/>
          <p:nvPr/>
        </p:nvSpPr>
        <p:spPr>
          <a:xfrm>
            <a:off x="3733800" y="2076744"/>
            <a:ext cx="622300" cy="50270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6036" y="1927973"/>
            <a:ext cx="1197764" cy="1171465"/>
            <a:chOff x="2536036" y="1927973"/>
            <a:chExt cx="1197764" cy="1171465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42"/>
            <a:stretch/>
          </p:blipFill>
          <p:spPr bwMode="auto">
            <a:xfrm>
              <a:off x="2683869" y="1927973"/>
              <a:ext cx="902098" cy="71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536036" y="2730106"/>
              <a:ext cx="1197764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White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19455" y="1429816"/>
            <a:ext cx="5519745" cy="36483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the next generation all </a:t>
            </a:r>
            <a:r>
              <a:rPr lang="en-US" dirty="0" err="1" smtClean="0">
                <a:solidFill>
                  <a:schemeClr val="tx1"/>
                </a:solidFill>
              </a:rPr>
              <a:t>colour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flower were red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27494" y="1961851"/>
            <a:ext cx="3625906" cy="1219499"/>
            <a:chOff x="4356100" y="1961851"/>
            <a:chExt cx="3625906" cy="1219499"/>
          </a:xfrm>
        </p:grpSpPr>
        <p:sp>
          <p:nvSpPr>
            <p:cNvPr id="39" name="TextBox 38"/>
            <p:cNvSpPr txBox="1"/>
            <p:nvPr/>
          </p:nvSpPr>
          <p:spPr>
            <a:xfrm>
              <a:off x="5523486" y="2812018"/>
              <a:ext cx="1160483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b="1"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Red</a:t>
              </a: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7" r="14795"/>
            <a:stretch/>
          </p:blipFill>
          <p:spPr bwMode="auto">
            <a:xfrm>
              <a:off x="4356100" y="1961851"/>
              <a:ext cx="913433" cy="92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7" r="14795"/>
            <a:stretch/>
          </p:blipFill>
          <p:spPr bwMode="auto">
            <a:xfrm rot="350129">
              <a:off x="5269533" y="1961851"/>
              <a:ext cx="913433" cy="92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7" r="14795"/>
            <a:stretch/>
          </p:blipFill>
          <p:spPr bwMode="auto">
            <a:xfrm rot="736637">
              <a:off x="6147393" y="1961851"/>
              <a:ext cx="913433" cy="92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7" r="14795"/>
            <a:stretch/>
          </p:blipFill>
          <p:spPr bwMode="auto">
            <a:xfrm rot="724784">
              <a:off x="7068573" y="1961851"/>
              <a:ext cx="913433" cy="92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57200" y="34099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Hence, Mendel concluded that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red flower is dominant over white flower.</a:t>
            </a:r>
            <a:endParaRPr lang="en-US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  <p:bldP spid="30" grpId="0" animBg="1"/>
      <p:bldP spid="40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419</Words>
  <Application>Microsoft Office PowerPoint</Application>
  <PresentationFormat>On-screen Show (16:9)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2022-04-25T02:19:21Z</dcterms:modified>
</cp:coreProperties>
</file>