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8"/>
  </p:notesMasterIdLst>
  <p:sldIdLst>
    <p:sldId id="259" r:id="rId2"/>
    <p:sldId id="260" r:id="rId3"/>
    <p:sldId id="261" r:id="rId4"/>
    <p:sldId id="262" r:id="rId5"/>
    <p:sldId id="263" r:id="rId6"/>
    <p:sldId id="265" r:id="rId7"/>
    <p:sldId id="266" r:id="rId8"/>
    <p:sldId id="267" r:id="rId9"/>
    <p:sldId id="269" r:id="rId10"/>
    <p:sldId id="268" r:id="rId11"/>
    <p:sldId id="270" r:id="rId12"/>
    <p:sldId id="272" r:id="rId13"/>
    <p:sldId id="271" r:id="rId14"/>
    <p:sldId id="273" r:id="rId15"/>
    <p:sldId id="274" r:id="rId16"/>
    <p:sldId id="275" r:id="rId17"/>
  </p:sldIdLst>
  <p:sldSz cx="12192000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04" autoAdjust="0"/>
  </p:normalViewPr>
  <p:slideViewPr>
    <p:cSldViewPr snapToGrid="0">
      <p:cViewPr varScale="1">
        <p:scale>
          <a:sx n="59" d="100"/>
          <a:sy n="59" d="100"/>
        </p:scale>
        <p:origin x="158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87F90-4B37-4508-B704-1554B2936821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1143000"/>
            <a:ext cx="4352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1987E-C0E6-460D-B443-EF6ACD8AB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571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14125"/>
            <a:ext cx="10363200" cy="3008266"/>
          </a:xfrm>
        </p:spPr>
        <p:txBody>
          <a:bodyPr anchor="b"/>
          <a:lstStyle>
            <a:lvl1pPr algn="ctr">
              <a:defRPr sz="7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38401"/>
            <a:ext cx="9144000" cy="2086184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72" indent="0" algn="ctr">
              <a:buNone/>
              <a:defRPr sz="2520"/>
            </a:lvl2pPr>
            <a:lvl3pPr marL="1152144" indent="0" algn="ctr">
              <a:buNone/>
              <a:defRPr sz="2268"/>
            </a:lvl3pPr>
            <a:lvl4pPr marL="1728216" indent="0" algn="ctr">
              <a:buNone/>
              <a:defRPr sz="2016"/>
            </a:lvl4pPr>
            <a:lvl5pPr marL="2304288" indent="0" algn="ctr">
              <a:buNone/>
              <a:defRPr sz="2016"/>
            </a:lvl5pPr>
            <a:lvl6pPr marL="2880360" indent="0" algn="ctr">
              <a:buNone/>
              <a:defRPr sz="2016"/>
            </a:lvl6pPr>
            <a:lvl7pPr marL="3456432" indent="0" algn="ctr">
              <a:buNone/>
              <a:defRPr sz="2016"/>
            </a:lvl7pPr>
            <a:lvl8pPr marL="4032504" indent="0" algn="ctr">
              <a:buNone/>
              <a:defRPr sz="2016"/>
            </a:lvl8pPr>
            <a:lvl9pPr marL="4608576" indent="0" algn="ctr">
              <a:buNone/>
              <a:defRPr sz="201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2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821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60041"/>
            <a:ext cx="2628900" cy="7322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60041"/>
            <a:ext cx="7734300" cy="7322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29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622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154193"/>
            <a:ext cx="10515600" cy="3594317"/>
          </a:xfrm>
        </p:spPr>
        <p:txBody>
          <a:bodyPr anchor="b"/>
          <a:lstStyle>
            <a:lvl1pPr>
              <a:defRPr sz="7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782513"/>
            <a:ext cx="10515600" cy="1890166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/>
                </a:solidFill>
              </a:defRPr>
            </a:lvl1pPr>
            <a:lvl2pPr marL="576072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144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216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28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36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432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50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576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1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00203"/>
            <a:ext cx="5181600" cy="54824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00203"/>
            <a:ext cx="5181600" cy="54824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89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60043"/>
            <a:ext cx="10515600" cy="16701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118188"/>
            <a:ext cx="5157787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72" indent="0">
              <a:buNone/>
              <a:defRPr sz="2520" b="1"/>
            </a:lvl2pPr>
            <a:lvl3pPr marL="1152144" indent="0">
              <a:buNone/>
              <a:defRPr sz="2268" b="1"/>
            </a:lvl3pPr>
            <a:lvl4pPr marL="1728216" indent="0">
              <a:buNone/>
              <a:defRPr sz="2016" b="1"/>
            </a:lvl4pPr>
            <a:lvl5pPr marL="2304288" indent="0">
              <a:buNone/>
              <a:defRPr sz="2016" b="1"/>
            </a:lvl5pPr>
            <a:lvl6pPr marL="2880360" indent="0">
              <a:buNone/>
              <a:defRPr sz="2016" b="1"/>
            </a:lvl6pPr>
            <a:lvl7pPr marL="3456432" indent="0">
              <a:buNone/>
              <a:defRPr sz="2016" b="1"/>
            </a:lvl7pPr>
            <a:lvl8pPr marL="4032504" indent="0">
              <a:buNone/>
              <a:defRPr sz="2016" b="1"/>
            </a:lvl8pPr>
            <a:lvl9pPr marL="4608576" indent="0">
              <a:buNone/>
              <a:defRPr sz="20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156278"/>
            <a:ext cx="5157787" cy="4642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118188"/>
            <a:ext cx="5183188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72" indent="0">
              <a:buNone/>
              <a:defRPr sz="2520" b="1"/>
            </a:lvl2pPr>
            <a:lvl3pPr marL="1152144" indent="0">
              <a:buNone/>
              <a:defRPr sz="2268" b="1"/>
            </a:lvl3pPr>
            <a:lvl4pPr marL="1728216" indent="0">
              <a:buNone/>
              <a:defRPr sz="2016" b="1"/>
            </a:lvl4pPr>
            <a:lvl5pPr marL="2304288" indent="0">
              <a:buNone/>
              <a:defRPr sz="2016" b="1"/>
            </a:lvl5pPr>
            <a:lvl6pPr marL="2880360" indent="0">
              <a:buNone/>
              <a:defRPr sz="2016" b="1"/>
            </a:lvl6pPr>
            <a:lvl7pPr marL="3456432" indent="0">
              <a:buNone/>
              <a:defRPr sz="2016" b="1"/>
            </a:lvl7pPr>
            <a:lvl8pPr marL="4032504" indent="0">
              <a:buNone/>
              <a:defRPr sz="2016" b="1"/>
            </a:lvl8pPr>
            <a:lvl9pPr marL="4608576" indent="0">
              <a:buNone/>
              <a:defRPr sz="20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156278"/>
            <a:ext cx="5183188" cy="4642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37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568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35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6051"/>
            <a:ext cx="3932237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44112"/>
            <a:ext cx="6172200" cy="6140542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92229"/>
            <a:ext cx="3932237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72" indent="0">
              <a:buNone/>
              <a:defRPr sz="1764"/>
            </a:lvl2pPr>
            <a:lvl3pPr marL="1152144" indent="0">
              <a:buNone/>
              <a:defRPr sz="1512"/>
            </a:lvl3pPr>
            <a:lvl4pPr marL="1728216" indent="0">
              <a:buNone/>
              <a:defRPr sz="1260"/>
            </a:lvl4pPr>
            <a:lvl5pPr marL="2304288" indent="0">
              <a:buNone/>
              <a:defRPr sz="1260"/>
            </a:lvl5pPr>
            <a:lvl6pPr marL="2880360" indent="0">
              <a:buNone/>
              <a:defRPr sz="1260"/>
            </a:lvl6pPr>
            <a:lvl7pPr marL="3456432" indent="0">
              <a:buNone/>
              <a:defRPr sz="1260"/>
            </a:lvl7pPr>
            <a:lvl8pPr marL="4032504" indent="0">
              <a:buNone/>
              <a:defRPr sz="1260"/>
            </a:lvl8pPr>
            <a:lvl9pPr marL="4608576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189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6051"/>
            <a:ext cx="3932237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44112"/>
            <a:ext cx="6172200" cy="6140542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72" indent="0">
              <a:buNone/>
              <a:defRPr sz="3528"/>
            </a:lvl2pPr>
            <a:lvl3pPr marL="1152144" indent="0">
              <a:buNone/>
              <a:defRPr sz="3024"/>
            </a:lvl3pPr>
            <a:lvl4pPr marL="1728216" indent="0">
              <a:buNone/>
              <a:defRPr sz="2520"/>
            </a:lvl4pPr>
            <a:lvl5pPr marL="2304288" indent="0">
              <a:buNone/>
              <a:defRPr sz="2520"/>
            </a:lvl5pPr>
            <a:lvl6pPr marL="2880360" indent="0">
              <a:buNone/>
              <a:defRPr sz="2520"/>
            </a:lvl6pPr>
            <a:lvl7pPr marL="3456432" indent="0">
              <a:buNone/>
              <a:defRPr sz="2520"/>
            </a:lvl7pPr>
            <a:lvl8pPr marL="4032504" indent="0">
              <a:buNone/>
              <a:defRPr sz="2520"/>
            </a:lvl8pPr>
            <a:lvl9pPr marL="4608576" indent="0">
              <a:buNone/>
              <a:defRPr sz="25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92229"/>
            <a:ext cx="3932237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72" indent="0">
              <a:buNone/>
              <a:defRPr sz="1764"/>
            </a:lvl2pPr>
            <a:lvl3pPr marL="1152144" indent="0">
              <a:buNone/>
              <a:defRPr sz="1512"/>
            </a:lvl3pPr>
            <a:lvl4pPr marL="1728216" indent="0">
              <a:buNone/>
              <a:defRPr sz="1260"/>
            </a:lvl4pPr>
            <a:lvl5pPr marL="2304288" indent="0">
              <a:buNone/>
              <a:defRPr sz="1260"/>
            </a:lvl5pPr>
            <a:lvl6pPr marL="2880360" indent="0">
              <a:buNone/>
              <a:defRPr sz="1260"/>
            </a:lvl6pPr>
            <a:lvl7pPr marL="3456432" indent="0">
              <a:buNone/>
              <a:defRPr sz="1260"/>
            </a:lvl7pPr>
            <a:lvl8pPr marL="4032504" indent="0">
              <a:buNone/>
              <a:defRPr sz="1260"/>
            </a:lvl8pPr>
            <a:lvl9pPr marL="4608576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64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60043"/>
            <a:ext cx="10515600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00203"/>
            <a:ext cx="10515600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008709"/>
            <a:ext cx="274320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5A2E0-1DEB-407D-989C-7C47715714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008709"/>
            <a:ext cx="411480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008709"/>
            <a:ext cx="274320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95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152144" rtl="0" eaLnBrk="1" latinLnBrk="0" hangingPunct="1">
        <a:lnSpc>
          <a:spcPct val="90000"/>
        </a:lnSpc>
        <a:spcBef>
          <a:spcPct val="0"/>
        </a:spcBef>
        <a:buNone/>
        <a:defRPr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1152144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108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252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396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468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612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how-to-install-mysq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5C1AD-076B-264A-A08A-E035D8F88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D58BBE2-ADB2-45AB-99CD-F81B9A1375C4}"/>
              </a:ext>
            </a:extLst>
          </p:cNvPr>
          <p:cNvSpPr txBox="1"/>
          <p:nvPr/>
        </p:nvSpPr>
        <p:spPr>
          <a:xfrm>
            <a:off x="4658165" y="294397"/>
            <a:ext cx="2526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cap="small" dirty="0">
                <a:latin typeface="Oxygen" panose="02000503000000000000" pitchFamily="2" charset="0"/>
              </a:rPr>
              <a:t>Contents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F84E7B6-67A0-3783-5A0F-10D6FFD6B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9" y="294396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D3279A-1650-4AC4-E3FE-CD147CA2B563}"/>
              </a:ext>
            </a:extLst>
          </p:cNvPr>
          <p:cNvSpPr txBox="1"/>
          <p:nvPr/>
        </p:nvSpPr>
        <p:spPr>
          <a:xfrm>
            <a:off x="1397727" y="1138172"/>
            <a:ext cx="10633165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13" indent="-342913">
              <a:buAutoNum type="arabicPeriod"/>
            </a:pPr>
            <a:endParaRPr lang="en-US" dirty="0"/>
          </a:p>
          <a:p>
            <a:pPr marL="342913" indent="-342913">
              <a:buAutoNum type="arabicPeriod"/>
            </a:pPr>
            <a:r>
              <a:rPr lang="en-US" sz="3200" dirty="0">
                <a:latin typeface="Oxygen" panose="02000503000000000000" pitchFamily="2" charset="0"/>
              </a:rPr>
              <a:t>Introduction of MySQL</a:t>
            </a:r>
          </a:p>
          <a:p>
            <a:pPr marL="342913" indent="-342913">
              <a:buAutoNum type="arabicPeriod"/>
            </a:pPr>
            <a:endParaRPr lang="en-US" sz="3200" dirty="0">
              <a:latin typeface="Oxygen" panose="02000503000000000000" pitchFamily="2" charset="0"/>
            </a:endParaRPr>
          </a:p>
          <a:p>
            <a:pPr marL="342913" indent="-342913">
              <a:buFontTx/>
              <a:buAutoNum type="arabicPeriod"/>
            </a:pPr>
            <a:r>
              <a:rPr lang="en-IN" sz="3200" dirty="0">
                <a:solidFill>
                  <a:srgbClr val="111111"/>
                </a:solidFill>
                <a:latin typeface="Oxygen" panose="02000503000000000000" pitchFamily="2" charset="0"/>
              </a:rPr>
              <a:t>Database, Tables ,Keys, Indexes &amp; Views  </a:t>
            </a:r>
          </a:p>
          <a:p>
            <a:pPr marL="342913" indent="-342913">
              <a:buFontTx/>
              <a:buAutoNum type="arabicPeriod"/>
            </a:pPr>
            <a:endParaRPr lang="en-IN" sz="3200" dirty="0">
              <a:solidFill>
                <a:srgbClr val="111111"/>
              </a:solidFill>
              <a:latin typeface="Oxygen" panose="02000503000000000000" pitchFamily="2" charset="0"/>
            </a:endParaRPr>
          </a:p>
          <a:p>
            <a:pPr marL="342913" indent="-342913">
              <a:buFontTx/>
              <a:buAutoNum type="arabicPeriod"/>
            </a:pPr>
            <a:r>
              <a:rPr lang="en-IN" sz="3200" dirty="0">
                <a:solidFill>
                  <a:srgbClr val="111111"/>
                </a:solidFill>
                <a:latin typeface="Oxygen" panose="02000503000000000000" pitchFamily="2" charset="0"/>
              </a:rPr>
              <a:t>DML Statements, Joins &amp; Aggregate functions</a:t>
            </a:r>
          </a:p>
          <a:p>
            <a:pPr marL="342913" indent="-342913">
              <a:buFontTx/>
              <a:buAutoNum type="arabicPeriod"/>
            </a:pPr>
            <a:endParaRPr lang="en-US" sz="3200" dirty="0">
              <a:latin typeface="Oxygen" panose="02000503000000000000" pitchFamily="2" charset="0"/>
            </a:endParaRPr>
          </a:p>
          <a:p>
            <a:pPr marL="342913" indent="-342913">
              <a:buAutoNum type="arabicPeriod"/>
            </a:pPr>
            <a:r>
              <a:rPr lang="en-US" sz="3200" dirty="0">
                <a:latin typeface="Oxygen" panose="02000503000000000000" pitchFamily="2" charset="0"/>
              </a:rPr>
              <a:t>MySQL Procedures</a:t>
            </a:r>
          </a:p>
          <a:p>
            <a:pPr marL="342913" indent="-342913">
              <a:buAutoNum type="arabicPeriod"/>
            </a:pPr>
            <a:endParaRPr lang="en-US" sz="3200" dirty="0">
              <a:latin typeface="Oxygen" panose="02000503000000000000" pitchFamily="2" charset="0"/>
            </a:endParaRPr>
          </a:p>
          <a:p>
            <a:pPr marL="342913" indent="-342913">
              <a:buAutoNum type="arabicPeriod"/>
            </a:pPr>
            <a:r>
              <a:rPr lang="en-US" sz="3200" dirty="0">
                <a:latin typeface="Oxygen" panose="02000503000000000000" pitchFamily="2" charset="0"/>
              </a:rPr>
              <a:t>MySQL Triggers</a:t>
            </a:r>
          </a:p>
          <a:p>
            <a:pPr marL="342913" indent="-342913">
              <a:buAutoNum type="arabicPeriod"/>
            </a:pPr>
            <a:endParaRPr lang="en-US" sz="3200" dirty="0">
              <a:latin typeface="Oxygen" panose="02000503000000000000" pitchFamily="2" charset="0"/>
            </a:endParaRPr>
          </a:p>
          <a:p>
            <a:pPr marL="342913" indent="-342913">
              <a:buAutoNum type="arabicPeriod"/>
            </a:pPr>
            <a:r>
              <a:rPr lang="en-US" sz="3200" dirty="0">
                <a:latin typeface="Oxygen" panose="02000503000000000000" pitchFamily="2" charset="0"/>
              </a:rPr>
              <a:t>User Management</a:t>
            </a:r>
          </a:p>
          <a:p>
            <a:pPr marL="342913" indent="-342913">
              <a:buAutoNum type="arabicPeriod"/>
            </a:pPr>
            <a:endParaRPr lang="en-US" sz="3200" dirty="0">
              <a:latin typeface="Oxygen" panose="02000503000000000000" pitchFamily="2" charset="0"/>
            </a:endParaRPr>
          </a:p>
          <a:p>
            <a:pPr marL="342913" indent="-342913">
              <a:buAutoNum type="arabicPeriod"/>
            </a:pPr>
            <a:r>
              <a:rPr lang="en-US" sz="3200" dirty="0">
                <a:latin typeface="Oxygen" panose="02000503000000000000" pitchFamily="2" charset="0"/>
              </a:rPr>
              <a:t>MySQL Backup &amp; Restore</a:t>
            </a:r>
          </a:p>
          <a:p>
            <a:pPr marL="342913" indent="-342913">
              <a:buAutoNum type="arabicPeriod"/>
            </a:pPr>
            <a:endParaRPr lang="en-US" dirty="0"/>
          </a:p>
          <a:p>
            <a:pPr marL="342913" indent="-342913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529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DA106-3D21-31E3-4BF7-25E332300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AF0C8E7-FC2A-7F5F-5C79-B3C65F4A2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4" y="120472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F9FB86-CFAA-FB66-A69E-3B41C3979D86}"/>
              </a:ext>
            </a:extLst>
          </p:cNvPr>
          <p:cNvSpPr txBox="1"/>
          <p:nvPr/>
        </p:nvSpPr>
        <p:spPr>
          <a:xfrm>
            <a:off x="1397069" y="728779"/>
            <a:ext cx="10504577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In MySQL, a view is a virtual table which is created by SQL query by joining one or more tables.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It is operated like a table but does not contain any data of its own.</a:t>
            </a:r>
          </a:p>
          <a:p>
            <a:r>
              <a:rPr lang="en-US" dirty="0">
                <a:solidFill>
                  <a:srgbClr val="333333"/>
                </a:solidFill>
                <a:latin typeface="Oxygen" panose="02000503000000000000" pitchFamily="2" charset="0"/>
              </a:rPr>
              <a:t>Views are definitions built on top of other tables (or views). </a:t>
            </a:r>
            <a:endParaRPr lang="en-US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If the underlying table or tables data changes, the view gets reflected.</a:t>
            </a:r>
          </a:p>
          <a:p>
            <a:endParaRPr lang="en-US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b="1" dirty="0">
                <a:latin typeface="Oxygen" panose="02000503000000000000" pitchFamily="2" charset="0"/>
                <a:sym typeface="Wingdings" panose="05000000000000000000" pitchFamily="2" charset="2"/>
              </a:rPr>
              <a:t>Create View</a:t>
            </a:r>
          </a:p>
          <a:p>
            <a:pPr algn="just"/>
            <a:r>
              <a:rPr lang="en-US" dirty="0">
                <a:latin typeface="Oxygen" panose="02000503000000000000" pitchFamily="2" charset="0"/>
              </a:rPr>
              <a:t>CREATE VIEW product_details AS    </a:t>
            </a:r>
          </a:p>
          <a:p>
            <a:pPr algn="just"/>
            <a:r>
              <a:rPr lang="en-US" dirty="0">
                <a:latin typeface="Oxygen" panose="02000503000000000000" pitchFamily="2" charset="0"/>
              </a:rPr>
              <a:t>SELECT product_name,product_price,product_weight</a:t>
            </a:r>
          </a:p>
          <a:p>
            <a:pPr algn="just"/>
            <a:r>
              <a:rPr lang="en-US" dirty="0">
                <a:latin typeface="Oxygen" panose="02000503000000000000" pitchFamily="2" charset="0"/>
              </a:rPr>
              <a:t>FROM mst_product;    </a:t>
            </a:r>
          </a:p>
          <a:p>
            <a:endParaRPr lang="en-US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b="1" dirty="0">
                <a:latin typeface="Oxygen" panose="02000503000000000000" pitchFamily="2" charset="0"/>
                <a:sym typeface="Wingdings" panose="05000000000000000000" pitchFamily="2" charset="2"/>
              </a:rPr>
              <a:t>Update View</a:t>
            </a:r>
          </a:p>
          <a:p>
            <a:pPr algn="just"/>
            <a:r>
              <a:rPr lang="en-US" dirty="0">
                <a:latin typeface="Oxygen" panose="02000503000000000000" pitchFamily="2" charset="0"/>
              </a:rPr>
              <a:t>ALTER</a:t>
            </a:r>
            <a:r>
              <a:rPr lang="en-US" dirty="0">
                <a:solidFill>
                  <a:srgbClr val="000000"/>
                </a:solidFill>
                <a:latin typeface="Oxygen" panose="02000503000000000000" pitchFamily="2" charset="0"/>
              </a:rPr>
              <a:t> </a:t>
            </a:r>
            <a:r>
              <a:rPr lang="en-US" dirty="0">
                <a:latin typeface="Oxygen" panose="02000503000000000000" pitchFamily="2" charset="0"/>
              </a:rPr>
              <a:t>VIEW product_details AS    </a:t>
            </a:r>
          </a:p>
          <a:p>
            <a:pPr algn="just"/>
            <a:r>
              <a:rPr lang="en-US" dirty="0">
                <a:latin typeface="Oxygen" panose="02000503000000000000" pitchFamily="2" charset="0"/>
              </a:rPr>
              <a:t>SELECT product_name,product_price,product_weight</a:t>
            </a:r>
          </a:p>
          <a:p>
            <a:pPr algn="just"/>
            <a:r>
              <a:rPr lang="en-US" dirty="0">
                <a:latin typeface="Oxygen" panose="02000503000000000000" pitchFamily="2" charset="0"/>
              </a:rPr>
              <a:t>FROM mst_product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Oxygen" panose="02000503000000000000" pitchFamily="2" charset="0"/>
              </a:rPr>
              <a:t>WHERE product_price &gt; 100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Oxygen" panose="02000503000000000000" pitchFamily="2" charset="0"/>
              </a:rPr>
              <a:t> </a:t>
            </a:r>
          </a:p>
          <a:p>
            <a:pPr algn="just"/>
            <a:r>
              <a:rPr lang="en-US" b="1" dirty="0">
                <a:solidFill>
                  <a:srgbClr val="000000"/>
                </a:solidFill>
                <a:latin typeface="Oxygen" panose="02000503000000000000" pitchFamily="2" charset="0"/>
              </a:rPr>
              <a:t>Drop View</a:t>
            </a:r>
          </a:p>
          <a:p>
            <a:pPr algn="just"/>
            <a:r>
              <a:rPr lang="en-US" dirty="0">
                <a:latin typeface="Oxygen" panose="02000503000000000000" pitchFamily="2" charset="0"/>
              </a:rPr>
              <a:t>DROP VIEW product_details ;    </a:t>
            </a:r>
          </a:p>
          <a:p>
            <a:pPr algn="just"/>
            <a:endParaRPr lang="en-US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US" b="1" dirty="0">
                <a:latin typeface="Oxygen" panose="02000503000000000000" pitchFamily="2" charset="0"/>
                <a:sym typeface="Wingdings" panose="05000000000000000000" pitchFamily="2" charset="2"/>
              </a:rPr>
              <a:t>Creating view from multiple tables</a:t>
            </a:r>
          </a:p>
          <a:p>
            <a:r>
              <a:rPr lang="en-US" dirty="0">
                <a:latin typeface="Oxygen" panose="02000503000000000000" pitchFamily="2" charset="0"/>
              </a:rPr>
              <a:t>CREATE VIEW product_details AS    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SELECT 	pg.product_group_name,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		p.product_name,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		p.product_price,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        		p.product_weight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FROM mst_product p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INNER JOIN mst_product_group pg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ON p.product_group_id=pg.product_group_id;</a:t>
            </a:r>
          </a:p>
          <a:p>
            <a:endParaRPr lang="en-US" sz="1600" b="1" dirty="0">
              <a:latin typeface="Oxygen" panose="02000503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D218C8-093D-55F1-0F58-CDD4A03D4D22}"/>
              </a:ext>
            </a:extLst>
          </p:cNvPr>
          <p:cNvSpPr txBox="1"/>
          <p:nvPr/>
        </p:nvSpPr>
        <p:spPr>
          <a:xfrm>
            <a:off x="4245432" y="137156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MySQL - Views</a:t>
            </a:r>
          </a:p>
        </p:txBody>
      </p:sp>
    </p:spTree>
    <p:extLst>
      <p:ext uri="{BB962C8B-B14F-4D97-AF65-F5344CB8AC3E}">
        <p14:creationId xmlns:p14="http://schemas.microsoft.com/office/powerpoint/2010/main" val="2132937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7602E-8804-DCB8-4032-698305B27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4A70D3D-3BAD-4959-BC46-14B2C618D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4" y="146604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108297-59FA-B916-0494-16A1ACE7C609}"/>
              </a:ext>
            </a:extLst>
          </p:cNvPr>
          <p:cNvSpPr txBox="1"/>
          <p:nvPr/>
        </p:nvSpPr>
        <p:spPr>
          <a:xfrm>
            <a:off x="1370944" y="846348"/>
            <a:ext cx="10504577" cy="781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DML means Data Manipulation Language.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In any database CRUD operation happens.</a:t>
            </a:r>
          </a:p>
          <a:p>
            <a:endParaRPr lang="en-US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CRUD means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Create  add new record to the table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Read  read existing record(s) from the table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Update  update existing record(s) from the table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Delete  delete existing record(s) from the table</a:t>
            </a:r>
          </a:p>
          <a:p>
            <a:endParaRPr lang="en-US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b="1" dirty="0">
                <a:latin typeface="Oxygen" panose="02000503000000000000" pitchFamily="2" charset="0"/>
                <a:sym typeface="Wingdings" panose="05000000000000000000" pitchFamily="2" charset="2"/>
              </a:rPr>
              <a:t>Create</a:t>
            </a:r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  To add new record inside the table, insert statement is used.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INSERT INTO mst_product 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(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	`product_id`,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	`product_group_id`,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	`product_name`,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	`product_price`,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	`product_weight`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) VALUES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(	1,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	1,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	’Shirt’,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	100,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	2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);</a:t>
            </a:r>
          </a:p>
          <a:p>
            <a:endParaRPr lang="en-US" sz="1600" b="1" dirty="0">
              <a:latin typeface="Oxygen" panose="02000503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1DF2C-1285-15F0-D09B-EBF2B66E90B3}"/>
              </a:ext>
            </a:extLst>
          </p:cNvPr>
          <p:cNvSpPr txBox="1"/>
          <p:nvPr/>
        </p:nvSpPr>
        <p:spPr>
          <a:xfrm>
            <a:off x="4245432" y="189407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DML Statement</a:t>
            </a:r>
          </a:p>
        </p:txBody>
      </p:sp>
    </p:spTree>
    <p:extLst>
      <p:ext uri="{BB962C8B-B14F-4D97-AF65-F5344CB8AC3E}">
        <p14:creationId xmlns:p14="http://schemas.microsoft.com/office/powerpoint/2010/main" val="3655026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FCD6F-99AC-CAA9-230F-98C3EF6C6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439EF36-7AA1-8B35-4194-AB1CDD2A6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46" y="133537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93C113-EA6F-BD54-C50F-53B22EBEFF39}"/>
              </a:ext>
            </a:extLst>
          </p:cNvPr>
          <p:cNvSpPr txBox="1"/>
          <p:nvPr/>
        </p:nvSpPr>
        <p:spPr>
          <a:xfrm>
            <a:off x="940533" y="1097730"/>
            <a:ext cx="11181806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Read</a:t>
            </a:r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  To read existing record(s) from table, SELECT statement is used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SELECT product_id,product_name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FROM mst_product;</a:t>
            </a: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Update</a:t>
            </a:r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  To update existing record(s) from table, UPDATE statement is used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UPDATE mst_product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SET product_name=‘trouser’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WHERE product_id=1;</a:t>
            </a: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Delete</a:t>
            </a:r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  To delete existing record(s) from table, DELETE statement is used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DELETE FROM mst_product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WHERE product_id=1;</a:t>
            </a: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Operators used in DML statements </a:t>
            </a: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1600" b="1" dirty="0">
              <a:latin typeface="Oxygen" panose="02000503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5835C4-8D4C-8FC9-5E52-E9A9A7F2E554}"/>
              </a:ext>
            </a:extLst>
          </p:cNvPr>
          <p:cNvSpPr txBox="1"/>
          <p:nvPr/>
        </p:nvSpPr>
        <p:spPr>
          <a:xfrm>
            <a:off x="4454440" y="228599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DML Statement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95646D-F5AF-3DBA-CFA6-82D762694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079246"/>
              </p:ext>
            </p:extLst>
          </p:nvPr>
        </p:nvGraphicFramePr>
        <p:xfrm>
          <a:off x="1006399" y="5627103"/>
          <a:ext cx="9128414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677">
                  <a:extLst>
                    <a:ext uri="{9D8B030D-6E8A-4147-A177-3AD203B41FA5}">
                      <a16:colId xmlns:a16="http://schemas.microsoft.com/office/drawing/2014/main" val="2779269763"/>
                    </a:ext>
                  </a:extLst>
                </a:gridCol>
                <a:gridCol w="1817830">
                  <a:extLst>
                    <a:ext uri="{9D8B030D-6E8A-4147-A177-3AD203B41FA5}">
                      <a16:colId xmlns:a16="http://schemas.microsoft.com/office/drawing/2014/main" val="680897026"/>
                    </a:ext>
                  </a:extLst>
                </a:gridCol>
                <a:gridCol w="6377907">
                  <a:extLst>
                    <a:ext uri="{9D8B030D-6E8A-4147-A177-3AD203B41FA5}">
                      <a16:colId xmlns:a16="http://schemas.microsoft.com/office/drawing/2014/main" val="3735324583"/>
                    </a:ext>
                  </a:extLst>
                </a:gridCol>
              </a:tblGrid>
              <a:tr h="3676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Slno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xygen" panose="02000503000000000000" pitchFamily="2" charset="0"/>
                        </a:rPr>
                        <a:t>Operator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Meaning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198830"/>
                  </a:ext>
                </a:extLst>
              </a:tr>
              <a:tr h="3676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1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xygen" panose="02000503000000000000" pitchFamily="2" charset="0"/>
                        </a:rPr>
                        <a:t>AND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xygen" panose="02000503000000000000" pitchFamily="2" charset="0"/>
                        </a:rPr>
                        <a:t>Both the condition are satisfied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930430"/>
                  </a:ext>
                </a:extLst>
              </a:tr>
              <a:tr h="3676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2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xygen" panose="02000503000000000000" pitchFamily="2" charset="0"/>
                        </a:rPr>
                        <a:t>OR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xygen" panose="02000503000000000000" pitchFamily="2" charset="0"/>
                        </a:rPr>
                        <a:t>Either of the condition is satisfied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798785"/>
                  </a:ext>
                </a:extLst>
              </a:tr>
              <a:tr h="3676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3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xygen" panose="02000503000000000000" pitchFamily="2" charset="0"/>
                        </a:rPr>
                        <a:t>NOT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xygen" panose="02000503000000000000" pitchFamily="2" charset="0"/>
                        </a:rPr>
                        <a:t>When the condition is not satisfied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026067"/>
                  </a:ext>
                </a:extLst>
              </a:tr>
              <a:tr h="1913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4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xygen" panose="02000503000000000000" pitchFamily="2" charset="0"/>
                        </a:rPr>
                        <a:t>IN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Allows to specify multiple values</a:t>
                      </a:r>
                      <a:endParaRPr lang="en-IN" sz="2000" b="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12828"/>
                  </a:ext>
                </a:extLst>
              </a:tr>
              <a:tr h="2242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5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xygen" panose="02000503000000000000" pitchFamily="2" charset="0"/>
                        </a:rPr>
                        <a:t>LIKE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Search for a specified pattern in a column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477542"/>
                  </a:ext>
                </a:extLst>
              </a:tr>
              <a:tr h="2242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6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xygen" panose="02000503000000000000" pitchFamily="2" charset="0"/>
                        </a:rPr>
                        <a:t>Between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Selects values within a given range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722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6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FBD53-A0CB-503B-8D75-ECB519B30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77113DE-05CE-99F6-51F1-4FB4F7AA7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6" y="85941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3BB768-E5B5-EC77-3862-786944B5D9B9}"/>
              </a:ext>
            </a:extLst>
          </p:cNvPr>
          <p:cNvSpPr txBox="1"/>
          <p:nvPr/>
        </p:nvSpPr>
        <p:spPr>
          <a:xfrm>
            <a:off x="1006399" y="775099"/>
            <a:ext cx="11067917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xygen" panose="02000503000000000000" pitchFamily="2" charset="0"/>
                <a:sym typeface="Wingdings" panose="05000000000000000000" pitchFamily="2" charset="2"/>
              </a:rPr>
              <a:t>AND</a:t>
            </a:r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 Operator 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SELECT * FROM mst_employees WHERE age &gt; 20 AND city=‘Kolkata’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This query will return all the rows of only those employees whose age is greater than 20 and stays in ‘Kolkata’ </a:t>
            </a:r>
            <a:r>
              <a:rPr lang="en-US" dirty="0" err="1">
                <a:latin typeface="Oxygen" panose="02000503000000000000" pitchFamily="2" charset="0"/>
                <a:sym typeface="Wingdings" panose="05000000000000000000" pitchFamily="2" charset="2"/>
              </a:rPr>
              <a:t>city.If</a:t>
            </a:r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 both the condition is satisfied then records will be returned.</a:t>
            </a:r>
          </a:p>
          <a:p>
            <a:endParaRPr lang="en-US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b="1" dirty="0">
                <a:latin typeface="Oxygen" panose="02000503000000000000" pitchFamily="2" charset="0"/>
                <a:sym typeface="Wingdings" panose="05000000000000000000" pitchFamily="2" charset="2"/>
              </a:rPr>
              <a:t>OR</a:t>
            </a:r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 Operator 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SELECT * FROM mst_employees WHERE city=‘Kolkata’ or city=‘Delhi’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This query will return all the rows of those employees whose stays in either ‘Kolkata’ city or in ‘Delhi’ city.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If either of the condition is satisfied then records will be returned.</a:t>
            </a:r>
          </a:p>
          <a:p>
            <a:endParaRPr lang="en-US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b="1" dirty="0">
                <a:latin typeface="Oxygen" panose="02000503000000000000" pitchFamily="2" charset="0"/>
                <a:sym typeface="Wingdings" panose="05000000000000000000" pitchFamily="2" charset="2"/>
              </a:rPr>
              <a:t>NOT</a:t>
            </a:r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 operator 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SELECT * FROM mst_employees WHERE NOT city=‘Kolkata’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 This query will return all the rows of those employees whose does not stays in ‘Kolkata’ city.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If the condition is not satisfied then records will be returned.</a:t>
            </a:r>
          </a:p>
          <a:p>
            <a:endParaRPr lang="en-US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b="1" dirty="0">
                <a:latin typeface="Oxygen" panose="02000503000000000000" pitchFamily="2" charset="0"/>
                <a:sym typeface="Wingdings" panose="05000000000000000000" pitchFamily="2" charset="2"/>
              </a:rPr>
              <a:t>IN</a:t>
            </a:r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 operator 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SELECT * FROM mst_employees WHERE city IN (‘Kolkata’,’Delhi’,’Mumbai’,’Chennai’) 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This query will return all the rows of those employees whose stays in ‘Kolkata’, ’,’Delhi’,’Mumbai’,and ’Chennai’ city.</a:t>
            </a:r>
          </a:p>
          <a:p>
            <a:endParaRPr lang="en-US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b="1" dirty="0">
                <a:latin typeface="Oxygen" panose="02000503000000000000" pitchFamily="2" charset="0"/>
                <a:sym typeface="Wingdings" panose="05000000000000000000" pitchFamily="2" charset="2"/>
              </a:rPr>
              <a:t>LIKE</a:t>
            </a:r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 operator  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SELECT * FROM mst_employees WHERE name LIKE ‘A*’;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This query will return all rows of those employees whose names starts with ‘A’.</a:t>
            </a:r>
          </a:p>
          <a:p>
            <a:endParaRPr lang="en-US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b="1" dirty="0">
                <a:latin typeface="Oxygen" panose="02000503000000000000" pitchFamily="2" charset="0"/>
                <a:sym typeface="Wingdings" panose="05000000000000000000" pitchFamily="2" charset="2"/>
              </a:rPr>
              <a:t>Between</a:t>
            </a:r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 operator </a:t>
            </a:r>
          </a:p>
          <a:p>
            <a:r>
              <a:rPr lang="en-US" b="0" i="0" dirty="0">
                <a:effectLst/>
                <a:latin typeface="Oxygen" panose="02000503000000000000" pitchFamily="2" charset="0"/>
              </a:rPr>
              <a:t>SELECT * FROM mst_employees WHERE age BETWEEN </a:t>
            </a:r>
            <a:r>
              <a:rPr lang="en-US" dirty="0">
                <a:latin typeface="Oxygen" panose="02000503000000000000" pitchFamily="2" charset="0"/>
              </a:rPr>
              <a:t>25</a:t>
            </a:r>
            <a:r>
              <a:rPr lang="en-US" b="0" i="0" dirty="0">
                <a:effectLst/>
                <a:latin typeface="Oxygen" panose="02000503000000000000" pitchFamily="2" charset="0"/>
              </a:rPr>
              <a:t> AND </a:t>
            </a:r>
            <a:r>
              <a:rPr lang="en-US" dirty="0">
                <a:latin typeface="Oxygen" panose="02000503000000000000" pitchFamily="2" charset="0"/>
              </a:rPr>
              <a:t>5</a:t>
            </a:r>
            <a:r>
              <a:rPr lang="en-US" b="0" i="0" dirty="0">
                <a:effectLst/>
                <a:latin typeface="Oxygen" panose="02000503000000000000" pitchFamily="2" charset="0"/>
              </a:rPr>
              <a:t>0;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This query will return all rows of those employees whose age between 25 and 50.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3285E-237F-376B-1492-35D1F916DD70}"/>
              </a:ext>
            </a:extLst>
          </p:cNvPr>
          <p:cNvSpPr txBox="1"/>
          <p:nvPr/>
        </p:nvSpPr>
        <p:spPr>
          <a:xfrm>
            <a:off x="5029210" y="144498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DML Statement</a:t>
            </a:r>
          </a:p>
        </p:txBody>
      </p:sp>
    </p:spTree>
    <p:extLst>
      <p:ext uri="{BB962C8B-B14F-4D97-AF65-F5344CB8AC3E}">
        <p14:creationId xmlns:p14="http://schemas.microsoft.com/office/powerpoint/2010/main" val="3405344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4D106-E66A-E7E7-12F1-50E0D1026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5AB81F6-99E3-BE97-DB26-906C58FF7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46" y="133537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E7E3AE-73C7-90AE-E3BE-058AB3490E68}"/>
              </a:ext>
            </a:extLst>
          </p:cNvPr>
          <p:cNvSpPr txBox="1"/>
          <p:nvPr/>
        </p:nvSpPr>
        <p:spPr>
          <a:xfrm>
            <a:off x="1084216" y="823407"/>
            <a:ext cx="11051185" cy="10495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JOINS</a:t>
            </a: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There are 3 types of joins</a:t>
            </a:r>
          </a:p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INNER Join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OUTER Join</a:t>
            </a:r>
          </a:p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      Outer Join can be 2 types</a:t>
            </a:r>
          </a:p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		a) Left Join</a:t>
            </a:r>
          </a:p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		b) Right Join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Self Join</a:t>
            </a: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Inner Join  </a:t>
            </a:r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retrieves </a:t>
            </a:r>
            <a:r>
              <a:rPr lang="en-US" sz="2000" i="0" dirty="0">
                <a:solidFill>
                  <a:srgbClr val="000000"/>
                </a:solidFill>
                <a:effectLst/>
                <a:latin typeface="Oxygen" panose="02000503000000000000" pitchFamily="2" charset="0"/>
              </a:rPr>
              <a:t>records that have matching values in both tables.</a:t>
            </a:r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SELECT pg.product_group_name,p.product_name,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		p.product_price,p.product_weight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FROM mst_product p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INNER JOIN mst_product_group pg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ON p.product_group_id=pg.product_group_id;</a:t>
            </a: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LEFT Join 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xygen" panose="02000503000000000000" pitchFamily="2" charset="0"/>
              </a:rPr>
              <a:t>returns all records from the left table and the matching records from the right table</a:t>
            </a:r>
            <a:r>
              <a:rPr lang="en-US" sz="2000" i="0" dirty="0">
                <a:solidFill>
                  <a:srgbClr val="000000"/>
                </a:solidFill>
                <a:effectLst/>
                <a:latin typeface="Oxygen" panose="02000503000000000000" pitchFamily="2" charset="0"/>
              </a:rPr>
              <a:t>. </a:t>
            </a:r>
            <a:r>
              <a:rPr lang="en-US" sz="2000" dirty="0">
                <a:solidFill>
                  <a:srgbClr val="000000"/>
                </a:solidFill>
                <a:latin typeface="Oxygen" panose="02000503000000000000" pitchFamily="2" charset="0"/>
              </a:rPr>
              <a:t>Right join is just opposite to left join.</a:t>
            </a:r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SELECT pg.product_group_name,p.product_name,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		p.product_price,p.product_weight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FROM mst_product p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LEFT JOIN mst_product_group pg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ON p.product_group_id=pg.product_group_id;</a:t>
            </a: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1600" b="1" dirty="0">
              <a:latin typeface="Oxygen" panose="02000503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6CD064-1217-E5F9-CA95-156311FC54B4}"/>
              </a:ext>
            </a:extLst>
          </p:cNvPr>
          <p:cNvSpPr txBox="1"/>
          <p:nvPr/>
        </p:nvSpPr>
        <p:spPr>
          <a:xfrm>
            <a:off x="4454440" y="189410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DML Statement</a:t>
            </a:r>
          </a:p>
        </p:txBody>
      </p:sp>
    </p:spTree>
    <p:extLst>
      <p:ext uri="{BB962C8B-B14F-4D97-AF65-F5344CB8AC3E}">
        <p14:creationId xmlns:p14="http://schemas.microsoft.com/office/powerpoint/2010/main" val="903311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5829E-A713-3E5B-4B48-1BD75985E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8A07AAE-1718-AFD6-2963-1CCE35FB0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94" y="68222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952E9E-167B-152C-E0D1-17F0A9C56FB1}"/>
              </a:ext>
            </a:extLst>
          </p:cNvPr>
          <p:cNvSpPr txBox="1"/>
          <p:nvPr/>
        </p:nvSpPr>
        <p:spPr>
          <a:xfrm>
            <a:off x="1084216" y="823407"/>
            <a:ext cx="11051185" cy="77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JOINS</a:t>
            </a: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SELF Join  </a:t>
            </a:r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Self Join is regular join where a table is joined with itself.</a:t>
            </a: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SELECT E.emp_code,E.emp_name,E.city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FROM mst_employee E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INNER JOIN mst_employee M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ON E.city=M.city AND E.emp_id=M.emp_id </a:t>
            </a: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The above statement retrieves those employees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xygen" panose="02000503000000000000" pitchFamily="2" charset="0"/>
              </a:rPr>
              <a:t> that are from the same city.</a:t>
            </a:r>
          </a:p>
          <a:p>
            <a:endParaRPr lang="en-US" sz="2000" dirty="0">
              <a:solidFill>
                <a:srgbClr val="000000"/>
              </a:solidFill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Oxygen" panose="02000503000000000000" pitchFamily="2" charset="0"/>
                <a:sym typeface="Wingdings" panose="05000000000000000000" pitchFamily="2" charset="2"/>
              </a:rPr>
              <a:t>Aggregate Functions</a:t>
            </a:r>
          </a:p>
          <a:p>
            <a:r>
              <a:rPr lang="en-US" sz="20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Aggregate functions in SQL are unique functions that work on a group of rows in a table and produce a single value as a result.</a:t>
            </a:r>
          </a:p>
          <a:p>
            <a:endParaRPr lang="en-US" sz="2000" dirty="0">
              <a:solidFill>
                <a:srgbClr val="333333"/>
              </a:solidFill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dirty="0">
                <a:solidFill>
                  <a:srgbClr val="333333"/>
                </a:solidFill>
                <a:latin typeface="Oxygen" panose="02000503000000000000" pitchFamily="2" charset="0"/>
                <a:sym typeface="Wingdings" panose="05000000000000000000" pitchFamily="2" charset="2"/>
              </a:rPr>
              <a:t>Some aggregate functions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333333"/>
                </a:solidFill>
                <a:latin typeface="Oxygen" panose="02000503000000000000" pitchFamily="2" charset="0"/>
                <a:sym typeface="Wingdings" panose="05000000000000000000" pitchFamily="2" charset="2"/>
              </a:rPr>
              <a:t>MIN() 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the lowest value in a column for a group of rows that satisfy a given criterion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333333"/>
              </a:solidFill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333333"/>
                </a:solidFill>
                <a:latin typeface="Oxygen" panose="02000503000000000000" pitchFamily="2" charset="0"/>
                <a:sym typeface="Wingdings" panose="05000000000000000000" pitchFamily="2" charset="2"/>
              </a:rPr>
              <a:t>Max() 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 the highest value in a column for a group of rows that satisfy a given criterion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333333"/>
              </a:solidFill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333333"/>
                </a:solidFill>
                <a:latin typeface="Oxygen" panose="02000503000000000000" pitchFamily="2" charset="0"/>
                <a:sym typeface="Wingdings" panose="05000000000000000000" pitchFamily="2" charset="2"/>
              </a:rPr>
              <a:t>SUM() 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returns the sum of all values of a column in a table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333333"/>
              </a:solidFill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333333"/>
                </a:solidFill>
                <a:latin typeface="Oxygen" panose="02000503000000000000" pitchFamily="2" charset="0"/>
                <a:sym typeface="Wingdings" panose="05000000000000000000" pitchFamily="2" charset="2"/>
              </a:rPr>
              <a:t>COUNT() -&gt;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 returns number of records(rows) in a table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333333"/>
              </a:solidFill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333333"/>
                </a:solidFill>
                <a:latin typeface="Oxygen" panose="02000503000000000000" pitchFamily="2" charset="0"/>
                <a:sym typeface="Wingdings" panose="05000000000000000000" pitchFamily="2" charset="2"/>
              </a:rPr>
              <a:t>AVG()  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eturn the average of all values present in a column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.</a:t>
            </a:r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1600" b="1" dirty="0">
              <a:latin typeface="Oxygen" panose="02000503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C40312-4940-C29E-2DEE-739AF7569D46}"/>
              </a:ext>
            </a:extLst>
          </p:cNvPr>
          <p:cNvSpPr txBox="1"/>
          <p:nvPr/>
        </p:nvSpPr>
        <p:spPr>
          <a:xfrm>
            <a:off x="4454440" y="189410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DML Statement</a:t>
            </a:r>
          </a:p>
        </p:txBody>
      </p:sp>
    </p:spTree>
    <p:extLst>
      <p:ext uri="{BB962C8B-B14F-4D97-AF65-F5344CB8AC3E}">
        <p14:creationId xmlns:p14="http://schemas.microsoft.com/office/powerpoint/2010/main" val="43682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94B06-09A2-B182-387A-1125A69FB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3FAEB0E-AE29-90F3-74C0-E17EFA764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94" y="68222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E30411-E553-82E5-1FED-840649D01371}"/>
              </a:ext>
            </a:extLst>
          </p:cNvPr>
          <p:cNvSpPr txBox="1"/>
          <p:nvPr/>
        </p:nvSpPr>
        <p:spPr>
          <a:xfrm>
            <a:off x="1084216" y="1032415"/>
            <a:ext cx="11051185" cy="73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SQL Group By Statement </a:t>
            </a:r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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xygen" panose="02000503000000000000" pitchFamily="2" charset="0"/>
              </a:rPr>
              <a:t>groups rows that have the same values into summary rows.</a:t>
            </a:r>
          </a:p>
          <a:p>
            <a:r>
              <a:rPr lang="en-US" sz="2000" dirty="0">
                <a:solidFill>
                  <a:srgbClr val="000000"/>
                </a:solidFill>
                <a:latin typeface="Oxygen" panose="02000503000000000000" pitchFamily="2" charset="0"/>
                <a:sym typeface="Wingdings" panose="05000000000000000000" pitchFamily="2" charset="2"/>
              </a:rPr>
              <a:t>Generally Group By statement is used in aggregate function.</a:t>
            </a:r>
          </a:p>
          <a:p>
            <a:endParaRPr lang="en-US" sz="2000" dirty="0">
              <a:solidFill>
                <a:srgbClr val="000000"/>
              </a:solidFill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SQL Order By Statement </a:t>
            </a:r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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xygen" panose="02000503000000000000" pitchFamily="2" charset="0"/>
              </a:rPr>
              <a:t>order rows by ascending or descending order.</a:t>
            </a:r>
          </a:p>
          <a:p>
            <a:endParaRPr lang="en-US" sz="2000" dirty="0">
              <a:solidFill>
                <a:srgbClr val="000000"/>
              </a:solidFill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SELECT e.city,COUNT(e.emp_id) as EmployeeCount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FROM mst_employee e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GROUP BY e.city</a:t>
            </a:r>
          </a:p>
          <a:p>
            <a:r>
              <a:rPr lang="en-US" sz="2000" b="0" i="0" dirty="0">
                <a:effectLst/>
                <a:latin typeface="Consolas" panose="020B0609020204030204" pitchFamily="49" charset="0"/>
              </a:rPr>
              <a:t>ORDER BY COUNT(</a:t>
            </a:r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e.emp_id</a:t>
            </a:r>
            <a:r>
              <a:rPr lang="en-US" sz="2000" b="0" i="0" dirty="0">
                <a:effectLst/>
                <a:latin typeface="Consolas" panose="020B0609020204030204" pitchFamily="49" charset="0"/>
              </a:rPr>
              <a:t>) DESC;</a:t>
            </a: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Oxygen" panose="02000503000000000000" pitchFamily="2" charset="0"/>
              </a:rPr>
              <a:t>This query lists the number of employees in each city in descending order.</a:t>
            </a:r>
          </a:p>
          <a:p>
            <a:endParaRPr lang="en-US" sz="20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Oxygen" panose="02000503000000000000" pitchFamily="2" charset="0"/>
              </a:rPr>
              <a:t>SQL Having Statement </a:t>
            </a:r>
            <a:r>
              <a:rPr lang="en-US" sz="2000" dirty="0">
                <a:solidFill>
                  <a:srgbClr val="000000"/>
                </a:solidFill>
                <a:latin typeface="Oxygen" panose="02000503000000000000" pitchFamily="2" charset="0"/>
                <a:sym typeface="Wingdings" panose="05000000000000000000" pitchFamily="2" charset="2"/>
              </a:rPr>
              <a:t>As “Where” statement cannot be used in case of aggregate function, hence “Having” statement is used.</a:t>
            </a:r>
          </a:p>
          <a:p>
            <a:endParaRPr lang="en-US" sz="2000" b="0" i="0" dirty="0">
              <a:solidFill>
                <a:srgbClr val="000000"/>
              </a:solidFill>
              <a:effectLst/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Oxygen" panose="02000503000000000000" pitchFamily="2" charset="0"/>
              </a:rPr>
              <a:t>SELECT e.city,COUNT(e.emp_id) as EmployeeCount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Oxygen" panose="02000503000000000000" pitchFamily="2" charset="0"/>
              </a:rPr>
              <a:t>FROM testdb.mst_employee e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Oxygen" panose="02000503000000000000" pitchFamily="2" charset="0"/>
              </a:rPr>
              <a:t>GROUP BY e.city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Oxygen" panose="02000503000000000000" pitchFamily="2" charset="0"/>
              </a:rPr>
              <a:t>HAVING COUNT(e.emp_id) &gt; 1;</a:t>
            </a:r>
          </a:p>
          <a:p>
            <a:endParaRPr lang="en-US" sz="20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Oxygen" panose="02000503000000000000" pitchFamily="2" charset="0"/>
              </a:rPr>
              <a:t>This query lists the number of employees in each city where count of employees more than 1.</a:t>
            </a:r>
          </a:p>
          <a:p>
            <a:endParaRPr lang="en-US" sz="2000" dirty="0">
              <a:solidFill>
                <a:srgbClr val="000000"/>
              </a:solidFill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16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1600" b="1" dirty="0">
              <a:latin typeface="Oxygen" panose="02000503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BBEED6-B3E9-8904-0B1C-20565E1A2A54}"/>
              </a:ext>
            </a:extLst>
          </p:cNvPr>
          <p:cNvSpPr txBox="1"/>
          <p:nvPr/>
        </p:nvSpPr>
        <p:spPr>
          <a:xfrm>
            <a:off x="4454440" y="189410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DML Statement</a:t>
            </a:r>
          </a:p>
        </p:txBody>
      </p:sp>
    </p:spTree>
    <p:extLst>
      <p:ext uri="{BB962C8B-B14F-4D97-AF65-F5344CB8AC3E}">
        <p14:creationId xmlns:p14="http://schemas.microsoft.com/office/powerpoint/2010/main" val="246995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79186-A99B-FDA1-E8F3-BF8F0CF24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4A111CC-999B-5720-C759-14921A370EDD}"/>
              </a:ext>
            </a:extLst>
          </p:cNvPr>
          <p:cNvSpPr txBox="1"/>
          <p:nvPr/>
        </p:nvSpPr>
        <p:spPr>
          <a:xfrm>
            <a:off x="1930408" y="490346"/>
            <a:ext cx="7839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cap="small" dirty="0">
                <a:latin typeface="Oxygen" panose="02000503000000000000" pitchFamily="2" charset="0"/>
              </a:rPr>
              <a:t>Introduction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881953F-45CB-C2D6-715F-EBE18B566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9" y="372777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AE6EED-7E89-EAFB-B1DA-3C2D16C62552}"/>
              </a:ext>
            </a:extLst>
          </p:cNvPr>
          <p:cNvSpPr txBox="1"/>
          <p:nvPr/>
        </p:nvSpPr>
        <p:spPr>
          <a:xfrm>
            <a:off x="1175661" y="1825443"/>
            <a:ext cx="1031965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13" indent="-342913">
              <a:buAutoNum type="arabicPeriod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Oxygen" panose="02000503000000000000" pitchFamily="2" charset="0"/>
              </a:rPr>
              <a:t>MySQL is relational database management system.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Oxygen" panose="02000503000000000000" pitchFamily="2" charset="0"/>
              </a:rPr>
              <a:t>It is free and open source.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Oxygen" panose="02000503000000000000" pitchFamily="2" charset="0"/>
              </a:rPr>
              <a:t>It is very fast, reliable, scalable, easy to use and cross platform.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Oxygen" panose="02000503000000000000" pitchFamily="2" charset="0"/>
              </a:rPr>
              <a:t>MySQL is ideal for both small and large applications.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Oxygen" panose="02000503000000000000" pitchFamily="2" charset="0"/>
              </a:rPr>
              <a:t>MySQL is developed, distributed, and supported by Oracle Corporation</a:t>
            </a:r>
          </a:p>
          <a:p>
            <a:endParaRPr lang="en-US" sz="14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endParaRPr lang="en-US" sz="14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Oxygen" panose="02000503000000000000" pitchFamily="2" charset="0"/>
              </a:rPr>
              <a:t>For installation of MySQL in your computer, please click the below link</a:t>
            </a:r>
          </a:p>
          <a:p>
            <a:r>
              <a:rPr lang="en-IN" sz="2400" dirty="0">
                <a:latin typeface="Oxygen" panose="02000503000000000000" pitchFamily="2" charset="0"/>
                <a:hlinkClick r:id="rId3"/>
              </a:rPr>
              <a:t>https://www.javatpoint.com/how-to-install-mysql</a:t>
            </a:r>
            <a:endParaRPr lang="en-IN" sz="2400" dirty="0"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023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799FF-1E01-84D8-85A2-6B34BB96F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22B7F5F-1F8E-13F9-7452-ADFE5F9663B3}"/>
              </a:ext>
            </a:extLst>
          </p:cNvPr>
          <p:cNvSpPr txBox="1"/>
          <p:nvPr/>
        </p:nvSpPr>
        <p:spPr>
          <a:xfrm>
            <a:off x="3801295" y="438084"/>
            <a:ext cx="3796938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Database handling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A65876-724E-1783-C423-50CBA505E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9" y="281333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8F97AD-1DE8-22B9-1A36-9644532E124E}"/>
              </a:ext>
            </a:extLst>
          </p:cNvPr>
          <p:cNvSpPr txBox="1"/>
          <p:nvPr/>
        </p:nvSpPr>
        <p:spPr>
          <a:xfrm>
            <a:off x="1474846" y="1498879"/>
            <a:ext cx="8652387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Oxygen" panose="02000503000000000000" pitchFamily="2" charset="0"/>
              </a:rPr>
              <a:t>MySQL create database statement  </a:t>
            </a: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</a:t>
            </a:r>
            <a:r>
              <a:rPr lang="en-IN" sz="1600" dirty="0">
                <a:latin typeface="Oxygen" panose="02000503000000000000" pitchFamily="2" charset="0"/>
              </a:rPr>
              <a:t> CREATE DATABASE testDB.</a:t>
            </a:r>
          </a:p>
          <a:p>
            <a:r>
              <a:rPr lang="en-IN" sz="1600" dirty="0">
                <a:latin typeface="Oxygen" panose="02000503000000000000" pitchFamily="2" charset="0"/>
              </a:rPr>
              <a:t>The above statement creates database named as testDB.</a:t>
            </a:r>
          </a:p>
          <a:p>
            <a:endParaRPr lang="en-IN" sz="1600" dirty="0">
              <a:latin typeface="Oxygen" panose="02000503000000000000" pitchFamily="2" charset="0"/>
            </a:endParaRPr>
          </a:p>
          <a:p>
            <a:r>
              <a:rPr lang="en-IN" sz="1400" b="1" dirty="0">
                <a:solidFill>
                  <a:srgbClr val="000000"/>
                </a:solidFill>
                <a:latin typeface="Oxygen" panose="02000503000000000000" pitchFamily="2" charset="0"/>
              </a:rPr>
              <a:t>MySQL DROP DATABASE Statement </a:t>
            </a:r>
            <a:r>
              <a:rPr lang="en-IN" sz="1400" dirty="0">
                <a:solidFill>
                  <a:srgbClr val="000000"/>
                </a:solidFill>
                <a:latin typeface="Oxygen" panose="02000503000000000000" pitchFamily="2" charset="0"/>
                <a:sym typeface="Wingdings" panose="05000000000000000000" pitchFamily="2" charset="2"/>
              </a:rPr>
              <a:t> </a:t>
            </a:r>
            <a:r>
              <a:rPr lang="en-IN" sz="1600" dirty="0">
                <a:latin typeface="Oxygen" panose="02000503000000000000" pitchFamily="2" charset="0"/>
              </a:rPr>
              <a:t>DROP DATABASE testDB.</a:t>
            </a:r>
          </a:p>
          <a:p>
            <a:r>
              <a:rPr lang="en-IN" sz="1600" dirty="0">
                <a:latin typeface="Oxygen" panose="02000503000000000000" pitchFamily="2" charset="0"/>
              </a:rPr>
              <a:t>The above statement drops database named as testDB.</a:t>
            </a:r>
          </a:p>
          <a:p>
            <a:endParaRPr lang="en-IN" sz="1600" dirty="0">
              <a:latin typeface="Oxygen" panose="02000503000000000000" pitchFamily="2" charset="0"/>
            </a:endParaRPr>
          </a:p>
          <a:p>
            <a:r>
              <a:rPr lang="en-IN" sz="1600" dirty="0">
                <a:latin typeface="Oxygen" panose="02000503000000000000" pitchFamily="2" charset="0"/>
              </a:rPr>
              <a:t>Inside the database following objects can be created</a:t>
            </a:r>
          </a:p>
          <a:p>
            <a:pPr marL="342913" indent="-342913">
              <a:buAutoNum type="alphaLcParenR"/>
            </a:pPr>
            <a:r>
              <a:rPr lang="en-IN" sz="1600" dirty="0">
                <a:latin typeface="Oxygen" panose="02000503000000000000" pitchFamily="2" charset="0"/>
              </a:rPr>
              <a:t>Tables</a:t>
            </a:r>
          </a:p>
          <a:p>
            <a:pPr marL="342913" indent="-342913">
              <a:buAutoNum type="alphaLcParenR"/>
            </a:pPr>
            <a:r>
              <a:rPr lang="en-IN" sz="1600" dirty="0">
                <a:latin typeface="Oxygen" panose="02000503000000000000" pitchFamily="2" charset="0"/>
              </a:rPr>
              <a:t>Views </a:t>
            </a:r>
          </a:p>
          <a:p>
            <a:pPr marL="342913" indent="-342913">
              <a:buAutoNum type="alphaLcParenR"/>
            </a:pPr>
            <a:r>
              <a:rPr lang="en-IN" sz="1600" dirty="0">
                <a:latin typeface="Oxygen" panose="02000503000000000000" pitchFamily="2" charset="0"/>
              </a:rPr>
              <a:t>Procedures</a:t>
            </a:r>
          </a:p>
          <a:p>
            <a:pPr marL="342913" indent="-342913">
              <a:buAutoNum type="alphaLcParenR"/>
            </a:pPr>
            <a:r>
              <a:rPr lang="en-IN" sz="1600" dirty="0">
                <a:latin typeface="Oxygen" panose="02000503000000000000" pitchFamily="2" charset="0"/>
              </a:rPr>
              <a:t>Triggers</a:t>
            </a:r>
          </a:p>
          <a:p>
            <a:endParaRPr lang="en-IN" sz="14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IN" sz="1600" b="1" dirty="0">
                <a:latin typeface="Oxygen" panose="02000503000000000000" pitchFamily="2" charset="0"/>
              </a:rPr>
              <a:t>MySQL create table statement </a:t>
            </a: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</a:t>
            </a: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Use </a:t>
            </a:r>
            <a:r>
              <a:rPr lang="en-IN" sz="1600" dirty="0">
                <a:latin typeface="Oxygen" panose="02000503000000000000" pitchFamily="2" charset="0"/>
              </a:rPr>
              <a:t>testDB</a:t>
            </a:r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CREATE TABLE employee (</a:t>
            </a: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	emp_id int,</a:t>
            </a: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	emp_name varchar(50),</a:t>
            </a: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	salary double )</a:t>
            </a:r>
          </a:p>
          <a:p>
            <a:r>
              <a:rPr lang="en-IN" sz="1600" dirty="0">
                <a:latin typeface="Oxygen" panose="02000503000000000000" pitchFamily="2" charset="0"/>
              </a:rPr>
              <a:t>The above statement creates table named as </a:t>
            </a: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employee inside testDB database.</a:t>
            </a:r>
            <a:endParaRPr lang="en-IN" sz="1600" dirty="0"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dirty="0">
                <a:latin typeface="Oxygen" panose="02000503000000000000" pitchFamily="2" charset="0"/>
              </a:rPr>
              <a:t>The employee table consists of 3 fields</a:t>
            </a:r>
          </a:p>
          <a:p>
            <a:r>
              <a:rPr lang="en-IN" sz="1600" dirty="0">
                <a:latin typeface="Oxygen" panose="02000503000000000000" pitchFamily="2" charset="0"/>
              </a:rPr>
              <a:t>a) emp_id </a:t>
            </a:r>
          </a:p>
          <a:p>
            <a:r>
              <a:rPr lang="en-IN" dirty="0"/>
              <a:t>b) emp_name</a:t>
            </a:r>
          </a:p>
          <a:p>
            <a:r>
              <a:rPr lang="en-IN" dirty="0"/>
              <a:t>c) salary</a:t>
            </a:r>
          </a:p>
        </p:txBody>
      </p:sp>
    </p:spTree>
    <p:extLst>
      <p:ext uri="{BB962C8B-B14F-4D97-AF65-F5344CB8AC3E}">
        <p14:creationId xmlns:p14="http://schemas.microsoft.com/office/powerpoint/2010/main" val="251722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25FA0-EB6A-74D5-64F2-58246C657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65F8DD9-D431-0419-BADE-0FE997109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9" y="235619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BEC1D2-F38A-3BD8-EFAD-FCD5FDD77DDC}"/>
              </a:ext>
            </a:extLst>
          </p:cNvPr>
          <p:cNvSpPr txBox="1"/>
          <p:nvPr/>
        </p:nvSpPr>
        <p:spPr>
          <a:xfrm>
            <a:off x="1474846" y="1520651"/>
            <a:ext cx="865238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Oxygen" panose="02000503000000000000" pitchFamily="2" charset="0"/>
              </a:rPr>
              <a:t>MySQL alter table statement</a:t>
            </a:r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b="1" dirty="0">
                <a:latin typeface="Oxygen" panose="02000503000000000000" pitchFamily="2" charset="0"/>
              </a:rPr>
              <a:t>MySQL </a:t>
            </a:r>
            <a:r>
              <a:rPr lang="en-IN" sz="1600" b="1" dirty="0">
                <a:solidFill>
                  <a:srgbClr val="000000"/>
                </a:solidFill>
                <a:latin typeface="Oxygen" panose="02000503000000000000" pitchFamily="2" charset="0"/>
              </a:rPr>
              <a:t>ALTER TABLE - ADD COLUMN  </a:t>
            </a:r>
            <a:r>
              <a:rPr lang="en-IN" sz="1600" b="1" dirty="0">
                <a:solidFill>
                  <a:srgbClr val="000000"/>
                </a:solidFill>
                <a:latin typeface="Oxygen" panose="02000503000000000000" pitchFamily="2" charset="0"/>
                <a:sym typeface="Wingdings" panose="05000000000000000000" pitchFamily="2" charset="2"/>
              </a:rPr>
              <a:t></a:t>
            </a:r>
            <a:endParaRPr lang="en-IN" sz="1600" b="1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Use </a:t>
            </a:r>
            <a:r>
              <a:rPr lang="en-IN" sz="1600" dirty="0">
                <a:latin typeface="Oxygen" panose="02000503000000000000" pitchFamily="2" charset="0"/>
              </a:rPr>
              <a:t>testDB</a:t>
            </a:r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</a:rPr>
              <a:t>ALTER TABLE employee</a:t>
            </a:r>
            <a:br>
              <a:rPr lang="en-US" sz="1600" dirty="0">
                <a:latin typeface="Oxygen" panose="02000503000000000000" pitchFamily="2" charset="0"/>
              </a:rPr>
            </a:br>
            <a:r>
              <a:rPr lang="en-US" sz="1600" dirty="0">
                <a:latin typeface="Oxygen" panose="02000503000000000000" pitchFamily="2" charset="0"/>
              </a:rPr>
              <a:t>ADD address varchar(100);</a:t>
            </a:r>
          </a:p>
          <a:p>
            <a:endParaRPr lang="en-US" sz="1600" dirty="0">
              <a:latin typeface="Oxygen" panose="02000503000000000000" pitchFamily="2" charset="0"/>
            </a:endParaRPr>
          </a:p>
          <a:p>
            <a:r>
              <a:rPr lang="en-IN" sz="1600" dirty="0">
                <a:latin typeface="Oxygen" panose="02000503000000000000" pitchFamily="2" charset="0"/>
              </a:rPr>
              <a:t>The above statement adds a field address in the </a:t>
            </a: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employee table.</a:t>
            </a: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b="1" dirty="0">
                <a:latin typeface="Oxygen" panose="02000503000000000000" pitchFamily="2" charset="0"/>
              </a:rPr>
              <a:t>MySQL </a:t>
            </a:r>
            <a:r>
              <a:rPr lang="en-IN" sz="1600" b="1" dirty="0">
                <a:solidFill>
                  <a:srgbClr val="000000"/>
                </a:solidFill>
                <a:latin typeface="Oxygen" panose="02000503000000000000" pitchFamily="2" charset="0"/>
              </a:rPr>
              <a:t>ALTER TABLE - MODIFY COLUMN</a:t>
            </a: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Use </a:t>
            </a:r>
            <a:r>
              <a:rPr lang="en-IN" sz="1600" dirty="0">
                <a:latin typeface="Oxygen" panose="02000503000000000000" pitchFamily="2" charset="0"/>
              </a:rPr>
              <a:t>testDB</a:t>
            </a:r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</a:rPr>
              <a:t>ALTER TABLE employee</a:t>
            </a:r>
            <a:br>
              <a:rPr lang="en-US" sz="1600" dirty="0">
                <a:latin typeface="Oxygen" panose="02000503000000000000" pitchFamily="2" charset="0"/>
              </a:rPr>
            </a:br>
            <a:r>
              <a:rPr lang="en-US" sz="1600" dirty="0">
                <a:latin typeface="Oxygen" panose="02000503000000000000" pitchFamily="2" charset="0"/>
              </a:rPr>
              <a:t>MODIFY COLUMN salary float;</a:t>
            </a:r>
          </a:p>
          <a:p>
            <a:endParaRPr lang="en-US" sz="16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Oxygen" panose="02000503000000000000" pitchFamily="2" charset="0"/>
              </a:rPr>
              <a:t>The above statement change the data type of a column in a table.</a:t>
            </a:r>
          </a:p>
          <a:p>
            <a:endParaRPr lang="en-US" sz="16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IN" sz="1600" b="1" dirty="0">
                <a:latin typeface="Oxygen" panose="02000503000000000000" pitchFamily="2" charset="0"/>
              </a:rPr>
              <a:t>MySQL </a:t>
            </a:r>
            <a:r>
              <a:rPr lang="en-IN" sz="1600" b="1" dirty="0">
                <a:solidFill>
                  <a:srgbClr val="000000"/>
                </a:solidFill>
                <a:latin typeface="Oxygen" panose="02000503000000000000" pitchFamily="2" charset="0"/>
              </a:rPr>
              <a:t>ALTER TABLE - DELETE COLUMN</a:t>
            </a: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Use </a:t>
            </a:r>
            <a:r>
              <a:rPr lang="en-IN" sz="1600" dirty="0">
                <a:latin typeface="Oxygen" panose="02000503000000000000" pitchFamily="2" charset="0"/>
              </a:rPr>
              <a:t>testDB</a:t>
            </a:r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</a:rPr>
              <a:t>ALTER TABLE employee</a:t>
            </a:r>
            <a:br>
              <a:rPr lang="en-US" sz="1600" dirty="0">
                <a:latin typeface="Oxygen" panose="02000503000000000000" pitchFamily="2" charset="0"/>
              </a:rPr>
            </a:br>
            <a:r>
              <a:rPr lang="en-US" sz="1600" dirty="0">
                <a:latin typeface="Oxygen" panose="02000503000000000000" pitchFamily="2" charset="0"/>
              </a:rPr>
              <a:t>DROP COLUMN salary ;</a:t>
            </a:r>
          </a:p>
          <a:p>
            <a:endParaRPr lang="en-US" sz="16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Oxygen" panose="02000503000000000000" pitchFamily="2" charset="0"/>
              </a:rPr>
              <a:t>The above statement drop column salary from the table employee..</a:t>
            </a:r>
          </a:p>
          <a:p>
            <a:endParaRPr lang="en-IN" sz="1600" dirty="0"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DF5306-4612-740C-6BAE-6A10567C3269}"/>
              </a:ext>
            </a:extLst>
          </p:cNvPr>
          <p:cNvSpPr txBox="1"/>
          <p:nvPr/>
        </p:nvSpPr>
        <p:spPr>
          <a:xfrm>
            <a:off x="3801295" y="385832"/>
            <a:ext cx="3796938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Database handling</a:t>
            </a:r>
          </a:p>
        </p:txBody>
      </p:sp>
    </p:spTree>
    <p:extLst>
      <p:ext uri="{BB962C8B-B14F-4D97-AF65-F5344CB8AC3E}">
        <p14:creationId xmlns:p14="http://schemas.microsoft.com/office/powerpoint/2010/main" val="3294426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C2F0E-15BB-08CF-E926-81A51713E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75DF82F-8FE5-A7CC-A9B3-7364DE381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9" y="170299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15D881-AF94-6719-F1A3-499999A080FC}"/>
              </a:ext>
            </a:extLst>
          </p:cNvPr>
          <p:cNvSpPr txBox="1"/>
          <p:nvPr/>
        </p:nvSpPr>
        <p:spPr>
          <a:xfrm>
            <a:off x="1486421" y="772749"/>
            <a:ext cx="8652387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Oxygen" panose="02000503000000000000" pitchFamily="2" charset="0"/>
              </a:rPr>
              <a:t>MySQL Data Types can be of various types</a:t>
            </a:r>
          </a:p>
          <a:p>
            <a:pPr marL="342900" indent="-342900">
              <a:buAutoNum type="alphaLcParenR"/>
            </a:pPr>
            <a:r>
              <a:rPr lang="en-IN" sz="2000" b="1" dirty="0">
                <a:latin typeface="Oxygen" panose="02000503000000000000" pitchFamily="2" charset="0"/>
              </a:rPr>
              <a:t>String</a:t>
            </a:r>
          </a:p>
          <a:p>
            <a:pPr marL="342900" indent="-342900">
              <a:buAutoNum type="alphaLcParenR"/>
            </a:pPr>
            <a:r>
              <a:rPr lang="en-IN" sz="2000" b="1" dirty="0">
                <a:latin typeface="Oxygen" panose="02000503000000000000" pitchFamily="2" charset="0"/>
              </a:rPr>
              <a:t>Numeric</a:t>
            </a:r>
          </a:p>
          <a:p>
            <a:pPr marL="342900" indent="-342900">
              <a:buAutoNum type="alphaLcParenR"/>
            </a:pPr>
            <a:r>
              <a:rPr lang="en-IN" sz="2000" b="1" dirty="0">
                <a:latin typeface="Oxygen" panose="02000503000000000000" pitchFamily="2" charset="0"/>
              </a:rPr>
              <a:t>Date and Time</a:t>
            </a:r>
          </a:p>
          <a:p>
            <a:endParaRPr lang="en-IN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2000" b="1" dirty="0">
                <a:latin typeface="Oxygen" panose="02000503000000000000" pitchFamily="2" charset="0"/>
                <a:sym typeface="Wingdings" panose="05000000000000000000" pitchFamily="2" charset="2"/>
              </a:rPr>
              <a:t>String Data Type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Char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Varchar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Text</a:t>
            </a:r>
          </a:p>
          <a:p>
            <a:endParaRPr lang="en-IN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2000" b="1" dirty="0">
                <a:latin typeface="Oxygen" panose="02000503000000000000" pitchFamily="2" charset="0"/>
                <a:sym typeface="Wingdings" panose="05000000000000000000" pitchFamily="2" charset="2"/>
              </a:rPr>
              <a:t>Numeric Data Type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Int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Float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Double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Decimal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Bit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Bool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Boolean</a:t>
            </a:r>
          </a:p>
          <a:p>
            <a:endParaRPr lang="en-IN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Oxygen" panose="02000503000000000000" pitchFamily="2" charset="0"/>
              </a:rPr>
              <a:t>Date and Time Data Types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Date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Time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Datetime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TimeStamp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Year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0CEADD-6566-BEF5-E9C4-96502BA45522}"/>
              </a:ext>
            </a:extLst>
          </p:cNvPr>
          <p:cNvSpPr txBox="1"/>
          <p:nvPr/>
        </p:nvSpPr>
        <p:spPr>
          <a:xfrm>
            <a:off x="4245432" y="203669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Data Type</a:t>
            </a:r>
          </a:p>
        </p:txBody>
      </p:sp>
    </p:spTree>
    <p:extLst>
      <p:ext uri="{BB962C8B-B14F-4D97-AF65-F5344CB8AC3E}">
        <p14:creationId xmlns:p14="http://schemas.microsoft.com/office/powerpoint/2010/main" val="1584387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558C8-9C71-2F6C-4BD2-BFB6DFCC7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A1DB13E-37BE-C75E-9FF0-370F04973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9" y="392368"/>
            <a:ext cx="725875" cy="725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E349B5-0F0B-9149-BDBE-C04707BB2399}"/>
              </a:ext>
            </a:extLst>
          </p:cNvPr>
          <p:cNvSpPr txBox="1"/>
          <p:nvPr/>
        </p:nvSpPr>
        <p:spPr>
          <a:xfrm>
            <a:off x="4245432" y="438805"/>
            <a:ext cx="2699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cap="small" dirty="0">
                <a:latin typeface="Oxygen" panose="02000503000000000000" pitchFamily="2" charset="0"/>
              </a:rPr>
              <a:t>Constraints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75265B-9DBC-F474-6280-6006550C0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473645"/>
              </p:ext>
            </p:extLst>
          </p:nvPr>
        </p:nvGraphicFramePr>
        <p:xfrm>
          <a:off x="1162595" y="3403442"/>
          <a:ext cx="9731828" cy="2814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569">
                  <a:extLst>
                    <a:ext uri="{9D8B030D-6E8A-4147-A177-3AD203B41FA5}">
                      <a16:colId xmlns:a16="http://schemas.microsoft.com/office/drawing/2014/main" val="1349749233"/>
                    </a:ext>
                  </a:extLst>
                </a:gridCol>
                <a:gridCol w="1902921">
                  <a:extLst>
                    <a:ext uri="{9D8B030D-6E8A-4147-A177-3AD203B41FA5}">
                      <a16:colId xmlns:a16="http://schemas.microsoft.com/office/drawing/2014/main" val="4053584086"/>
                    </a:ext>
                  </a:extLst>
                </a:gridCol>
                <a:gridCol w="6964338">
                  <a:extLst>
                    <a:ext uri="{9D8B030D-6E8A-4147-A177-3AD203B41FA5}">
                      <a16:colId xmlns:a16="http://schemas.microsoft.com/office/drawing/2014/main" val="913413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Constraints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Definition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69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1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Oxygen" panose="02000503000000000000" pitchFamily="2" charset="0"/>
                        </a:rPr>
                        <a:t>Not Null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Oxygen" panose="02000503000000000000" pitchFamily="2" charset="0"/>
                        </a:rPr>
                        <a:t>Ensures a column cannot have null value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05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2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Oxygen" panose="02000503000000000000" pitchFamily="2" charset="0"/>
                        </a:rPr>
                        <a:t>Unique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Oxygen" panose="02000503000000000000" pitchFamily="2" charset="0"/>
                        </a:rPr>
                        <a:t>Ensures each and every column contains unique value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96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3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Oxygen" panose="02000503000000000000" pitchFamily="2" charset="0"/>
                        </a:rPr>
                        <a:t>Primary Key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Oxygen" panose="02000503000000000000" pitchFamily="2" charset="0"/>
                        </a:rPr>
                        <a:t>Uniquely identifies a row in a table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26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4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Oxygen" panose="02000503000000000000" pitchFamily="2" charset="0"/>
                        </a:rPr>
                        <a:t>Foreign Key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Oxygen" panose="02000503000000000000" pitchFamily="2" charset="0"/>
                        </a:rPr>
                        <a:t>Establishes relation between two tables through a column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0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5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Oxygen" panose="02000503000000000000" pitchFamily="2" charset="0"/>
                        </a:rPr>
                        <a:t>Check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Oxygen" panose="02000503000000000000" pitchFamily="2" charset="0"/>
                        </a:rPr>
                        <a:t>Ensures a values in a column satisfies a condition 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88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6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Oxygen" panose="02000503000000000000" pitchFamily="2" charset="0"/>
                        </a:rPr>
                        <a:t>Default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Sets a default value for a column if no value is specified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62017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812492F-90B1-6CEC-6E95-B8E727A7DCDB}"/>
              </a:ext>
            </a:extLst>
          </p:cNvPr>
          <p:cNvSpPr txBox="1"/>
          <p:nvPr/>
        </p:nvSpPr>
        <p:spPr>
          <a:xfrm>
            <a:off x="940526" y="1784755"/>
            <a:ext cx="10737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Oxygen" panose="02000503000000000000" pitchFamily="2" charset="0"/>
              </a:rPr>
              <a:t>Constraints </a:t>
            </a:r>
            <a:r>
              <a:rPr lang="en-US" dirty="0">
                <a:solidFill>
                  <a:srgbClr val="000000"/>
                </a:solidFill>
                <a:latin typeface="Oxygen" panose="02000503000000000000" pitchFamily="2" charset="0"/>
              </a:rPr>
              <a:t>are used to specify rules for the data in a table.</a:t>
            </a:r>
          </a:p>
          <a:p>
            <a:endParaRPr lang="en-US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Oxygen" panose="02000503000000000000" pitchFamily="2" charset="0"/>
              </a:rPr>
              <a:t>Constraints can be column level or table level. </a:t>
            </a:r>
          </a:p>
          <a:p>
            <a:r>
              <a:rPr lang="en-US" dirty="0">
                <a:solidFill>
                  <a:srgbClr val="000000"/>
                </a:solidFill>
                <a:latin typeface="Oxygen" panose="02000503000000000000" pitchFamily="2" charset="0"/>
              </a:rPr>
              <a:t>	Column level constraints apply to a column, and table level constraints 	apply to 	the whole table.</a:t>
            </a:r>
            <a:endParaRPr lang="en-IN" dirty="0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372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74549-CA0C-5794-42A1-42E271AEF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6BA1D0E-276D-FF4D-366F-2F67BFD59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4" y="590740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B102CC-CBF3-829C-D41A-1D3ECBD10968}"/>
              </a:ext>
            </a:extLst>
          </p:cNvPr>
          <p:cNvSpPr txBox="1"/>
          <p:nvPr/>
        </p:nvSpPr>
        <p:spPr>
          <a:xfrm>
            <a:off x="1474846" y="1316615"/>
            <a:ext cx="1012932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As shown in below create table script of mst_product_group table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product_group_id is the primary key.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product_group_name is the unique key.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Both the columns are not null, hence the user needs to give values.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CREATE TABLE `mst_product_group`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( 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`product_group_id` int PRIMARY KEY,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 	`product_group_name` varchar(50) NOT NULL UNIQUE KEY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 ) 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As shown in below create table script of mst_product table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product_group_id is the foreign key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CREATE TABLE `mst_product`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( 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`product_id` int NOT NULL PRIMARY KEY, 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`product_group_id` int NOT NULL,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 `product_name` varchar(50) NOT NULL UNIQUE KEY, 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 KEY `fk_product_group_id` (`product_group_id`), 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CONSTRAINT `fk_product_group_id` FOREIGN KEY (`product_group_id`)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 REFERENCES `mst_product_group` (`product_group_id`)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) </a:t>
            </a:r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8E9629-6CCD-BAC6-81C4-EB9346F8822C}"/>
              </a:ext>
            </a:extLst>
          </p:cNvPr>
          <p:cNvSpPr txBox="1"/>
          <p:nvPr/>
        </p:nvSpPr>
        <p:spPr>
          <a:xfrm>
            <a:off x="4245432" y="724990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4028871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6C9CE-F247-3736-AF31-119FA8119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3CFF39D-7E4A-9543-BE29-8FB67F355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4" y="316417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680A6F-0049-6A93-EB55-B0AA88479410}"/>
              </a:ext>
            </a:extLst>
          </p:cNvPr>
          <p:cNvSpPr txBox="1"/>
          <p:nvPr/>
        </p:nvSpPr>
        <p:spPr>
          <a:xfrm>
            <a:off x="1162594" y="1747694"/>
            <a:ext cx="1044158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As shown below in table script</a:t>
            </a: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product_price column has a check constraint and the value has to be greater than 0.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product_weight column default value is 1.</a:t>
            </a: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CREATE TABLE `mst_product` 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(  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	`product_id` int NOT NULL PRIMARY KEY,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	 `product_group_id` int NOT NULL, 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	`product_name` varchar(255) NOT NULL UNIQUE KEY,  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	`product_price` int NOT NULL,  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	`product_weight` int NOT NULL DEFAULT '1’,  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	KEY `fk_product_group_id` (`product_group_id`),  CONSTRAINT 	`fk_product_group_id` FOREIGN KEY (`product_group_id`) 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	REFERENCES  `mst_product_group` (`product_group_id`),  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	CONSTRAINT `chk_product_price` CHECK ((`product_price` &gt; 0))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F9145F-73A0-87F8-7EF5-F17E4F37F919}"/>
              </a:ext>
            </a:extLst>
          </p:cNvPr>
          <p:cNvSpPr txBox="1"/>
          <p:nvPr/>
        </p:nvSpPr>
        <p:spPr>
          <a:xfrm>
            <a:off x="4245432" y="450667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3901201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6FA98-1D7C-FA09-C210-8DAF497AF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4F78F3-A0E6-2A69-BEA0-90FE79B8A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73" y="590740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E67381-FDCA-C718-C129-F09B79DE7712}"/>
              </a:ext>
            </a:extLst>
          </p:cNvPr>
          <p:cNvSpPr txBox="1"/>
          <p:nvPr/>
        </p:nvSpPr>
        <p:spPr>
          <a:xfrm>
            <a:off x="1122747" y="1962791"/>
            <a:ext cx="1050457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Indexes are used to retrieve data from databases.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Users cannot see the indexes, they are used to speed up the searches/queries.</a:t>
            </a: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Below statement creates an index </a:t>
            </a:r>
            <a:r>
              <a:rPr lang="en-US" sz="2000" dirty="0">
                <a:solidFill>
                  <a:srgbClr val="000000"/>
                </a:solidFill>
                <a:latin typeface="Oxygen" panose="02000503000000000000" pitchFamily="2" charset="0"/>
              </a:rPr>
              <a:t>on a table. Duplicate values are allowed.</a:t>
            </a:r>
          </a:p>
          <a:p>
            <a:r>
              <a:rPr lang="en-US" sz="2000" dirty="0">
                <a:latin typeface="Oxygen" panose="02000503000000000000" pitchFamily="2" charset="0"/>
              </a:rPr>
              <a:t>CREATE INDEX idx_product</a:t>
            </a:r>
            <a:br>
              <a:rPr lang="en-US" sz="2000" dirty="0">
                <a:latin typeface="Oxygen" panose="02000503000000000000" pitchFamily="2" charset="0"/>
              </a:rPr>
            </a:br>
            <a:r>
              <a:rPr lang="en-US" sz="2000" dirty="0">
                <a:latin typeface="Oxygen" panose="02000503000000000000" pitchFamily="2" charset="0"/>
              </a:rPr>
              <a:t>ON mst_product (product_name);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Below statement creates an index </a:t>
            </a:r>
            <a:r>
              <a:rPr lang="en-US" sz="2000" dirty="0">
                <a:solidFill>
                  <a:srgbClr val="000000"/>
                </a:solidFill>
                <a:latin typeface="Oxygen" panose="02000503000000000000" pitchFamily="2" charset="0"/>
              </a:rPr>
              <a:t>on a table. Duplicate values are not allowed.</a:t>
            </a:r>
          </a:p>
          <a:p>
            <a:r>
              <a:rPr lang="en-US" sz="2000" dirty="0">
                <a:latin typeface="Oxygen" panose="02000503000000000000" pitchFamily="2" charset="0"/>
              </a:rPr>
              <a:t>CREATE UNIQUE INDEX idx_product</a:t>
            </a:r>
            <a:br>
              <a:rPr lang="en-US" sz="2000" dirty="0">
                <a:latin typeface="Oxygen" panose="02000503000000000000" pitchFamily="2" charset="0"/>
              </a:rPr>
            </a:br>
            <a:r>
              <a:rPr lang="en-US" sz="2000" dirty="0">
                <a:latin typeface="Oxygen" panose="02000503000000000000" pitchFamily="2" charset="0"/>
              </a:rPr>
              <a:t>ON mst_product (product_name);</a:t>
            </a: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Below statement drops an index on a table.</a:t>
            </a:r>
          </a:p>
          <a:p>
            <a:r>
              <a:rPr lang="en-US" sz="2000" dirty="0">
                <a:latin typeface="Oxygen" panose="02000503000000000000" pitchFamily="2" charset="0"/>
              </a:rPr>
              <a:t>ALTER TABLE mst_product</a:t>
            </a:r>
            <a:br>
              <a:rPr lang="en-US" sz="2000" dirty="0">
                <a:latin typeface="Oxygen" panose="02000503000000000000" pitchFamily="2" charset="0"/>
              </a:rPr>
            </a:br>
            <a:r>
              <a:rPr lang="en-US" sz="2000" dirty="0">
                <a:latin typeface="Oxygen" panose="02000503000000000000" pitchFamily="2" charset="0"/>
              </a:rPr>
              <a:t>DROP INDEX idx_product;</a:t>
            </a:r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289569-A618-3EB1-93ED-5A81B146B280}"/>
              </a:ext>
            </a:extLst>
          </p:cNvPr>
          <p:cNvSpPr txBox="1"/>
          <p:nvPr/>
        </p:nvSpPr>
        <p:spPr>
          <a:xfrm>
            <a:off x="4245430" y="724992"/>
            <a:ext cx="3009612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MySQL - INDEXES</a:t>
            </a:r>
          </a:p>
        </p:txBody>
      </p:sp>
    </p:spTree>
    <p:extLst>
      <p:ext uri="{BB962C8B-B14F-4D97-AF65-F5344CB8AC3E}">
        <p14:creationId xmlns:p14="http://schemas.microsoft.com/office/powerpoint/2010/main" val="1385800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1307</TotalTime>
  <Words>2282</Words>
  <Application>Microsoft Office PowerPoint</Application>
  <PresentationFormat>Custom</PresentationFormat>
  <Paragraphs>412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Debashish Nath</dc:creator>
  <cp:lastModifiedBy>Debashish Nath</cp:lastModifiedBy>
  <cp:revision>276</cp:revision>
  <dcterms:created xsi:type="dcterms:W3CDTF">2024-02-19T05:26:56Z</dcterms:created>
  <dcterms:modified xsi:type="dcterms:W3CDTF">2024-02-23T10:05:44Z</dcterms:modified>
</cp:coreProperties>
</file>