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1032389"/>
            <a:ext cx="11366090" cy="5358579"/>
          </a:xfrm>
        </p:spPr>
        <p:txBody>
          <a:bodyPr>
            <a:no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endParaRPr lang="en-US" sz="1400" b="0" i="0" dirty="0">
              <a:solidFill>
                <a:srgbClr val="212121"/>
              </a:solidFill>
              <a:effectLst/>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400" b="0" i="0" dirty="0">
                <a:solidFill>
                  <a:srgbClr val="212121"/>
                </a:solidFill>
                <a:effectLst/>
                <a:latin typeface="Oxygen" panose="02000503000000000000" pitchFamily="2" charset="0"/>
              </a:rPr>
              <a:t>xxxxxx.yyyyyy.zzzzzz</a:t>
            </a:r>
          </a:p>
          <a:p>
            <a:pPr marL="0" indent="0" algn="just">
              <a:buNone/>
            </a:pPr>
            <a:r>
              <a:rPr lang="en-IN" sz="1400" dirty="0" err="1">
                <a:solidFill>
                  <a:srgbClr val="212121"/>
                </a:solidFill>
                <a:latin typeface="Oxygen" panose="02000503000000000000" pitchFamily="2" charset="0"/>
              </a:rPr>
              <a:t>x</a:t>
            </a:r>
            <a:r>
              <a:rPr lang="en-IN" sz="1400" b="0" i="0" dirty="0" err="1">
                <a:solidFill>
                  <a:srgbClr val="212121"/>
                </a:solidFill>
                <a:effectLst/>
                <a:latin typeface="Oxygen" panose="02000503000000000000" pitchFamily="2" charset="0"/>
              </a:rPr>
              <a:t>xxxxx</a:t>
            </a:r>
            <a:r>
              <a:rPr lang="en-IN" sz="1400" b="0" i="0" dirty="0">
                <a:solidFill>
                  <a:srgbClr val="212121"/>
                </a:solidFill>
                <a:effectLst/>
                <a:latin typeface="Oxygen" panose="02000503000000000000" pitchFamily="2" charset="0"/>
              </a:rPr>
              <a:t> </a:t>
            </a:r>
            <a:r>
              <a:rPr lang="en-IN" sz="1400" b="0" i="0" dirty="0">
                <a:solidFill>
                  <a:srgbClr val="212121"/>
                </a:solidFill>
                <a:effectLst/>
                <a:latin typeface="Oxygen" panose="02000503000000000000" pitchFamily="2" charset="0"/>
                <a:sym typeface="Wingdings" panose="05000000000000000000" pitchFamily="2" charset="2"/>
              </a:rPr>
              <a:t> Header</a:t>
            </a:r>
          </a:p>
          <a:p>
            <a:pPr marL="0" indent="0" algn="just">
              <a:buNone/>
            </a:pPr>
            <a:r>
              <a:rPr lang="en-IN" sz="1400" dirty="0" err="1">
                <a:solidFill>
                  <a:srgbClr val="212121"/>
                </a:solidFill>
                <a:latin typeface="Oxygen" panose="02000503000000000000" pitchFamily="2" charset="0"/>
              </a:rPr>
              <a:t>yyyyyy</a:t>
            </a:r>
            <a:r>
              <a:rPr lang="en-IN" sz="1400" dirty="0">
                <a:solidFill>
                  <a:srgbClr val="212121"/>
                </a:solidFill>
                <a:latin typeface="Oxygen" panose="02000503000000000000" pitchFamily="2" charset="0"/>
              </a:rPr>
              <a:t> </a:t>
            </a:r>
            <a:r>
              <a:rPr lang="en-IN" sz="1400" dirty="0">
                <a:solidFill>
                  <a:srgbClr val="212121"/>
                </a:solidFill>
                <a:latin typeface="Oxygen" panose="02000503000000000000" pitchFamily="2" charset="0"/>
                <a:sym typeface="Wingdings" panose="05000000000000000000" pitchFamily="2" charset="2"/>
              </a:rPr>
              <a:t> Payload</a:t>
            </a:r>
          </a:p>
          <a:p>
            <a:pPr marL="0" indent="0" algn="just">
              <a:buNone/>
            </a:pPr>
            <a:r>
              <a:rPr lang="en-IN" sz="1400" dirty="0" err="1">
                <a:solidFill>
                  <a:srgbClr val="212121"/>
                </a:solidFill>
                <a:latin typeface="Oxygen" panose="02000503000000000000" pitchFamily="2" charset="0"/>
                <a:sym typeface="Wingdings" panose="05000000000000000000" pitchFamily="2" charset="2"/>
              </a:rPr>
              <a:t>zzzzzz</a:t>
            </a:r>
            <a:r>
              <a:rPr lang="en-IN" sz="1400" dirty="0">
                <a:solidFill>
                  <a:srgbClr val="212121"/>
                </a:solidFill>
                <a:latin typeface="Oxygen" panose="02000503000000000000" pitchFamily="2" charset="0"/>
                <a:sym typeface="Wingdings" panose="05000000000000000000" pitchFamily="2" charset="2"/>
              </a:rPr>
              <a:t>  Signature</a:t>
            </a:r>
          </a:p>
        </p:txBody>
      </p:sp>
    </p:spTree>
    <p:extLst>
      <p:ext uri="{BB962C8B-B14F-4D97-AF65-F5344CB8AC3E}">
        <p14:creationId xmlns:p14="http://schemas.microsoft.com/office/powerpoint/2010/main" val="28482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9A79-4CB5-D8D9-FEE8-3F33C9015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78916-E2F8-951C-FB77-209872F12B85}"/>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F4239CD-EB98-F95C-377C-BEF0550B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A5FFD0A-A787-CE88-CD02-6C929231CEFD}"/>
              </a:ext>
            </a:extLst>
          </p:cNvPr>
          <p:cNvSpPr>
            <a:spLocks noGrp="1"/>
          </p:cNvSpPr>
          <p:nvPr>
            <p:ph idx="1"/>
          </p:nvPr>
        </p:nvSpPr>
        <p:spPr>
          <a:xfrm>
            <a:off x="521110" y="825910"/>
            <a:ext cx="11366090" cy="5845303"/>
          </a:xfrm>
        </p:spPr>
        <p:txBody>
          <a:bodyPr>
            <a:noAutofit/>
          </a:bodyPr>
          <a:lstStyle/>
          <a:p>
            <a:pPr marL="0" indent="0" algn="just">
              <a:buNone/>
            </a:pPr>
            <a:r>
              <a:rPr lang="en-IN" sz="1400" b="1" i="0" dirty="0">
                <a:solidFill>
                  <a:srgbClr val="212121"/>
                </a:solidFill>
                <a:effectLst/>
                <a:latin typeface="Oxygen" panose="02000503000000000000" pitchFamily="2" charset="0"/>
              </a:rPr>
              <a:t>JWT will look this</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How does JWT gets created ?</a:t>
            </a: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As shown above user sends login request </a:t>
            </a:r>
            <a:r>
              <a:rPr lang="en-IN" sz="1400" b="1" dirty="0">
                <a:solidFill>
                  <a:srgbClr val="212121"/>
                </a:solidFill>
                <a:latin typeface="Oxygen" panose="02000503000000000000" pitchFamily="2" charset="0"/>
              </a:rPr>
              <a:t>to the server from</a:t>
            </a:r>
            <a:r>
              <a:rPr lang="en-IN" sz="1400" b="1" i="0" dirty="0">
                <a:solidFill>
                  <a:srgbClr val="212121"/>
                </a:solidFill>
                <a:effectLst/>
                <a:latin typeface="Oxygen" panose="02000503000000000000" pitchFamily="2" charset="0"/>
              </a:rPr>
              <a:t> the client application.</a:t>
            </a:r>
          </a:p>
          <a:p>
            <a:pPr marL="0" indent="0" algn="just">
              <a:buNone/>
            </a:pPr>
            <a:r>
              <a:rPr lang="en-IN" sz="1400" b="1" dirty="0">
                <a:solidFill>
                  <a:srgbClr val="212121"/>
                </a:solidFill>
                <a:latin typeface="Oxygen" panose="02000503000000000000" pitchFamily="2" charset="0"/>
              </a:rPr>
              <a:t>API on the server end creates JWT.</a:t>
            </a:r>
          </a:p>
          <a:p>
            <a:pPr marL="0" indent="0" algn="just">
              <a:buNone/>
            </a:pPr>
            <a:r>
              <a:rPr lang="en-IN" sz="1400" b="1" i="0" dirty="0">
                <a:solidFill>
                  <a:srgbClr val="212121"/>
                </a:solidFill>
                <a:effectLst/>
                <a:latin typeface="Oxygen" panose="02000503000000000000" pitchFamily="2" charset="0"/>
              </a:rPr>
              <a:t>JWT is returned to the client application from the server end.</a:t>
            </a:r>
          </a:p>
          <a:p>
            <a:pPr marL="0" indent="0" algn="just">
              <a:buNone/>
            </a:pPr>
            <a:r>
              <a:rPr lang="en-IN" sz="1400" b="1" dirty="0">
                <a:solidFill>
                  <a:srgbClr val="212121"/>
                </a:solidFill>
                <a:latin typeface="Oxygen" panose="02000503000000000000" pitchFamily="2" charset="0"/>
              </a:rPr>
              <a:t>From the client’s end the further request is done with JWT attached.</a:t>
            </a:r>
            <a:endParaRPr lang="en-IN" sz="1400" b="1" i="0" dirty="0">
              <a:solidFill>
                <a:srgbClr val="212121"/>
              </a:solidFill>
              <a:effectLst/>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F7F2F7BA-5FC3-4D8D-B86C-2C10616310F8}"/>
              </a:ext>
            </a:extLst>
          </p:cNvPr>
          <p:cNvPicPr>
            <a:picLocks noChangeAspect="1"/>
          </p:cNvPicPr>
          <p:nvPr/>
        </p:nvPicPr>
        <p:blipFill>
          <a:blip r:embed="rId3"/>
          <a:stretch>
            <a:fillRect/>
          </a:stretch>
        </p:blipFill>
        <p:spPr>
          <a:xfrm>
            <a:off x="446451" y="1127562"/>
            <a:ext cx="4037059" cy="1332450"/>
          </a:xfrm>
          <a:prstGeom prst="rect">
            <a:avLst/>
          </a:prstGeom>
        </p:spPr>
      </p:pic>
      <p:pic>
        <p:nvPicPr>
          <p:cNvPr id="8" name="Picture 7">
            <a:extLst>
              <a:ext uri="{FF2B5EF4-FFF2-40B4-BE49-F238E27FC236}">
                <a16:creationId xmlns:a16="http://schemas.microsoft.com/office/drawing/2014/main" id="{A932C7B9-1D7C-3A43-DC3A-D8E981FF6282}"/>
              </a:ext>
            </a:extLst>
          </p:cNvPr>
          <p:cNvPicPr>
            <a:picLocks noChangeAspect="1"/>
          </p:cNvPicPr>
          <p:nvPr/>
        </p:nvPicPr>
        <p:blipFill>
          <a:blip r:embed="rId4"/>
          <a:stretch>
            <a:fillRect/>
          </a:stretch>
        </p:blipFill>
        <p:spPr>
          <a:xfrm>
            <a:off x="521110" y="3095453"/>
            <a:ext cx="5889947" cy="1868490"/>
          </a:xfrm>
          <a:prstGeom prst="rect">
            <a:avLst/>
          </a:prstGeom>
        </p:spPr>
      </p:pic>
    </p:spTree>
    <p:extLst>
      <p:ext uri="{BB962C8B-B14F-4D97-AF65-F5344CB8AC3E}">
        <p14:creationId xmlns:p14="http://schemas.microsoft.com/office/powerpoint/2010/main" val="77858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97BD-6489-DBDC-34E9-C11BE2FD0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B3E97-1F0B-F40B-5723-2339EC56D90E}"/>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Refresh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966E8885-24F8-3E70-5B1D-BB282FDA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35E6E8D5-6DE0-5ACB-D627-5CD7F5259434}"/>
              </a:ext>
            </a:extLst>
          </p:cNvPr>
          <p:cNvSpPr>
            <a:spLocks noGrp="1"/>
          </p:cNvSpPr>
          <p:nvPr>
            <p:ph idx="1"/>
          </p:nvPr>
        </p:nvSpPr>
        <p:spPr>
          <a:xfrm>
            <a:off x="521110" y="825910"/>
            <a:ext cx="11366090" cy="5845303"/>
          </a:xfrm>
        </p:spPr>
        <p:txBody>
          <a:bodyPr>
            <a:noAutofit/>
          </a:bodyPr>
          <a:lstStyle/>
          <a:p>
            <a:pPr marL="0" indent="0" algn="just">
              <a:buNone/>
            </a:pPr>
            <a:r>
              <a:rPr lang="en-US" sz="1400" b="0" i="0" dirty="0">
                <a:solidFill>
                  <a:srgbClr val="273239"/>
                </a:solidFill>
                <a:effectLst/>
                <a:latin typeface="Oxygen" panose="02000503000000000000" pitchFamily="2" charset="0"/>
              </a:rPr>
              <a:t>Refresh token is a unique token that is used to obtain additional access tokens and it is obtained without having to collect credentials every time one expires.</a:t>
            </a: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In the application.properties file we need to write properties for generation of token and refresh token</a:t>
            </a:r>
          </a:p>
          <a:p>
            <a:pPr marL="0" indent="0" algn="just">
              <a:buNone/>
            </a:pPr>
            <a:endParaRPr lang="en-IN" sz="1400" b="1" i="0" dirty="0">
              <a:solidFill>
                <a:srgbClr val="212121"/>
              </a:solidFill>
              <a:effectLst/>
              <a:latin typeface="Oxygen" panose="02000503000000000000" pitchFamily="2" charset="0"/>
            </a:endParaRPr>
          </a:p>
          <a:p>
            <a:pPr marL="0" indent="0" algn="just">
              <a:buNone/>
            </a:pPr>
            <a:r>
              <a:rPr lang="en-IN" sz="1400" i="0" dirty="0">
                <a:solidFill>
                  <a:srgbClr val="212121"/>
                </a:solidFill>
                <a:effectLst/>
                <a:latin typeface="Oxygen" panose="02000503000000000000" pitchFamily="2" charset="0"/>
              </a:rPr>
              <a:t>anodiam.app.jwtSecret= mySecretKey-123456jsfwwrwsdfdssgsgeeeybvdgh</a:t>
            </a:r>
          </a:p>
          <a:p>
            <a:pPr marL="0" indent="0" algn="just">
              <a:buNone/>
            </a:pPr>
            <a:r>
              <a:rPr lang="en-IN" sz="1400" i="0" dirty="0">
                <a:solidFill>
                  <a:srgbClr val="212121"/>
                </a:solidFill>
                <a:effectLst/>
                <a:latin typeface="Oxygen" panose="02000503000000000000" pitchFamily="2" charset="0"/>
              </a:rPr>
              <a:t>anodiam.app.jwtExpirationMs= 86400</a:t>
            </a:r>
          </a:p>
          <a:p>
            <a:pPr marL="0" indent="0" algn="just">
              <a:buNone/>
            </a:pPr>
            <a:r>
              <a:rPr lang="en-IN" sz="1400" i="0" dirty="0">
                <a:solidFill>
                  <a:srgbClr val="212121"/>
                </a:solidFill>
                <a:effectLst/>
                <a:latin typeface="Oxygen" panose="02000503000000000000" pitchFamily="2" charset="0"/>
              </a:rPr>
              <a:t>anodiam.app.refreshExpirationDateInMs=9000000    </a:t>
            </a:r>
          </a:p>
          <a:p>
            <a:pPr marL="0" indent="0" algn="just">
              <a:buNone/>
            </a:pPr>
            <a:r>
              <a:rPr lang="en-IN" sz="1400" i="0" dirty="0">
                <a:solidFill>
                  <a:srgbClr val="212121"/>
                </a:solidFill>
                <a:effectLst/>
                <a:latin typeface="Oxygen" panose="02000503000000000000" pitchFamily="2" charset="0"/>
              </a:rPr>
              <a:t>anodiam.app.jwtRefreshExpirationMs=86400000 </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EDF62B6B-AEAC-B143-B8C9-425240FCEA38}"/>
              </a:ext>
            </a:extLst>
          </p:cNvPr>
          <p:cNvPicPr>
            <a:picLocks noChangeAspect="1"/>
          </p:cNvPicPr>
          <p:nvPr/>
        </p:nvPicPr>
        <p:blipFill>
          <a:blip r:embed="rId3"/>
          <a:stretch>
            <a:fillRect/>
          </a:stretch>
        </p:blipFill>
        <p:spPr>
          <a:xfrm>
            <a:off x="1356802" y="1503851"/>
            <a:ext cx="5830580" cy="2291976"/>
          </a:xfrm>
          <a:prstGeom prst="rect">
            <a:avLst/>
          </a:prstGeom>
        </p:spPr>
      </p:pic>
    </p:spTree>
    <p:extLst>
      <p:ext uri="{BB962C8B-B14F-4D97-AF65-F5344CB8AC3E}">
        <p14:creationId xmlns:p14="http://schemas.microsoft.com/office/powerpoint/2010/main" val="821935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60D64-F0DC-6E1D-85B5-8DD0CF85B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AE09D-CCD5-4A27-6D87-2419C4B36C3E}"/>
              </a:ext>
            </a:extLst>
          </p:cNvPr>
          <p:cNvSpPr>
            <a:spLocks noGrp="1"/>
          </p:cNvSpPr>
          <p:nvPr>
            <p:ph type="title"/>
          </p:nvPr>
        </p:nvSpPr>
        <p:spPr>
          <a:xfrm>
            <a:off x="2920181" y="186787"/>
            <a:ext cx="6862915" cy="344155"/>
          </a:xfrm>
        </p:spPr>
        <p:txBody>
          <a:bodyPr>
            <a:normAutofit fontScale="90000"/>
          </a:bodyPr>
          <a:lstStyle/>
          <a:p>
            <a:r>
              <a:rPr lang="en-US" sz="3200" b="1" dirty="0">
                <a:latin typeface="Oxygen" panose="02000503000000000000" pitchFamily="2" charset="0"/>
              </a:rPr>
              <a:t>   Spring boot – Eureka Server &amp; Client</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767E25EE-49C4-C59B-C081-E9E3AEECE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267BCC13-B843-83ED-6816-A612EB0A6E1E}"/>
              </a:ext>
            </a:extLst>
          </p:cNvPr>
          <p:cNvSpPr>
            <a:spLocks noGrp="1"/>
          </p:cNvSpPr>
          <p:nvPr>
            <p:ph idx="1"/>
          </p:nvPr>
        </p:nvSpPr>
        <p:spPr>
          <a:xfrm>
            <a:off x="521110" y="825910"/>
            <a:ext cx="11366090" cy="5845303"/>
          </a:xfrm>
        </p:spPr>
        <p:txBody>
          <a:bodyPr>
            <a:noAutofit/>
          </a:bodyPr>
          <a:lstStyle/>
          <a:p>
            <a:pPr marL="0" indent="0" algn="just">
              <a:buNone/>
            </a:pPr>
            <a:r>
              <a:rPr lang="en-IN" sz="1400" dirty="0">
                <a:solidFill>
                  <a:srgbClr val="212121"/>
                </a:solidFill>
                <a:latin typeface="Oxygen" panose="02000503000000000000" pitchFamily="2" charset="0"/>
              </a:rPr>
              <a:t>In order to communicate between services, the following components are required</a:t>
            </a:r>
          </a:p>
          <a:p>
            <a:pPr algn="just"/>
            <a:r>
              <a:rPr lang="en-US" sz="1400" b="0" i="0" dirty="0">
                <a:solidFill>
                  <a:srgbClr val="273239"/>
                </a:solidFill>
                <a:effectLst/>
                <a:latin typeface="Oxygen" panose="02000503000000000000" pitchFamily="2" charset="0"/>
              </a:rPr>
              <a:t>microservices architectures</a:t>
            </a:r>
          </a:p>
          <a:p>
            <a:pPr algn="just"/>
            <a:r>
              <a:rPr lang="en-US" sz="1400" b="0" i="0" dirty="0">
                <a:solidFill>
                  <a:srgbClr val="273239"/>
                </a:solidFill>
                <a:effectLst/>
                <a:latin typeface="Oxygen" panose="02000503000000000000" pitchFamily="2" charset="0"/>
              </a:rPr>
              <a:t>service registration </a:t>
            </a:r>
          </a:p>
          <a:p>
            <a:pPr algn="just"/>
            <a:r>
              <a:rPr lang="en-US" sz="1400" b="0" i="0" dirty="0">
                <a:solidFill>
                  <a:srgbClr val="273239"/>
                </a:solidFill>
                <a:effectLst/>
                <a:latin typeface="Oxygen" panose="02000503000000000000" pitchFamily="2" charset="0"/>
              </a:rPr>
              <a:t>discovery</a:t>
            </a:r>
            <a:r>
              <a:rPr lang="en-IN" sz="1400" dirty="0">
                <a:solidFill>
                  <a:srgbClr val="212121"/>
                </a:solidFill>
                <a:latin typeface="Oxygen" panose="02000503000000000000" pitchFamily="2" charset="0"/>
              </a:rPr>
              <a:t> </a:t>
            </a:r>
          </a:p>
          <a:p>
            <a:pPr marL="0" indent="0" algn="l" rtl="0" fontAlgn="base">
              <a:buNone/>
            </a:pPr>
            <a:endParaRPr lang="en-US" sz="1400" b="0" i="0" dirty="0">
              <a:solidFill>
                <a:srgbClr val="273239"/>
              </a:solidFill>
              <a:effectLst/>
              <a:latin typeface="Oxygen" panose="02000503000000000000" pitchFamily="2" charset="0"/>
            </a:endParaRPr>
          </a:p>
          <a:p>
            <a:pPr marL="0" indent="0" algn="l" rtl="0" fontAlgn="base">
              <a:buNone/>
            </a:pPr>
            <a:r>
              <a:rPr lang="en-US" sz="1400" b="0" i="0" dirty="0">
                <a:solidFill>
                  <a:srgbClr val="273239"/>
                </a:solidFill>
                <a:effectLst/>
                <a:latin typeface="Oxygen" panose="02000503000000000000" pitchFamily="2" charset="0"/>
              </a:rPr>
              <a:t>Eureka Server is a service registry that plays a central role in the automatic detection of devices and services on a network. It acts as the heart of your microservices ecosystem, allowing service instances to register themselves and facilitating service discovery. Key aspects of Eureka Server include:</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Client Registration: Instances of microservices automatically register themselves with Eureka Server.</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Service Discovery: Eureka Server maintains a registry of all client applications running on different ports and IP addresses.</a:t>
            </a:r>
          </a:p>
          <a:p>
            <a:pPr marL="0" indent="0" algn="l" rtl="0" fontAlgn="base">
              <a:buNone/>
            </a:pPr>
            <a:endParaRPr lang="en-US" sz="1050" b="0" i="0" dirty="0">
              <a:solidFill>
                <a:srgbClr val="273239"/>
              </a:solidFill>
              <a:effectLst/>
              <a:latin typeface="Nunito" pitchFamily="2" charset="0"/>
            </a:endParaRPr>
          </a:p>
          <a:p>
            <a:pPr marL="0" indent="0" algn="l" rtl="0" fontAlgn="base">
              <a:buNone/>
            </a:pPr>
            <a:r>
              <a:rPr lang="en-US" sz="1400" b="0" i="0" dirty="0">
                <a:solidFill>
                  <a:srgbClr val="273239"/>
                </a:solidFill>
                <a:effectLst/>
                <a:latin typeface="Oxygen" panose="02000503000000000000" pitchFamily="2" charset="0"/>
              </a:rPr>
              <a:t>Eureka Server operates on a simple “Register, Lookup, Connect” principle, making it an excellent choice for managing microservices in a Spring Boot environment. Here are some compelling reasons to use Eureka Server:</a:t>
            </a:r>
          </a:p>
          <a:p>
            <a:pPr algn="l" fontAlgn="base">
              <a:buFont typeface="+mj-lt"/>
              <a:buAutoNum type="arabicPeriod"/>
            </a:pPr>
            <a:r>
              <a:rPr lang="en-US" sz="1400" b="0" i="0" dirty="0">
                <a:solidFill>
                  <a:srgbClr val="273239"/>
                </a:solidFill>
                <a:effectLst/>
                <a:latin typeface="Oxygen" panose="02000503000000000000" pitchFamily="2" charset="0"/>
              </a:rPr>
              <a:t>Centralized Service Registry: Eureka Server knows about all client applications and their locations. This centralization simplifies service discovery.</a:t>
            </a:r>
          </a:p>
          <a:p>
            <a:pPr algn="l" fontAlgn="base">
              <a:buFont typeface="+mj-lt"/>
              <a:buAutoNum type="arabicPeriod" startAt="2"/>
            </a:pPr>
            <a:r>
              <a:rPr lang="en-US" sz="1400" b="0" i="0" dirty="0">
                <a:solidFill>
                  <a:srgbClr val="273239"/>
                </a:solidFill>
                <a:effectLst/>
                <a:latin typeface="Oxygen" panose="02000503000000000000" pitchFamily="2" charset="0"/>
              </a:rPr>
              <a:t>Automatic Registration: Microservices automatically register themselves with Eureka Server, reducing manual configuration efforts.</a:t>
            </a:r>
          </a:p>
          <a:p>
            <a:pPr algn="l" fontAlgn="base">
              <a:buFont typeface="+mj-lt"/>
              <a:buAutoNum type="arabicPeriod" startAt="3"/>
            </a:pPr>
            <a:r>
              <a:rPr lang="en-US" sz="1400" b="0" i="0" dirty="0">
                <a:solidFill>
                  <a:srgbClr val="273239"/>
                </a:solidFill>
                <a:effectLst/>
                <a:latin typeface="Oxygen" panose="02000503000000000000" pitchFamily="2" charset="0"/>
              </a:rPr>
              <a:t>Load Balancing: Eureka Server can help implement load balancing among service instances.</a:t>
            </a:r>
          </a:p>
          <a:p>
            <a:pPr algn="l" fontAlgn="base">
              <a:buFont typeface="+mj-lt"/>
              <a:buAutoNum type="arabicPeriod" startAt="4"/>
            </a:pPr>
            <a:r>
              <a:rPr lang="en-US" sz="1400" b="0" i="0" dirty="0">
                <a:solidFill>
                  <a:srgbClr val="273239"/>
                </a:solidFill>
                <a:effectLst/>
                <a:latin typeface="Oxygen" panose="02000503000000000000" pitchFamily="2" charset="0"/>
              </a:rPr>
              <a:t>Health Checks: Eureka Server can perform health checks on registered services, ensuring robustness and reliability.</a:t>
            </a:r>
          </a:p>
          <a:p>
            <a:pPr algn="l" fontAlgn="base">
              <a:buFont typeface="+mj-lt"/>
              <a:buAutoNum type="arabicPeriod" startAt="5"/>
            </a:pPr>
            <a:r>
              <a:rPr lang="en-US" sz="1400" b="0" i="0" dirty="0">
                <a:solidFill>
                  <a:srgbClr val="273239"/>
                </a:solidFill>
                <a:effectLst/>
                <a:latin typeface="Oxygen" panose="02000503000000000000" pitchFamily="2" charset="0"/>
              </a:rPr>
              <a:t>Integration with Spring Cloud: Eureka Server seamlessly integrates with the Spring Cloud ecosystem, enabling easy scaling and deployment.</a:t>
            </a:r>
          </a:p>
          <a:p>
            <a:pPr marL="0" indent="0" algn="l" fontAlgn="base">
              <a:buNone/>
            </a:pPr>
            <a:endParaRPr lang="en-US" sz="1400" b="0" i="0" dirty="0">
              <a:solidFill>
                <a:srgbClr val="273239"/>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46000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83A1A-AF41-08D0-E31B-A25B662B4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D34BE-1313-9986-2CBE-D934068D5C04}"/>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40E9B71-96A2-A288-C792-CF6AD803D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A846C575-5F61-8A2C-9E17-B91E6E4299FF}"/>
              </a:ext>
            </a:extLst>
          </p:cNvPr>
          <p:cNvSpPr>
            <a:spLocks noGrp="1"/>
          </p:cNvSpPr>
          <p:nvPr>
            <p:ph idx="1"/>
          </p:nvPr>
        </p:nvSpPr>
        <p:spPr>
          <a:xfrm>
            <a:off x="521110" y="825910"/>
            <a:ext cx="11366090" cy="5845303"/>
          </a:xfrm>
        </p:spPr>
        <p:txBody>
          <a:bodyPr>
            <a:noAutofit/>
          </a:bodyPr>
          <a:lstStyle/>
          <a:p>
            <a:pPr marL="0" indent="0" algn="l" fontAlgn="base">
              <a:buNone/>
            </a:pPr>
            <a:r>
              <a:rPr lang="en-US" sz="1400" b="0" i="0" dirty="0">
                <a:solidFill>
                  <a:srgbClr val="273239"/>
                </a:solidFill>
                <a:effectLst/>
                <a:latin typeface="Oxygen" panose="02000503000000000000" pitchFamily="2" charset="0"/>
              </a:rPr>
              <a:t>In the java project’s pom.xml on server and client side</a:t>
            </a:r>
          </a:p>
          <a:p>
            <a:pPr marL="0" indent="0" algn="l" fontAlgn="base">
              <a:buNone/>
            </a:pPr>
            <a:r>
              <a:rPr lang="en-US" sz="1400" b="0" i="0" dirty="0">
                <a:solidFill>
                  <a:srgbClr val="273239"/>
                </a:solidFill>
                <a:effectLst/>
                <a:latin typeface="Oxygen" panose="02000503000000000000" pitchFamily="2" charset="0"/>
              </a:rPr>
              <a:t>&lt;!-- For Eureka Server --&gt;</a:t>
            </a:r>
          </a:p>
          <a:p>
            <a:pPr marL="0" indent="0" algn="l" fontAlgn="base">
              <a:buNone/>
            </a:pPr>
            <a:r>
              <a:rPr lang="en-US" sz="1400" b="0" i="0" dirty="0">
                <a:solidFill>
                  <a:srgbClr val="273239"/>
                </a:solidFill>
                <a:effectLst/>
                <a:latin typeface="Oxygen" panose="02000503000000000000" pitchFamily="2" charset="0"/>
              </a:rPr>
              <a:t>&lt;dependency&gt;</a:t>
            </a:r>
          </a:p>
          <a:p>
            <a:pPr marL="0" indent="0" algn="l" fontAlgn="base">
              <a:buNone/>
            </a:pPr>
            <a:r>
              <a:rPr lang="en-US" sz="1400" b="0" i="0" dirty="0">
                <a:solidFill>
                  <a:srgbClr val="273239"/>
                </a:solidFill>
                <a:effectLst/>
                <a:latin typeface="Oxygen" panose="02000503000000000000" pitchFamily="2" charset="0"/>
              </a:rPr>
              <a:t>  &lt;groupId&gt;org.springframework.cloud&lt;/groupId&gt;</a:t>
            </a:r>
          </a:p>
          <a:p>
            <a:pPr marL="0" indent="0" algn="l" fontAlgn="base">
              <a:buNone/>
            </a:pPr>
            <a:r>
              <a:rPr lang="en-US" sz="1400" b="0" i="0" dirty="0">
                <a:solidFill>
                  <a:srgbClr val="273239"/>
                </a:solidFill>
                <a:effectLst/>
                <a:latin typeface="Oxygen" panose="02000503000000000000" pitchFamily="2" charset="0"/>
              </a:rPr>
              <a:t>  &lt;artifactId&gt;spring-cloud-starter-</a:t>
            </a:r>
            <a:r>
              <a:rPr lang="en-US" sz="1400" b="0" i="0" dirty="0" err="1">
                <a:solidFill>
                  <a:srgbClr val="273239"/>
                </a:solidFill>
                <a:effectLst/>
                <a:latin typeface="Oxygen" panose="02000503000000000000" pitchFamily="2" charset="0"/>
              </a:rPr>
              <a:t>netflix</a:t>
            </a:r>
            <a:r>
              <a:rPr lang="en-US" sz="1400" b="0" i="0" dirty="0">
                <a:solidFill>
                  <a:srgbClr val="273239"/>
                </a:solidFill>
                <a:effectLst/>
                <a:latin typeface="Oxygen" panose="02000503000000000000" pitchFamily="2" charset="0"/>
              </a:rPr>
              <a:t>-eureka-server&lt;/artifactId&gt;</a:t>
            </a:r>
          </a:p>
          <a:p>
            <a:pPr marL="0" indent="0" algn="l" fontAlgn="base">
              <a:buNone/>
            </a:pPr>
            <a:r>
              <a:rPr lang="en-US" sz="1400" b="0" i="0" dirty="0">
                <a:solidFill>
                  <a:srgbClr val="273239"/>
                </a:solidFill>
                <a:effectLst/>
                <a:latin typeface="Oxygen" panose="02000503000000000000" pitchFamily="2" charset="0"/>
              </a:rPr>
              <a:t>&lt;/dependency&gt;</a:t>
            </a:r>
          </a:p>
          <a:p>
            <a:pPr marL="0" indent="0" algn="l" fontAlgn="base">
              <a:buNone/>
            </a:pPr>
            <a:endParaRPr lang="en-US" sz="1400" dirty="0">
              <a:solidFill>
                <a:srgbClr val="273239"/>
              </a:solidFill>
              <a:latin typeface="Oxygen" panose="02000503000000000000" pitchFamily="2" charset="0"/>
            </a:endParaRPr>
          </a:p>
          <a:p>
            <a:pPr marL="0" indent="0" algn="l" fontAlgn="base">
              <a:buNone/>
            </a:pPr>
            <a:r>
              <a:rPr lang="en-IN" sz="1400" dirty="0">
                <a:solidFill>
                  <a:srgbClr val="212121"/>
                </a:solidFill>
                <a:latin typeface="Oxygen" panose="02000503000000000000" pitchFamily="2" charset="0"/>
              </a:rPr>
              <a:t>&lt;!-- For Eureka Client --&gt;</a:t>
            </a:r>
          </a:p>
          <a:p>
            <a:pPr marL="0" indent="0" algn="l" fontAlgn="base">
              <a:buNone/>
            </a:pPr>
            <a:r>
              <a:rPr lang="en-IN" sz="1400" dirty="0">
                <a:solidFill>
                  <a:srgbClr val="212121"/>
                </a:solidFill>
                <a:latin typeface="Oxygen" panose="02000503000000000000" pitchFamily="2" charset="0"/>
              </a:rPr>
              <a:t>&lt;dependency&gt;</a:t>
            </a:r>
          </a:p>
          <a:p>
            <a:pPr marL="0" indent="0" algn="l" fontAlgn="base">
              <a:buNone/>
            </a:pPr>
            <a:r>
              <a:rPr lang="en-IN" sz="1400" dirty="0">
                <a:solidFill>
                  <a:srgbClr val="212121"/>
                </a:solidFill>
                <a:latin typeface="Oxygen" panose="02000503000000000000" pitchFamily="2" charset="0"/>
              </a:rPr>
              <a:t>  &lt;</a:t>
            </a:r>
            <a:r>
              <a:rPr lang="en-IN" sz="1400" dirty="0" err="1">
                <a:solidFill>
                  <a:srgbClr val="212121"/>
                </a:solidFill>
                <a:latin typeface="Oxygen" panose="02000503000000000000" pitchFamily="2" charset="0"/>
              </a:rPr>
              <a:t>groupId</a:t>
            </a:r>
            <a:r>
              <a:rPr lang="en-IN" sz="1400" dirty="0">
                <a:solidFill>
                  <a:srgbClr val="212121"/>
                </a:solidFill>
                <a:latin typeface="Oxygen" panose="02000503000000000000" pitchFamily="2" charset="0"/>
              </a:rPr>
              <a:t>&gt;</a:t>
            </a:r>
            <a:r>
              <a:rPr lang="en-IN" sz="1400" dirty="0" err="1">
                <a:solidFill>
                  <a:srgbClr val="212121"/>
                </a:solidFill>
                <a:latin typeface="Oxygen" panose="02000503000000000000" pitchFamily="2" charset="0"/>
              </a:rPr>
              <a:t>org.springframework.cloud</a:t>
            </a:r>
            <a:r>
              <a:rPr lang="en-IN" sz="1400" dirty="0">
                <a:solidFill>
                  <a:srgbClr val="212121"/>
                </a:solidFill>
                <a:latin typeface="Oxygen" panose="02000503000000000000" pitchFamily="2" charset="0"/>
              </a:rPr>
              <a:t>&lt;/</a:t>
            </a:r>
            <a:r>
              <a:rPr lang="en-IN" sz="1400" dirty="0" err="1">
                <a:solidFill>
                  <a:srgbClr val="212121"/>
                </a:solidFill>
                <a:latin typeface="Oxygen" panose="02000503000000000000" pitchFamily="2" charset="0"/>
              </a:rPr>
              <a:t>groupId</a:t>
            </a:r>
            <a:r>
              <a:rPr lang="en-IN" sz="1400" dirty="0">
                <a:solidFill>
                  <a:srgbClr val="212121"/>
                </a:solidFill>
                <a:latin typeface="Oxygen" panose="02000503000000000000" pitchFamily="2" charset="0"/>
              </a:rPr>
              <a:t>&gt;</a:t>
            </a:r>
          </a:p>
          <a:p>
            <a:pPr marL="0" indent="0" algn="l" fontAlgn="base">
              <a:buNone/>
            </a:pPr>
            <a:r>
              <a:rPr lang="en-IN" sz="1400" dirty="0">
                <a:solidFill>
                  <a:srgbClr val="212121"/>
                </a:solidFill>
                <a:latin typeface="Oxygen" panose="02000503000000000000" pitchFamily="2" charset="0"/>
              </a:rPr>
              <a:t>  &lt;</a:t>
            </a:r>
            <a:r>
              <a:rPr lang="en-IN" sz="1400" dirty="0" err="1">
                <a:solidFill>
                  <a:srgbClr val="212121"/>
                </a:solidFill>
                <a:latin typeface="Oxygen" panose="02000503000000000000" pitchFamily="2" charset="0"/>
              </a:rPr>
              <a:t>artifactId</a:t>
            </a:r>
            <a:r>
              <a:rPr lang="en-IN" sz="1400" dirty="0">
                <a:solidFill>
                  <a:srgbClr val="212121"/>
                </a:solidFill>
                <a:latin typeface="Oxygen" panose="02000503000000000000" pitchFamily="2" charset="0"/>
              </a:rPr>
              <a:t>&gt;spring-cloud-starter-</a:t>
            </a:r>
            <a:r>
              <a:rPr lang="en-IN" sz="1400" dirty="0" err="1">
                <a:solidFill>
                  <a:srgbClr val="212121"/>
                </a:solidFill>
                <a:latin typeface="Oxygen" panose="02000503000000000000" pitchFamily="2" charset="0"/>
              </a:rPr>
              <a:t>netflix</a:t>
            </a:r>
            <a:r>
              <a:rPr lang="en-IN" sz="1400" dirty="0">
                <a:solidFill>
                  <a:srgbClr val="212121"/>
                </a:solidFill>
                <a:latin typeface="Oxygen" panose="02000503000000000000" pitchFamily="2" charset="0"/>
              </a:rPr>
              <a:t>-eureka-client&lt;/</a:t>
            </a:r>
            <a:r>
              <a:rPr lang="en-IN" sz="1400" dirty="0" err="1">
                <a:solidFill>
                  <a:srgbClr val="212121"/>
                </a:solidFill>
                <a:latin typeface="Oxygen" panose="02000503000000000000" pitchFamily="2" charset="0"/>
              </a:rPr>
              <a:t>artifactId</a:t>
            </a:r>
            <a:r>
              <a:rPr lang="en-IN" sz="1400" dirty="0">
                <a:solidFill>
                  <a:srgbClr val="212121"/>
                </a:solidFill>
                <a:latin typeface="Oxygen" panose="02000503000000000000" pitchFamily="2" charset="0"/>
              </a:rPr>
              <a:t>&gt;</a:t>
            </a:r>
          </a:p>
          <a:p>
            <a:pPr marL="0" indent="0" algn="l" fontAlgn="base">
              <a:buNone/>
            </a:pPr>
            <a:r>
              <a:rPr lang="en-IN" sz="1400" dirty="0">
                <a:solidFill>
                  <a:srgbClr val="212121"/>
                </a:solidFill>
                <a:latin typeface="Oxygen" panose="02000503000000000000" pitchFamily="2" charset="0"/>
              </a:rPr>
              <a:t>&lt;/dependency&gt;</a:t>
            </a:r>
          </a:p>
          <a:p>
            <a:pPr marL="0" indent="0" algn="just">
              <a:buNone/>
            </a:pPr>
            <a:endParaRPr lang="en-IN" sz="1400" dirty="0">
              <a:solidFill>
                <a:srgbClr val="212121"/>
              </a:solidFill>
              <a:latin typeface="Oxygen" panose="02000503000000000000" pitchFamily="2" charset="0"/>
            </a:endParaRPr>
          </a:p>
          <a:p>
            <a:pPr marL="0" indent="0" algn="just">
              <a:buNone/>
            </a:pPr>
            <a:r>
              <a:rPr lang="en-US" sz="1400" b="1" i="0" dirty="0">
                <a:solidFill>
                  <a:srgbClr val="333333"/>
                </a:solidFill>
                <a:effectLst/>
                <a:latin typeface="Oxygen" panose="02000503000000000000" pitchFamily="2" charset="0"/>
              </a:rPr>
              <a:t>To enable Eureka functionality, the programmer needs to enable annotation</a:t>
            </a:r>
          </a:p>
          <a:p>
            <a:pPr marL="0" indent="0" algn="just">
              <a:buNone/>
            </a:pPr>
            <a:r>
              <a:rPr lang="en-US" sz="1400" i="0" dirty="0">
                <a:solidFill>
                  <a:srgbClr val="333333"/>
                </a:solidFill>
                <a:effectLst/>
                <a:latin typeface="Oxygen" panose="02000503000000000000" pitchFamily="2" charset="0"/>
              </a:rPr>
              <a:t>@EnableEurekaServer: Use this annotation to designate a Spring Boot application as the central instance where other services will get registered.</a:t>
            </a:r>
          </a:p>
          <a:p>
            <a:pPr marL="0" indent="0" algn="just">
              <a:buNone/>
            </a:pPr>
            <a:r>
              <a:rPr lang="en-US" sz="1400" i="0" dirty="0">
                <a:solidFill>
                  <a:srgbClr val="333333"/>
                </a:solidFill>
                <a:effectLst/>
                <a:latin typeface="Oxygen" panose="02000503000000000000" pitchFamily="2" charset="0"/>
              </a:rPr>
              <a:t>@EnableEurekaClient: Services use this annotation to enable service registration and discovery with the central Eureka Server.</a:t>
            </a:r>
          </a:p>
        </p:txBody>
      </p:sp>
    </p:spTree>
    <p:extLst>
      <p:ext uri="{BB962C8B-B14F-4D97-AF65-F5344CB8AC3E}">
        <p14:creationId xmlns:p14="http://schemas.microsoft.com/office/powerpoint/2010/main" val="320205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2023</Words>
  <Application>Microsoft Office PowerPoint</Application>
  <PresentationFormat>Widescreen</PresentationFormat>
  <Paragraphs>355</Paragraphs>
  <Slides>19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Calibri Light</vt:lpstr>
      <vt:lpstr>inter-regular</vt:lpstr>
      <vt:lpstr>Nunito</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lpstr>    </vt:lpstr>
      <vt:lpstr>    Refresh JWT (JSON Web Token)</vt:lpstr>
      <vt:lpstr>   Spring boot – Eureka Server &amp; Client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133</cp:revision>
  <dcterms:created xsi:type="dcterms:W3CDTF">2024-02-19T05:26:56Z</dcterms:created>
  <dcterms:modified xsi:type="dcterms:W3CDTF">2024-02-21T07:02:57Z</dcterms:modified>
</cp:coreProperties>
</file>