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5" r:id="rId7"/>
    <p:sldId id="266" r:id="rId8"/>
    <p:sldId id="267" r:id="rId9"/>
  </p:sldIdLst>
  <p:sldSz cx="12192000" cy="7650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04" autoAdjust="0"/>
  </p:normalViewPr>
  <p:slideViewPr>
    <p:cSldViewPr snapToGrid="0">
      <p:cViewPr varScale="1">
        <p:scale>
          <a:sx n="66" d="100"/>
          <a:sy n="66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87F90-4B37-4508-B704-1554B293682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9963" y="1143000"/>
            <a:ext cx="4918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1987E-C0E6-460D-B443-EF6ACD8A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57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2006"/>
            <a:ext cx="9144000" cy="266339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8107"/>
            <a:ext cx="9144000" cy="184701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54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95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7300"/>
            <a:ext cx="2628900" cy="64831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7300"/>
            <a:ext cx="7734300" cy="64831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67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35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7229"/>
            <a:ext cx="10515600" cy="318225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119589"/>
            <a:ext cx="10515600" cy="167347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03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36502"/>
            <a:ext cx="5181600" cy="48539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36502"/>
            <a:ext cx="5181600" cy="48539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9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7301"/>
            <a:ext cx="10515600" cy="1478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75353"/>
            <a:ext cx="5157787" cy="9190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94435"/>
            <a:ext cx="5157787" cy="4110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75353"/>
            <a:ext cx="5183188" cy="9190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94435"/>
            <a:ext cx="5183188" cy="4110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60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96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5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0011"/>
            <a:ext cx="3932237" cy="17850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01482"/>
            <a:ext cx="6172200" cy="54365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95049"/>
            <a:ext cx="3932237" cy="4251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0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0011"/>
            <a:ext cx="3932237" cy="17850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01482"/>
            <a:ext cx="6172200" cy="543657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95049"/>
            <a:ext cx="3932237" cy="4251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5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7301"/>
            <a:ext cx="10515600" cy="1478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6502"/>
            <a:ext cx="10515600" cy="485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90568"/>
            <a:ext cx="2743200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90568"/>
            <a:ext cx="4114800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90568"/>
            <a:ext cx="2743200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8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ow-to-install-mysq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2176212" y="582870"/>
            <a:ext cx="783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>
                <a:latin typeface="Oxygen" panose="02000503000000000000" pitchFamily="2" charset="0"/>
              </a:rPr>
              <a:t>Contents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6" y="582871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3279A-1650-4AC4-E3FE-CD147CA2B563}"/>
              </a:ext>
            </a:extLst>
          </p:cNvPr>
          <p:cNvSpPr txBox="1"/>
          <p:nvPr/>
        </p:nvSpPr>
        <p:spPr>
          <a:xfrm>
            <a:off x="2176208" y="1831595"/>
            <a:ext cx="814344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sz="2000" dirty="0">
                <a:latin typeface="Oxygen" panose="02000503000000000000" pitchFamily="2" charset="0"/>
              </a:rPr>
              <a:t>Introduction of MySQL</a:t>
            </a:r>
          </a:p>
          <a:p>
            <a:pPr marL="342913" indent="-342913">
              <a:buAutoNum type="arabicPeriod"/>
            </a:pPr>
            <a:endParaRPr lang="en-US" sz="2000" dirty="0">
              <a:latin typeface="Oxygen" panose="02000503000000000000" pitchFamily="2" charset="0"/>
            </a:endParaRPr>
          </a:p>
          <a:p>
            <a:pPr marL="342913" indent="-342913">
              <a:buFontTx/>
              <a:buAutoNum type="arabicPeriod"/>
            </a:pPr>
            <a:r>
              <a:rPr lang="en-IN" sz="2000" dirty="0">
                <a:solidFill>
                  <a:srgbClr val="111111"/>
                </a:solidFill>
                <a:latin typeface="Oxygen" panose="02000503000000000000" pitchFamily="2" charset="0"/>
              </a:rPr>
              <a:t>Database, Tables ,Keys, Views ,Queries &amp; Indexes</a:t>
            </a:r>
          </a:p>
          <a:p>
            <a:pPr marL="342913" indent="-342913">
              <a:buFontTx/>
              <a:buAutoNum type="arabicPeriod"/>
            </a:pPr>
            <a:endParaRPr lang="en-IN" sz="2000" dirty="0">
              <a:solidFill>
                <a:srgbClr val="111111"/>
              </a:solidFill>
              <a:latin typeface="Oxygen" panose="02000503000000000000" pitchFamily="2" charset="0"/>
            </a:endParaRPr>
          </a:p>
          <a:p>
            <a:pPr marL="342913" indent="-342913">
              <a:buFontTx/>
              <a:buAutoNum type="arabicPeriod"/>
            </a:pPr>
            <a:r>
              <a:rPr lang="en-IN" sz="2000" dirty="0">
                <a:solidFill>
                  <a:srgbClr val="111111"/>
                </a:solidFill>
                <a:latin typeface="Oxygen" panose="02000503000000000000" pitchFamily="2" charset="0"/>
              </a:rPr>
              <a:t>DML Statements, Joins &amp; Aggregate functions</a:t>
            </a:r>
          </a:p>
          <a:p>
            <a:pPr marL="342913" indent="-342913">
              <a:buFontTx/>
              <a:buAutoNum type="arabicPeriod"/>
            </a:pPr>
            <a:endParaRPr lang="en-US" sz="20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2000" dirty="0">
                <a:latin typeface="Oxygen" panose="02000503000000000000" pitchFamily="2" charset="0"/>
              </a:rPr>
              <a:t>MySQL Procedures</a:t>
            </a:r>
          </a:p>
          <a:p>
            <a:pPr marL="342913" indent="-342913">
              <a:buAutoNum type="arabicPeriod"/>
            </a:pPr>
            <a:endParaRPr lang="en-US" sz="20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2000" dirty="0">
                <a:latin typeface="Oxygen" panose="02000503000000000000" pitchFamily="2" charset="0"/>
              </a:rPr>
              <a:t>MySQL Triggers</a:t>
            </a:r>
          </a:p>
          <a:p>
            <a:pPr marL="342913" indent="-342913">
              <a:buAutoNum type="arabicPeriod"/>
            </a:pPr>
            <a:endParaRPr lang="en-US" sz="20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2000" dirty="0">
                <a:latin typeface="Oxygen" panose="02000503000000000000" pitchFamily="2" charset="0"/>
              </a:rPr>
              <a:t>User Management</a:t>
            </a:r>
          </a:p>
          <a:p>
            <a:pPr marL="342913" indent="-342913">
              <a:buAutoNum type="arabicPeriod"/>
            </a:pPr>
            <a:endParaRPr lang="en-US" sz="20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2000" dirty="0">
                <a:latin typeface="Oxygen" panose="02000503000000000000" pitchFamily="2" charset="0"/>
              </a:rPr>
              <a:t>MySQL Backup &amp; Restore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79186-A99B-FDA1-E8F3-BF8F0CF24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A111CC-999B-5720-C759-14921A370EDD}"/>
              </a:ext>
            </a:extLst>
          </p:cNvPr>
          <p:cNvSpPr txBox="1"/>
          <p:nvPr/>
        </p:nvSpPr>
        <p:spPr>
          <a:xfrm>
            <a:off x="1930405" y="582870"/>
            <a:ext cx="7839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Introduction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81953F-45CB-C2D6-715F-EBE18B56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6" y="582871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AE6EED-7E89-EAFB-B1DA-3C2D16C62552}"/>
              </a:ext>
            </a:extLst>
          </p:cNvPr>
          <p:cNvSpPr txBox="1"/>
          <p:nvPr/>
        </p:nvSpPr>
        <p:spPr>
          <a:xfrm>
            <a:off x="1175658" y="1330143"/>
            <a:ext cx="103196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Oxygen" panose="02000503000000000000" pitchFamily="2" charset="0"/>
              </a:rPr>
              <a:t>MySQL is relational database management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Oxygen" panose="02000503000000000000" pitchFamily="2" charset="0"/>
              </a:rPr>
              <a:t>It is free and open source.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It is very fast, reliable, scalable, easy to use and cross platform.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MySQL is ideal for both small and large applications.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MySQL is developed, distributed, and supported by Oracle Corporation</a:t>
            </a: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For installation of MySQL in your computer, please click the below link</a:t>
            </a:r>
          </a:p>
          <a:p>
            <a:r>
              <a:rPr lang="en-IN" sz="2400" dirty="0">
                <a:latin typeface="Oxygen" panose="02000503000000000000" pitchFamily="2" charset="0"/>
                <a:hlinkClick r:id="rId3"/>
              </a:rPr>
              <a:t>https://www.javatpoint.com/how-to-install-mysql</a:t>
            </a:r>
            <a:endParaRPr lang="en-IN" sz="24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23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799FF-1E01-84D8-85A2-6B34BB96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B7F5F-1F8E-13F9-7452-ADFE5F9663B3}"/>
              </a:ext>
            </a:extLst>
          </p:cNvPr>
          <p:cNvSpPr txBox="1"/>
          <p:nvPr/>
        </p:nvSpPr>
        <p:spPr>
          <a:xfrm>
            <a:off x="1930405" y="582869"/>
            <a:ext cx="7839581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Database handling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A65876-724E-1783-C423-50CBA505E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6" y="582871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8F97AD-1DE8-22B9-1A36-9644532E124E}"/>
              </a:ext>
            </a:extLst>
          </p:cNvPr>
          <p:cNvSpPr txBox="1"/>
          <p:nvPr/>
        </p:nvSpPr>
        <p:spPr>
          <a:xfrm>
            <a:off x="1474843" y="1330147"/>
            <a:ext cx="865238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create database statement 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r>
              <a:rPr lang="en-IN" sz="1600" dirty="0">
                <a:latin typeface="Oxygen" panose="02000503000000000000" pitchFamily="2" charset="0"/>
              </a:rPr>
              <a:t> CREATE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400" b="1" dirty="0">
                <a:solidFill>
                  <a:srgbClr val="000000"/>
                </a:solidFill>
                <a:latin typeface="Oxygen" panose="02000503000000000000" pitchFamily="2" charset="0"/>
              </a:rPr>
              <a:t>MySQL DROP DATABASE Statement </a:t>
            </a:r>
            <a:r>
              <a:rPr lang="en-IN" sz="1400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 </a:t>
            </a:r>
            <a:r>
              <a:rPr lang="en-IN" sz="1600" dirty="0">
                <a:latin typeface="Oxygen" panose="02000503000000000000" pitchFamily="2" charset="0"/>
              </a:rPr>
              <a:t>DROP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drops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Inside the database following objects can be created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Tables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Views 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Procedures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Triggers</a:t>
            </a:r>
          </a:p>
          <a:p>
            <a:endParaRPr lang="en-IN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create table statement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employee (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</a:t>
            </a:r>
            <a:r>
              <a:rPr lang="en-IN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emp_id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 int,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</a:t>
            </a:r>
            <a:r>
              <a:rPr lang="en-IN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emp_name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 varchar(50),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salary double )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table named as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inside testDB database.</a:t>
            </a:r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employee table consists of 3 fields</a:t>
            </a:r>
          </a:p>
          <a:p>
            <a:r>
              <a:rPr lang="en-IN" sz="1600" dirty="0">
                <a:latin typeface="Oxygen" panose="02000503000000000000" pitchFamily="2" charset="0"/>
              </a:rPr>
              <a:t>a) </a:t>
            </a:r>
            <a:r>
              <a:rPr lang="en-IN" sz="1600" dirty="0" err="1">
                <a:latin typeface="Oxygen" panose="02000503000000000000" pitchFamily="2" charset="0"/>
              </a:rPr>
              <a:t>emp_id</a:t>
            </a:r>
            <a:r>
              <a:rPr lang="en-IN" sz="1600" dirty="0">
                <a:latin typeface="Oxygen" panose="02000503000000000000" pitchFamily="2" charset="0"/>
              </a:rPr>
              <a:t> </a:t>
            </a:r>
          </a:p>
          <a:p>
            <a:r>
              <a:rPr lang="en-IN" dirty="0"/>
              <a:t>b) </a:t>
            </a:r>
            <a:r>
              <a:rPr lang="en-IN" dirty="0" err="1"/>
              <a:t>emp_name</a:t>
            </a:r>
            <a:endParaRPr lang="en-IN" dirty="0"/>
          </a:p>
          <a:p>
            <a:r>
              <a:rPr lang="en-IN" dirty="0"/>
              <a:t>c) salary</a:t>
            </a:r>
          </a:p>
        </p:txBody>
      </p:sp>
    </p:spTree>
    <p:extLst>
      <p:ext uri="{BB962C8B-B14F-4D97-AF65-F5344CB8AC3E}">
        <p14:creationId xmlns:p14="http://schemas.microsoft.com/office/powerpoint/2010/main" val="25172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25FA0-EB6A-74D5-64F2-58246C657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5F8DD9-D431-0419-BADE-0FE997109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6" y="288954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BEC1D2-F38A-3BD8-EFAD-FCD5FDD77DDC}"/>
              </a:ext>
            </a:extLst>
          </p:cNvPr>
          <p:cNvSpPr txBox="1"/>
          <p:nvPr/>
        </p:nvSpPr>
        <p:spPr>
          <a:xfrm>
            <a:off x="1474843" y="1025348"/>
            <a:ext cx="865238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alter table statement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ADD COLUMN 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endParaRPr lang="en-IN" sz="1600" b="1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ADD address varchar(100);</a:t>
            </a:r>
          </a:p>
          <a:p>
            <a:endParaRPr lang="en-US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above statement adds a field address in the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table.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MODIFY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MODIFY COLUMN salary float;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change the data type of a column in a table.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DELETE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DROP COLUMN salary 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drop column salary from the table employee..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442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C2F0E-15BB-08CF-E926-81A51713E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5DF82F-8FE5-A7CC-A9B3-7364DE381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6" y="288954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15D881-AF94-6719-F1A3-499999A080FC}"/>
              </a:ext>
            </a:extLst>
          </p:cNvPr>
          <p:cNvSpPr txBox="1"/>
          <p:nvPr/>
        </p:nvSpPr>
        <p:spPr>
          <a:xfrm>
            <a:off x="1474843" y="1025347"/>
            <a:ext cx="865238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Data Types can be of various types</a:t>
            </a:r>
          </a:p>
          <a:p>
            <a:pPr marL="342900" indent="-342900">
              <a:buAutoNum type="alphaLcParenR"/>
            </a:pPr>
            <a:r>
              <a:rPr lang="en-IN" sz="1600" b="1" dirty="0">
                <a:latin typeface="Oxygen" panose="02000503000000000000" pitchFamily="2" charset="0"/>
              </a:rPr>
              <a:t>String</a:t>
            </a:r>
          </a:p>
          <a:p>
            <a:pPr marL="342900" indent="-342900">
              <a:buAutoNum type="alphaLcParenR"/>
            </a:pPr>
            <a:r>
              <a:rPr lang="en-IN" sz="1600" b="1" dirty="0">
                <a:latin typeface="Oxygen" panose="02000503000000000000" pitchFamily="2" charset="0"/>
              </a:rPr>
              <a:t>Numeric</a:t>
            </a:r>
          </a:p>
          <a:p>
            <a:pPr marL="342900" indent="-342900">
              <a:buAutoNum type="alphaLcParenR"/>
            </a:pPr>
            <a:r>
              <a:rPr lang="en-IN" sz="1600" b="1" dirty="0">
                <a:latin typeface="Oxygen" panose="02000503000000000000" pitchFamily="2" charset="0"/>
              </a:rPr>
              <a:t>Date and Time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  <a:sym typeface="Wingdings" panose="05000000000000000000" pitchFamily="2" charset="2"/>
              </a:rPr>
              <a:t>String Data Type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Char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Varchar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Text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  <a:sym typeface="Wingdings" panose="05000000000000000000" pitchFamily="2" charset="2"/>
              </a:rPr>
              <a:t>Numeric Data Type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Int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Float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Double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Decimal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Bit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Bool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Boolean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Segoe UI" panose="020B0502040204020203" pitchFamily="34" charset="0"/>
              </a:rPr>
              <a:t>Date and Time Data Types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Date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Time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Datetime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TimeStamp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CEADD-6566-BEF5-E9C4-96502BA45522}"/>
              </a:ext>
            </a:extLst>
          </p:cNvPr>
          <p:cNvSpPr txBox="1"/>
          <p:nvPr/>
        </p:nvSpPr>
        <p:spPr>
          <a:xfrm>
            <a:off x="4245429" y="55746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158438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558C8-9C71-2F6C-4BD2-BFB6DFCC7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1DB13E-37BE-C75E-9FF0-370F0497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6" y="288954"/>
            <a:ext cx="725875" cy="725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E349B5-0F0B-9149-BDBE-C04707BB2399}"/>
              </a:ext>
            </a:extLst>
          </p:cNvPr>
          <p:cNvSpPr txBox="1"/>
          <p:nvPr/>
        </p:nvSpPr>
        <p:spPr>
          <a:xfrm>
            <a:off x="4245429" y="55746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75265B-9DBC-F474-6280-6006550C0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54231"/>
              </p:ext>
            </p:extLst>
          </p:nvPr>
        </p:nvGraphicFramePr>
        <p:xfrm>
          <a:off x="1531255" y="2908142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86">
                  <a:extLst>
                    <a:ext uri="{9D8B030D-6E8A-4147-A177-3AD203B41FA5}">
                      <a16:colId xmlns:a16="http://schemas.microsoft.com/office/drawing/2014/main" val="1349749233"/>
                    </a:ext>
                  </a:extLst>
                </a:gridCol>
                <a:gridCol w="1589315">
                  <a:extLst>
                    <a:ext uri="{9D8B030D-6E8A-4147-A177-3AD203B41FA5}">
                      <a16:colId xmlns:a16="http://schemas.microsoft.com/office/drawing/2014/main" val="4053584086"/>
                    </a:ext>
                  </a:extLst>
                </a:gridCol>
                <a:gridCol w="5816598">
                  <a:extLst>
                    <a:ext uri="{9D8B030D-6E8A-4147-A177-3AD203B41FA5}">
                      <a16:colId xmlns:a16="http://schemas.microsoft.com/office/drawing/2014/main" val="913413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6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Ensures a column cannot have null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Unique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Ensures each and every column contains unique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6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Uniquely identifies a row in a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6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Establishes relation between two tables through a column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Check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Ensures a values in a column satisfies a condition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8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Default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a default value for a column if no value is specified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620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12492F-90B1-6CEC-6E95-B8E727A7DCDB}"/>
              </a:ext>
            </a:extLst>
          </p:cNvPr>
          <p:cNvSpPr txBox="1"/>
          <p:nvPr/>
        </p:nvSpPr>
        <p:spPr>
          <a:xfrm>
            <a:off x="1531256" y="1289452"/>
            <a:ext cx="8127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</a:rPr>
              <a:t>Constraints </a:t>
            </a:r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are used to specify rules for the data in a table.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Constraints can be column level or table level. </a:t>
            </a: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	Column level constraints apply to a column, and table level constraints apply to 	the whole table.</a:t>
            </a:r>
            <a:endParaRPr lang="en-IN" sz="1600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7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74549-CA0C-5794-42A1-42E271AEF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6BA1D0E-276D-FF4D-366F-2F67BFD59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1" y="9543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B102CC-CBF3-829C-D41A-1D3ECBD10968}"/>
              </a:ext>
            </a:extLst>
          </p:cNvPr>
          <p:cNvSpPr txBox="1"/>
          <p:nvPr/>
        </p:nvSpPr>
        <p:spPr>
          <a:xfrm>
            <a:off x="1474843" y="821312"/>
            <a:ext cx="101293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in below create table script of mst_product_group table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product_group_id is the primary key.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product_group_name is the unique key.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Both the columns are not null, hence the user needs to give values.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`mst_product_group`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 int PRIMARY KEY,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	`product_group_name` varchar(50) NOT NULL UNIQUE KEY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) 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in below create table script of mst_product table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product_group_id is the foreign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`product_id` int NOT NULL PRIMARY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 int NOT NULL,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`product_name` varchar(50) NOT NULL UNIQUE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KEY `fk_product_group_id` (`product_group_id`),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CONSTRAINT `fk_product_group_id` FOREIGN KEY (`product_group_id`)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REFERENCES `mst_product_group` (`product_group_id`)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) 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E9629-6CCD-BAC6-81C4-EB9346F8822C}"/>
              </a:ext>
            </a:extLst>
          </p:cNvPr>
          <p:cNvSpPr txBox="1"/>
          <p:nvPr/>
        </p:nvSpPr>
        <p:spPr>
          <a:xfrm>
            <a:off x="4245429" y="22969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402887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6C9CE-F247-3736-AF31-119FA8119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3CFF39D-7E4A-9543-BE29-8FB67F355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1" y="9543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680A6F-0049-6A93-EB55-B0AA88479410}"/>
              </a:ext>
            </a:extLst>
          </p:cNvPr>
          <p:cNvSpPr txBox="1"/>
          <p:nvPr/>
        </p:nvSpPr>
        <p:spPr>
          <a:xfrm>
            <a:off x="1474843" y="821312"/>
            <a:ext cx="101293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below in table script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product_price column has a check constraint and the value has to be greater than 0.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product_weight column default value is 1.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`product_id` int NOT NULL PRIMARY KEY,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`product_group_id` int NOT NULL,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`product_name` varchar(255) NOT NULL UNIQUE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`product_price` int NOT NULL,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`product_weight` int NOT NULL DEFAULT '1’,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KEY `fk_product_group_id` (`product_group_id`),  CONSTRAINT `fk_product_group_id` FOREIGN KEY 	(`product_group_id`) REFERENCES `mst_product_group` (`product_group_id`),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CONSTRAINT `chk_product_price` CHECK ((`product_price` &gt; 0))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9145F-73A0-87F8-7EF5-F17E4F37F919}"/>
              </a:ext>
            </a:extLst>
          </p:cNvPr>
          <p:cNvSpPr txBox="1"/>
          <p:nvPr/>
        </p:nvSpPr>
        <p:spPr>
          <a:xfrm>
            <a:off x="4245429" y="22969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90120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977</TotalTime>
  <Words>856</Words>
  <Application>Microsoft Office PowerPoint</Application>
  <PresentationFormat>Custom</PresentationFormat>
  <Paragraphs>175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Oxygen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Debashish Nath</dc:creator>
  <cp:lastModifiedBy>Debashish Nath</cp:lastModifiedBy>
  <cp:revision>192</cp:revision>
  <dcterms:created xsi:type="dcterms:W3CDTF">2024-02-19T05:26:56Z</dcterms:created>
  <dcterms:modified xsi:type="dcterms:W3CDTF">2024-02-22T08:25:30Z</dcterms:modified>
</cp:coreProperties>
</file>