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324" r:id="rId2"/>
    <p:sldId id="1338" r:id="rId3"/>
    <p:sldId id="1339" r:id="rId4"/>
    <p:sldId id="1340" r:id="rId5"/>
    <p:sldId id="1341" r:id="rId6"/>
    <p:sldId id="1342" r:id="rId7"/>
    <p:sldId id="1332" r:id="rId8"/>
    <p:sldId id="1343" r:id="rId9"/>
    <p:sldId id="1334" r:id="rId10"/>
    <p:sldId id="1335" r:id="rId11"/>
    <p:sldId id="1336" r:id="rId12"/>
    <p:sldId id="1337" r:id="rId13"/>
    <p:sldId id="1344" r:id="rId14"/>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6">
          <p15:clr>
            <a:srgbClr val="A4A3A4"/>
          </p15:clr>
        </p15:guide>
        <p15:guide id="2" orient="horz" pos="84">
          <p15:clr>
            <a:srgbClr val="A4A3A4"/>
          </p15:clr>
        </p15:guide>
        <p15:guide id="3" pos="96">
          <p15:clr>
            <a:srgbClr val="A4A3A4"/>
          </p15:clr>
        </p15:guide>
        <p15:guide id="4"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0000FF"/>
    <a:srgbClr val="00FFFF"/>
    <a:srgbClr val="66FFFF"/>
    <a:srgbClr val="FF00FF"/>
    <a:srgbClr val="CCFF33"/>
    <a:srgbClr val="FFFF99"/>
    <a:srgbClr val="99FFC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9756" autoAdjust="0"/>
  </p:normalViewPr>
  <p:slideViewPr>
    <p:cSldViewPr>
      <p:cViewPr varScale="1">
        <p:scale>
          <a:sx n="151" d="100"/>
          <a:sy n="151" d="100"/>
        </p:scale>
        <p:origin x="642" y="126"/>
      </p:cViewPr>
      <p:guideLst>
        <p:guide orient="horz" pos="3156"/>
        <p:guide orient="horz" pos="84"/>
        <p:guide pos="96"/>
        <p:guide pos="5664"/>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D15C8-D4A1-4A74-921E-B35B0BF6FF35}" type="datetimeFigureOut">
              <a:rPr lang="en-US" smtClean="0"/>
              <a:t>4/25/2022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F4D65-FC0D-4051-9488-354664E7D760}" type="slidenum">
              <a:rPr lang="en-US" smtClean="0"/>
              <a:t>‹#›</a:t>
            </a:fld>
            <a:endParaRPr lang="en-US"/>
          </a:p>
        </p:txBody>
      </p:sp>
    </p:spTree>
    <p:extLst>
      <p:ext uri="{BB962C8B-B14F-4D97-AF65-F5344CB8AC3E}">
        <p14:creationId xmlns:p14="http://schemas.microsoft.com/office/powerpoint/2010/main" val="134767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48353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581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63"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0928" y="2038350"/>
            <a:ext cx="1789272" cy="830997"/>
          </a:xfrm>
          <a:prstGeom prst="rect">
            <a:avLst/>
          </a:prstGeom>
          <a:noFill/>
        </p:spPr>
        <p:txBody>
          <a:bodyPr wrap="none" rtlCol="0">
            <a:spAutoFit/>
          </a:bodyPr>
          <a:lstStyle/>
          <a:p>
            <a:r>
              <a:rPr lang="en-US" sz="4800" dirty="0" err="1" smtClean="0"/>
              <a:t>Lec</a:t>
            </a:r>
            <a:r>
              <a:rPr lang="en-US" sz="4800" dirty="0" smtClean="0"/>
              <a:t> - 8</a:t>
            </a:r>
            <a:endParaRPr lang="en-US" sz="4800" dirty="0"/>
          </a:p>
        </p:txBody>
      </p:sp>
    </p:spTree>
    <p:extLst>
      <p:ext uri="{BB962C8B-B14F-4D97-AF65-F5344CB8AC3E}">
        <p14:creationId xmlns:p14="http://schemas.microsoft.com/office/powerpoint/2010/main" val="2332236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377762"/>
            <a:ext cx="8976159" cy="746188"/>
            <a:chOff x="415925" y="865540"/>
            <a:chExt cx="8976159" cy="746188"/>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209728" y="865540"/>
              <a:ext cx="7575612" cy="707886"/>
            </a:xfrm>
            <a:prstGeom prst="rect">
              <a:avLst/>
            </a:prstGeom>
          </p:spPr>
          <p:txBody>
            <a:bodyPr wrap="square">
              <a:spAutoFit/>
            </a:bodyPr>
            <a:lstStyle/>
            <a:p>
              <a:pPr>
                <a:tabLst>
                  <a:tab pos="266700" algn="ctr"/>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One half of a convex lens is covered with a black paper. Will this lens produce a complete image of the object? Justify your answer.</a:t>
              </a:r>
            </a:p>
          </p:txBody>
        </p:sp>
      </p:grpSp>
      <p:sp>
        <p:nvSpPr>
          <p:cNvPr id="13" name="Rectangle 12"/>
          <p:cNvSpPr/>
          <p:nvPr/>
        </p:nvSpPr>
        <p:spPr>
          <a:xfrm>
            <a:off x="154258" y="1333440"/>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sp>
        <p:nvSpPr>
          <p:cNvPr id="15" name="TextBox 14"/>
          <p:cNvSpPr txBox="1"/>
          <p:nvPr/>
        </p:nvSpPr>
        <p:spPr>
          <a:xfrm>
            <a:off x="128858" y="3445016"/>
            <a:ext cx="7162800" cy="923330"/>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Tw Cen MT" panose="020B0602020104020603" pitchFamily="34" charset="0"/>
              </a:rPr>
              <a:t>Lens </a:t>
            </a:r>
            <a:r>
              <a:rPr lang="en-US" b="1" dirty="0">
                <a:solidFill>
                  <a:schemeClr val="bg1"/>
                </a:solidFill>
                <a:effectLst>
                  <a:outerShdw blurRad="38100" dist="38100" dir="2700000" algn="tl">
                    <a:srgbClr val="000000">
                      <a:alpha val="43137"/>
                    </a:srgbClr>
                  </a:outerShdw>
                </a:effectLst>
                <a:latin typeface="Tw Cen MT" panose="020B0602020104020603" pitchFamily="34" charset="0"/>
              </a:rPr>
              <a:t>will produce a complete image of the </a:t>
            </a:r>
            <a:r>
              <a:rPr lang="en-US" b="1" dirty="0" smtClean="0">
                <a:solidFill>
                  <a:schemeClr val="bg1"/>
                </a:solidFill>
                <a:effectLst>
                  <a:outerShdw blurRad="38100" dist="38100" dir="2700000" algn="tl">
                    <a:srgbClr val="000000">
                      <a:alpha val="43137"/>
                    </a:srgbClr>
                  </a:outerShdw>
                </a:effectLst>
                <a:latin typeface="Tw Cen MT" panose="020B0602020104020603" pitchFamily="34" charset="0"/>
              </a:rPr>
              <a:t>object.</a:t>
            </a:r>
          </a:p>
          <a:p>
            <a:r>
              <a:rPr lang="en-US" b="1" dirty="0" smtClean="0">
                <a:solidFill>
                  <a:schemeClr val="bg1"/>
                </a:solidFill>
                <a:effectLst>
                  <a:outerShdw blurRad="38100" dist="38100" dir="2700000" algn="tl">
                    <a:srgbClr val="000000">
                      <a:alpha val="43137"/>
                    </a:srgbClr>
                  </a:outerShdw>
                </a:effectLst>
                <a:latin typeface="Tw Cen MT" panose="020B0602020104020603" pitchFamily="34" charset="0"/>
              </a:rPr>
              <a:t>Intensity </a:t>
            </a:r>
            <a:r>
              <a:rPr lang="en-US" b="1" dirty="0">
                <a:solidFill>
                  <a:schemeClr val="bg1"/>
                </a:solidFill>
                <a:effectLst>
                  <a:outerShdw blurRad="38100" dist="38100" dir="2700000" algn="tl">
                    <a:srgbClr val="000000">
                      <a:alpha val="43137"/>
                    </a:srgbClr>
                  </a:outerShdw>
                </a:effectLst>
                <a:latin typeface="Tw Cen MT" panose="020B0602020104020603" pitchFamily="34" charset="0"/>
              </a:rPr>
              <a:t>of the image is reduced because rays from the top portion of the lens only are refracted and forms the image. </a:t>
            </a:r>
          </a:p>
        </p:txBody>
      </p:sp>
      <p:grpSp>
        <p:nvGrpSpPr>
          <p:cNvPr id="17" name="Group 16"/>
          <p:cNvGrpSpPr/>
          <p:nvPr/>
        </p:nvGrpSpPr>
        <p:grpSpPr>
          <a:xfrm>
            <a:off x="1904526" y="1200150"/>
            <a:ext cx="5195629" cy="2238755"/>
            <a:chOff x="1904526" y="1682014"/>
            <a:chExt cx="5195629" cy="2238755"/>
          </a:xfrm>
        </p:grpSpPr>
        <p:grpSp>
          <p:nvGrpSpPr>
            <p:cNvPr id="18" name="Group 17"/>
            <p:cNvGrpSpPr/>
            <p:nvPr/>
          </p:nvGrpSpPr>
          <p:grpSpPr>
            <a:xfrm>
              <a:off x="1904526" y="1682014"/>
              <a:ext cx="5195629" cy="2236672"/>
              <a:chOff x="698880" y="819150"/>
              <a:chExt cx="7606920" cy="3962400"/>
            </a:xfrm>
          </p:grpSpPr>
          <p:cxnSp>
            <p:nvCxnSpPr>
              <p:cNvPr id="21" name="Straight Connector 20"/>
              <p:cNvCxnSpPr/>
              <p:nvPr/>
            </p:nvCxnSpPr>
            <p:spPr>
              <a:xfrm>
                <a:off x="698880" y="2802531"/>
                <a:ext cx="76069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Arc 10"/>
              <p:cNvSpPr/>
              <p:nvPr/>
            </p:nvSpPr>
            <p:spPr>
              <a:xfrm>
                <a:off x="3619500" y="819150"/>
                <a:ext cx="762000" cy="3962400"/>
              </a:xfrm>
              <a:prstGeom prst="ellips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23" name="Straight Connector 22"/>
              <p:cNvCxnSpPr/>
              <p:nvPr/>
            </p:nvCxnSpPr>
            <p:spPr>
              <a:xfrm>
                <a:off x="4000500" y="819150"/>
                <a:ext cx="0" cy="3962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reeform 18"/>
            <p:cNvSpPr/>
            <p:nvPr/>
          </p:nvSpPr>
          <p:spPr>
            <a:xfrm>
              <a:off x="3905577" y="2801581"/>
              <a:ext cx="251619" cy="1119188"/>
            </a:xfrm>
            <a:custGeom>
              <a:avLst/>
              <a:gdLst>
                <a:gd name="connsiteX0" fmla="*/ 0 w 254000"/>
                <a:gd name="connsiteY0" fmla="*/ 0 h 1104900"/>
                <a:gd name="connsiteX1" fmla="*/ 254000 w 254000"/>
                <a:gd name="connsiteY1" fmla="*/ 1104900 h 1104900"/>
                <a:gd name="connsiteX0" fmla="*/ 0 w 254000"/>
                <a:gd name="connsiteY0" fmla="*/ 0 h 1104900"/>
                <a:gd name="connsiteX1" fmla="*/ 254000 w 254000"/>
                <a:gd name="connsiteY1" fmla="*/ 1104900 h 1104900"/>
                <a:gd name="connsiteX0" fmla="*/ 0 w 254000"/>
                <a:gd name="connsiteY0" fmla="*/ 0 h 1104900"/>
                <a:gd name="connsiteX1" fmla="*/ 254000 w 254000"/>
                <a:gd name="connsiteY1" fmla="*/ 1104900 h 1104900"/>
                <a:gd name="connsiteX0" fmla="*/ 0 w 208756"/>
                <a:gd name="connsiteY0" fmla="*/ 0 h 1104900"/>
                <a:gd name="connsiteX1" fmla="*/ 208756 w 208756"/>
                <a:gd name="connsiteY1" fmla="*/ 1104900 h 1104900"/>
                <a:gd name="connsiteX0" fmla="*/ 0 w 251619"/>
                <a:gd name="connsiteY0" fmla="*/ 0 h 1119188"/>
                <a:gd name="connsiteX1" fmla="*/ 251619 w 251619"/>
                <a:gd name="connsiteY1" fmla="*/ 1119188 h 1119188"/>
                <a:gd name="connsiteX0" fmla="*/ 0 w 251619"/>
                <a:gd name="connsiteY0" fmla="*/ 0 h 1119188"/>
                <a:gd name="connsiteX1" fmla="*/ 251619 w 251619"/>
                <a:gd name="connsiteY1" fmla="*/ 1119188 h 1119188"/>
                <a:gd name="connsiteX0" fmla="*/ 0 w 251619"/>
                <a:gd name="connsiteY0" fmla="*/ 0 h 1119188"/>
                <a:gd name="connsiteX1" fmla="*/ 251619 w 251619"/>
                <a:gd name="connsiteY1" fmla="*/ 1119188 h 1119188"/>
              </a:gdLst>
              <a:ahLst/>
              <a:cxnLst>
                <a:cxn ang="0">
                  <a:pos x="connsiteX0" y="connsiteY0"/>
                </a:cxn>
                <a:cxn ang="0">
                  <a:pos x="connsiteX1" y="connsiteY1"/>
                </a:cxn>
              </a:cxnLst>
              <a:rect l="l" t="t" r="r" b="b"/>
              <a:pathLst>
                <a:path w="251619" h="1119188">
                  <a:moveTo>
                    <a:pt x="0" y="0"/>
                  </a:moveTo>
                  <a:cubicBezTo>
                    <a:pt x="33867" y="889000"/>
                    <a:pt x="138377" y="1083470"/>
                    <a:pt x="251619" y="111918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2298700" y="2114550"/>
              <a:ext cx="0" cy="685800"/>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flipV="1">
            <a:off x="6000750" y="2331186"/>
            <a:ext cx="0" cy="685800"/>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286000" y="1651736"/>
            <a:ext cx="3721100" cy="1358900"/>
            <a:chOff x="2286000" y="1651736"/>
            <a:chExt cx="3721100" cy="1358900"/>
          </a:xfrm>
        </p:grpSpPr>
        <p:grpSp>
          <p:nvGrpSpPr>
            <p:cNvPr id="26" name="Group 25"/>
            <p:cNvGrpSpPr/>
            <p:nvPr/>
          </p:nvGrpSpPr>
          <p:grpSpPr>
            <a:xfrm>
              <a:off x="2286000" y="1651736"/>
              <a:ext cx="3721100" cy="1358900"/>
              <a:chOff x="2286000" y="2133600"/>
              <a:chExt cx="3721100" cy="1358900"/>
            </a:xfrm>
          </p:grpSpPr>
          <p:sp>
            <p:nvSpPr>
              <p:cNvPr id="28" name="Freeform 27"/>
              <p:cNvSpPr/>
              <p:nvPr/>
            </p:nvSpPr>
            <p:spPr>
              <a:xfrm>
                <a:off x="2298700" y="2133600"/>
                <a:ext cx="3708400" cy="1358900"/>
              </a:xfrm>
              <a:custGeom>
                <a:avLst/>
                <a:gdLst>
                  <a:gd name="connsiteX0" fmla="*/ 0 w 3708400"/>
                  <a:gd name="connsiteY0" fmla="*/ 0 h 1358900"/>
                  <a:gd name="connsiteX1" fmla="*/ 1854200 w 3708400"/>
                  <a:gd name="connsiteY1" fmla="*/ 0 h 1358900"/>
                  <a:gd name="connsiteX2" fmla="*/ 3708400 w 3708400"/>
                  <a:gd name="connsiteY2" fmla="*/ 1358900 h 1358900"/>
                </a:gdLst>
                <a:ahLst/>
                <a:cxnLst>
                  <a:cxn ang="0">
                    <a:pos x="connsiteX0" y="connsiteY0"/>
                  </a:cxn>
                  <a:cxn ang="0">
                    <a:pos x="connsiteX1" y="connsiteY1"/>
                  </a:cxn>
                  <a:cxn ang="0">
                    <a:pos x="connsiteX2" y="connsiteY2"/>
                  </a:cxn>
                </a:cxnLst>
                <a:rect l="l" t="t" r="r" b="b"/>
                <a:pathLst>
                  <a:path w="3708400" h="1358900">
                    <a:moveTo>
                      <a:pt x="0" y="0"/>
                    </a:moveTo>
                    <a:lnTo>
                      <a:pt x="1854200" y="0"/>
                    </a:lnTo>
                    <a:lnTo>
                      <a:pt x="3708400" y="13589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2286000" y="2133600"/>
                <a:ext cx="3721100" cy="1358900"/>
              </a:xfrm>
              <a:custGeom>
                <a:avLst/>
                <a:gdLst>
                  <a:gd name="connsiteX0" fmla="*/ 0 w 3721100"/>
                  <a:gd name="connsiteY0" fmla="*/ 0 h 1358900"/>
                  <a:gd name="connsiteX1" fmla="*/ 3721100 w 3721100"/>
                  <a:gd name="connsiteY1" fmla="*/ 1358900 h 1358900"/>
                </a:gdLst>
                <a:ahLst/>
                <a:cxnLst>
                  <a:cxn ang="0">
                    <a:pos x="connsiteX0" y="connsiteY0"/>
                  </a:cxn>
                  <a:cxn ang="0">
                    <a:pos x="connsiteX1" y="connsiteY1"/>
                  </a:cxn>
                </a:cxnLst>
                <a:rect l="l" t="t" r="r" b="b"/>
                <a:pathLst>
                  <a:path w="3721100" h="1358900">
                    <a:moveTo>
                      <a:pt x="0" y="0"/>
                    </a:moveTo>
                    <a:lnTo>
                      <a:pt x="3721100" y="13589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a:off x="2311400" y="1663700"/>
              <a:ext cx="1612900" cy="1181100"/>
            </a:xfrm>
            <a:custGeom>
              <a:avLst/>
              <a:gdLst>
                <a:gd name="connsiteX0" fmla="*/ 0 w 1612900"/>
                <a:gd name="connsiteY0" fmla="*/ 0 h 1181100"/>
                <a:gd name="connsiteX1" fmla="*/ 1612900 w 1612900"/>
                <a:gd name="connsiteY1" fmla="*/ 1181100 h 1181100"/>
              </a:gdLst>
              <a:ahLst/>
              <a:cxnLst>
                <a:cxn ang="0">
                  <a:pos x="connsiteX0" y="connsiteY0"/>
                </a:cxn>
                <a:cxn ang="0">
                  <a:pos x="connsiteX1" y="connsiteY1"/>
                </a:cxn>
              </a:cxnLst>
              <a:rect l="l" t="t" r="r" b="b"/>
              <a:pathLst>
                <a:path w="1612900" h="1181100">
                  <a:moveTo>
                    <a:pt x="0" y="0"/>
                  </a:moveTo>
                  <a:lnTo>
                    <a:pt x="1612900" y="11811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7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111264"/>
            <a:ext cx="8976159" cy="1447800"/>
            <a:chOff x="415925" y="163928"/>
            <a:chExt cx="8976159" cy="1447800"/>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93927" y="163928"/>
              <a:ext cx="8184570" cy="1376467"/>
            </a:xfrm>
            <a:prstGeom prst="rect">
              <a:avLst/>
            </a:prstGeom>
          </p:spPr>
          <p:txBody>
            <a:bodyPr wrap="square">
              <a:spAutoFit/>
            </a:bodyPr>
            <a:lstStyle/>
            <a:p>
              <a:pPr>
                <a:lnSpc>
                  <a:spcPts val="2000"/>
                </a:lnSpc>
                <a:tabLst>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Figure below shows a point source of light S, a convex lens L and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a plane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mirror M. The three are placed such that rays of light from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S return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to it after reflection from M.</a:t>
              </a:r>
            </a:p>
            <a:p>
              <a:pPr>
                <a:lnSpc>
                  <a:spcPts val="2000"/>
                </a:lnSpc>
                <a:tabLst>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t>
              </a:r>
              <a:r>
                <a:rPr lang="en-US" sz="2000" dirty="0" err="1">
                  <a:solidFill>
                    <a:schemeClr val="bg1"/>
                  </a:solidFill>
                  <a:effectLst>
                    <a:outerShdw blurRad="38100" dist="38100" dir="2700000" algn="tl">
                      <a:srgbClr val="000000">
                        <a:alpha val="43137"/>
                      </a:srgbClr>
                    </a:outerShdw>
                  </a:effectLst>
                  <a:latin typeface="Tw Cen MT" panose="020B0602020104020603" pitchFamily="34" charset="0"/>
                </a:rPr>
                <a:t>i</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What is the distance OS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called (ii</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To which point (left of S, on S or right of S) will the rays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returns if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M is moved to the left and brought in contact with L </a:t>
              </a: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a:t>
              </a:r>
              <a:endParaRPr lang="en-US" sz="1970" b="1" baseline="-250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grpSp>
      <p:sp>
        <p:nvSpPr>
          <p:cNvPr id="43" name="Rectangle 42"/>
          <p:cNvSpPr/>
          <p:nvPr/>
        </p:nvSpPr>
        <p:spPr>
          <a:xfrm>
            <a:off x="151380" y="1708487"/>
            <a:ext cx="788999" cy="461665"/>
          </a:xfrm>
          <a:prstGeom prst="rect">
            <a:avLst/>
          </a:prstGeom>
        </p:spPr>
        <p:txBody>
          <a:bodyPr wrap="none">
            <a:spAutoFit/>
          </a:bodyPr>
          <a:lstStyle/>
          <a:p>
            <a:pPr algn="ctr"/>
            <a:r>
              <a:rPr lang="en-US" sz="2400" dirty="0">
                <a:ln w="12700">
                  <a:solidFill>
                    <a:prstClr val="black"/>
                  </a:solidFill>
                </a:ln>
                <a:solidFill>
                  <a:schemeClr val="bg1"/>
                </a:solidFill>
                <a:latin typeface="Aharoni" pitchFamily="2" charset="-79"/>
                <a:cs typeface="Aharoni" pitchFamily="2" charset="-79"/>
              </a:rPr>
              <a:t>Ans.</a:t>
            </a:r>
          </a:p>
        </p:txBody>
      </p:sp>
      <p:sp>
        <p:nvSpPr>
          <p:cNvPr id="13" name="Rectangle 12"/>
          <p:cNvSpPr/>
          <p:nvPr/>
        </p:nvSpPr>
        <p:spPr>
          <a:xfrm>
            <a:off x="899813" y="1708487"/>
            <a:ext cx="5560733" cy="1323439"/>
          </a:xfrm>
          <a:prstGeom prst="rect">
            <a:avLst/>
          </a:prstGeom>
        </p:spPr>
        <p:txBody>
          <a:bodyPr wrap="square">
            <a:spAutoFit/>
          </a:bodyPr>
          <a:lstStyle/>
          <a:p>
            <a:r>
              <a:rPr lang="en-US" sz="2000" dirty="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a:t>
            </a:r>
            <a:r>
              <a:rPr lang="en-US" sz="2000" dirty="0" err="1">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i</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 The distance OS is called the focal length of the lens.</a:t>
            </a:r>
          </a:p>
          <a:p>
            <a:r>
              <a:rPr lang="en-US" sz="2000" dirty="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(ii) The rays will still return to the same point S. The ray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diagram of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rPr>
              <a:t>the situation is as shown below:</a:t>
            </a:r>
            <a:endParaRPr lang="en-IN" sz="2000" b="1" dirty="0">
              <a:solidFill>
                <a:schemeClr val="bg1"/>
              </a:solidFill>
              <a:effectLst>
                <a:outerShdw blurRad="38100" dist="38100" dir="2700000" algn="tl">
                  <a:srgbClr val="000000">
                    <a:alpha val="43137"/>
                  </a:srgbClr>
                </a:outerShdw>
              </a:effectLst>
              <a:latin typeface="Tw Cen MT" panose="020B0602020104020603" pitchFamily="34" charset="0"/>
              <a:cs typeface="Narkisim" pitchFamily="34" charset="-79"/>
            </a:endParaRPr>
          </a:p>
        </p:txBody>
      </p:sp>
      <p:pic>
        <p:nvPicPr>
          <p:cNvPr id="717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531" t="39875" r="14375" b="7031"/>
          <a:stretch/>
        </p:blipFill>
        <p:spPr bwMode="auto">
          <a:xfrm>
            <a:off x="6446369" y="1593177"/>
            <a:ext cx="2683454" cy="160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9881" t="33901" r="29881" b="33901"/>
          <a:stretch/>
        </p:blipFill>
        <p:spPr bwMode="auto">
          <a:xfrm>
            <a:off x="959430" y="3130187"/>
            <a:ext cx="2895600" cy="1853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0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500"/>
                                        <p:tgtEl>
                                          <p:spTgt spid="71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171"/>
                                        </p:tgtEl>
                                        <p:attrNameLst>
                                          <p:attrName>style.visibility</p:attrName>
                                        </p:attrNameLst>
                                      </p:cBhvr>
                                      <p:to>
                                        <p:strVal val="visible"/>
                                      </p:to>
                                    </p:set>
                                    <p:animEffect transition="in" filter="fade">
                                      <p:cBhvr>
                                        <p:cTn id="25"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68036"/>
            <a:ext cx="8976159" cy="2015498"/>
            <a:chOff x="415925" y="-403770"/>
            <a:chExt cx="8976159" cy="2015498"/>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62484" y="-403770"/>
              <a:ext cx="7575612" cy="1938992"/>
            </a:xfrm>
            <a:prstGeom prst="rect">
              <a:avLst/>
            </a:prstGeom>
          </p:spPr>
          <p:txBody>
            <a:bodyPr wrap="square">
              <a:spAutoFit/>
            </a:bodyPr>
            <a:lstStyle/>
            <a:p>
              <a:pPr>
                <a:tabLst>
                  <a:tab pos="266700" algn="ctr"/>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 student set up the apparatus for determining the focal length of a</a:t>
              </a:r>
            </a:p>
            <a:p>
              <a:pPr>
                <a:tabLst>
                  <a:tab pos="266700" algn="ctr"/>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convex lens as shown below. She told her friend that the approximate focal length of lens was 10 cm. She asked him to place the screen, so that the image of a distant object is obtained on it by slight adjustment. He placed the screen at a mark of</a:t>
              </a:r>
            </a:p>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 10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cm  	(b</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40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cm 	 (c</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50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cm  	(d</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45 cm</a:t>
              </a:r>
            </a:p>
          </p:txBody>
        </p:sp>
      </p:grpSp>
      <p:grpSp>
        <p:nvGrpSpPr>
          <p:cNvPr id="42" name="Group 41"/>
          <p:cNvGrpSpPr/>
          <p:nvPr/>
        </p:nvGrpSpPr>
        <p:grpSpPr>
          <a:xfrm>
            <a:off x="5257800" y="2246536"/>
            <a:ext cx="3581400" cy="2161634"/>
            <a:chOff x="1461387" y="2706004"/>
            <a:chExt cx="3581400" cy="2161634"/>
          </a:xfrm>
        </p:grpSpPr>
        <p:cxnSp>
          <p:nvCxnSpPr>
            <p:cNvPr id="17" name="Straight Connector 16"/>
            <p:cNvCxnSpPr/>
            <p:nvPr/>
          </p:nvCxnSpPr>
          <p:spPr>
            <a:xfrm>
              <a:off x="1461387" y="4400550"/>
              <a:ext cx="3581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070795" y="2875281"/>
              <a:ext cx="362585" cy="1036590"/>
            </a:xfrm>
            <a:custGeom>
              <a:avLst/>
              <a:gdLst/>
              <a:ahLst/>
              <a:cxnLst/>
              <a:rect l="l" t="t" r="r" b="b"/>
              <a:pathLst>
                <a:path w="482600" h="1036590">
                  <a:moveTo>
                    <a:pt x="241300" y="0"/>
                  </a:moveTo>
                  <a:cubicBezTo>
                    <a:pt x="389784" y="123486"/>
                    <a:pt x="482600" y="310052"/>
                    <a:pt x="482600" y="518295"/>
                  </a:cubicBezTo>
                  <a:cubicBezTo>
                    <a:pt x="482600" y="726539"/>
                    <a:pt x="389784" y="913104"/>
                    <a:pt x="241300" y="1036590"/>
                  </a:cubicBezTo>
                  <a:cubicBezTo>
                    <a:pt x="92816" y="913104"/>
                    <a:pt x="0" y="726539"/>
                    <a:pt x="0" y="518295"/>
                  </a:cubicBezTo>
                  <a:cubicBezTo>
                    <a:pt x="0" y="310052"/>
                    <a:pt x="92816" y="123486"/>
                    <a:pt x="24130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171637" y="3927408"/>
              <a:ext cx="158518" cy="473142"/>
              <a:chOff x="3171637" y="3927408"/>
              <a:chExt cx="158518" cy="473142"/>
            </a:xfrm>
          </p:grpSpPr>
          <p:sp>
            <p:nvSpPr>
              <p:cNvPr id="2" name="Rectangle 1"/>
              <p:cNvSpPr/>
              <p:nvPr/>
            </p:nvSpPr>
            <p:spPr>
              <a:xfrm>
                <a:off x="3174019" y="3927408"/>
                <a:ext cx="156136" cy="473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174019" y="3927408"/>
                <a:ext cx="154969" cy="154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175186" y="4017169"/>
                <a:ext cx="154969" cy="154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71637" y="4110036"/>
                <a:ext cx="154969" cy="154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71637" y="4226683"/>
                <a:ext cx="154969" cy="154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rot="5400000">
              <a:off x="161336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212771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64206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15641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67076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18511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699465" y="4408170"/>
              <a:ext cx="1828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63492" y="4529084"/>
              <a:ext cx="288862" cy="338554"/>
            </a:xfrm>
            <a:prstGeom prst="rect">
              <a:avLst/>
            </a:prstGeom>
            <a:noFill/>
          </p:spPr>
          <p:txBody>
            <a:bodyPr wrap="none" rtlCol="0">
              <a:spAutoFit/>
            </a:bodyPr>
            <a:lstStyle/>
            <a:p>
              <a:r>
                <a:rPr lang="en-US" sz="1600" b="1" dirty="0" smtClean="0">
                  <a:solidFill>
                    <a:schemeClr val="bg1"/>
                  </a:solidFill>
                </a:rPr>
                <a:t>0</a:t>
              </a:r>
              <a:endParaRPr lang="en-US" sz="1600" b="1" dirty="0">
                <a:solidFill>
                  <a:schemeClr val="bg1"/>
                </a:solidFill>
              </a:endParaRPr>
            </a:p>
          </p:txBody>
        </p:sp>
        <p:sp>
          <p:nvSpPr>
            <p:cNvPr id="35" name="TextBox 34"/>
            <p:cNvSpPr txBox="1"/>
            <p:nvPr/>
          </p:nvSpPr>
          <p:spPr>
            <a:xfrm>
              <a:off x="2017106" y="4529084"/>
              <a:ext cx="393056" cy="338554"/>
            </a:xfrm>
            <a:prstGeom prst="rect">
              <a:avLst/>
            </a:prstGeom>
            <a:noFill/>
          </p:spPr>
          <p:txBody>
            <a:bodyPr wrap="none" rtlCol="0">
              <a:spAutoFit/>
            </a:bodyPr>
            <a:lstStyle/>
            <a:p>
              <a:r>
                <a:rPr lang="en-US" sz="1600" b="1" dirty="0" smtClean="0">
                  <a:solidFill>
                    <a:schemeClr val="bg1"/>
                  </a:solidFill>
                </a:rPr>
                <a:t>10</a:t>
              </a:r>
              <a:endParaRPr lang="en-US" sz="1600" b="1" dirty="0">
                <a:solidFill>
                  <a:schemeClr val="bg1"/>
                </a:solidFill>
              </a:endParaRPr>
            </a:p>
          </p:txBody>
        </p:sp>
        <p:sp>
          <p:nvSpPr>
            <p:cNvPr id="36" name="TextBox 35"/>
            <p:cNvSpPr txBox="1"/>
            <p:nvPr/>
          </p:nvSpPr>
          <p:spPr>
            <a:xfrm>
              <a:off x="2536814" y="4529084"/>
              <a:ext cx="393056" cy="338554"/>
            </a:xfrm>
            <a:prstGeom prst="rect">
              <a:avLst/>
            </a:prstGeom>
            <a:noFill/>
          </p:spPr>
          <p:txBody>
            <a:bodyPr wrap="none" rtlCol="0">
              <a:spAutoFit/>
            </a:bodyPr>
            <a:lstStyle/>
            <a:p>
              <a:r>
                <a:rPr lang="en-US" sz="1600" b="1" dirty="0" smtClean="0">
                  <a:solidFill>
                    <a:schemeClr val="bg1"/>
                  </a:solidFill>
                </a:rPr>
                <a:t>20</a:t>
              </a:r>
              <a:endParaRPr lang="en-US" sz="1600" b="1" dirty="0">
                <a:solidFill>
                  <a:schemeClr val="bg1"/>
                </a:solidFill>
              </a:endParaRPr>
            </a:p>
          </p:txBody>
        </p:sp>
        <p:sp>
          <p:nvSpPr>
            <p:cNvPr id="37" name="TextBox 36"/>
            <p:cNvSpPr txBox="1"/>
            <p:nvPr/>
          </p:nvSpPr>
          <p:spPr>
            <a:xfrm>
              <a:off x="3056522" y="4529084"/>
              <a:ext cx="393056" cy="338554"/>
            </a:xfrm>
            <a:prstGeom prst="rect">
              <a:avLst/>
            </a:prstGeom>
            <a:noFill/>
          </p:spPr>
          <p:txBody>
            <a:bodyPr wrap="none" rtlCol="0">
              <a:spAutoFit/>
            </a:bodyPr>
            <a:lstStyle/>
            <a:p>
              <a:r>
                <a:rPr lang="en-US" sz="1600" b="1" dirty="0" smtClean="0">
                  <a:solidFill>
                    <a:schemeClr val="bg1"/>
                  </a:solidFill>
                </a:rPr>
                <a:t>30</a:t>
              </a:r>
              <a:endParaRPr lang="en-US" sz="1600" b="1" dirty="0">
                <a:solidFill>
                  <a:schemeClr val="bg1"/>
                </a:solidFill>
              </a:endParaRPr>
            </a:p>
          </p:txBody>
        </p:sp>
        <p:sp>
          <p:nvSpPr>
            <p:cNvPr id="38" name="TextBox 37"/>
            <p:cNvSpPr txBox="1"/>
            <p:nvPr/>
          </p:nvSpPr>
          <p:spPr>
            <a:xfrm>
              <a:off x="3576230" y="4529084"/>
              <a:ext cx="393056"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sp>
          <p:nvSpPr>
            <p:cNvPr id="39" name="TextBox 38"/>
            <p:cNvSpPr txBox="1"/>
            <p:nvPr/>
          </p:nvSpPr>
          <p:spPr>
            <a:xfrm>
              <a:off x="4095938" y="4529084"/>
              <a:ext cx="393056"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sp>
          <p:nvSpPr>
            <p:cNvPr id="40" name="TextBox 39"/>
            <p:cNvSpPr txBox="1"/>
            <p:nvPr/>
          </p:nvSpPr>
          <p:spPr>
            <a:xfrm>
              <a:off x="4615644" y="4529084"/>
              <a:ext cx="393056" cy="338554"/>
            </a:xfrm>
            <a:prstGeom prst="rect">
              <a:avLst/>
            </a:prstGeom>
            <a:noFill/>
          </p:spPr>
          <p:txBody>
            <a:bodyPr wrap="none" rtlCol="0">
              <a:spAutoFit/>
            </a:bodyPr>
            <a:lstStyle/>
            <a:p>
              <a:r>
                <a:rPr lang="en-US" sz="1600" b="1" dirty="0" smtClean="0">
                  <a:solidFill>
                    <a:schemeClr val="bg1"/>
                  </a:solidFill>
                </a:rPr>
                <a:t>60</a:t>
              </a:r>
              <a:endParaRPr lang="en-US" sz="1600" b="1" dirty="0">
                <a:solidFill>
                  <a:schemeClr val="bg1"/>
                </a:solidFill>
              </a:endParaRPr>
            </a:p>
          </p:txBody>
        </p:sp>
        <p:sp>
          <p:nvSpPr>
            <p:cNvPr id="41" name="TextBox 40"/>
            <p:cNvSpPr txBox="1"/>
            <p:nvPr/>
          </p:nvSpPr>
          <p:spPr>
            <a:xfrm>
              <a:off x="3379702" y="2706004"/>
              <a:ext cx="271228" cy="338554"/>
            </a:xfrm>
            <a:prstGeom prst="rect">
              <a:avLst/>
            </a:prstGeom>
            <a:noFill/>
          </p:spPr>
          <p:txBody>
            <a:bodyPr wrap="none" rtlCol="0">
              <a:spAutoFit/>
            </a:bodyPr>
            <a:lstStyle/>
            <a:p>
              <a:r>
                <a:rPr lang="en-US" sz="1600" b="1" dirty="0" smtClean="0">
                  <a:solidFill>
                    <a:schemeClr val="bg1"/>
                  </a:solidFill>
                </a:rPr>
                <a:t>L</a:t>
              </a:r>
              <a:endParaRPr lang="en-US" sz="1600" b="1" dirty="0">
                <a:solidFill>
                  <a:schemeClr val="bg1"/>
                </a:solidFill>
              </a:endParaRPr>
            </a:p>
          </p:txBody>
        </p:sp>
      </p:grpSp>
      <p:sp>
        <p:nvSpPr>
          <p:cNvPr id="43" name="Rectangle 42"/>
          <p:cNvSpPr/>
          <p:nvPr/>
        </p:nvSpPr>
        <p:spPr>
          <a:xfrm>
            <a:off x="154258" y="2322712"/>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grpSp>
        <p:nvGrpSpPr>
          <p:cNvPr id="45" name="Group 44"/>
          <p:cNvGrpSpPr/>
          <p:nvPr/>
        </p:nvGrpSpPr>
        <p:grpSpPr>
          <a:xfrm>
            <a:off x="740579" y="2323327"/>
            <a:ext cx="1625766" cy="851157"/>
            <a:chOff x="1098917" y="3225284"/>
            <a:chExt cx="1625766" cy="851157"/>
          </a:xfrm>
        </p:grpSpPr>
        <p:sp>
          <p:nvSpPr>
            <p:cNvPr id="46" name="TextBox 45"/>
            <p:cNvSpPr txBox="1"/>
            <p:nvPr/>
          </p:nvSpPr>
          <p:spPr>
            <a:xfrm>
              <a:off x="1104647" y="3614776"/>
              <a:ext cx="1242648" cy="461665"/>
            </a:xfrm>
            <a:prstGeom prst="rect">
              <a:avLst/>
            </a:prstGeom>
            <a:noFill/>
          </p:spPr>
          <p:txBody>
            <a:bodyPr wrap="none" rtlCol="0">
              <a:spAutoFit/>
            </a:bodyPr>
            <a:lstStyle/>
            <a:p>
              <a:r>
                <a:rPr lang="en-US" sz="2400" b="1" dirty="0" smtClean="0">
                  <a:solidFill>
                    <a:schemeClr val="bg1"/>
                  </a:solidFill>
                  <a:effectLst>
                    <a:outerShdw blurRad="38100" dist="38100" dir="2700000" algn="tl">
                      <a:srgbClr val="000000">
                        <a:alpha val="43137"/>
                      </a:srgbClr>
                    </a:outerShdw>
                  </a:effectLst>
                  <a:latin typeface="Book Antiqua" pitchFamily="18" charset="0"/>
                  <a:cs typeface="Narkisim" pitchFamily="34" charset="-79"/>
                </a:rPr>
                <a:t>= 40 cm</a:t>
              </a:r>
              <a:endParaRPr lang="en-US" sz="2400" b="1" dirty="0">
                <a:solidFill>
                  <a:schemeClr val="bg1"/>
                </a:solidFill>
                <a:effectLst>
                  <a:outerShdw blurRad="38100" dist="38100" dir="2700000" algn="tl">
                    <a:srgbClr val="000000">
                      <a:alpha val="43137"/>
                    </a:srgbClr>
                  </a:outerShdw>
                </a:effectLst>
                <a:latin typeface="Book Antiqua" pitchFamily="18" charset="0"/>
                <a:cs typeface="Narkisim" pitchFamily="34" charset="-79"/>
              </a:endParaRPr>
            </a:p>
          </p:txBody>
        </p:sp>
        <p:sp>
          <p:nvSpPr>
            <p:cNvPr id="47" name="TextBox 46"/>
            <p:cNvSpPr txBox="1"/>
            <p:nvPr/>
          </p:nvSpPr>
          <p:spPr>
            <a:xfrm>
              <a:off x="1098917" y="3225284"/>
              <a:ext cx="1625766" cy="461665"/>
            </a:xfrm>
            <a:prstGeom prst="rect">
              <a:avLst/>
            </a:prstGeom>
            <a:noFill/>
          </p:spPr>
          <p:txBody>
            <a:bodyPr wrap="none" rtlCol="0">
              <a:spAutoFit/>
            </a:bodyPr>
            <a:lstStyle/>
            <a:p>
              <a:r>
                <a:rPr lang="en-US" sz="2400" b="1" dirty="0" smtClean="0">
                  <a:solidFill>
                    <a:schemeClr val="bg1"/>
                  </a:solidFill>
                  <a:effectLst>
                    <a:outerShdw blurRad="38100" dist="38100" dir="2700000" algn="tl">
                      <a:srgbClr val="000000">
                        <a:alpha val="43137"/>
                      </a:srgbClr>
                    </a:outerShdw>
                  </a:effectLst>
                  <a:latin typeface="Book Antiqua" pitchFamily="18" charset="0"/>
                  <a:cs typeface="Narkisim" pitchFamily="34" charset="-79"/>
                </a:rPr>
                <a:t>= 30cm + f</a:t>
              </a:r>
              <a:endParaRPr lang="en-US" sz="2400" b="1" dirty="0">
                <a:solidFill>
                  <a:schemeClr val="bg1"/>
                </a:solidFill>
                <a:effectLst>
                  <a:outerShdw blurRad="38100" dist="38100" dir="2700000" algn="tl">
                    <a:srgbClr val="000000">
                      <a:alpha val="43137"/>
                    </a:srgbClr>
                  </a:outerShdw>
                </a:effectLst>
                <a:latin typeface="Book Antiqua" pitchFamily="18" charset="0"/>
                <a:cs typeface="Narkisim" pitchFamily="34" charset="-79"/>
              </a:endParaRPr>
            </a:p>
          </p:txBody>
        </p:sp>
      </p:grpSp>
    </p:spTree>
    <p:extLst>
      <p:ext uri="{BB962C8B-B14F-4D97-AF65-F5344CB8AC3E}">
        <p14:creationId xmlns:p14="http://schemas.microsoft.com/office/powerpoint/2010/main" val="36386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100" y="2187029"/>
            <a:ext cx="44958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38931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1376362" y="-539563"/>
            <a:ext cx="11896725" cy="5962650"/>
            <a:chOff x="0" y="-539563"/>
            <a:chExt cx="11896725" cy="5962650"/>
          </a:xfrm>
        </p:grpSpPr>
        <p:pic>
          <p:nvPicPr>
            <p:cNvPr id="72"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cxnSp>
        <p:nvCxnSpPr>
          <p:cNvPr id="24" name="Straight Arrow Connector 23"/>
          <p:cNvCxnSpPr/>
          <p:nvPr/>
        </p:nvCxnSpPr>
        <p:spPr>
          <a:xfrm>
            <a:off x="146304" y="2263781"/>
            <a:ext cx="8851392" cy="0"/>
          </a:xfrm>
          <a:prstGeom prst="straightConnector1">
            <a:avLst/>
          </a:prstGeom>
          <a:noFill/>
          <a:ln w="28575" cap="flat" cmpd="sng" algn="ctr">
            <a:solidFill>
              <a:schemeClr val="bg1"/>
            </a:solidFill>
            <a:prstDash val="solid"/>
            <a:headEnd type="none" w="lg" len="lg"/>
            <a:tailEnd type="none" w="lg" len="lg"/>
          </a:ln>
          <a:effectLst/>
        </p:spPr>
      </p:cxnSp>
      <p:sp>
        <p:nvSpPr>
          <p:cNvPr id="25" name="TextBox 24"/>
          <p:cNvSpPr txBox="1"/>
          <p:nvPr/>
        </p:nvSpPr>
        <p:spPr>
          <a:xfrm>
            <a:off x="1576463" y="2268233"/>
            <a:ext cx="49725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26" name="Flowchart: Connector 25"/>
          <p:cNvSpPr/>
          <p:nvPr/>
        </p:nvSpPr>
        <p:spPr>
          <a:xfrm>
            <a:off x="1780356" y="221444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27" name="TextBox 26"/>
          <p:cNvSpPr txBox="1"/>
          <p:nvPr/>
        </p:nvSpPr>
        <p:spPr>
          <a:xfrm>
            <a:off x="7055271" y="2275853"/>
            <a:ext cx="497252"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28" name="Flowchart: Connector 27"/>
          <p:cNvSpPr/>
          <p:nvPr/>
        </p:nvSpPr>
        <p:spPr>
          <a:xfrm>
            <a:off x="7254240" y="221444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29" name="Straight Connector 28"/>
          <p:cNvCxnSpPr/>
          <p:nvPr/>
        </p:nvCxnSpPr>
        <p:spPr>
          <a:xfrm rot="5400000">
            <a:off x="3425192" y="2252753"/>
            <a:ext cx="2286000" cy="1194"/>
          </a:xfrm>
          <a:prstGeom prst="line">
            <a:avLst/>
          </a:prstGeom>
          <a:noFill/>
          <a:ln w="28575" cap="flat" cmpd="sng" algn="ctr">
            <a:solidFill>
              <a:schemeClr val="bg1"/>
            </a:solidFill>
            <a:prstDash val="sysDash"/>
          </a:ln>
          <a:effectLst>
            <a:outerShdw blurRad="50800" dist="38100" dir="8100000" algn="tr" rotWithShape="0">
              <a:prstClr val="black">
                <a:alpha val="40000"/>
              </a:prstClr>
            </a:outerShdw>
          </a:effectLst>
        </p:spPr>
      </p:cxnSp>
      <p:sp>
        <p:nvSpPr>
          <p:cNvPr id="30" name="TextBox 29"/>
          <p:cNvSpPr txBox="1"/>
          <p:nvPr/>
        </p:nvSpPr>
        <p:spPr>
          <a:xfrm>
            <a:off x="4526131" y="2266741"/>
            <a:ext cx="362600"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31" name="Arc 30"/>
          <p:cNvSpPr/>
          <p:nvPr/>
        </p:nvSpPr>
        <p:spPr>
          <a:xfrm rot="5400000" flipH="1">
            <a:off x="1630995" y="976827"/>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32" name="Arc 31"/>
          <p:cNvSpPr/>
          <p:nvPr/>
        </p:nvSpPr>
        <p:spPr>
          <a:xfrm rot="16200000">
            <a:off x="3653846" y="974339"/>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33" name="TextBox 32"/>
          <p:cNvSpPr txBox="1"/>
          <p:nvPr/>
        </p:nvSpPr>
        <p:spPr>
          <a:xfrm>
            <a:off x="5787158" y="2271408"/>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34" name="TextBox 33"/>
          <p:cNvSpPr txBox="1"/>
          <p:nvPr/>
        </p:nvSpPr>
        <p:spPr>
          <a:xfrm>
            <a:off x="1321592" y="1560424"/>
            <a:ext cx="308098" cy="338554"/>
          </a:xfrm>
          <a:prstGeom prst="rect">
            <a:avLst/>
          </a:prstGeom>
          <a:noFill/>
        </p:spPr>
        <p:txBody>
          <a:bodyPr wrap="none" rtlCol="0">
            <a:spAutoFit/>
          </a:bodyPr>
          <a:lstStyle/>
          <a:p>
            <a:r>
              <a:rPr lang="en-US" sz="16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35" name="TextBox 34"/>
          <p:cNvSpPr txBox="1"/>
          <p:nvPr/>
        </p:nvSpPr>
        <p:spPr>
          <a:xfrm>
            <a:off x="1333685" y="2262100"/>
            <a:ext cx="293670" cy="338554"/>
          </a:xfrm>
          <a:prstGeom prst="rect">
            <a:avLst/>
          </a:prstGeom>
          <a:noFill/>
        </p:spPr>
        <p:txBody>
          <a:bodyPr wrap="none" rtlCol="0">
            <a:spAutoFit/>
          </a:bodyPr>
          <a:lstStyle/>
          <a:p>
            <a:r>
              <a:rPr lang="en-US" sz="16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36" name="Straight Connector 35"/>
          <p:cNvCxnSpPr/>
          <p:nvPr/>
        </p:nvCxnSpPr>
        <p:spPr>
          <a:xfrm>
            <a:off x="1470996" y="1877892"/>
            <a:ext cx="3107354" cy="0"/>
          </a:xfrm>
          <a:prstGeom prst="line">
            <a:avLst/>
          </a:prstGeom>
          <a:noFill/>
          <a:ln w="28575" cap="flat" cmpd="sng" algn="ctr">
            <a:solidFill>
              <a:srgbClr val="00FFFF"/>
            </a:solidFill>
            <a:prstDash val="solid"/>
          </a:ln>
          <a:effectLst/>
        </p:spPr>
      </p:cxnSp>
      <p:cxnSp>
        <p:nvCxnSpPr>
          <p:cNvPr id="37" name="Straight Connector 36"/>
          <p:cNvCxnSpPr/>
          <p:nvPr/>
        </p:nvCxnSpPr>
        <p:spPr>
          <a:xfrm>
            <a:off x="4572000" y="1877892"/>
            <a:ext cx="2819400" cy="806450"/>
          </a:xfrm>
          <a:prstGeom prst="line">
            <a:avLst/>
          </a:prstGeom>
          <a:noFill/>
          <a:ln w="28575" cap="flat" cmpd="sng" algn="ctr">
            <a:solidFill>
              <a:srgbClr val="00FFFF"/>
            </a:solidFill>
            <a:prstDash val="solid"/>
          </a:ln>
          <a:effectLst/>
        </p:spPr>
      </p:cxnSp>
      <p:cxnSp>
        <p:nvCxnSpPr>
          <p:cNvPr id="38" name="Straight Arrow Connector 37"/>
          <p:cNvCxnSpPr/>
          <p:nvPr/>
        </p:nvCxnSpPr>
        <p:spPr>
          <a:xfrm>
            <a:off x="3388005" y="1876564"/>
            <a:ext cx="91440" cy="1588"/>
          </a:xfrm>
          <a:prstGeom prst="straightConnector1">
            <a:avLst/>
          </a:prstGeom>
          <a:noFill/>
          <a:ln w="28575" cap="flat" cmpd="sng" algn="ctr">
            <a:solidFill>
              <a:srgbClr val="00FFFF"/>
            </a:solidFill>
            <a:prstDash val="solid"/>
            <a:tailEnd type="stealth" w="lg" len="lg"/>
          </a:ln>
          <a:effectLst/>
        </p:spPr>
      </p:cxnSp>
      <p:cxnSp>
        <p:nvCxnSpPr>
          <p:cNvPr id="40" name="Straight Connector 39"/>
          <p:cNvCxnSpPr/>
          <p:nvPr/>
        </p:nvCxnSpPr>
        <p:spPr>
          <a:xfrm>
            <a:off x="1466850" y="1877892"/>
            <a:ext cx="3111500" cy="381000"/>
          </a:xfrm>
          <a:prstGeom prst="line">
            <a:avLst/>
          </a:prstGeom>
          <a:noFill/>
          <a:ln w="28575" cap="flat" cmpd="sng" algn="ctr">
            <a:solidFill>
              <a:srgbClr val="FF66FF"/>
            </a:solidFill>
            <a:prstDash val="solid"/>
          </a:ln>
          <a:effectLst/>
        </p:spPr>
      </p:cxnSp>
      <p:cxnSp>
        <p:nvCxnSpPr>
          <p:cNvPr id="41" name="Straight Arrow Connector 40"/>
          <p:cNvCxnSpPr/>
          <p:nvPr/>
        </p:nvCxnSpPr>
        <p:spPr>
          <a:xfrm>
            <a:off x="2838450" y="2043816"/>
            <a:ext cx="117707" cy="19158"/>
          </a:xfrm>
          <a:prstGeom prst="straightConnector1">
            <a:avLst/>
          </a:prstGeom>
          <a:noFill/>
          <a:ln w="28575" cap="flat" cmpd="sng" algn="ctr">
            <a:solidFill>
              <a:srgbClr val="FF00FF"/>
            </a:solidFill>
            <a:prstDash val="solid"/>
            <a:tailEnd type="stealth" w="lg" len="lg"/>
          </a:ln>
          <a:effectLst/>
        </p:spPr>
      </p:cxnSp>
      <p:sp>
        <p:nvSpPr>
          <p:cNvPr id="42" name="TextBox 41"/>
          <p:cNvSpPr txBox="1"/>
          <p:nvPr/>
        </p:nvSpPr>
        <p:spPr>
          <a:xfrm>
            <a:off x="3003986" y="2268233"/>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43" name="TextBox 42"/>
          <p:cNvSpPr txBox="1"/>
          <p:nvPr/>
        </p:nvSpPr>
        <p:spPr>
          <a:xfrm>
            <a:off x="6330920" y="1931177"/>
            <a:ext cx="311304" cy="369332"/>
          </a:xfrm>
          <a:prstGeom prst="rect">
            <a:avLst/>
          </a:prstGeom>
          <a:noFill/>
        </p:spPr>
        <p:txBody>
          <a:bodyPr wrap="none" rtlCol="0">
            <a:spAutoFit/>
          </a:bodyPr>
          <a:lstStyle/>
          <a:p>
            <a:pPr>
              <a:defRPr/>
            </a:pPr>
            <a:r>
              <a:rPr lang="en-US"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44" name="TextBox 43"/>
          <p:cNvSpPr txBox="1"/>
          <p:nvPr/>
        </p:nvSpPr>
        <p:spPr>
          <a:xfrm>
            <a:off x="5245070" y="1931177"/>
            <a:ext cx="311304" cy="369332"/>
          </a:xfrm>
          <a:prstGeom prst="rect">
            <a:avLst/>
          </a:prstGeom>
          <a:noFill/>
        </p:spPr>
        <p:txBody>
          <a:bodyPr wrap="none" rtlCol="0">
            <a:spAutoFit/>
          </a:bodyPr>
          <a:lstStyle/>
          <a:p>
            <a:pPr>
              <a:defRPr/>
            </a:pPr>
            <a:r>
              <a:rPr lang="en-US"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45" name="TextBox 44"/>
          <p:cNvSpPr txBox="1"/>
          <p:nvPr/>
        </p:nvSpPr>
        <p:spPr>
          <a:xfrm>
            <a:off x="3657600" y="1931177"/>
            <a:ext cx="311304" cy="369332"/>
          </a:xfrm>
          <a:prstGeom prst="rect">
            <a:avLst/>
          </a:prstGeom>
          <a:noFill/>
        </p:spPr>
        <p:txBody>
          <a:bodyPr wrap="none" rtlCol="0">
            <a:spAutoFit/>
          </a:bodyPr>
          <a:lstStyle/>
          <a:p>
            <a:pPr>
              <a:defRPr/>
            </a:pPr>
            <a:r>
              <a:rPr lang="en-US"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46" name="TextBox 45"/>
          <p:cNvSpPr txBox="1"/>
          <p:nvPr/>
        </p:nvSpPr>
        <p:spPr>
          <a:xfrm>
            <a:off x="2286000" y="1931177"/>
            <a:ext cx="311304" cy="369332"/>
          </a:xfrm>
          <a:prstGeom prst="rect">
            <a:avLst/>
          </a:prstGeom>
          <a:noFill/>
        </p:spPr>
        <p:txBody>
          <a:bodyPr wrap="none" rtlCol="0">
            <a:spAutoFit/>
          </a:bodyPr>
          <a:lstStyle/>
          <a:p>
            <a:pPr>
              <a:defRPr/>
            </a:pPr>
            <a:r>
              <a:rPr lang="en-US"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47" name="Flowchart: Connector 46"/>
          <p:cNvSpPr/>
          <p:nvPr/>
        </p:nvSpPr>
        <p:spPr>
          <a:xfrm>
            <a:off x="3144561" y="221720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48" name="Flowchart: Connector 47"/>
          <p:cNvSpPr/>
          <p:nvPr/>
        </p:nvSpPr>
        <p:spPr>
          <a:xfrm>
            <a:off x="5886450" y="2223969"/>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49" name="Rectangle 48"/>
          <p:cNvSpPr/>
          <p:nvPr/>
        </p:nvSpPr>
        <p:spPr>
          <a:xfrm>
            <a:off x="1336700" y="1210878"/>
            <a:ext cx="2912382" cy="539496"/>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latin typeface="Tw Cen MT" panose="020B0602020104020603" pitchFamily="34" charset="0"/>
              </a:rPr>
              <a:t>If the incident ray is parallel to the principal axis</a:t>
            </a:r>
          </a:p>
        </p:txBody>
      </p:sp>
      <p:cxnSp>
        <p:nvCxnSpPr>
          <p:cNvPr id="50" name="Straight Arrow Connector 49"/>
          <p:cNvCxnSpPr/>
          <p:nvPr/>
        </p:nvCxnSpPr>
        <p:spPr>
          <a:xfrm rot="300000">
            <a:off x="5201302" y="2063861"/>
            <a:ext cx="76200" cy="20003"/>
          </a:xfrm>
          <a:prstGeom prst="straightConnector1">
            <a:avLst/>
          </a:prstGeom>
          <a:noFill/>
          <a:ln w="19050" cap="flat" cmpd="sng" algn="ctr">
            <a:solidFill>
              <a:srgbClr val="00FFFF"/>
            </a:solidFill>
            <a:prstDash val="solid"/>
            <a:tailEnd type="stealth" w="lg" len="lg"/>
          </a:ln>
          <a:effectLst/>
        </p:spPr>
      </p:cxnSp>
      <p:sp>
        <p:nvSpPr>
          <p:cNvPr id="51" name="Rectangle 50"/>
          <p:cNvSpPr/>
          <p:nvPr/>
        </p:nvSpPr>
        <p:spPr>
          <a:xfrm>
            <a:off x="5103562" y="1211998"/>
            <a:ext cx="2745038" cy="537257"/>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latin typeface="Tw Cen MT" panose="020B0602020104020603" pitchFamily="34" charset="0"/>
              </a:rPr>
              <a:t>The refracted ray passes through the focus F</a:t>
            </a:r>
            <a:r>
              <a:rPr lang="en-US" baseline="-25000" dirty="0">
                <a:effectLst>
                  <a:outerShdw blurRad="38100" dist="38100" dir="2700000" algn="tl">
                    <a:srgbClr val="000000">
                      <a:alpha val="43137"/>
                    </a:srgbClr>
                  </a:outerShdw>
                </a:effectLst>
                <a:latin typeface="Tw Cen MT" panose="020B0602020104020603" pitchFamily="34" charset="0"/>
              </a:rPr>
              <a:t>2</a:t>
            </a:r>
            <a:r>
              <a:rPr lang="en-US" dirty="0">
                <a:effectLst>
                  <a:outerShdw blurRad="38100" dist="38100" dir="2700000" algn="tl">
                    <a:srgbClr val="000000">
                      <a:alpha val="43137"/>
                    </a:srgbClr>
                  </a:outerShdw>
                </a:effectLst>
                <a:latin typeface="Tw Cen MT" panose="020B0602020104020603" pitchFamily="34" charset="0"/>
              </a:rPr>
              <a:t> </a:t>
            </a:r>
          </a:p>
        </p:txBody>
      </p:sp>
      <p:cxnSp>
        <p:nvCxnSpPr>
          <p:cNvPr id="52" name="Straight Connector 51"/>
          <p:cNvCxnSpPr/>
          <p:nvPr/>
        </p:nvCxnSpPr>
        <p:spPr>
          <a:xfrm>
            <a:off x="4559843" y="2262986"/>
            <a:ext cx="2993482" cy="367667"/>
          </a:xfrm>
          <a:prstGeom prst="line">
            <a:avLst/>
          </a:prstGeom>
          <a:noFill/>
          <a:ln w="28575" cap="flat" cmpd="sng" algn="ctr">
            <a:solidFill>
              <a:srgbClr val="FF66FF"/>
            </a:solidFill>
            <a:prstDash val="solid"/>
          </a:ln>
          <a:effectLst/>
        </p:spPr>
      </p:cxnSp>
      <p:sp>
        <p:nvSpPr>
          <p:cNvPr id="53" name="Rectangle 52"/>
          <p:cNvSpPr/>
          <p:nvPr/>
        </p:nvSpPr>
        <p:spPr>
          <a:xfrm>
            <a:off x="1321592" y="3037041"/>
            <a:ext cx="2869408" cy="537257"/>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latin typeface="Tw Cen MT" panose="020B0602020104020603" pitchFamily="34" charset="0"/>
              </a:rPr>
              <a:t>A incident ray passes through the optical centre</a:t>
            </a:r>
          </a:p>
        </p:txBody>
      </p:sp>
      <p:sp>
        <p:nvSpPr>
          <p:cNvPr id="54" name="Rectangle 53"/>
          <p:cNvSpPr/>
          <p:nvPr/>
        </p:nvSpPr>
        <p:spPr>
          <a:xfrm>
            <a:off x="5223201" y="3037041"/>
            <a:ext cx="2625399" cy="537257"/>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latin typeface="Tw Cen MT" panose="020B0602020104020603" pitchFamily="34" charset="0"/>
              </a:rPr>
              <a:t>passes without changing direction</a:t>
            </a:r>
          </a:p>
        </p:txBody>
      </p:sp>
      <p:sp>
        <p:nvSpPr>
          <p:cNvPr id="55" name="Flowchart: Connector 54"/>
          <p:cNvSpPr/>
          <p:nvPr/>
        </p:nvSpPr>
        <p:spPr>
          <a:xfrm>
            <a:off x="6916226" y="2496514"/>
            <a:ext cx="91440" cy="91440"/>
          </a:xfrm>
          <a:prstGeom prst="flowChartConnector">
            <a:avLst/>
          </a:prstGeom>
          <a:solidFill>
            <a:srgbClr val="FFFF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56" name="Straight Arrow Connector 55"/>
          <p:cNvCxnSpPr/>
          <p:nvPr/>
        </p:nvCxnSpPr>
        <p:spPr>
          <a:xfrm>
            <a:off x="5465252" y="2376096"/>
            <a:ext cx="80679" cy="10620"/>
          </a:xfrm>
          <a:prstGeom prst="straightConnector1">
            <a:avLst/>
          </a:prstGeom>
          <a:noFill/>
          <a:ln w="28575" cap="flat" cmpd="sng" algn="ctr">
            <a:solidFill>
              <a:srgbClr val="FF00FF"/>
            </a:solidFill>
            <a:prstDash val="solid"/>
            <a:tailEnd type="stealth" w="lg" len="lg"/>
          </a:ln>
          <a:effectLst/>
        </p:spPr>
      </p:cxnSp>
      <p:grpSp>
        <p:nvGrpSpPr>
          <p:cNvPr id="57" name="Group 56"/>
          <p:cNvGrpSpPr/>
          <p:nvPr/>
        </p:nvGrpSpPr>
        <p:grpSpPr>
          <a:xfrm>
            <a:off x="6817470" y="2574388"/>
            <a:ext cx="425116" cy="369332"/>
            <a:chOff x="4625340" y="2827359"/>
            <a:chExt cx="425116" cy="369332"/>
          </a:xfrm>
        </p:grpSpPr>
        <p:sp>
          <p:nvSpPr>
            <p:cNvPr id="58" name="Rectangle 57"/>
            <p:cNvSpPr/>
            <p:nvPr/>
          </p:nvSpPr>
          <p:spPr>
            <a:xfrm>
              <a:off x="4625340" y="2827359"/>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cxnSp>
          <p:nvCxnSpPr>
            <p:cNvPr id="59" name="Straight Connector 58"/>
            <p:cNvCxnSpPr/>
            <p:nvPr/>
          </p:nvCxnSpPr>
          <p:spPr>
            <a:xfrm>
              <a:off x="4953000"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6823412" y="1915700"/>
            <a:ext cx="425116" cy="369332"/>
            <a:chOff x="4733624" y="2876550"/>
            <a:chExt cx="425116" cy="369332"/>
          </a:xfrm>
        </p:grpSpPr>
        <p:sp>
          <p:nvSpPr>
            <p:cNvPr id="61" name="Rectangle 60"/>
            <p:cNvSpPr/>
            <p:nvPr/>
          </p:nvSpPr>
          <p:spPr>
            <a:xfrm>
              <a:off x="4733624" y="2876550"/>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62" name="Straight Connector 61"/>
            <p:cNvCxnSpPr/>
            <p:nvPr/>
          </p:nvCxnSpPr>
          <p:spPr>
            <a:xfrm>
              <a:off x="4972052"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rot="5400000">
            <a:off x="6838056" y="2409430"/>
            <a:ext cx="262605" cy="0"/>
          </a:xfrm>
          <a:prstGeom prst="straightConnector1">
            <a:avLst/>
          </a:prstGeom>
          <a:noFill/>
          <a:ln w="28575" cap="flat" cmpd="sng" algn="ctr">
            <a:solidFill>
              <a:srgbClr val="FFFF00"/>
            </a:solidFill>
            <a:prstDash val="solid"/>
            <a:headEnd type="none" w="med" len="med"/>
            <a:tailEnd type="stealth" w="lg" len="lg"/>
          </a:ln>
          <a:effectLst/>
        </p:spPr>
      </p:cxnSp>
      <p:sp>
        <p:nvSpPr>
          <p:cNvPr id="70" name="Flowchart: Connector 69"/>
          <p:cNvSpPr/>
          <p:nvPr/>
        </p:nvSpPr>
        <p:spPr>
          <a:xfrm>
            <a:off x="4527650" y="2212301"/>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39" name="Straight Arrow Connector 38"/>
          <p:cNvCxnSpPr/>
          <p:nvPr/>
        </p:nvCxnSpPr>
        <p:spPr>
          <a:xfrm flipV="1">
            <a:off x="1476800" y="1883448"/>
            <a:ext cx="0" cy="387888"/>
          </a:xfrm>
          <a:prstGeom prst="straightConnector1">
            <a:avLst/>
          </a:prstGeom>
          <a:noFill/>
          <a:ln w="38100" cap="flat" cmpd="sng" algn="ctr">
            <a:solidFill>
              <a:srgbClr val="FFFF00"/>
            </a:solidFill>
            <a:prstDash val="solid"/>
            <a:headEnd type="none" w="med" len="med"/>
            <a:tailEnd type="stealth" w="lg" len="lg"/>
          </a:ln>
          <a:effectLst/>
        </p:spPr>
      </p:cxnSp>
      <p:sp>
        <p:nvSpPr>
          <p:cNvPr id="74" name="Rectangle 73"/>
          <p:cNvSpPr/>
          <p:nvPr/>
        </p:nvSpPr>
        <p:spPr>
          <a:xfrm>
            <a:off x="152400" y="3011448"/>
            <a:ext cx="4038600"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1321" y="3237310"/>
            <a:ext cx="2213874"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65" name="Rectangle 64"/>
          <p:cNvSpPr/>
          <p:nvPr/>
        </p:nvSpPr>
        <p:spPr>
          <a:xfrm>
            <a:off x="22013" y="2856162"/>
            <a:ext cx="2205903"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66" name="Rectangle 65"/>
          <p:cNvSpPr/>
          <p:nvPr/>
        </p:nvSpPr>
        <p:spPr>
          <a:xfrm>
            <a:off x="1874199" y="2856162"/>
            <a:ext cx="2335424"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Between  F</a:t>
            </a:r>
            <a:r>
              <a:rPr lang="en-US" sz="2000" kern="0" baseline="-2500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 and 2F</a:t>
            </a:r>
            <a:r>
              <a:rPr lang="en-US" sz="2000" kern="0" baseline="-2500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67" name="Rectangle 66"/>
          <p:cNvSpPr/>
          <p:nvPr/>
        </p:nvSpPr>
        <p:spPr>
          <a:xfrm>
            <a:off x="2153441" y="3391356"/>
            <a:ext cx="1751833"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Real</a:t>
            </a:r>
          </a:p>
        </p:txBody>
      </p:sp>
      <p:sp>
        <p:nvSpPr>
          <p:cNvPr id="68" name="Rectangle 67"/>
          <p:cNvSpPr/>
          <p:nvPr/>
        </p:nvSpPr>
        <p:spPr>
          <a:xfrm>
            <a:off x="2153441" y="3616445"/>
            <a:ext cx="1751833" cy="707886"/>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Inverted</a:t>
            </a:r>
          </a:p>
        </p:txBody>
      </p:sp>
      <p:sp>
        <p:nvSpPr>
          <p:cNvPr id="69" name="Rectangle 68"/>
          <p:cNvSpPr/>
          <p:nvPr/>
        </p:nvSpPr>
        <p:spPr>
          <a:xfrm>
            <a:off x="2153446" y="4149309"/>
            <a:ext cx="1751833" cy="400110"/>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a:t>
            </a:r>
            <a:r>
              <a:rPr lang="en-US"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Smaller</a:t>
            </a:r>
            <a:endPar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endParaRPr>
          </a:p>
        </p:txBody>
      </p:sp>
      <p:sp>
        <p:nvSpPr>
          <p:cNvPr id="5" name="Rectangle 4"/>
          <p:cNvSpPr/>
          <p:nvPr/>
        </p:nvSpPr>
        <p:spPr>
          <a:xfrm>
            <a:off x="3368675" y="209550"/>
            <a:ext cx="2406650" cy="400110"/>
          </a:xfrm>
          <a:prstGeom prst="rect">
            <a:avLst/>
          </a:prstGeom>
          <a:noFill/>
        </p:spPr>
        <p:txBody>
          <a:bodyPr wrap="square">
            <a:spAutoFit/>
          </a:bodyPr>
          <a:lstStyle/>
          <a:p>
            <a:pPr algn="ctr">
              <a:defRPr/>
            </a:pPr>
            <a:r>
              <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beyond 2F</a:t>
            </a:r>
            <a:r>
              <a:rPr lang="en-IN"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r>
              <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 </a:t>
            </a:r>
          </a:p>
        </p:txBody>
      </p:sp>
    </p:spTree>
    <p:extLst>
      <p:ext uri="{BB962C8B-B14F-4D97-AF65-F5344CB8AC3E}">
        <p14:creationId xmlns:p14="http://schemas.microsoft.com/office/powerpoint/2010/main" val="421559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arn(outVertic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down)">
                                      <p:cBhvr>
                                        <p:cTn id="74" dur="500"/>
                                        <p:tgtEl>
                                          <p:spTgt spid="39"/>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6" presetClass="exit" presetSubtype="21" fill="hold" nodeType="clickEffect">
                                  <p:stCondLst>
                                    <p:cond delay="0"/>
                                  </p:stCondLst>
                                  <p:childTnLst>
                                    <p:animEffect transition="out" filter="barn(inVertical)">
                                      <p:cBhvr>
                                        <p:cTn id="84" dur="500"/>
                                        <p:tgtEl>
                                          <p:spTgt spid="9"/>
                                        </p:tgtEl>
                                      </p:cBhvr>
                                    </p:animEffect>
                                    <p:set>
                                      <p:cBhvr>
                                        <p:cTn id="85" dur="1" fill="hold">
                                          <p:stCondLst>
                                            <p:cond delay="499"/>
                                          </p:stCondLst>
                                        </p:cTn>
                                        <p:tgtEl>
                                          <p:spTgt spid="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left)">
                                      <p:cBhvr>
                                        <p:cTn id="90" dur="1000"/>
                                        <p:tgtEl>
                                          <p:spTgt spid="36"/>
                                        </p:tgtEl>
                                      </p:cBhvr>
                                    </p:animEffect>
                                  </p:childTnLst>
                                </p:cTn>
                              </p:par>
                              <p:par>
                                <p:cTn id="91" presetID="10" presetClass="entr" presetSubtype="0" fill="hold" nodeType="withEffect">
                                  <p:stCondLst>
                                    <p:cond delay="50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29" presetClass="entr" presetSubtype="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1000" fill="hold"/>
                                        <p:tgtEl>
                                          <p:spTgt spid="49"/>
                                        </p:tgtEl>
                                        <p:attrNameLst>
                                          <p:attrName>ppt_x</p:attrName>
                                        </p:attrNameLst>
                                      </p:cBhvr>
                                      <p:tavLst>
                                        <p:tav tm="0">
                                          <p:val>
                                            <p:strVal val="#ppt_x-.2"/>
                                          </p:val>
                                        </p:tav>
                                        <p:tav tm="100000">
                                          <p:val>
                                            <p:strVal val="#ppt_x"/>
                                          </p:val>
                                        </p:tav>
                                      </p:tavLst>
                                    </p:anim>
                                    <p:anim calcmode="lin" valueType="num">
                                      <p:cBhvr>
                                        <p:cTn id="97"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98" dur="10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left)">
                                      <p:cBhvr>
                                        <p:cTn id="103" dur="500"/>
                                        <p:tgtEl>
                                          <p:spTgt spid="51"/>
                                        </p:tgtEl>
                                      </p:cBhvr>
                                    </p:animEffect>
                                  </p:childTnLst>
                                </p:cTn>
                              </p:par>
                              <p:par>
                                <p:cTn id="104" presetID="22" presetClass="entr" presetSubtype="8"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left)">
                                      <p:cBhvr>
                                        <p:cTn id="106" dur="1000"/>
                                        <p:tgtEl>
                                          <p:spTgt spid="37"/>
                                        </p:tgtEl>
                                      </p:cBhvr>
                                    </p:animEffect>
                                  </p:childTnLst>
                                </p:cTn>
                              </p:par>
                              <p:par>
                                <p:cTn id="107" presetID="22" presetClass="entr" presetSubtype="8" fill="hold" nodeType="withEffect">
                                  <p:stCondLst>
                                    <p:cond delay="500"/>
                                  </p:stCondLst>
                                  <p:childTnLst>
                                    <p:set>
                                      <p:cBhvr>
                                        <p:cTn id="108" dur="1" fill="hold">
                                          <p:stCondLst>
                                            <p:cond delay="0"/>
                                          </p:stCondLst>
                                        </p:cTn>
                                        <p:tgtEl>
                                          <p:spTgt spid="50"/>
                                        </p:tgtEl>
                                        <p:attrNameLst>
                                          <p:attrName>style.visibility</p:attrName>
                                        </p:attrNameLst>
                                      </p:cBhvr>
                                      <p:to>
                                        <p:strVal val="visible"/>
                                      </p:to>
                                    </p:set>
                                    <p:animEffect transition="in" filter="wipe(left)">
                                      <p:cBhvr>
                                        <p:cTn id="109" dur="5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51"/>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49"/>
                                        </p:tgtEl>
                                        <p:attrNameLst>
                                          <p:attrName>style.visibility</p:attrName>
                                        </p:attrNameLst>
                                      </p:cBhvr>
                                      <p:to>
                                        <p:strVal val="hidden"/>
                                      </p:to>
                                    </p:set>
                                  </p:childTnLst>
                                </p:cTn>
                              </p:par>
                              <p:par>
                                <p:cTn id="116" presetID="22" presetClass="entr" presetSubtype="8" fill="hold"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left)">
                                      <p:cBhvr>
                                        <p:cTn id="118" dur="1000"/>
                                        <p:tgtEl>
                                          <p:spTgt spid="40"/>
                                        </p:tgtEl>
                                      </p:cBhvr>
                                    </p:animEffect>
                                  </p:childTnLst>
                                </p:cTn>
                              </p:par>
                              <p:par>
                                <p:cTn id="119" presetID="10" presetClass="entr" presetSubtype="0" fill="hold" nodeType="withEffect">
                                  <p:stCondLst>
                                    <p:cond delay="50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 calcmode="lin" valueType="num">
                                      <p:cBhvr>
                                        <p:cTn id="124" dur="1000" fill="hold"/>
                                        <p:tgtEl>
                                          <p:spTgt spid="53"/>
                                        </p:tgtEl>
                                        <p:attrNameLst>
                                          <p:attrName>ppt_x</p:attrName>
                                        </p:attrNameLst>
                                      </p:cBhvr>
                                      <p:tavLst>
                                        <p:tav tm="0">
                                          <p:val>
                                            <p:strVal val="#ppt_x-.2"/>
                                          </p:val>
                                        </p:tav>
                                        <p:tav tm="100000">
                                          <p:val>
                                            <p:strVal val="#ppt_x"/>
                                          </p:val>
                                        </p:tav>
                                      </p:tavLst>
                                    </p:anim>
                                    <p:anim calcmode="lin" valueType="num">
                                      <p:cBhvr>
                                        <p:cTn id="125" dur="10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5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left)">
                                      <p:cBhvr>
                                        <p:cTn id="131" dur="1000"/>
                                        <p:tgtEl>
                                          <p:spTgt spid="52"/>
                                        </p:tgtEl>
                                      </p:cBhvr>
                                    </p:animEffect>
                                  </p:childTnLst>
                                </p:cTn>
                              </p:par>
                              <p:par>
                                <p:cTn id="132" presetID="10" presetClass="entr" presetSubtype="0" fill="hold" nodeType="withEffect">
                                  <p:stCondLst>
                                    <p:cond delay="50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29" presetClass="entr" presetSubtype="0"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p:cTn id="137" dur="1000" fill="hold"/>
                                        <p:tgtEl>
                                          <p:spTgt spid="54"/>
                                        </p:tgtEl>
                                        <p:attrNameLst>
                                          <p:attrName>ppt_x</p:attrName>
                                        </p:attrNameLst>
                                      </p:cBhvr>
                                      <p:tavLst>
                                        <p:tav tm="0">
                                          <p:val>
                                            <p:strVal val="#ppt_x-.2"/>
                                          </p:val>
                                        </p:tav>
                                        <p:tav tm="100000">
                                          <p:val>
                                            <p:strVal val="#ppt_x"/>
                                          </p:val>
                                        </p:tav>
                                      </p:tavLst>
                                    </p:anim>
                                    <p:anim calcmode="lin" valueType="num">
                                      <p:cBhvr>
                                        <p:cTn id="138"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54"/>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53"/>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4"/>
                                        </p:tgtEl>
                                        <p:attrNameLst>
                                          <p:attrName>style.visibility</p:attrName>
                                        </p:attrNameLst>
                                      </p:cBhvr>
                                      <p:to>
                                        <p:strVal val="hidden"/>
                                      </p:to>
                                    </p:set>
                                  </p:childTnLst>
                                </p:cTn>
                              </p:par>
                            </p:childTnLst>
                          </p:cTn>
                        </p:par>
                        <p:par>
                          <p:cTn id="146" fill="hold">
                            <p:stCondLst>
                              <p:cond delay="0"/>
                            </p:stCondLst>
                            <p:childTnLst>
                              <p:par>
                                <p:cTn id="147" presetID="53" presetClass="entr" presetSubtype="0" fill="hold" grpId="0" nodeType="afterEffect">
                                  <p:stCondLst>
                                    <p:cond delay="0"/>
                                  </p:stCondLst>
                                  <p:childTnLst>
                                    <p:set>
                                      <p:cBhvr>
                                        <p:cTn id="148" dur="1" fill="hold">
                                          <p:stCondLst>
                                            <p:cond delay="0"/>
                                          </p:stCondLst>
                                        </p:cTn>
                                        <p:tgtEl>
                                          <p:spTgt spid="55"/>
                                        </p:tgtEl>
                                        <p:attrNameLst>
                                          <p:attrName>style.visibility</p:attrName>
                                        </p:attrNameLst>
                                      </p:cBhvr>
                                      <p:to>
                                        <p:strVal val="visible"/>
                                      </p:to>
                                    </p:set>
                                    <p:anim calcmode="lin" valueType="num">
                                      <p:cBhvr>
                                        <p:cTn id="149" dur="500" fill="hold"/>
                                        <p:tgtEl>
                                          <p:spTgt spid="55"/>
                                        </p:tgtEl>
                                        <p:attrNameLst>
                                          <p:attrName>ppt_w</p:attrName>
                                        </p:attrNameLst>
                                      </p:cBhvr>
                                      <p:tavLst>
                                        <p:tav tm="0">
                                          <p:val>
                                            <p:fltVal val="0"/>
                                          </p:val>
                                        </p:tav>
                                        <p:tav tm="100000">
                                          <p:val>
                                            <p:strVal val="#ppt_w"/>
                                          </p:val>
                                        </p:tav>
                                      </p:tavLst>
                                    </p:anim>
                                    <p:anim calcmode="lin" valueType="num">
                                      <p:cBhvr>
                                        <p:cTn id="150" dur="500" fill="hold"/>
                                        <p:tgtEl>
                                          <p:spTgt spid="55"/>
                                        </p:tgtEl>
                                        <p:attrNameLst>
                                          <p:attrName>ppt_h</p:attrName>
                                        </p:attrNameLst>
                                      </p:cBhvr>
                                      <p:tavLst>
                                        <p:tav tm="0">
                                          <p:val>
                                            <p:fltVal val="0"/>
                                          </p:val>
                                        </p:tav>
                                        <p:tav tm="100000">
                                          <p:val>
                                            <p:strVal val="#ppt_h"/>
                                          </p:val>
                                        </p:tav>
                                      </p:tavLst>
                                    </p:anim>
                                    <p:animEffect transition="in" filter="fade">
                                      <p:cBhvr>
                                        <p:cTn id="151" dur="500"/>
                                        <p:tgtEl>
                                          <p:spTgt spid="5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down)">
                                      <p:cBhvr>
                                        <p:cTn id="156" dur="500"/>
                                        <p:tgtEl>
                                          <p:spTgt spid="63"/>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up)">
                                      <p:cBhvr>
                                        <p:cTn id="167" dur="500"/>
                                        <p:tgtEl>
                                          <p:spTgt spid="74"/>
                                        </p:tgtEl>
                                      </p:cBhvr>
                                    </p:animEffect>
                                  </p:childTnLst>
                                </p:cTn>
                              </p:par>
                            </p:childTnLst>
                          </p:cTn>
                        </p:par>
                        <p:par>
                          <p:cTn id="168" fill="hold">
                            <p:stCondLst>
                              <p:cond delay="500"/>
                            </p:stCondLst>
                            <p:childTnLst>
                              <p:par>
                                <p:cTn id="169" presetID="16" presetClass="entr" presetSubtype="21"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barn(inVertical)">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16" presetClass="entr" presetSubtype="21" fill="hold" grpId="0" nodeType="click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barn(inVertical)">
                                      <p:cBhvr>
                                        <p:cTn id="176" dur="500"/>
                                        <p:tgtEl>
                                          <p:spTgt spid="66"/>
                                        </p:tgtEl>
                                      </p:cBhvr>
                                    </p:animEffect>
                                  </p:childTnLst>
                                </p:cTn>
                              </p:par>
                            </p:childTnLst>
                          </p:cTn>
                        </p:par>
                      </p:childTnLst>
                    </p:cTn>
                  </p:par>
                  <p:par>
                    <p:cTn id="177" fill="hold">
                      <p:stCondLst>
                        <p:cond delay="indefinite"/>
                      </p:stCondLst>
                      <p:childTnLst>
                        <p:par>
                          <p:cTn id="178" fill="hold">
                            <p:stCondLst>
                              <p:cond delay="0"/>
                            </p:stCondLst>
                            <p:childTnLst>
                              <p:par>
                                <p:cTn id="179" presetID="12" presetClass="entr" presetSubtype="8" fill="hold" grpId="0" nodeType="clickEffect">
                                  <p:stCondLst>
                                    <p:cond delay="0"/>
                                  </p:stCondLst>
                                  <p:childTnLst>
                                    <p:set>
                                      <p:cBhvr>
                                        <p:cTn id="180" dur="1" fill="hold">
                                          <p:stCondLst>
                                            <p:cond delay="0"/>
                                          </p:stCondLst>
                                        </p:cTn>
                                        <p:tgtEl>
                                          <p:spTgt spid="64"/>
                                        </p:tgtEl>
                                        <p:attrNameLst>
                                          <p:attrName>style.visibility</p:attrName>
                                        </p:attrNameLst>
                                      </p:cBhvr>
                                      <p:to>
                                        <p:strVal val="visible"/>
                                      </p:to>
                                    </p:set>
                                    <p:anim calcmode="lin" valueType="num">
                                      <p:cBhvr additive="base">
                                        <p:cTn id="181" dur="500"/>
                                        <p:tgtEl>
                                          <p:spTgt spid="64"/>
                                        </p:tgtEl>
                                        <p:attrNameLst>
                                          <p:attrName>ppt_x</p:attrName>
                                        </p:attrNameLst>
                                      </p:cBhvr>
                                      <p:tavLst>
                                        <p:tav tm="0">
                                          <p:val>
                                            <p:strVal val="#ppt_x-#ppt_w*1.125000"/>
                                          </p:val>
                                        </p:tav>
                                        <p:tav tm="100000">
                                          <p:val>
                                            <p:strVal val="#ppt_x"/>
                                          </p:val>
                                        </p:tav>
                                      </p:tavLst>
                                    </p:anim>
                                    <p:animEffect transition="in" filter="wipe(right)">
                                      <p:cBhvr>
                                        <p:cTn id="182" dur="500"/>
                                        <p:tgtEl>
                                          <p:spTgt spid="64"/>
                                        </p:tgtEl>
                                      </p:cBhvr>
                                    </p:animEffect>
                                  </p:childTnLst>
                                </p:cTn>
                              </p:par>
                            </p:childTnLst>
                          </p:cTn>
                        </p:par>
                      </p:childTnLst>
                    </p:cTn>
                  </p:par>
                  <p:par>
                    <p:cTn id="183" fill="hold">
                      <p:stCondLst>
                        <p:cond delay="indefinite"/>
                      </p:stCondLst>
                      <p:childTnLst>
                        <p:par>
                          <p:cTn id="184" fill="hold">
                            <p:stCondLst>
                              <p:cond delay="0"/>
                            </p:stCondLst>
                            <p:childTnLst>
                              <p:par>
                                <p:cTn id="185" presetID="12" presetClass="entr" presetSubtype="1" fill="hold" grpId="0" nodeType="clickEffect">
                                  <p:stCondLst>
                                    <p:cond delay="0"/>
                                  </p:stCondLst>
                                  <p:childTnLst>
                                    <p:set>
                                      <p:cBhvr>
                                        <p:cTn id="186" dur="1" fill="hold">
                                          <p:stCondLst>
                                            <p:cond delay="0"/>
                                          </p:stCondLst>
                                        </p:cTn>
                                        <p:tgtEl>
                                          <p:spTgt spid="67"/>
                                        </p:tgtEl>
                                        <p:attrNameLst>
                                          <p:attrName>style.visibility</p:attrName>
                                        </p:attrNameLst>
                                      </p:cBhvr>
                                      <p:to>
                                        <p:strVal val="visible"/>
                                      </p:to>
                                    </p:set>
                                    <p:anim calcmode="lin" valueType="num">
                                      <p:cBhvr additive="base">
                                        <p:cTn id="187" dur="500"/>
                                        <p:tgtEl>
                                          <p:spTgt spid="67"/>
                                        </p:tgtEl>
                                        <p:attrNameLst>
                                          <p:attrName>ppt_y</p:attrName>
                                        </p:attrNameLst>
                                      </p:cBhvr>
                                      <p:tavLst>
                                        <p:tav tm="0">
                                          <p:val>
                                            <p:strVal val="#ppt_y-#ppt_h*1.125000"/>
                                          </p:val>
                                        </p:tav>
                                        <p:tav tm="100000">
                                          <p:val>
                                            <p:strVal val="#ppt_y"/>
                                          </p:val>
                                        </p:tav>
                                      </p:tavLst>
                                    </p:anim>
                                    <p:animEffect transition="in" filter="wipe(down)">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12" presetClass="entr" presetSubtype="1" fill="hold" grpId="0" nodeType="clickEffect">
                                  <p:stCondLst>
                                    <p:cond delay="0"/>
                                  </p:stCondLst>
                                  <p:childTnLst>
                                    <p:set>
                                      <p:cBhvr>
                                        <p:cTn id="192" dur="1" fill="hold">
                                          <p:stCondLst>
                                            <p:cond delay="0"/>
                                          </p:stCondLst>
                                        </p:cTn>
                                        <p:tgtEl>
                                          <p:spTgt spid="68"/>
                                        </p:tgtEl>
                                        <p:attrNameLst>
                                          <p:attrName>style.visibility</p:attrName>
                                        </p:attrNameLst>
                                      </p:cBhvr>
                                      <p:to>
                                        <p:strVal val="visible"/>
                                      </p:to>
                                    </p:set>
                                    <p:anim calcmode="lin" valueType="num">
                                      <p:cBhvr additive="base">
                                        <p:cTn id="193" dur="500"/>
                                        <p:tgtEl>
                                          <p:spTgt spid="68"/>
                                        </p:tgtEl>
                                        <p:attrNameLst>
                                          <p:attrName>ppt_y</p:attrName>
                                        </p:attrNameLst>
                                      </p:cBhvr>
                                      <p:tavLst>
                                        <p:tav tm="0">
                                          <p:val>
                                            <p:strVal val="#ppt_y-#ppt_h*1.125000"/>
                                          </p:val>
                                        </p:tav>
                                        <p:tav tm="100000">
                                          <p:val>
                                            <p:strVal val="#ppt_y"/>
                                          </p:val>
                                        </p:tav>
                                      </p:tavLst>
                                    </p:anim>
                                    <p:animEffect transition="in" filter="wipe(down)">
                                      <p:cBhvr>
                                        <p:cTn id="194" dur="500"/>
                                        <p:tgtEl>
                                          <p:spTgt spid="68"/>
                                        </p:tgtEl>
                                      </p:cBhvr>
                                    </p:animEffect>
                                  </p:childTnLst>
                                </p:cTn>
                              </p:par>
                            </p:childTnLst>
                          </p:cTn>
                        </p:par>
                      </p:childTnLst>
                    </p:cTn>
                  </p:par>
                  <p:par>
                    <p:cTn id="195" fill="hold">
                      <p:stCondLst>
                        <p:cond delay="indefinite"/>
                      </p:stCondLst>
                      <p:childTnLst>
                        <p:par>
                          <p:cTn id="196" fill="hold">
                            <p:stCondLst>
                              <p:cond delay="0"/>
                            </p:stCondLst>
                            <p:childTnLst>
                              <p:par>
                                <p:cTn id="197" presetID="12" presetClass="entr" presetSubtype="1"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 calcmode="lin" valueType="num">
                                      <p:cBhvr additive="base">
                                        <p:cTn id="199" dur="500"/>
                                        <p:tgtEl>
                                          <p:spTgt spid="69"/>
                                        </p:tgtEl>
                                        <p:attrNameLst>
                                          <p:attrName>ppt_y</p:attrName>
                                        </p:attrNameLst>
                                      </p:cBhvr>
                                      <p:tavLst>
                                        <p:tav tm="0">
                                          <p:val>
                                            <p:strVal val="#ppt_y-#ppt_h*1.125000"/>
                                          </p:val>
                                        </p:tav>
                                        <p:tav tm="100000">
                                          <p:val>
                                            <p:strVal val="#ppt_y"/>
                                          </p:val>
                                        </p:tav>
                                      </p:tavLst>
                                    </p:anim>
                                    <p:animEffect transition="in" filter="wipe(down)">
                                      <p:cBhvr>
                                        <p:cTn id="20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0" grpId="0"/>
      <p:bldP spid="31" grpId="0" animBg="1"/>
      <p:bldP spid="32" grpId="0" animBg="1"/>
      <p:bldP spid="33" grpId="0"/>
      <p:bldP spid="34" grpId="0"/>
      <p:bldP spid="35" grpId="0"/>
      <p:bldP spid="42" grpId="0"/>
      <p:bldP spid="43" grpId="0"/>
      <p:bldP spid="44" grpId="0"/>
      <p:bldP spid="45" grpId="0"/>
      <p:bldP spid="46" grpId="0"/>
      <p:bldP spid="47" grpId="0" animBg="1"/>
      <p:bldP spid="48" grpId="0" animBg="1"/>
      <p:bldP spid="49" grpId="0" animBg="1"/>
      <p:bldP spid="49" grpId="1" animBg="1"/>
      <p:bldP spid="51" grpId="0" animBg="1"/>
      <p:bldP spid="51" grpId="1" animBg="1"/>
      <p:bldP spid="53" grpId="0" animBg="1"/>
      <p:bldP spid="53" grpId="1" animBg="1"/>
      <p:bldP spid="54" grpId="0" animBg="1"/>
      <p:bldP spid="54" grpId="1" animBg="1"/>
      <p:bldP spid="55" grpId="0" animBg="1"/>
      <p:bldP spid="70" grpId="0" animBg="1"/>
      <p:bldP spid="74" grpId="0" animBg="1"/>
      <p:bldP spid="64" grpId="0"/>
      <p:bldP spid="65" grpId="0"/>
      <p:bldP spid="66" grpId="0"/>
      <p:bldP spid="67" grpId="0"/>
      <p:bldP spid="68" grpId="0"/>
      <p:bldP spid="69"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376362" y="-539563"/>
            <a:ext cx="11896725" cy="5962650"/>
            <a:chOff x="0" y="-539563"/>
            <a:chExt cx="11896725" cy="5962650"/>
          </a:xfrm>
        </p:grpSpPr>
        <p:pic>
          <p:nvPicPr>
            <p:cNvPr id="63"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sp>
        <p:nvSpPr>
          <p:cNvPr id="5" name="Rectangle 4"/>
          <p:cNvSpPr/>
          <p:nvPr/>
        </p:nvSpPr>
        <p:spPr>
          <a:xfrm>
            <a:off x="3368675" y="209550"/>
            <a:ext cx="2406650" cy="400110"/>
          </a:xfrm>
          <a:prstGeom prst="rect">
            <a:avLst/>
          </a:prstGeom>
          <a:noFill/>
        </p:spPr>
        <p:txBody>
          <a:bodyPr wrap="square">
            <a:spAutoFit/>
          </a:bodyPr>
          <a:lstStyle/>
          <a:p>
            <a:pPr algn="ctr">
              <a:defRPr/>
            </a:pPr>
            <a:r>
              <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a:t>
            </a:r>
            <a:r>
              <a:rPr lang="en-IN"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at </a:t>
            </a:r>
            <a:r>
              <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2F</a:t>
            </a:r>
            <a:r>
              <a:rPr lang="en-IN"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r>
              <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 </a:t>
            </a:r>
          </a:p>
        </p:txBody>
      </p:sp>
      <p:cxnSp>
        <p:nvCxnSpPr>
          <p:cNvPr id="75" name="Straight Arrow Connector 74"/>
          <p:cNvCxnSpPr/>
          <p:nvPr/>
        </p:nvCxnSpPr>
        <p:spPr>
          <a:xfrm>
            <a:off x="548640" y="2265037"/>
            <a:ext cx="8046720" cy="1588"/>
          </a:xfrm>
          <a:prstGeom prst="straightConnector1">
            <a:avLst/>
          </a:prstGeom>
          <a:noFill/>
          <a:ln w="28575" cap="flat" cmpd="sng" algn="ctr">
            <a:solidFill>
              <a:schemeClr val="bg1"/>
            </a:solidFill>
            <a:prstDash val="solid"/>
            <a:headEnd type="none" w="lg" len="lg"/>
            <a:tailEnd type="none" w="lg" len="lg"/>
          </a:ln>
          <a:effectLst/>
        </p:spPr>
      </p:cxnSp>
      <p:sp>
        <p:nvSpPr>
          <p:cNvPr id="76" name="TextBox 75"/>
          <p:cNvSpPr txBox="1"/>
          <p:nvPr/>
        </p:nvSpPr>
        <p:spPr>
          <a:xfrm>
            <a:off x="1576463" y="2269489"/>
            <a:ext cx="49725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78" name="TextBox 77"/>
          <p:cNvSpPr txBox="1"/>
          <p:nvPr/>
        </p:nvSpPr>
        <p:spPr>
          <a:xfrm>
            <a:off x="6819900" y="2277109"/>
            <a:ext cx="497252"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cxnSp>
        <p:nvCxnSpPr>
          <p:cNvPr id="80" name="Straight Connector 79"/>
          <p:cNvCxnSpPr/>
          <p:nvPr/>
        </p:nvCxnSpPr>
        <p:spPr>
          <a:xfrm rot="5400000">
            <a:off x="3425192" y="2254009"/>
            <a:ext cx="2286000" cy="1194"/>
          </a:xfrm>
          <a:prstGeom prst="line">
            <a:avLst/>
          </a:prstGeom>
          <a:noFill/>
          <a:ln w="28575" cap="flat" cmpd="sng" algn="ctr">
            <a:solidFill>
              <a:schemeClr val="bg1"/>
            </a:solidFill>
            <a:prstDash val="sysDash"/>
          </a:ln>
          <a:effectLst>
            <a:outerShdw blurRad="50800" dist="38100" dir="8100000" algn="tr" rotWithShape="0">
              <a:prstClr val="black">
                <a:alpha val="40000"/>
              </a:prstClr>
            </a:outerShdw>
          </a:effectLst>
        </p:spPr>
      </p:cxnSp>
      <p:sp>
        <p:nvSpPr>
          <p:cNvPr id="81" name="TextBox 80"/>
          <p:cNvSpPr txBox="1"/>
          <p:nvPr/>
        </p:nvSpPr>
        <p:spPr>
          <a:xfrm>
            <a:off x="4526131" y="2267997"/>
            <a:ext cx="362600"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82" name="Arc 81"/>
          <p:cNvSpPr/>
          <p:nvPr/>
        </p:nvSpPr>
        <p:spPr>
          <a:xfrm rot="5400000" flipH="1">
            <a:off x="1630995" y="978083"/>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3" name="Arc 82"/>
          <p:cNvSpPr/>
          <p:nvPr/>
        </p:nvSpPr>
        <p:spPr>
          <a:xfrm rot="16200000">
            <a:off x="3653846" y="975595"/>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4" name="TextBox 83"/>
          <p:cNvSpPr txBox="1"/>
          <p:nvPr/>
        </p:nvSpPr>
        <p:spPr>
          <a:xfrm>
            <a:off x="5787158" y="2272664"/>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85" name="TextBox 84"/>
          <p:cNvSpPr txBox="1"/>
          <p:nvPr/>
        </p:nvSpPr>
        <p:spPr>
          <a:xfrm>
            <a:off x="1653821" y="1534601"/>
            <a:ext cx="324128"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86" name="TextBox 85"/>
          <p:cNvSpPr txBox="1"/>
          <p:nvPr/>
        </p:nvSpPr>
        <p:spPr>
          <a:xfrm>
            <a:off x="1496658" y="1979155"/>
            <a:ext cx="30008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87" name="Straight Connector 86"/>
          <p:cNvCxnSpPr/>
          <p:nvPr/>
        </p:nvCxnSpPr>
        <p:spPr>
          <a:xfrm>
            <a:off x="1807870" y="1873155"/>
            <a:ext cx="2770480" cy="0"/>
          </a:xfrm>
          <a:prstGeom prst="line">
            <a:avLst/>
          </a:prstGeom>
          <a:noFill/>
          <a:ln w="28575" cap="flat" cmpd="sng" algn="ctr">
            <a:solidFill>
              <a:srgbClr val="00FFFF"/>
            </a:solidFill>
            <a:prstDash val="solid"/>
          </a:ln>
          <a:effectLst/>
        </p:spPr>
      </p:cxnSp>
      <p:cxnSp>
        <p:nvCxnSpPr>
          <p:cNvPr id="88" name="Straight Connector 87"/>
          <p:cNvCxnSpPr/>
          <p:nvPr/>
        </p:nvCxnSpPr>
        <p:spPr>
          <a:xfrm>
            <a:off x="4557713" y="1864861"/>
            <a:ext cx="3388423" cy="981265"/>
          </a:xfrm>
          <a:prstGeom prst="line">
            <a:avLst/>
          </a:prstGeom>
          <a:noFill/>
          <a:ln w="28575" cap="flat" cmpd="sng" algn="ctr">
            <a:solidFill>
              <a:srgbClr val="00FFFF"/>
            </a:solidFill>
            <a:prstDash val="solid"/>
          </a:ln>
          <a:effectLst/>
        </p:spPr>
      </p:cxnSp>
      <p:cxnSp>
        <p:nvCxnSpPr>
          <p:cNvPr id="89" name="Straight Arrow Connector 88"/>
          <p:cNvCxnSpPr/>
          <p:nvPr/>
        </p:nvCxnSpPr>
        <p:spPr>
          <a:xfrm>
            <a:off x="3388005" y="1873057"/>
            <a:ext cx="91440" cy="1588"/>
          </a:xfrm>
          <a:prstGeom prst="straightConnector1">
            <a:avLst/>
          </a:prstGeom>
          <a:noFill/>
          <a:ln w="28575" cap="flat" cmpd="sng" algn="ctr">
            <a:solidFill>
              <a:srgbClr val="00FFFF"/>
            </a:solidFill>
            <a:prstDash val="solid"/>
            <a:tailEnd type="stealth" w="lg" len="lg"/>
          </a:ln>
          <a:effectLst/>
        </p:spPr>
      </p:cxnSp>
      <p:cxnSp>
        <p:nvCxnSpPr>
          <p:cNvPr id="91" name="Straight Connector 90"/>
          <p:cNvCxnSpPr/>
          <p:nvPr/>
        </p:nvCxnSpPr>
        <p:spPr>
          <a:xfrm>
            <a:off x="1826419" y="1892127"/>
            <a:ext cx="2751931" cy="368021"/>
          </a:xfrm>
          <a:prstGeom prst="line">
            <a:avLst/>
          </a:prstGeom>
          <a:noFill/>
          <a:ln w="28575" cap="flat" cmpd="sng" algn="ctr">
            <a:solidFill>
              <a:srgbClr val="FF66FF"/>
            </a:solidFill>
            <a:prstDash val="solid"/>
          </a:ln>
          <a:effectLst/>
        </p:spPr>
      </p:cxnSp>
      <p:cxnSp>
        <p:nvCxnSpPr>
          <p:cNvPr id="92" name="Straight Arrow Connector 91"/>
          <p:cNvCxnSpPr/>
          <p:nvPr/>
        </p:nvCxnSpPr>
        <p:spPr>
          <a:xfrm rot="21360000">
            <a:off x="3114887" y="2058883"/>
            <a:ext cx="121114" cy="24532"/>
          </a:xfrm>
          <a:prstGeom prst="straightConnector1">
            <a:avLst/>
          </a:prstGeom>
          <a:noFill/>
          <a:ln w="28575" cap="flat" cmpd="sng" algn="ctr">
            <a:solidFill>
              <a:srgbClr val="FF00FF"/>
            </a:solidFill>
            <a:prstDash val="solid"/>
            <a:tailEnd type="stealth" w="lg" len="lg"/>
          </a:ln>
          <a:effectLst/>
        </p:spPr>
      </p:cxnSp>
      <p:sp>
        <p:nvSpPr>
          <p:cNvPr id="93" name="TextBox 92"/>
          <p:cNvSpPr txBox="1"/>
          <p:nvPr/>
        </p:nvSpPr>
        <p:spPr>
          <a:xfrm>
            <a:off x="3013510" y="2269489"/>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94" name="Flowchart: Connector 93"/>
          <p:cNvSpPr/>
          <p:nvPr/>
        </p:nvSpPr>
        <p:spPr>
          <a:xfrm>
            <a:off x="3144561" y="2218460"/>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95" name="Flowchart: Connector 94"/>
          <p:cNvSpPr/>
          <p:nvPr/>
        </p:nvSpPr>
        <p:spPr>
          <a:xfrm>
            <a:off x="5886450" y="2225225"/>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96" name="Straight Arrow Connector 95"/>
          <p:cNvCxnSpPr/>
          <p:nvPr/>
        </p:nvCxnSpPr>
        <p:spPr>
          <a:xfrm rot="180000">
            <a:off x="5201302" y="2055593"/>
            <a:ext cx="76200" cy="20003"/>
          </a:xfrm>
          <a:prstGeom prst="straightConnector1">
            <a:avLst/>
          </a:prstGeom>
          <a:noFill/>
          <a:ln w="19050" cap="flat" cmpd="sng" algn="ctr">
            <a:solidFill>
              <a:srgbClr val="00FFFF"/>
            </a:solidFill>
            <a:prstDash val="solid"/>
            <a:tailEnd type="stealth" w="lg" len="lg"/>
          </a:ln>
          <a:effectLst/>
        </p:spPr>
      </p:cxnSp>
      <p:cxnSp>
        <p:nvCxnSpPr>
          <p:cNvPr id="97" name="Straight Connector 96"/>
          <p:cNvCxnSpPr/>
          <p:nvPr/>
        </p:nvCxnSpPr>
        <p:spPr>
          <a:xfrm>
            <a:off x="4559843" y="2264242"/>
            <a:ext cx="3466557" cy="491206"/>
          </a:xfrm>
          <a:prstGeom prst="line">
            <a:avLst/>
          </a:prstGeom>
          <a:noFill/>
          <a:ln w="28575" cap="flat" cmpd="sng" algn="ctr">
            <a:solidFill>
              <a:srgbClr val="FF66FF"/>
            </a:solidFill>
            <a:prstDash val="solid"/>
          </a:ln>
          <a:effectLst/>
        </p:spPr>
      </p:cxnSp>
      <p:sp>
        <p:nvSpPr>
          <p:cNvPr id="98" name="Flowchart: Connector 97"/>
          <p:cNvSpPr/>
          <p:nvPr/>
        </p:nvSpPr>
        <p:spPr>
          <a:xfrm>
            <a:off x="7252972" y="2605379"/>
            <a:ext cx="91440" cy="91440"/>
          </a:xfrm>
          <a:prstGeom prst="flowChartConnector">
            <a:avLst/>
          </a:prstGeom>
          <a:solidFill>
            <a:srgbClr val="FFFF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99" name="Straight Arrow Connector 98"/>
          <p:cNvCxnSpPr/>
          <p:nvPr/>
        </p:nvCxnSpPr>
        <p:spPr>
          <a:xfrm rot="120000">
            <a:off x="5465062" y="2393005"/>
            <a:ext cx="78354" cy="9524"/>
          </a:xfrm>
          <a:prstGeom prst="straightConnector1">
            <a:avLst/>
          </a:prstGeom>
          <a:noFill/>
          <a:ln w="28575" cap="flat" cmpd="sng" algn="ctr">
            <a:solidFill>
              <a:srgbClr val="FF00FF"/>
            </a:solidFill>
            <a:prstDash val="solid"/>
            <a:tailEnd type="stealth" w="lg" len="lg"/>
          </a:ln>
          <a:effectLst/>
        </p:spPr>
      </p:cxnSp>
      <p:grpSp>
        <p:nvGrpSpPr>
          <p:cNvPr id="100" name="Group 99"/>
          <p:cNvGrpSpPr/>
          <p:nvPr/>
        </p:nvGrpSpPr>
        <p:grpSpPr>
          <a:xfrm>
            <a:off x="7150432" y="2691944"/>
            <a:ext cx="425116" cy="369332"/>
            <a:chOff x="4625340" y="2827359"/>
            <a:chExt cx="425116" cy="369332"/>
          </a:xfrm>
        </p:grpSpPr>
        <p:sp>
          <p:nvSpPr>
            <p:cNvPr id="101" name="Rectangle 100"/>
            <p:cNvSpPr/>
            <p:nvPr/>
          </p:nvSpPr>
          <p:spPr>
            <a:xfrm>
              <a:off x="4625340" y="2827359"/>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cxnSp>
          <p:nvCxnSpPr>
            <p:cNvPr id="102" name="Straight Connector 101"/>
            <p:cNvCxnSpPr/>
            <p:nvPr/>
          </p:nvCxnSpPr>
          <p:spPr>
            <a:xfrm>
              <a:off x="4953000"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7161542" y="1867654"/>
            <a:ext cx="425116" cy="369332"/>
            <a:chOff x="4733624" y="2876550"/>
            <a:chExt cx="425116" cy="369332"/>
          </a:xfrm>
        </p:grpSpPr>
        <p:sp>
          <p:nvSpPr>
            <p:cNvPr id="104" name="Rectangle 103"/>
            <p:cNvSpPr/>
            <p:nvPr/>
          </p:nvSpPr>
          <p:spPr>
            <a:xfrm>
              <a:off x="4733624" y="2876550"/>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105" name="Straight Connector 104"/>
            <p:cNvCxnSpPr/>
            <p:nvPr/>
          </p:nvCxnSpPr>
          <p:spPr>
            <a:xfrm>
              <a:off x="4972052"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p:cNvCxnSpPr/>
          <p:nvPr/>
        </p:nvCxnSpPr>
        <p:spPr>
          <a:xfrm rot="5400000">
            <a:off x="7092520" y="2467935"/>
            <a:ext cx="422929" cy="0"/>
          </a:xfrm>
          <a:prstGeom prst="straightConnector1">
            <a:avLst/>
          </a:prstGeom>
          <a:noFill/>
          <a:ln w="28575" cap="flat" cmpd="sng" algn="ctr">
            <a:solidFill>
              <a:srgbClr val="FFFF00"/>
            </a:solidFill>
            <a:prstDash val="solid"/>
            <a:headEnd type="none" w="med" len="med"/>
            <a:tailEnd type="stealth" w="lg" len="lg"/>
          </a:ln>
          <a:effectLst/>
        </p:spPr>
      </p:cxnSp>
      <p:sp>
        <p:nvSpPr>
          <p:cNvPr id="113" name="Flowchart: Connector 112"/>
          <p:cNvSpPr/>
          <p:nvPr/>
        </p:nvSpPr>
        <p:spPr>
          <a:xfrm>
            <a:off x="4527650" y="2213557"/>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79" name="Flowchart: Connector 78"/>
          <p:cNvSpPr/>
          <p:nvPr/>
        </p:nvSpPr>
        <p:spPr>
          <a:xfrm>
            <a:off x="7254240" y="2215700"/>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114" name="Rectangle 113"/>
          <p:cNvSpPr/>
          <p:nvPr/>
        </p:nvSpPr>
        <p:spPr>
          <a:xfrm>
            <a:off x="-59302" y="3008542"/>
            <a:ext cx="3999748"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0619" y="3234405"/>
            <a:ext cx="2209800"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116" name="Rectangle 115"/>
          <p:cNvSpPr/>
          <p:nvPr/>
        </p:nvSpPr>
        <p:spPr>
          <a:xfrm>
            <a:off x="-59302" y="2853256"/>
            <a:ext cx="2247167"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117" name="Rectangle 116"/>
          <p:cNvSpPr/>
          <p:nvPr/>
        </p:nvSpPr>
        <p:spPr>
          <a:xfrm>
            <a:off x="1842669" y="3007143"/>
            <a:ext cx="1754640" cy="400110"/>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smtClean="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At  2F</a:t>
            </a:r>
            <a:r>
              <a:rPr lang="en-US" sz="2000" kern="0" baseline="-25000" dirty="0" smtClean="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endParaRPr lang="en-US" sz="2000" kern="0" baseline="-2500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endParaRPr>
          </a:p>
        </p:txBody>
      </p:sp>
      <p:sp>
        <p:nvSpPr>
          <p:cNvPr id="118" name="Rectangle 117"/>
          <p:cNvSpPr/>
          <p:nvPr/>
        </p:nvSpPr>
        <p:spPr>
          <a:xfrm>
            <a:off x="2072531" y="3388450"/>
            <a:ext cx="1927016"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Real</a:t>
            </a:r>
          </a:p>
        </p:txBody>
      </p:sp>
      <p:sp>
        <p:nvSpPr>
          <p:cNvPr id="119" name="Rectangle 118"/>
          <p:cNvSpPr/>
          <p:nvPr/>
        </p:nvSpPr>
        <p:spPr>
          <a:xfrm>
            <a:off x="2072531" y="3613539"/>
            <a:ext cx="1927016" cy="707886"/>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Inverted</a:t>
            </a:r>
          </a:p>
        </p:txBody>
      </p:sp>
      <p:sp>
        <p:nvSpPr>
          <p:cNvPr id="120" name="Rectangle 119"/>
          <p:cNvSpPr/>
          <p:nvPr/>
        </p:nvSpPr>
        <p:spPr>
          <a:xfrm>
            <a:off x="2042663" y="3992515"/>
            <a:ext cx="2167266" cy="707886"/>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a:t>
            </a:r>
            <a:r>
              <a:rPr lang="en-US"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Same size</a:t>
            </a:r>
            <a:endPar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endParaRPr>
          </a:p>
        </p:txBody>
      </p:sp>
      <p:cxnSp>
        <p:nvCxnSpPr>
          <p:cNvPr id="90" name="Straight Arrow Connector 89"/>
          <p:cNvCxnSpPr/>
          <p:nvPr/>
        </p:nvCxnSpPr>
        <p:spPr>
          <a:xfrm flipV="1">
            <a:off x="1812996" y="1868037"/>
            <a:ext cx="0" cy="387888"/>
          </a:xfrm>
          <a:prstGeom prst="straightConnector1">
            <a:avLst/>
          </a:prstGeom>
          <a:noFill/>
          <a:ln w="38100" cap="flat" cmpd="sng" algn="ctr">
            <a:solidFill>
              <a:srgbClr val="FFFF00"/>
            </a:solidFill>
            <a:prstDash val="solid"/>
            <a:headEnd type="none" w="med" len="med"/>
            <a:tailEnd type="stealth" w="lg" len="lg"/>
          </a:ln>
          <a:effectLst/>
        </p:spPr>
      </p:cxnSp>
      <p:sp>
        <p:nvSpPr>
          <p:cNvPr id="77" name="Flowchart: Connector 76"/>
          <p:cNvSpPr/>
          <p:nvPr/>
        </p:nvSpPr>
        <p:spPr>
          <a:xfrm>
            <a:off x="1767656" y="2215700"/>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Tree>
    <p:extLst>
      <p:ext uri="{BB962C8B-B14F-4D97-AF65-F5344CB8AC3E}">
        <p14:creationId xmlns:p14="http://schemas.microsoft.com/office/powerpoint/2010/main" val="3054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outVertical)">
                                      <p:cBhvr>
                                        <p:cTn id="13" dur="500"/>
                                        <p:tgtEl>
                                          <p:spTgt spid="75"/>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8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out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wipe(down)">
                                      <p:cBhvr>
                                        <p:cTn id="62" dur="500"/>
                                        <p:tgtEl>
                                          <p:spTgt spid="90"/>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xit" presetSubtype="21" fill="hold" nodeType="clickEffect">
                                  <p:stCondLst>
                                    <p:cond delay="0"/>
                                  </p:stCondLst>
                                  <p:childTnLst>
                                    <p:animEffect transition="out" filter="barn(inVertical)">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left)">
                                      <p:cBhvr>
                                        <p:cTn id="78" dur="1000"/>
                                        <p:tgtEl>
                                          <p:spTgt spid="87"/>
                                        </p:tgtEl>
                                      </p:cBhvr>
                                    </p:animEffect>
                                  </p:childTnLst>
                                </p:cTn>
                              </p:par>
                              <p:par>
                                <p:cTn id="79" presetID="10" presetClass="entr" presetSubtype="0" fill="hold" nodeType="withEffect">
                                  <p:stCondLst>
                                    <p:cond delay="50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5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wipe(left)">
                                      <p:cBhvr>
                                        <p:cTn id="86" dur="1000"/>
                                        <p:tgtEl>
                                          <p:spTgt spid="88"/>
                                        </p:tgtEl>
                                      </p:cBhvr>
                                    </p:animEffect>
                                  </p:childTnLst>
                                </p:cTn>
                              </p:par>
                              <p:par>
                                <p:cTn id="87" presetID="22" presetClass="entr" presetSubtype="8" fill="hold" nodeType="withEffect">
                                  <p:stCondLst>
                                    <p:cond delay="500"/>
                                  </p:stCondLst>
                                  <p:childTnLst>
                                    <p:set>
                                      <p:cBhvr>
                                        <p:cTn id="88" dur="1" fill="hold">
                                          <p:stCondLst>
                                            <p:cond delay="0"/>
                                          </p:stCondLst>
                                        </p:cTn>
                                        <p:tgtEl>
                                          <p:spTgt spid="96"/>
                                        </p:tgtEl>
                                        <p:attrNameLst>
                                          <p:attrName>style.visibility</p:attrName>
                                        </p:attrNameLst>
                                      </p:cBhvr>
                                      <p:to>
                                        <p:strVal val="visible"/>
                                      </p:to>
                                    </p:set>
                                    <p:animEffect transition="in" filter="wipe(left)">
                                      <p:cBhvr>
                                        <p:cTn id="89" dur="500"/>
                                        <p:tgtEl>
                                          <p:spTgt spid="9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left)">
                                      <p:cBhvr>
                                        <p:cTn id="94" dur="1000"/>
                                        <p:tgtEl>
                                          <p:spTgt spid="91"/>
                                        </p:tgtEl>
                                      </p:cBhvr>
                                    </p:animEffect>
                                  </p:childTnLst>
                                </p:cTn>
                              </p:par>
                              <p:par>
                                <p:cTn id="95" presetID="10" presetClass="entr" presetSubtype="0" fill="hold" nodeType="withEffect">
                                  <p:stCondLst>
                                    <p:cond delay="500"/>
                                  </p:stCondLst>
                                  <p:childTnLst>
                                    <p:set>
                                      <p:cBhvr>
                                        <p:cTn id="96" dur="1" fill="hold">
                                          <p:stCondLst>
                                            <p:cond delay="0"/>
                                          </p:stCondLst>
                                        </p:cTn>
                                        <p:tgtEl>
                                          <p:spTgt spid="92"/>
                                        </p:tgtEl>
                                        <p:attrNameLst>
                                          <p:attrName>style.visibility</p:attrName>
                                        </p:attrNameLst>
                                      </p:cBhvr>
                                      <p:to>
                                        <p:strVal val="visible"/>
                                      </p:to>
                                    </p:set>
                                    <p:animEffect transition="in" filter="fade">
                                      <p:cBhvr>
                                        <p:cTn id="97" dur="500"/>
                                        <p:tgtEl>
                                          <p:spTgt spid="9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wipe(left)">
                                      <p:cBhvr>
                                        <p:cTn id="102" dur="1000"/>
                                        <p:tgtEl>
                                          <p:spTgt spid="97"/>
                                        </p:tgtEl>
                                      </p:cBhvr>
                                    </p:animEffect>
                                  </p:childTnLst>
                                </p:cTn>
                              </p:par>
                              <p:par>
                                <p:cTn id="103" presetID="10" presetClass="entr" presetSubtype="0" fill="hold" nodeType="withEffect">
                                  <p:stCondLst>
                                    <p:cond delay="500"/>
                                  </p:stCondLst>
                                  <p:childTnLst>
                                    <p:set>
                                      <p:cBhvr>
                                        <p:cTn id="104" dur="1" fill="hold">
                                          <p:stCondLst>
                                            <p:cond delay="0"/>
                                          </p:stCondLst>
                                        </p:cTn>
                                        <p:tgtEl>
                                          <p:spTgt spid="99"/>
                                        </p:tgtEl>
                                        <p:attrNameLst>
                                          <p:attrName>style.visibility</p:attrName>
                                        </p:attrNameLst>
                                      </p:cBhvr>
                                      <p:to>
                                        <p:strVal val="visible"/>
                                      </p:to>
                                    </p:set>
                                    <p:animEffect transition="in" filter="fade">
                                      <p:cBhvr>
                                        <p:cTn id="105" dur="500"/>
                                        <p:tgtEl>
                                          <p:spTgt spid="99"/>
                                        </p:tgtEl>
                                      </p:cBhvr>
                                    </p:animEffect>
                                  </p:childTnLst>
                                </p:cTn>
                              </p:par>
                            </p:childTnLst>
                          </p:cTn>
                        </p:par>
                        <p:par>
                          <p:cTn id="106" fill="hold">
                            <p:stCondLst>
                              <p:cond delay="1000"/>
                            </p:stCondLst>
                            <p:childTnLst>
                              <p:par>
                                <p:cTn id="107" presetID="53" presetClass="entr" presetSubtype="0" fill="hold" grpId="0" nodeType="afterEffect">
                                  <p:stCondLst>
                                    <p:cond delay="0"/>
                                  </p:stCondLst>
                                  <p:childTnLst>
                                    <p:set>
                                      <p:cBhvr>
                                        <p:cTn id="108" dur="1" fill="hold">
                                          <p:stCondLst>
                                            <p:cond delay="0"/>
                                          </p:stCondLst>
                                        </p:cTn>
                                        <p:tgtEl>
                                          <p:spTgt spid="98"/>
                                        </p:tgtEl>
                                        <p:attrNameLst>
                                          <p:attrName>style.visibility</p:attrName>
                                        </p:attrNameLst>
                                      </p:cBhvr>
                                      <p:to>
                                        <p:strVal val="visible"/>
                                      </p:to>
                                    </p:set>
                                    <p:anim calcmode="lin" valueType="num">
                                      <p:cBhvr>
                                        <p:cTn id="109" dur="500" fill="hold"/>
                                        <p:tgtEl>
                                          <p:spTgt spid="98"/>
                                        </p:tgtEl>
                                        <p:attrNameLst>
                                          <p:attrName>ppt_w</p:attrName>
                                        </p:attrNameLst>
                                      </p:cBhvr>
                                      <p:tavLst>
                                        <p:tav tm="0">
                                          <p:val>
                                            <p:fltVal val="0"/>
                                          </p:val>
                                        </p:tav>
                                        <p:tav tm="100000">
                                          <p:val>
                                            <p:strVal val="#ppt_w"/>
                                          </p:val>
                                        </p:tav>
                                      </p:tavLst>
                                    </p:anim>
                                    <p:anim calcmode="lin" valueType="num">
                                      <p:cBhvr>
                                        <p:cTn id="110" dur="500" fill="hold"/>
                                        <p:tgtEl>
                                          <p:spTgt spid="98"/>
                                        </p:tgtEl>
                                        <p:attrNameLst>
                                          <p:attrName>ppt_h</p:attrName>
                                        </p:attrNameLst>
                                      </p:cBhvr>
                                      <p:tavLst>
                                        <p:tav tm="0">
                                          <p:val>
                                            <p:fltVal val="0"/>
                                          </p:val>
                                        </p:tav>
                                        <p:tav tm="100000">
                                          <p:val>
                                            <p:strVal val="#ppt_h"/>
                                          </p:val>
                                        </p:tav>
                                      </p:tavLst>
                                    </p:anim>
                                    <p:animEffect transition="in" filter="fade">
                                      <p:cBhvr>
                                        <p:cTn id="111" dur="500"/>
                                        <p:tgtEl>
                                          <p:spTgt spid="9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wipe(down)">
                                      <p:cBhvr>
                                        <p:cTn id="116" dur="500"/>
                                        <p:tgtEl>
                                          <p:spTgt spid="106"/>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0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14"/>
                                        </p:tgtEl>
                                        <p:attrNameLst>
                                          <p:attrName>style.visibility</p:attrName>
                                        </p:attrNameLst>
                                      </p:cBhvr>
                                      <p:to>
                                        <p:strVal val="visible"/>
                                      </p:to>
                                    </p:set>
                                    <p:animEffect transition="in" filter="wipe(up)">
                                      <p:cBhvr>
                                        <p:cTn id="127" dur="500"/>
                                        <p:tgtEl>
                                          <p:spTgt spid="114"/>
                                        </p:tgtEl>
                                      </p:cBhvr>
                                    </p:animEffect>
                                  </p:childTnLst>
                                </p:cTn>
                              </p:par>
                            </p:childTnLst>
                          </p:cTn>
                        </p:par>
                        <p:par>
                          <p:cTn id="128" fill="hold">
                            <p:stCondLst>
                              <p:cond delay="500"/>
                            </p:stCondLst>
                            <p:childTnLst>
                              <p:par>
                                <p:cTn id="129" presetID="16" presetClass="entr" presetSubtype="21" fill="hold" grpId="0" nodeType="after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barn(inVertical)">
                                      <p:cBhvr>
                                        <p:cTn id="131" dur="500"/>
                                        <p:tgtEl>
                                          <p:spTgt spid="116"/>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barn(inVertical)">
                                      <p:cBhvr>
                                        <p:cTn id="136" dur="500"/>
                                        <p:tgtEl>
                                          <p:spTgt spid="117"/>
                                        </p:tgtEl>
                                      </p:cBhvr>
                                    </p:animEffect>
                                  </p:childTnLst>
                                </p:cTn>
                              </p:par>
                            </p:childTnLst>
                          </p:cTn>
                        </p:par>
                      </p:childTnLst>
                    </p:cTn>
                  </p:par>
                  <p:par>
                    <p:cTn id="137" fill="hold">
                      <p:stCondLst>
                        <p:cond delay="indefinite"/>
                      </p:stCondLst>
                      <p:childTnLst>
                        <p:par>
                          <p:cTn id="138" fill="hold">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115"/>
                                        </p:tgtEl>
                                        <p:attrNameLst>
                                          <p:attrName>style.visibility</p:attrName>
                                        </p:attrNameLst>
                                      </p:cBhvr>
                                      <p:to>
                                        <p:strVal val="visible"/>
                                      </p:to>
                                    </p:set>
                                    <p:anim calcmode="lin" valueType="num">
                                      <p:cBhvr additive="base">
                                        <p:cTn id="141" dur="500"/>
                                        <p:tgtEl>
                                          <p:spTgt spid="115"/>
                                        </p:tgtEl>
                                        <p:attrNameLst>
                                          <p:attrName>ppt_x</p:attrName>
                                        </p:attrNameLst>
                                      </p:cBhvr>
                                      <p:tavLst>
                                        <p:tav tm="0">
                                          <p:val>
                                            <p:strVal val="#ppt_x-#ppt_w*1.125000"/>
                                          </p:val>
                                        </p:tav>
                                        <p:tav tm="100000">
                                          <p:val>
                                            <p:strVal val="#ppt_x"/>
                                          </p:val>
                                        </p:tav>
                                      </p:tavLst>
                                    </p:anim>
                                    <p:animEffect transition="in" filter="wipe(right)">
                                      <p:cBhvr>
                                        <p:cTn id="142" dur="500"/>
                                        <p:tgtEl>
                                          <p:spTgt spid="115"/>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1" fill="hold" grpId="0" nodeType="clickEffect">
                                  <p:stCondLst>
                                    <p:cond delay="0"/>
                                  </p:stCondLst>
                                  <p:childTnLst>
                                    <p:set>
                                      <p:cBhvr>
                                        <p:cTn id="146" dur="1" fill="hold">
                                          <p:stCondLst>
                                            <p:cond delay="0"/>
                                          </p:stCondLst>
                                        </p:cTn>
                                        <p:tgtEl>
                                          <p:spTgt spid="118"/>
                                        </p:tgtEl>
                                        <p:attrNameLst>
                                          <p:attrName>style.visibility</p:attrName>
                                        </p:attrNameLst>
                                      </p:cBhvr>
                                      <p:to>
                                        <p:strVal val="visible"/>
                                      </p:to>
                                    </p:set>
                                    <p:anim calcmode="lin" valueType="num">
                                      <p:cBhvr additive="base">
                                        <p:cTn id="147" dur="500"/>
                                        <p:tgtEl>
                                          <p:spTgt spid="118"/>
                                        </p:tgtEl>
                                        <p:attrNameLst>
                                          <p:attrName>ppt_y</p:attrName>
                                        </p:attrNameLst>
                                      </p:cBhvr>
                                      <p:tavLst>
                                        <p:tav tm="0">
                                          <p:val>
                                            <p:strVal val="#ppt_y-#ppt_h*1.125000"/>
                                          </p:val>
                                        </p:tav>
                                        <p:tav tm="100000">
                                          <p:val>
                                            <p:strVal val="#ppt_y"/>
                                          </p:val>
                                        </p:tav>
                                      </p:tavLst>
                                    </p:anim>
                                    <p:animEffect transition="in" filter="wipe(down)">
                                      <p:cBhvr>
                                        <p:cTn id="148" dur="500"/>
                                        <p:tgtEl>
                                          <p:spTgt spid="118"/>
                                        </p:tgtEl>
                                      </p:cBhvr>
                                    </p:animEffect>
                                  </p:childTnLst>
                                </p:cTn>
                              </p:par>
                            </p:childTnLst>
                          </p:cTn>
                        </p:par>
                      </p:childTnLst>
                    </p:cTn>
                  </p:par>
                  <p:par>
                    <p:cTn id="149" fill="hold">
                      <p:stCondLst>
                        <p:cond delay="indefinite"/>
                      </p:stCondLst>
                      <p:childTnLst>
                        <p:par>
                          <p:cTn id="150" fill="hold">
                            <p:stCondLst>
                              <p:cond delay="0"/>
                            </p:stCondLst>
                            <p:childTnLst>
                              <p:par>
                                <p:cTn id="151" presetID="12" presetClass="entr" presetSubtype="1" fill="hold" grpId="0" nodeType="clickEffect">
                                  <p:stCondLst>
                                    <p:cond delay="0"/>
                                  </p:stCondLst>
                                  <p:childTnLst>
                                    <p:set>
                                      <p:cBhvr>
                                        <p:cTn id="152" dur="1" fill="hold">
                                          <p:stCondLst>
                                            <p:cond delay="0"/>
                                          </p:stCondLst>
                                        </p:cTn>
                                        <p:tgtEl>
                                          <p:spTgt spid="119"/>
                                        </p:tgtEl>
                                        <p:attrNameLst>
                                          <p:attrName>style.visibility</p:attrName>
                                        </p:attrNameLst>
                                      </p:cBhvr>
                                      <p:to>
                                        <p:strVal val="visible"/>
                                      </p:to>
                                    </p:set>
                                    <p:anim calcmode="lin" valueType="num">
                                      <p:cBhvr additive="base">
                                        <p:cTn id="153" dur="500"/>
                                        <p:tgtEl>
                                          <p:spTgt spid="119"/>
                                        </p:tgtEl>
                                        <p:attrNameLst>
                                          <p:attrName>ppt_y</p:attrName>
                                        </p:attrNameLst>
                                      </p:cBhvr>
                                      <p:tavLst>
                                        <p:tav tm="0">
                                          <p:val>
                                            <p:strVal val="#ppt_y-#ppt_h*1.125000"/>
                                          </p:val>
                                        </p:tav>
                                        <p:tav tm="100000">
                                          <p:val>
                                            <p:strVal val="#ppt_y"/>
                                          </p:val>
                                        </p:tav>
                                      </p:tavLst>
                                    </p:anim>
                                    <p:animEffect transition="in" filter="wipe(down)">
                                      <p:cBhvr>
                                        <p:cTn id="154" dur="500"/>
                                        <p:tgtEl>
                                          <p:spTgt spid="119"/>
                                        </p:tgtEl>
                                      </p:cBhvr>
                                    </p:animEffect>
                                  </p:childTnLst>
                                </p:cTn>
                              </p:par>
                            </p:childTnLst>
                          </p:cTn>
                        </p:par>
                      </p:childTnLst>
                    </p:cTn>
                  </p:par>
                  <p:par>
                    <p:cTn id="155" fill="hold">
                      <p:stCondLst>
                        <p:cond delay="indefinite"/>
                      </p:stCondLst>
                      <p:childTnLst>
                        <p:par>
                          <p:cTn id="156" fill="hold">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120"/>
                                        </p:tgtEl>
                                        <p:attrNameLst>
                                          <p:attrName>style.visibility</p:attrName>
                                        </p:attrNameLst>
                                      </p:cBhvr>
                                      <p:to>
                                        <p:strVal val="visible"/>
                                      </p:to>
                                    </p:set>
                                    <p:anim calcmode="lin" valueType="num">
                                      <p:cBhvr additive="base">
                                        <p:cTn id="159" dur="500"/>
                                        <p:tgtEl>
                                          <p:spTgt spid="120"/>
                                        </p:tgtEl>
                                        <p:attrNameLst>
                                          <p:attrName>ppt_y</p:attrName>
                                        </p:attrNameLst>
                                      </p:cBhvr>
                                      <p:tavLst>
                                        <p:tav tm="0">
                                          <p:val>
                                            <p:strVal val="#ppt_y-#ppt_h*1.125000"/>
                                          </p:val>
                                        </p:tav>
                                        <p:tav tm="100000">
                                          <p:val>
                                            <p:strVal val="#ppt_y"/>
                                          </p:val>
                                        </p:tav>
                                      </p:tavLst>
                                    </p:anim>
                                    <p:animEffect transition="in" filter="wipe(down)">
                                      <p:cBhvr>
                                        <p:cTn id="16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6" grpId="0"/>
      <p:bldP spid="78" grpId="0"/>
      <p:bldP spid="81" grpId="0"/>
      <p:bldP spid="82" grpId="0" animBg="1"/>
      <p:bldP spid="83" grpId="0" animBg="1"/>
      <p:bldP spid="84" grpId="0"/>
      <p:bldP spid="85" grpId="0"/>
      <p:bldP spid="86" grpId="0"/>
      <p:bldP spid="93" grpId="0"/>
      <p:bldP spid="94" grpId="0" animBg="1"/>
      <p:bldP spid="95" grpId="0" animBg="1"/>
      <p:bldP spid="98" grpId="0" animBg="1"/>
      <p:bldP spid="113" grpId="0" animBg="1"/>
      <p:bldP spid="79" grpId="0" animBg="1"/>
      <p:bldP spid="114" grpId="0" animBg="1"/>
      <p:bldP spid="115" grpId="0"/>
      <p:bldP spid="116" grpId="0"/>
      <p:bldP spid="117" grpId="0"/>
      <p:bldP spid="118" grpId="0"/>
      <p:bldP spid="119" grpId="0"/>
      <p:bldP spid="120" grpId="0"/>
      <p:bldP spid="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376362" y="-539563"/>
            <a:ext cx="11896725" cy="5962650"/>
            <a:chOff x="0" y="-539563"/>
            <a:chExt cx="11896725" cy="5962650"/>
          </a:xfrm>
        </p:grpSpPr>
        <p:pic>
          <p:nvPicPr>
            <p:cNvPr id="60"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sp>
        <p:nvSpPr>
          <p:cNvPr id="5" name="Rectangle 4"/>
          <p:cNvSpPr/>
          <p:nvPr/>
        </p:nvSpPr>
        <p:spPr>
          <a:xfrm>
            <a:off x="2810212" y="209550"/>
            <a:ext cx="3523577" cy="400110"/>
          </a:xfrm>
          <a:prstGeom prst="rect">
            <a:avLst/>
          </a:prstGeom>
          <a:noFill/>
        </p:spPr>
        <p:txBody>
          <a:bodyPr wrap="squar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between F</a:t>
            </a:r>
            <a:r>
              <a:rPr lang="en-US"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 and 2F</a:t>
            </a:r>
            <a:r>
              <a:rPr lang="en-US"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 </a:t>
            </a:r>
            <a:endParaRPr lang="en-IN"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endParaRPr>
          </a:p>
        </p:txBody>
      </p:sp>
      <p:sp>
        <p:nvSpPr>
          <p:cNvPr id="114" name="Rectangle 113"/>
          <p:cNvSpPr/>
          <p:nvPr/>
        </p:nvSpPr>
        <p:spPr>
          <a:xfrm>
            <a:off x="0" y="3009149"/>
            <a:ext cx="3927668"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3397" y="3235012"/>
            <a:ext cx="2209800"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116" name="Rectangle 115"/>
          <p:cNvSpPr/>
          <p:nvPr/>
        </p:nvSpPr>
        <p:spPr>
          <a:xfrm>
            <a:off x="-72080" y="2853863"/>
            <a:ext cx="2247167"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117" name="Rectangle 116"/>
          <p:cNvSpPr/>
          <p:nvPr/>
        </p:nvSpPr>
        <p:spPr>
          <a:xfrm>
            <a:off x="2019891" y="2853862"/>
            <a:ext cx="1754640"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Beyond 2F</a:t>
            </a:r>
            <a:r>
              <a:rPr lang="en-US" sz="2000" kern="0" baseline="-2500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118" name="Rectangle 117"/>
          <p:cNvSpPr/>
          <p:nvPr/>
        </p:nvSpPr>
        <p:spPr>
          <a:xfrm>
            <a:off x="2059753" y="3389057"/>
            <a:ext cx="1927016"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Real</a:t>
            </a:r>
          </a:p>
        </p:txBody>
      </p:sp>
      <p:sp>
        <p:nvSpPr>
          <p:cNvPr id="119" name="Rectangle 118"/>
          <p:cNvSpPr/>
          <p:nvPr/>
        </p:nvSpPr>
        <p:spPr>
          <a:xfrm>
            <a:off x="2059753" y="3614146"/>
            <a:ext cx="1927016" cy="707886"/>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Inverted</a:t>
            </a:r>
          </a:p>
        </p:txBody>
      </p:sp>
      <p:sp>
        <p:nvSpPr>
          <p:cNvPr id="120" name="Rectangle 119"/>
          <p:cNvSpPr/>
          <p:nvPr/>
        </p:nvSpPr>
        <p:spPr>
          <a:xfrm>
            <a:off x="2029885" y="4147010"/>
            <a:ext cx="2167266" cy="400110"/>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Larger</a:t>
            </a:r>
          </a:p>
        </p:txBody>
      </p:sp>
      <p:cxnSp>
        <p:nvCxnSpPr>
          <p:cNvPr id="65" name="Straight Arrow Connector 64"/>
          <p:cNvCxnSpPr/>
          <p:nvPr/>
        </p:nvCxnSpPr>
        <p:spPr>
          <a:xfrm>
            <a:off x="513726" y="2285629"/>
            <a:ext cx="8449056" cy="0"/>
          </a:xfrm>
          <a:prstGeom prst="straightConnector1">
            <a:avLst/>
          </a:prstGeom>
          <a:noFill/>
          <a:ln w="28575" cap="flat" cmpd="sng" algn="ctr">
            <a:solidFill>
              <a:schemeClr val="bg1"/>
            </a:solidFill>
            <a:prstDash val="solid"/>
            <a:headEnd type="none" w="lg" len="lg"/>
            <a:tailEnd type="none" w="lg" len="lg"/>
          </a:ln>
          <a:effectLst/>
        </p:spPr>
      </p:cxnSp>
      <p:sp>
        <p:nvSpPr>
          <p:cNvPr id="66" name="TextBox 65"/>
          <p:cNvSpPr txBox="1"/>
          <p:nvPr/>
        </p:nvSpPr>
        <p:spPr>
          <a:xfrm>
            <a:off x="1576463" y="2290081"/>
            <a:ext cx="49725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67" name="Flowchart: Connector 66"/>
          <p:cNvSpPr/>
          <p:nvPr/>
        </p:nvSpPr>
        <p:spPr>
          <a:xfrm>
            <a:off x="1780356" y="223629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68" name="TextBox 67"/>
          <p:cNvSpPr txBox="1"/>
          <p:nvPr/>
        </p:nvSpPr>
        <p:spPr>
          <a:xfrm>
            <a:off x="7055271" y="2297701"/>
            <a:ext cx="497252"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69" name="Flowchart: Connector 68"/>
          <p:cNvSpPr/>
          <p:nvPr/>
        </p:nvSpPr>
        <p:spPr>
          <a:xfrm>
            <a:off x="7254240" y="223629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70" name="Straight Connector 69"/>
          <p:cNvCxnSpPr/>
          <p:nvPr/>
        </p:nvCxnSpPr>
        <p:spPr>
          <a:xfrm rot="5400000">
            <a:off x="3425192" y="2274601"/>
            <a:ext cx="2286000" cy="1194"/>
          </a:xfrm>
          <a:prstGeom prst="line">
            <a:avLst/>
          </a:prstGeom>
          <a:noFill/>
          <a:ln w="28575" cap="flat" cmpd="sng" algn="ctr">
            <a:solidFill>
              <a:schemeClr val="bg1"/>
            </a:solidFill>
            <a:prstDash val="sysDash"/>
          </a:ln>
          <a:effectLst>
            <a:outerShdw blurRad="50800" dist="38100" dir="5400000" algn="t" rotWithShape="0">
              <a:prstClr val="black">
                <a:alpha val="40000"/>
              </a:prstClr>
            </a:outerShdw>
          </a:effectLst>
        </p:spPr>
      </p:cxnSp>
      <p:sp>
        <p:nvSpPr>
          <p:cNvPr id="71" name="TextBox 70"/>
          <p:cNvSpPr txBox="1"/>
          <p:nvPr/>
        </p:nvSpPr>
        <p:spPr>
          <a:xfrm>
            <a:off x="4526131" y="2288589"/>
            <a:ext cx="362600"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72" name="Arc 71"/>
          <p:cNvSpPr/>
          <p:nvPr/>
        </p:nvSpPr>
        <p:spPr>
          <a:xfrm rot="5400000" flipH="1">
            <a:off x="1630995" y="998675"/>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74" name="Arc 73"/>
          <p:cNvSpPr/>
          <p:nvPr/>
        </p:nvSpPr>
        <p:spPr>
          <a:xfrm rot="16200000">
            <a:off x="3653846" y="996187"/>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107" name="TextBox 106"/>
          <p:cNvSpPr txBox="1"/>
          <p:nvPr/>
        </p:nvSpPr>
        <p:spPr>
          <a:xfrm>
            <a:off x="5787158" y="2293256"/>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108" name="TextBox 107"/>
          <p:cNvSpPr txBox="1"/>
          <p:nvPr/>
        </p:nvSpPr>
        <p:spPr>
          <a:xfrm>
            <a:off x="2370003" y="1555193"/>
            <a:ext cx="324128"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109" name="TextBox 108"/>
          <p:cNvSpPr txBox="1"/>
          <p:nvPr/>
        </p:nvSpPr>
        <p:spPr>
          <a:xfrm>
            <a:off x="2380423" y="2246986"/>
            <a:ext cx="30008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110" name="Straight Connector 109"/>
          <p:cNvCxnSpPr>
            <a:stCxn id="108" idx="2"/>
          </p:cNvCxnSpPr>
          <p:nvPr/>
        </p:nvCxnSpPr>
        <p:spPr>
          <a:xfrm flipV="1">
            <a:off x="2532067" y="1893747"/>
            <a:ext cx="2061362" cy="30778"/>
          </a:xfrm>
          <a:prstGeom prst="line">
            <a:avLst/>
          </a:prstGeom>
          <a:noFill/>
          <a:ln w="28575" cap="flat" cmpd="sng" algn="ctr">
            <a:solidFill>
              <a:srgbClr val="00FFFF"/>
            </a:solidFill>
            <a:prstDash val="solid"/>
          </a:ln>
          <a:effectLst/>
        </p:spPr>
      </p:cxnSp>
      <p:cxnSp>
        <p:nvCxnSpPr>
          <p:cNvPr id="111" name="Straight Connector 110"/>
          <p:cNvCxnSpPr/>
          <p:nvPr/>
        </p:nvCxnSpPr>
        <p:spPr>
          <a:xfrm>
            <a:off x="4588669" y="1894463"/>
            <a:ext cx="4079081" cy="1234002"/>
          </a:xfrm>
          <a:prstGeom prst="line">
            <a:avLst/>
          </a:prstGeom>
          <a:noFill/>
          <a:ln w="28575" cap="flat" cmpd="sng" algn="ctr">
            <a:solidFill>
              <a:srgbClr val="00FFFF"/>
            </a:solidFill>
            <a:prstDash val="solid"/>
          </a:ln>
          <a:effectLst/>
        </p:spPr>
      </p:cxnSp>
      <p:cxnSp>
        <p:nvCxnSpPr>
          <p:cNvPr id="112" name="Straight Arrow Connector 111"/>
          <p:cNvCxnSpPr/>
          <p:nvPr/>
        </p:nvCxnSpPr>
        <p:spPr>
          <a:xfrm>
            <a:off x="3388005" y="1893649"/>
            <a:ext cx="91440" cy="1588"/>
          </a:xfrm>
          <a:prstGeom prst="straightConnector1">
            <a:avLst/>
          </a:prstGeom>
          <a:noFill/>
          <a:ln w="28575" cap="flat" cmpd="sng" algn="ctr">
            <a:solidFill>
              <a:srgbClr val="00FFFF"/>
            </a:solidFill>
            <a:prstDash val="solid"/>
            <a:tailEnd type="stealth" w="lg" len="lg"/>
          </a:ln>
          <a:effectLst/>
        </p:spPr>
      </p:cxnSp>
      <p:cxnSp>
        <p:nvCxnSpPr>
          <p:cNvPr id="121" name="Straight Arrow Connector 120"/>
          <p:cNvCxnSpPr/>
          <p:nvPr/>
        </p:nvCxnSpPr>
        <p:spPr>
          <a:xfrm flipV="1">
            <a:off x="2525021" y="1888629"/>
            <a:ext cx="0" cy="387888"/>
          </a:xfrm>
          <a:prstGeom prst="straightConnector1">
            <a:avLst/>
          </a:prstGeom>
          <a:noFill/>
          <a:ln w="38100" cap="flat" cmpd="sng" algn="ctr">
            <a:solidFill>
              <a:srgbClr val="FFFF00"/>
            </a:solidFill>
            <a:prstDash val="solid"/>
            <a:headEnd type="none" w="med" len="med"/>
            <a:tailEnd type="stealth" w="lg" len="lg"/>
          </a:ln>
          <a:effectLst/>
        </p:spPr>
      </p:cxnSp>
      <p:cxnSp>
        <p:nvCxnSpPr>
          <p:cNvPr id="122" name="Straight Connector 121"/>
          <p:cNvCxnSpPr/>
          <p:nvPr/>
        </p:nvCxnSpPr>
        <p:spPr>
          <a:xfrm>
            <a:off x="2516981" y="1890215"/>
            <a:ext cx="2061369" cy="390525"/>
          </a:xfrm>
          <a:prstGeom prst="line">
            <a:avLst/>
          </a:prstGeom>
          <a:noFill/>
          <a:ln w="28575" cap="flat" cmpd="sng" algn="ctr">
            <a:solidFill>
              <a:srgbClr val="FF66FF"/>
            </a:solidFill>
            <a:prstDash val="solid"/>
          </a:ln>
          <a:effectLst/>
        </p:spPr>
      </p:cxnSp>
      <p:cxnSp>
        <p:nvCxnSpPr>
          <p:cNvPr id="123" name="Straight Arrow Connector 122"/>
          <p:cNvCxnSpPr/>
          <p:nvPr/>
        </p:nvCxnSpPr>
        <p:spPr>
          <a:xfrm>
            <a:off x="3288718" y="2036613"/>
            <a:ext cx="121114" cy="24532"/>
          </a:xfrm>
          <a:prstGeom prst="straightConnector1">
            <a:avLst/>
          </a:prstGeom>
          <a:noFill/>
          <a:ln w="28575" cap="flat" cmpd="sng" algn="ctr">
            <a:solidFill>
              <a:srgbClr val="FF00FF"/>
            </a:solidFill>
            <a:prstDash val="solid"/>
            <a:tailEnd type="stealth" w="lg" len="lg"/>
          </a:ln>
          <a:effectLst/>
        </p:spPr>
      </p:cxnSp>
      <p:sp>
        <p:nvSpPr>
          <p:cNvPr id="124" name="TextBox 123"/>
          <p:cNvSpPr txBox="1"/>
          <p:nvPr/>
        </p:nvSpPr>
        <p:spPr>
          <a:xfrm>
            <a:off x="3020653" y="2290081"/>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125" name="Flowchart: Connector 124"/>
          <p:cNvSpPr/>
          <p:nvPr/>
        </p:nvSpPr>
        <p:spPr>
          <a:xfrm>
            <a:off x="3144561" y="223905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126" name="Flowchart: Connector 125"/>
          <p:cNvSpPr/>
          <p:nvPr/>
        </p:nvSpPr>
        <p:spPr>
          <a:xfrm>
            <a:off x="5886450" y="2245817"/>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127" name="Straight Arrow Connector 126"/>
          <p:cNvCxnSpPr/>
          <p:nvPr/>
        </p:nvCxnSpPr>
        <p:spPr>
          <a:xfrm rot="300000">
            <a:off x="5201302" y="2085709"/>
            <a:ext cx="76200" cy="20003"/>
          </a:xfrm>
          <a:prstGeom prst="straightConnector1">
            <a:avLst/>
          </a:prstGeom>
          <a:noFill/>
          <a:ln w="19050" cap="flat" cmpd="sng" algn="ctr">
            <a:solidFill>
              <a:srgbClr val="00FFFF"/>
            </a:solidFill>
            <a:prstDash val="solid"/>
            <a:tailEnd type="stealth" w="lg" len="lg"/>
          </a:ln>
          <a:effectLst/>
        </p:spPr>
      </p:cxnSp>
      <p:cxnSp>
        <p:nvCxnSpPr>
          <p:cNvPr id="128" name="Straight Connector 127"/>
          <p:cNvCxnSpPr/>
          <p:nvPr/>
        </p:nvCxnSpPr>
        <p:spPr>
          <a:xfrm>
            <a:off x="4566346" y="2284885"/>
            <a:ext cx="3937574" cy="718612"/>
          </a:xfrm>
          <a:prstGeom prst="line">
            <a:avLst/>
          </a:prstGeom>
          <a:noFill/>
          <a:ln w="28575" cap="flat" cmpd="sng" algn="ctr">
            <a:solidFill>
              <a:srgbClr val="FF66FF"/>
            </a:solidFill>
            <a:prstDash val="solid"/>
          </a:ln>
          <a:effectLst/>
        </p:spPr>
      </p:cxnSp>
      <p:cxnSp>
        <p:nvCxnSpPr>
          <p:cNvPr id="129" name="Straight Arrow Connector 128"/>
          <p:cNvCxnSpPr/>
          <p:nvPr/>
        </p:nvCxnSpPr>
        <p:spPr>
          <a:xfrm rot="120000">
            <a:off x="5465062" y="2451698"/>
            <a:ext cx="78354" cy="9524"/>
          </a:xfrm>
          <a:prstGeom prst="straightConnector1">
            <a:avLst/>
          </a:prstGeom>
          <a:noFill/>
          <a:ln w="28575" cap="flat" cmpd="sng" algn="ctr">
            <a:solidFill>
              <a:srgbClr val="FF00FF"/>
            </a:solidFill>
            <a:prstDash val="solid"/>
            <a:tailEnd type="stealth" w="lg" len="lg"/>
          </a:ln>
          <a:effectLst/>
        </p:spPr>
      </p:cxnSp>
      <p:grpSp>
        <p:nvGrpSpPr>
          <p:cNvPr id="130" name="Group 129"/>
          <p:cNvGrpSpPr/>
          <p:nvPr/>
        </p:nvGrpSpPr>
        <p:grpSpPr>
          <a:xfrm>
            <a:off x="7756855" y="2978063"/>
            <a:ext cx="425116" cy="369332"/>
            <a:chOff x="4625340" y="2827359"/>
            <a:chExt cx="425116" cy="369332"/>
          </a:xfrm>
        </p:grpSpPr>
        <p:sp>
          <p:nvSpPr>
            <p:cNvPr id="131" name="Rectangle 130"/>
            <p:cNvSpPr/>
            <p:nvPr/>
          </p:nvSpPr>
          <p:spPr>
            <a:xfrm>
              <a:off x="4625340" y="2827359"/>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cxnSp>
          <p:nvCxnSpPr>
            <p:cNvPr id="132" name="Straight Connector 131"/>
            <p:cNvCxnSpPr/>
            <p:nvPr/>
          </p:nvCxnSpPr>
          <p:spPr>
            <a:xfrm>
              <a:off x="4953000"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7778285" y="1906002"/>
            <a:ext cx="425116" cy="369332"/>
            <a:chOff x="4733624" y="2876550"/>
            <a:chExt cx="425116" cy="369332"/>
          </a:xfrm>
        </p:grpSpPr>
        <p:sp>
          <p:nvSpPr>
            <p:cNvPr id="134" name="Rectangle 133"/>
            <p:cNvSpPr/>
            <p:nvPr/>
          </p:nvSpPr>
          <p:spPr>
            <a:xfrm>
              <a:off x="4733624" y="2876550"/>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135" name="Straight Connector 134"/>
            <p:cNvCxnSpPr/>
            <p:nvPr/>
          </p:nvCxnSpPr>
          <p:spPr>
            <a:xfrm>
              <a:off x="4972052"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cxnSp>
        <p:nvCxnSpPr>
          <p:cNvPr id="136" name="Straight Arrow Connector 135"/>
          <p:cNvCxnSpPr/>
          <p:nvPr/>
        </p:nvCxnSpPr>
        <p:spPr>
          <a:xfrm>
            <a:off x="7911215" y="2276518"/>
            <a:ext cx="0" cy="655523"/>
          </a:xfrm>
          <a:prstGeom prst="straightConnector1">
            <a:avLst/>
          </a:prstGeom>
          <a:noFill/>
          <a:ln w="38100" cap="flat" cmpd="sng" algn="ctr">
            <a:solidFill>
              <a:srgbClr val="FFFF00"/>
            </a:solidFill>
            <a:prstDash val="solid"/>
            <a:headEnd type="none" w="med" len="med"/>
            <a:tailEnd type="stealth" w="lg" len="lg"/>
          </a:ln>
          <a:effectLst/>
        </p:spPr>
      </p:cxnSp>
      <p:sp>
        <p:nvSpPr>
          <p:cNvPr id="138" name="Flowchart: Connector 137"/>
          <p:cNvSpPr/>
          <p:nvPr/>
        </p:nvSpPr>
        <p:spPr>
          <a:xfrm>
            <a:off x="7861935" y="2860809"/>
            <a:ext cx="91440" cy="91440"/>
          </a:xfrm>
          <a:prstGeom prst="flowChartConnector">
            <a:avLst/>
          </a:prstGeom>
          <a:solidFill>
            <a:srgbClr val="FFFF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144" name="Flowchart: Connector 143"/>
          <p:cNvSpPr/>
          <p:nvPr/>
        </p:nvSpPr>
        <p:spPr>
          <a:xfrm>
            <a:off x="4527650" y="2234149"/>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Tree>
    <p:extLst>
      <p:ext uri="{BB962C8B-B14F-4D97-AF65-F5344CB8AC3E}">
        <p14:creationId xmlns:p14="http://schemas.microsoft.com/office/powerpoint/2010/main" val="1698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barn(outVertical)">
                                      <p:cBhvr>
                                        <p:cTn id="13" dur="500"/>
                                        <p:tgtEl>
                                          <p:spTgt spid="65"/>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6"/>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out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wipe(down)">
                                      <p:cBhvr>
                                        <p:cTn id="62" dur="500"/>
                                        <p:tgtEl>
                                          <p:spTgt spid="121"/>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08"/>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xit" presetSubtype="21" fill="hold" nodeType="clickEffect">
                                  <p:stCondLst>
                                    <p:cond delay="0"/>
                                  </p:stCondLst>
                                  <p:childTnLst>
                                    <p:animEffect transition="out" filter="barn(inVertical)">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wipe(left)">
                                      <p:cBhvr>
                                        <p:cTn id="78" dur="1000"/>
                                        <p:tgtEl>
                                          <p:spTgt spid="110"/>
                                        </p:tgtEl>
                                      </p:cBhvr>
                                    </p:animEffect>
                                  </p:childTnLst>
                                </p:cTn>
                              </p:par>
                              <p:par>
                                <p:cTn id="79" presetID="10" presetClass="entr" presetSubtype="0" fill="hold" nodeType="withEffect">
                                  <p:stCondLst>
                                    <p:cond delay="500"/>
                                  </p:stCondLst>
                                  <p:childTnLst>
                                    <p:set>
                                      <p:cBhvr>
                                        <p:cTn id="80" dur="1" fill="hold">
                                          <p:stCondLst>
                                            <p:cond delay="0"/>
                                          </p:stCondLst>
                                        </p:cTn>
                                        <p:tgtEl>
                                          <p:spTgt spid="112"/>
                                        </p:tgtEl>
                                        <p:attrNameLst>
                                          <p:attrName>style.visibility</p:attrName>
                                        </p:attrNameLst>
                                      </p:cBhvr>
                                      <p:to>
                                        <p:strVal val="visible"/>
                                      </p:to>
                                    </p:set>
                                    <p:animEffect transition="in" filter="fade">
                                      <p:cBhvr>
                                        <p:cTn id="81" dur="500"/>
                                        <p:tgtEl>
                                          <p:spTgt spid="1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left)">
                                      <p:cBhvr>
                                        <p:cTn id="86" dur="1000"/>
                                        <p:tgtEl>
                                          <p:spTgt spid="111"/>
                                        </p:tgtEl>
                                      </p:cBhvr>
                                    </p:animEffect>
                                  </p:childTnLst>
                                </p:cTn>
                              </p:par>
                              <p:par>
                                <p:cTn id="87" presetID="22" presetClass="entr" presetSubtype="8" fill="hold" nodeType="withEffect">
                                  <p:stCondLst>
                                    <p:cond delay="500"/>
                                  </p:stCondLst>
                                  <p:childTnLst>
                                    <p:set>
                                      <p:cBhvr>
                                        <p:cTn id="88" dur="1" fill="hold">
                                          <p:stCondLst>
                                            <p:cond delay="0"/>
                                          </p:stCondLst>
                                        </p:cTn>
                                        <p:tgtEl>
                                          <p:spTgt spid="127"/>
                                        </p:tgtEl>
                                        <p:attrNameLst>
                                          <p:attrName>style.visibility</p:attrName>
                                        </p:attrNameLst>
                                      </p:cBhvr>
                                      <p:to>
                                        <p:strVal val="visible"/>
                                      </p:to>
                                    </p:set>
                                    <p:animEffect transition="in" filter="wipe(left)">
                                      <p:cBhvr>
                                        <p:cTn id="89" dur="500"/>
                                        <p:tgtEl>
                                          <p:spTgt spid="12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22"/>
                                        </p:tgtEl>
                                        <p:attrNameLst>
                                          <p:attrName>style.visibility</p:attrName>
                                        </p:attrNameLst>
                                      </p:cBhvr>
                                      <p:to>
                                        <p:strVal val="visible"/>
                                      </p:to>
                                    </p:set>
                                    <p:animEffect transition="in" filter="wipe(left)">
                                      <p:cBhvr>
                                        <p:cTn id="94" dur="1000"/>
                                        <p:tgtEl>
                                          <p:spTgt spid="122"/>
                                        </p:tgtEl>
                                      </p:cBhvr>
                                    </p:animEffect>
                                  </p:childTnLst>
                                </p:cTn>
                              </p:par>
                              <p:par>
                                <p:cTn id="95" presetID="10" presetClass="entr" presetSubtype="0" fill="hold" nodeType="withEffect">
                                  <p:stCondLst>
                                    <p:cond delay="500"/>
                                  </p:stCondLst>
                                  <p:childTnLst>
                                    <p:set>
                                      <p:cBhvr>
                                        <p:cTn id="96" dur="1" fill="hold">
                                          <p:stCondLst>
                                            <p:cond delay="0"/>
                                          </p:stCondLst>
                                        </p:cTn>
                                        <p:tgtEl>
                                          <p:spTgt spid="123"/>
                                        </p:tgtEl>
                                        <p:attrNameLst>
                                          <p:attrName>style.visibility</p:attrName>
                                        </p:attrNameLst>
                                      </p:cBhvr>
                                      <p:to>
                                        <p:strVal val="visible"/>
                                      </p:to>
                                    </p:set>
                                    <p:animEffect transition="in" filter="fade">
                                      <p:cBhvr>
                                        <p:cTn id="97" dur="500"/>
                                        <p:tgtEl>
                                          <p:spTgt spid="1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28"/>
                                        </p:tgtEl>
                                        <p:attrNameLst>
                                          <p:attrName>style.visibility</p:attrName>
                                        </p:attrNameLst>
                                      </p:cBhvr>
                                      <p:to>
                                        <p:strVal val="visible"/>
                                      </p:to>
                                    </p:set>
                                    <p:animEffect transition="in" filter="wipe(left)">
                                      <p:cBhvr>
                                        <p:cTn id="102" dur="1000"/>
                                        <p:tgtEl>
                                          <p:spTgt spid="128"/>
                                        </p:tgtEl>
                                      </p:cBhvr>
                                    </p:animEffect>
                                  </p:childTnLst>
                                </p:cTn>
                              </p:par>
                              <p:par>
                                <p:cTn id="103" presetID="10" presetClass="entr" presetSubtype="0" fill="hold" nodeType="withEffect">
                                  <p:stCondLst>
                                    <p:cond delay="500"/>
                                  </p:stCondLst>
                                  <p:childTnLst>
                                    <p:set>
                                      <p:cBhvr>
                                        <p:cTn id="104" dur="1" fill="hold">
                                          <p:stCondLst>
                                            <p:cond delay="0"/>
                                          </p:stCondLst>
                                        </p:cTn>
                                        <p:tgtEl>
                                          <p:spTgt spid="129"/>
                                        </p:tgtEl>
                                        <p:attrNameLst>
                                          <p:attrName>style.visibility</p:attrName>
                                        </p:attrNameLst>
                                      </p:cBhvr>
                                      <p:to>
                                        <p:strVal val="visible"/>
                                      </p:to>
                                    </p:set>
                                    <p:animEffect transition="in" filter="fade">
                                      <p:cBhvr>
                                        <p:cTn id="105" dur="500"/>
                                        <p:tgtEl>
                                          <p:spTgt spid="129"/>
                                        </p:tgtEl>
                                      </p:cBhvr>
                                    </p:animEffect>
                                  </p:childTnLst>
                                </p:cTn>
                              </p:par>
                            </p:childTnLst>
                          </p:cTn>
                        </p:par>
                        <p:par>
                          <p:cTn id="106" fill="hold">
                            <p:stCondLst>
                              <p:cond delay="1000"/>
                            </p:stCondLst>
                            <p:childTnLst>
                              <p:par>
                                <p:cTn id="107" presetID="53" presetClass="entr" presetSubtype="0"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36"/>
                                        </p:tgtEl>
                                        <p:attrNameLst>
                                          <p:attrName>style.visibility</p:attrName>
                                        </p:attrNameLst>
                                      </p:cBhvr>
                                      <p:to>
                                        <p:strVal val="visible"/>
                                      </p:to>
                                    </p:set>
                                    <p:animEffect transition="in" filter="wipe(down)">
                                      <p:cBhvr>
                                        <p:cTn id="116" dur="500"/>
                                        <p:tgtEl>
                                          <p:spTgt spid="136"/>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3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14"/>
                                        </p:tgtEl>
                                        <p:attrNameLst>
                                          <p:attrName>style.visibility</p:attrName>
                                        </p:attrNameLst>
                                      </p:cBhvr>
                                      <p:to>
                                        <p:strVal val="visible"/>
                                      </p:to>
                                    </p:set>
                                    <p:animEffect transition="in" filter="wipe(up)">
                                      <p:cBhvr>
                                        <p:cTn id="127" dur="500"/>
                                        <p:tgtEl>
                                          <p:spTgt spid="114"/>
                                        </p:tgtEl>
                                      </p:cBhvr>
                                    </p:animEffect>
                                  </p:childTnLst>
                                </p:cTn>
                              </p:par>
                            </p:childTnLst>
                          </p:cTn>
                        </p:par>
                        <p:par>
                          <p:cTn id="128" fill="hold">
                            <p:stCondLst>
                              <p:cond delay="500"/>
                            </p:stCondLst>
                            <p:childTnLst>
                              <p:par>
                                <p:cTn id="129" presetID="16" presetClass="entr" presetSubtype="21" fill="hold" grpId="0" nodeType="after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barn(inVertical)">
                                      <p:cBhvr>
                                        <p:cTn id="131" dur="500"/>
                                        <p:tgtEl>
                                          <p:spTgt spid="116"/>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barn(inVertical)">
                                      <p:cBhvr>
                                        <p:cTn id="136" dur="500"/>
                                        <p:tgtEl>
                                          <p:spTgt spid="117"/>
                                        </p:tgtEl>
                                      </p:cBhvr>
                                    </p:animEffect>
                                  </p:childTnLst>
                                </p:cTn>
                              </p:par>
                            </p:childTnLst>
                          </p:cTn>
                        </p:par>
                      </p:childTnLst>
                    </p:cTn>
                  </p:par>
                  <p:par>
                    <p:cTn id="137" fill="hold">
                      <p:stCondLst>
                        <p:cond delay="indefinite"/>
                      </p:stCondLst>
                      <p:childTnLst>
                        <p:par>
                          <p:cTn id="138" fill="hold">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115"/>
                                        </p:tgtEl>
                                        <p:attrNameLst>
                                          <p:attrName>style.visibility</p:attrName>
                                        </p:attrNameLst>
                                      </p:cBhvr>
                                      <p:to>
                                        <p:strVal val="visible"/>
                                      </p:to>
                                    </p:set>
                                    <p:anim calcmode="lin" valueType="num">
                                      <p:cBhvr additive="base">
                                        <p:cTn id="141" dur="500"/>
                                        <p:tgtEl>
                                          <p:spTgt spid="115"/>
                                        </p:tgtEl>
                                        <p:attrNameLst>
                                          <p:attrName>ppt_x</p:attrName>
                                        </p:attrNameLst>
                                      </p:cBhvr>
                                      <p:tavLst>
                                        <p:tav tm="0">
                                          <p:val>
                                            <p:strVal val="#ppt_x-#ppt_w*1.125000"/>
                                          </p:val>
                                        </p:tav>
                                        <p:tav tm="100000">
                                          <p:val>
                                            <p:strVal val="#ppt_x"/>
                                          </p:val>
                                        </p:tav>
                                      </p:tavLst>
                                    </p:anim>
                                    <p:animEffect transition="in" filter="wipe(right)">
                                      <p:cBhvr>
                                        <p:cTn id="142" dur="500"/>
                                        <p:tgtEl>
                                          <p:spTgt spid="115"/>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1" fill="hold" grpId="0" nodeType="clickEffect">
                                  <p:stCondLst>
                                    <p:cond delay="0"/>
                                  </p:stCondLst>
                                  <p:childTnLst>
                                    <p:set>
                                      <p:cBhvr>
                                        <p:cTn id="146" dur="1" fill="hold">
                                          <p:stCondLst>
                                            <p:cond delay="0"/>
                                          </p:stCondLst>
                                        </p:cTn>
                                        <p:tgtEl>
                                          <p:spTgt spid="118"/>
                                        </p:tgtEl>
                                        <p:attrNameLst>
                                          <p:attrName>style.visibility</p:attrName>
                                        </p:attrNameLst>
                                      </p:cBhvr>
                                      <p:to>
                                        <p:strVal val="visible"/>
                                      </p:to>
                                    </p:set>
                                    <p:anim calcmode="lin" valueType="num">
                                      <p:cBhvr additive="base">
                                        <p:cTn id="147" dur="500"/>
                                        <p:tgtEl>
                                          <p:spTgt spid="118"/>
                                        </p:tgtEl>
                                        <p:attrNameLst>
                                          <p:attrName>ppt_y</p:attrName>
                                        </p:attrNameLst>
                                      </p:cBhvr>
                                      <p:tavLst>
                                        <p:tav tm="0">
                                          <p:val>
                                            <p:strVal val="#ppt_y-#ppt_h*1.125000"/>
                                          </p:val>
                                        </p:tav>
                                        <p:tav tm="100000">
                                          <p:val>
                                            <p:strVal val="#ppt_y"/>
                                          </p:val>
                                        </p:tav>
                                      </p:tavLst>
                                    </p:anim>
                                    <p:animEffect transition="in" filter="wipe(down)">
                                      <p:cBhvr>
                                        <p:cTn id="148" dur="500"/>
                                        <p:tgtEl>
                                          <p:spTgt spid="118"/>
                                        </p:tgtEl>
                                      </p:cBhvr>
                                    </p:animEffect>
                                  </p:childTnLst>
                                </p:cTn>
                              </p:par>
                            </p:childTnLst>
                          </p:cTn>
                        </p:par>
                      </p:childTnLst>
                    </p:cTn>
                  </p:par>
                  <p:par>
                    <p:cTn id="149" fill="hold">
                      <p:stCondLst>
                        <p:cond delay="indefinite"/>
                      </p:stCondLst>
                      <p:childTnLst>
                        <p:par>
                          <p:cTn id="150" fill="hold">
                            <p:stCondLst>
                              <p:cond delay="0"/>
                            </p:stCondLst>
                            <p:childTnLst>
                              <p:par>
                                <p:cTn id="151" presetID="12" presetClass="entr" presetSubtype="1" fill="hold" grpId="0" nodeType="clickEffect">
                                  <p:stCondLst>
                                    <p:cond delay="0"/>
                                  </p:stCondLst>
                                  <p:childTnLst>
                                    <p:set>
                                      <p:cBhvr>
                                        <p:cTn id="152" dur="1" fill="hold">
                                          <p:stCondLst>
                                            <p:cond delay="0"/>
                                          </p:stCondLst>
                                        </p:cTn>
                                        <p:tgtEl>
                                          <p:spTgt spid="119"/>
                                        </p:tgtEl>
                                        <p:attrNameLst>
                                          <p:attrName>style.visibility</p:attrName>
                                        </p:attrNameLst>
                                      </p:cBhvr>
                                      <p:to>
                                        <p:strVal val="visible"/>
                                      </p:to>
                                    </p:set>
                                    <p:anim calcmode="lin" valueType="num">
                                      <p:cBhvr additive="base">
                                        <p:cTn id="153" dur="500"/>
                                        <p:tgtEl>
                                          <p:spTgt spid="119"/>
                                        </p:tgtEl>
                                        <p:attrNameLst>
                                          <p:attrName>ppt_y</p:attrName>
                                        </p:attrNameLst>
                                      </p:cBhvr>
                                      <p:tavLst>
                                        <p:tav tm="0">
                                          <p:val>
                                            <p:strVal val="#ppt_y-#ppt_h*1.125000"/>
                                          </p:val>
                                        </p:tav>
                                        <p:tav tm="100000">
                                          <p:val>
                                            <p:strVal val="#ppt_y"/>
                                          </p:val>
                                        </p:tav>
                                      </p:tavLst>
                                    </p:anim>
                                    <p:animEffect transition="in" filter="wipe(down)">
                                      <p:cBhvr>
                                        <p:cTn id="154" dur="500"/>
                                        <p:tgtEl>
                                          <p:spTgt spid="119"/>
                                        </p:tgtEl>
                                      </p:cBhvr>
                                    </p:animEffect>
                                  </p:childTnLst>
                                </p:cTn>
                              </p:par>
                            </p:childTnLst>
                          </p:cTn>
                        </p:par>
                      </p:childTnLst>
                    </p:cTn>
                  </p:par>
                  <p:par>
                    <p:cTn id="155" fill="hold">
                      <p:stCondLst>
                        <p:cond delay="indefinite"/>
                      </p:stCondLst>
                      <p:childTnLst>
                        <p:par>
                          <p:cTn id="156" fill="hold">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120"/>
                                        </p:tgtEl>
                                        <p:attrNameLst>
                                          <p:attrName>style.visibility</p:attrName>
                                        </p:attrNameLst>
                                      </p:cBhvr>
                                      <p:to>
                                        <p:strVal val="visible"/>
                                      </p:to>
                                    </p:set>
                                    <p:anim calcmode="lin" valueType="num">
                                      <p:cBhvr additive="base">
                                        <p:cTn id="159" dur="500"/>
                                        <p:tgtEl>
                                          <p:spTgt spid="120"/>
                                        </p:tgtEl>
                                        <p:attrNameLst>
                                          <p:attrName>ppt_y</p:attrName>
                                        </p:attrNameLst>
                                      </p:cBhvr>
                                      <p:tavLst>
                                        <p:tav tm="0">
                                          <p:val>
                                            <p:strVal val="#ppt_y-#ppt_h*1.125000"/>
                                          </p:val>
                                        </p:tav>
                                        <p:tav tm="100000">
                                          <p:val>
                                            <p:strVal val="#ppt_y"/>
                                          </p:val>
                                        </p:tav>
                                      </p:tavLst>
                                    </p:anim>
                                    <p:animEffect transition="in" filter="wipe(down)">
                                      <p:cBhvr>
                                        <p:cTn id="16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4" grpId="0" animBg="1"/>
      <p:bldP spid="115" grpId="0"/>
      <p:bldP spid="116" grpId="0"/>
      <p:bldP spid="117" grpId="0"/>
      <p:bldP spid="118" grpId="0"/>
      <p:bldP spid="119" grpId="0"/>
      <p:bldP spid="120" grpId="0"/>
      <p:bldP spid="66" grpId="0"/>
      <p:bldP spid="67" grpId="0" animBg="1"/>
      <p:bldP spid="68" grpId="0"/>
      <p:bldP spid="69" grpId="0" animBg="1"/>
      <p:bldP spid="71" grpId="0"/>
      <p:bldP spid="72" grpId="0" animBg="1"/>
      <p:bldP spid="74" grpId="0" animBg="1"/>
      <p:bldP spid="107" grpId="0"/>
      <p:bldP spid="108" grpId="0"/>
      <p:bldP spid="109" grpId="0"/>
      <p:bldP spid="124" grpId="0"/>
      <p:bldP spid="125" grpId="0" animBg="1"/>
      <p:bldP spid="126" grpId="0" animBg="1"/>
      <p:bldP spid="138" grpId="0" animBg="1"/>
      <p:bldP spid="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376362" y="-539563"/>
            <a:ext cx="11896725" cy="5962650"/>
            <a:chOff x="0" y="-539563"/>
            <a:chExt cx="11896725" cy="5962650"/>
          </a:xfrm>
        </p:grpSpPr>
        <p:pic>
          <p:nvPicPr>
            <p:cNvPr id="52"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sp>
        <p:nvSpPr>
          <p:cNvPr id="5" name="Rectangle 4"/>
          <p:cNvSpPr/>
          <p:nvPr/>
        </p:nvSpPr>
        <p:spPr>
          <a:xfrm>
            <a:off x="3577517" y="209550"/>
            <a:ext cx="1988967" cy="400110"/>
          </a:xfrm>
          <a:prstGeom prst="rect">
            <a:avLst/>
          </a:prstGeom>
          <a:noFill/>
        </p:spPr>
        <p:txBody>
          <a:bodyPr wrap="squar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at F</a:t>
            </a:r>
            <a:r>
              <a:rPr lang="en-US"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p>
        </p:txBody>
      </p:sp>
      <p:sp>
        <p:nvSpPr>
          <p:cNvPr id="114" name="Rectangle 113"/>
          <p:cNvSpPr/>
          <p:nvPr/>
        </p:nvSpPr>
        <p:spPr>
          <a:xfrm>
            <a:off x="0" y="3000562"/>
            <a:ext cx="3946897"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4168" y="3226425"/>
            <a:ext cx="2209800"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116" name="Rectangle 115"/>
          <p:cNvSpPr/>
          <p:nvPr/>
        </p:nvSpPr>
        <p:spPr>
          <a:xfrm>
            <a:off x="-52851" y="2845276"/>
            <a:ext cx="2247167"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117" name="Rectangle 116"/>
          <p:cNvSpPr/>
          <p:nvPr/>
        </p:nvSpPr>
        <p:spPr>
          <a:xfrm>
            <a:off x="1983397" y="2999163"/>
            <a:ext cx="1754640" cy="400110"/>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At infinity</a:t>
            </a:r>
          </a:p>
        </p:txBody>
      </p:sp>
      <p:sp>
        <p:nvSpPr>
          <p:cNvPr id="118" name="Rectangle 117"/>
          <p:cNvSpPr/>
          <p:nvPr/>
        </p:nvSpPr>
        <p:spPr>
          <a:xfrm>
            <a:off x="2078982" y="3380470"/>
            <a:ext cx="1927016"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Real</a:t>
            </a:r>
          </a:p>
        </p:txBody>
      </p:sp>
      <p:sp>
        <p:nvSpPr>
          <p:cNvPr id="119" name="Rectangle 118"/>
          <p:cNvSpPr/>
          <p:nvPr/>
        </p:nvSpPr>
        <p:spPr>
          <a:xfrm>
            <a:off x="2078982" y="3605559"/>
            <a:ext cx="1927016" cy="707886"/>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Inverted</a:t>
            </a:r>
          </a:p>
        </p:txBody>
      </p:sp>
      <p:sp>
        <p:nvSpPr>
          <p:cNvPr id="120" name="Rectangle 119"/>
          <p:cNvSpPr/>
          <p:nvPr/>
        </p:nvSpPr>
        <p:spPr>
          <a:xfrm>
            <a:off x="2049114" y="3984536"/>
            <a:ext cx="2167266" cy="707886"/>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Very large</a:t>
            </a:r>
          </a:p>
        </p:txBody>
      </p:sp>
      <p:cxnSp>
        <p:nvCxnSpPr>
          <p:cNvPr id="75" name="Straight Arrow Connector 74"/>
          <p:cNvCxnSpPr/>
          <p:nvPr/>
        </p:nvCxnSpPr>
        <p:spPr>
          <a:xfrm>
            <a:off x="393700" y="2266299"/>
            <a:ext cx="8449056" cy="0"/>
          </a:xfrm>
          <a:prstGeom prst="straightConnector1">
            <a:avLst/>
          </a:prstGeom>
          <a:noFill/>
          <a:ln w="28575" cap="flat" cmpd="sng" algn="ctr">
            <a:solidFill>
              <a:schemeClr val="bg1"/>
            </a:solidFill>
            <a:prstDash val="solid"/>
            <a:headEnd type="none" w="lg" len="lg"/>
            <a:tailEnd type="none" w="lg" len="lg"/>
          </a:ln>
          <a:effectLst/>
        </p:spPr>
      </p:cxnSp>
      <p:sp>
        <p:nvSpPr>
          <p:cNvPr id="76" name="TextBox 75"/>
          <p:cNvSpPr txBox="1"/>
          <p:nvPr/>
        </p:nvSpPr>
        <p:spPr>
          <a:xfrm>
            <a:off x="1576463" y="2270751"/>
            <a:ext cx="49725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77" name="Flowchart: Connector 76"/>
          <p:cNvSpPr/>
          <p:nvPr/>
        </p:nvSpPr>
        <p:spPr>
          <a:xfrm>
            <a:off x="1780356" y="221696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78" name="TextBox 77"/>
          <p:cNvSpPr txBox="1"/>
          <p:nvPr/>
        </p:nvSpPr>
        <p:spPr>
          <a:xfrm>
            <a:off x="7055271" y="2278371"/>
            <a:ext cx="497252"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79" name="Flowchart: Connector 78"/>
          <p:cNvSpPr/>
          <p:nvPr/>
        </p:nvSpPr>
        <p:spPr>
          <a:xfrm>
            <a:off x="7254240" y="221696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80" name="Straight Connector 79"/>
          <p:cNvCxnSpPr/>
          <p:nvPr/>
        </p:nvCxnSpPr>
        <p:spPr>
          <a:xfrm rot="5400000">
            <a:off x="3425192" y="2255271"/>
            <a:ext cx="2286000" cy="1194"/>
          </a:xfrm>
          <a:prstGeom prst="line">
            <a:avLst/>
          </a:prstGeom>
          <a:noFill/>
          <a:ln w="28575" cap="flat" cmpd="sng" algn="ctr">
            <a:solidFill>
              <a:schemeClr val="bg1"/>
            </a:solidFill>
            <a:prstDash val="sysDash"/>
          </a:ln>
          <a:effectLst>
            <a:outerShdw blurRad="50800" dist="38100" dir="5400000" algn="t" rotWithShape="0">
              <a:prstClr val="black">
                <a:alpha val="40000"/>
              </a:prstClr>
            </a:outerShdw>
          </a:effectLst>
        </p:spPr>
      </p:cxnSp>
      <p:sp>
        <p:nvSpPr>
          <p:cNvPr id="81" name="TextBox 80"/>
          <p:cNvSpPr txBox="1"/>
          <p:nvPr/>
        </p:nvSpPr>
        <p:spPr>
          <a:xfrm>
            <a:off x="4526131" y="2269259"/>
            <a:ext cx="362600"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82" name="Arc 81"/>
          <p:cNvSpPr/>
          <p:nvPr/>
        </p:nvSpPr>
        <p:spPr>
          <a:xfrm rot="5400000" flipH="1">
            <a:off x="1630995" y="979345"/>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3" name="Arc 82"/>
          <p:cNvSpPr/>
          <p:nvPr/>
        </p:nvSpPr>
        <p:spPr>
          <a:xfrm rot="16200000">
            <a:off x="3653846" y="976857"/>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4" name="TextBox 83"/>
          <p:cNvSpPr txBox="1"/>
          <p:nvPr/>
        </p:nvSpPr>
        <p:spPr>
          <a:xfrm>
            <a:off x="5787158" y="2273926"/>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85" name="TextBox 84"/>
          <p:cNvSpPr txBox="1"/>
          <p:nvPr/>
        </p:nvSpPr>
        <p:spPr>
          <a:xfrm>
            <a:off x="3044088" y="1535863"/>
            <a:ext cx="324128"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86" name="TextBox 85"/>
          <p:cNvSpPr txBox="1"/>
          <p:nvPr/>
        </p:nvSpPr>
        <p:spPr>
          <a:xfrm>
            <a:off x="2836942" y="2227656"/>
            <a:ext cx="30008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87" name="Straight Connector 86"/>
          <p:cNvCxnSpPr/>
          <p:nvPr/>
        </p:nvCxnSpPr>
        <p:spPr>
          <a:xfrm flipH="1">
            <a:off x="3198137" y="1874417"/>
            <a:ext cx="1394499" cy="0"/>
          </a:xfrm>
          <a:prstGeom prst="line">
            <a:avLst/>
          </a:prstGeom>
          <a:noFill/>
          <a:ln w="28575" cap="flat" cmpd="sng" algn="ctr">
            <a:solidFill>
              <a:srgbClr val="00FFFF"/>
            </a:solidFill>
            <a:prstDash val="solid"/>
          </a:ln>
          <a:effectLst/>
        </p:spPr>
      </p:cxnSp>
      <p:cxnSp>
        <p:nvCxnSpPr>
          <p:cNvPr id="88" name="Straight Connector 87"/>
          <p:cNvCxnSpPr/>
          <p:nvPr/>
        </p:nvCxnSpPr>
        <p:spPr>
          <a:xfrm>
            <a:off x="4557713" y="1866123"/>
            <a:ext cx="4110037" cy="1243012"/>
          </a:xfrm>
          <a:prstGeom prst="line">
            <a:avLst/>
          </a:prstGeom>
          <a:noFill/>
          <a:ln w="28575" cap="flat" cmpd="sng" algn="ctr">
            <a:solidFill>
              <a:srgbClr val="00FFFF"/>
            </a:solidFill>
            <a:prstDash val="solid"/>
          </a:ln>
          <a:effectLst/>
        </p:spPr>
      </p:cxnSp>
      <p:cxnSp>
        <p:nvCxnSpPr>
          <p:cNvPr id="89" name="Straight Arrow Connector 88"/>
          <p:cNvCxnSpPr/>
          <p:nvPr/>
        </p:nvCxnSpPr>
        <p:spPr>
          <a:xfrm>
            <a:off x="3870960" y="1874319"/>
            <a:ext cx="91440" cy="1588"/>
          </a:xfrm>
          <a:prstGeom prst="straightConnector1">
            <a:avLst/>
          </a:prstGeom>
          <a:noFill/>
          <a:ln w="28575" cap="flat" cmpd="sng" algn="ctr">
            <a:solidFill>
              <a:srgbClr val="00FFFF"/>
            </a:solidFill>
            <a:prstDash val="solid"/>
            <a:tailEnd type="stealth" w="lg" len="lg"/>
          </a:ln>
          <a:effectLst/>
        </p:spPr>
      </p:cxnSp>
      <p:cxnSp>
        <p:nvCxnSpPr>
          <p:cNvPr id="90" name="Straight Arrow Connector 89"/>
          <p:cNvCxnSpPr/>
          <p:nvPr/>
        </p:nvCxnSpPr>
        <p:spPr>
          <a:xfrm flipV="1">
            <a:off x="3200400" y="1869299"/>
            <a:ext cx="0" cy="387888"/>
          </a:xfrm>
          <a:prstGeom prst="straightConnector1">
            <a:avLst/>
          </a:prstGeom>
          <a:noFill/>
          <a:ln w="38100" cap="flat" cmpd="sng" algn="ctr">
            <a:solidFill>
              <a:srgbClr val="FFFF00"/>
            </a:solidFill>
            <a:prstDash val="solid"/>
            <a:headEnd type="none" w="med" len="med"/>
            <a:tailEnd type="stealth" w="lg" len="lg"/>
          </a:ln>
          <a:effectLst/>
        </p:spPr>
      </p:cxnSp>
      <p:cxnSp>
        <p:nvCxnSpPr>
          <p:cNvPr id="91" name="Straight Connector 90"/>
          <p:cNvCxnSpPr/>
          <p:nvPr/>
        </p:nvCxnSpPr>
        <p:spPr>
          <a:xfrm>
            <a:off x="3200400" y="1878124"/>
            <a:ext cx="1377950" cy="383286"/>
          </a:xfrm>
          <a:prstGeom prst="line">
            <a:avLst/>
          </a:prstGeom>
          <a:noFill/>
          <a:ln w="28575" cap="flat" cmpd="sng" algn="ctr">
            <a:solidFill>
              <a:srgbClr val="FF66FF"/>
            </a:solidFill>
            <a:prstDash val="solid"/>
          </a:ln>
          <a:effectLst/>
        </p:spPr>
      </p:cxnSp>
      <p:cxnSp>
        <p:nvCxnSpPr>
          <p:cNvPr id="92" name="Straight Arrow Connector 91"/>
          <p:cNvCxnSpPr/>
          <p:nvPr/>
        </p:nvCxnSpPr>
        <p:spPr>
          <a:xfrm rot="240000">
            <a:off x="3772036" y="2042683"/>
            <a:ext cx="119915" cy="24532"/>
          </a:xfrm>
          <a:prstGeom prst="straightConnector1">
            <a:avLst/>
          </a:prstGeom>
          <a:noFill/>
          <a:ln w="28575" cap="flat" cmpd="sng" algn="ctr">
            <a:solidFill>
              <a:srgbClr val="FF00FF"/>
            </a:solidFill>
            <a:prstDash val="solid"/>
            <a:tailEnd type="stealth" w="lg" len="lg"/>
          </a:ln>
          <a:effectLst/>
        </p:spPr>
      </p:cxnSp>
      <p:sp>
        <p:nvSpPr>
          <p:cNvPr id="93" name="TextBox 92"/>
          <p:cNvSpPr txBox="1"/>
          <p:nvPr/>
        </p:nvSpPr>
        <p:spPr>
          <a:xfrm>
            <a:off x="3079224" y="2270751"/>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94" name="Flowchart: Connector 93"/>
          <p:cNvSpPr/>
          <p:nvPr/>
        </p:nvSpPr>
        <p:spPr>
          <a:xfrm>
            <a:off x="3154085" y="2219722"/>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95" name="Flowchart: Connector 94"/>
          <p:cNvSpPr/>
          <p:nvPr/>
        </p:nvSpPr>
        <p:spPr>
          <a:xfrm>
            <a:off x="5886450" y="2226487"/>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96" name="Straight Arrow Connector 95"/>
          <p:cNvCxnSpPr/>
          <p:nvPr/>
        </p:nvCxnSpPr>
        <p:spPr>
          <a:xfrm rot="300000">
            <a:off x="5201302" y="2066379"/>
            <a:ext cx="76200" cy="20003"/>
          </a:xfrm>
          <a:prstGeom prst="straightConnector1">
            <a:avLst/>
          </a:prstGeom>
          <a:noFill/>
          <a:ln w="19050" cap="flat" cmpd="sng" algn="ctr">
            <a:solidFill>
              <a:srgbClr val="00FFFF"/>
            </a:solidFill>
            <a:prstDash val="solid"/>
            <a:tailEnd type="stealth" w="lg" len="lg"/>
          </a:ln>
          <a:effectLst/>
        </p:spPr>
      </p:cxnSp>
      <p:cxnSp>
        <p:nvCxnSpPr>
          <p:cNvPr id="97" name="Straight Connector 96"/>
          <p:cNvCxnSpPr/>
          <p:nvPr/>
        </p:nvCxnSpPr>
        <p:spPr>
          <a:xfrm>
            <a:off x="4568789" y="2267491"/>
            <a:ext cx="3514770" cy="988144"/>
          </a:xfrm>
          <a:prstGeom prst="line">
            <a:avLst/>
          </a:prstGeom>
          <a:noFill/>
          <a:ln w="28575" cap="flat" cmpd="sng" algn="ctr">
            <a:solidFill>
              <a:srgbClr val="FF66FF"/>
            </a:solidFill>
            <a:prstDash val="solid"/>
          </a:ln>
          <a:effectLst/>
        </p:spPr>
      </p:cxnSp>
      <p:cxnSp>
        <p:nvCxnSpPr>
          <p:cNvPr id="98" name="Straight Arrow Connector 97"/>
          <p:cNvCxnSpPr/>
          <p:nvPr/>
        </p:nvCxnSpPr>
        <p:spPr>
          <a:xfrm>
            <a:off x="6155531" y="2712992"/>
            <a:ext cx="93090" cy="29707"/>
          </a:xfrm>
          <a:prstGeom prst="straightConnector1">
            <a:avLst/>
          </a:prstGeom>
          <a:noFill/>
          <a:ln w="28575" cap="flat" cmpd="sng" algn="ctr">
            <a:solidFill>
              <a:srgbClr val="FF00FF"/>
            </a:solidFill>
            <a:prstDash val="solid"/>
            <a:tailEnd type="stealth" w="lg" len="lg"/>
          </a:ln>
          <a:effectLst/>
        </p:spPr>
      </p:cxnSp>
      <p:sp>
        <p:nvSpPr>
          <p:cNvPr id="105" name="Flowchart: Connector 104"/>
          <p:cNvSpPr/>
          <p:nvPr/>
        </p:nvSpPr>
        <p:spPr>
          <a:xfrm>
            <a:off x="4527650" y="2214819"/>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Tree>
    <p:extLst>
      <p:ext uri="{BB962C8B-B14F-4D97-AF65-F5344CB8AC3E}">
        <p14:creationId xmlns:p14="http://schemas.microsoft.com/office/powerpoint/2010/main" val="39848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outVertical)">
                                      <p:cBhvr>
                                        <p:cTn id="13" dur="500"/>
                                        <p:tgtEl>
                                          <p:spTgt spid="75"/>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8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out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wipe(down)">
                                      <p:cBhvr>
                                        <p:cTn id="62" dur="500"/>
                                        <p:tgtEl>
                                          <p:spTgt spid="90"/>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xit" presetSubtype="21" fill="hold" nodeType="clickEffect">
                                  <p:stCondLst>
                                    <p:cond delay="0"/>
                                  </p:stCondLst>
                                  <p:childTnLst>
                                    <p:animEffect transition="out" filter="barn(inVertical)">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left)">
                                      <p:cBhvr>
                                        <p:cTn id="78" dur="1000"/>
                                        <p:tgtEl>
                                          <p:spTgt spid="87"/>
                                        </p:tgtEl>
                                      </p:cBhvr>
                                    </p:animEffect>
                                  </p:childTnLst>
                                </p:cTn>
                              </p:par>
                              <p:par>
                                <p:cTn id="79" presetID="10" presetClass="entr" presetSubtype="0" fill="hold" nodeType="withEffect">
                                  <p:stCondLst>
                                    <p:cond delay="50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wipe(left)">
                                      <p:cBhvr>
                                        <p:cTn id="86" dur="1000"/>
                                        <p:tgtEl>
                                          <p:spTgt spid="88"/>
                                        </p:tgtEl>
                                      </p:cBhvr>
                                    </p:animEffect>
                                  </p:childTnLst>
                                </p:cTn>
                              </p:par>
                              <p:par>
                                <p:cTn id="87" presetID="22" presetClass="entr" presetSubtype="8" fill="hold" nodeType="withEffect">
                                  <p:stCondLst>
                                    <p:cond delay="500"/>
                                  </p:stCondLst>
                                  <p:childTnLst>
                                    <p:set>
                                      <p:cBhvr>
                                        <p:cTn id="88" dur="1" fill="hold">
                                          <p:stCondLst>
                                            <p:cond delay="0"/>
                                          </p:stCondLst>
                                        </p:cTn>
                                        <p:tgtEl>
                                          <p:spTgt spid="96"/>
                                        </p:tgtEl>
                                        <p:attrNameLst>
                                          <p:attrName>style.visibility</p:attrName>
                                        </p:attrNameLst>
                                      </p:cBhvr>
                                      <p:to>
                                        <p:strVal val="visible"/>
                                      </p:to>
                                    </p:set>
                                    <p:animEffect transition="in" filter="wipe(left)">
                                      <p:cBhvr>
                                        <p:cTn id="89" dur="500"/>
                                        <p:tgtEl>
                                          <p:spTgt spid="9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left)">
                                      <p:cBhvr>
                                        <p:cTn id="94" dur="1000"/>
                                        <p:tgtEl>
                                          <p:spTgt spid="91"/>
                                        </p:tgtEl>
                                      </p:cBhvr>
                                    </p:animEffect>
                                  </p:childTnLst>
                                </p:cTn>
                              </p:par>
                              <p:par>
                                <p:cTn id="95" presetID="10" presetClass="entr" presetSubtype="0" fill="hold" nodeType="withEffect">
                                  <p:stCondLst>
                                    <p:cond delay="500"/>
                                  </p:stCondLst>
                                  <p:childTnLst>
                                    <p:set>
                                      <p:cBhvr>
                                        <p:cTn id="96" dur="1" fill="hold">
                                          <p:stCondLst>
                                            <p:cond delay="0"/>
                                          </p:stCondLst>
                                        </p:cTn>
                                        <p:tgtEl>
                                          <p:spTgt spid="92"/>
                                        </p:tgtEl>
                                        <p:attrNameLst>
                                          <p:attrName>style.visibility</p:attrName>
                                        </p:attrNameLst>
                                      </p:cBhvr>
                                      <p:to>
                                        <p:strVal val="visible"/>
                                      </p:to>
                                    </p:set>
                                    <p:animEffect transition="in" filter="fade">
                                      <p:cBhvr>
                                        <p:cTn id="97" dur="500"/>
                                        <p:tgtEl>
                                          <p:spTgt spid="9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wipe(left)">
                                      <p:cBhvr>
                                        <p:cTn id="102" dur="1000"/>
                                        <p:tgtEl>
                                          <p:spTgt spid="97"/>
                                        </p:tgtEl>
                                      </p:cBhvr>
                                    </p:animEffect>
                                  </p:childTnLst>
                                </p:cTn>
                              </p:par>
                              <p:par>
                                <p:cTn id="103" presetID="10" presetClass="entr" presetSubtype="0" fill="hold" nodeType="withEffect">
                                  <p:stCondLst>
                                    <p:cond delay="500"/>
                                  </p:stCondLst>
                                  <p:childTnLst>
                                    <p:set>
                                      <p:cBhvr>
                                        <p:cTn id="104" dur="1" fill="hold">
                                          <p:stCondLst>
                                            <p:cond delay="0"/>
                                          </p:stCondLst>
                                        </p:cTn>
                                        <p:tgtEl>
                                          <p:spTgt spid="98"/>
                                        </p:tgtEl>
                                        <p:attrNameLst>
                                          <p:attrName>style.visibility</p:attrName>
                                        </p:attrNameLst>
                                      </p:cBhvr>
                                      <p:to>
                                        <p:strVal val="visible"/>
                                      </p:to>
                                    </p:set>
                                    <p:animEffect transition="in" filter="fade">
                                      <p:cBhvr>
                                        <p:cTn id="105" dur="500"/>
                                        <p:tgtEl>
                                          <p:spTgt spid="9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14"/>
                                        </p:tgtEl>
                                        <p:attrNameLst>
                                          <p:attrName>style.visibility</p:attrName>
                                        </p:attrNameLst>
                                      </p:cBhvr>
                                      <p:to>
                                        <p:strVal val="visible"/>
                                      </p:to>
                                    </p:set>
                                    <p:animEffect transition="in" filter="wipe(up)">
                                      <p:cBhvr>
                                        <p:cTn id="110" dur="500"/>
                                        <p:tgtEl>
                                          <p:spTgt spid="114"/>
                                        </p:tgtEl>
                                      </p:cBhvr>
                                    </p:animEffect>
                                  </p:childTnLst>
                                </p:cTn>
                              </p:par>
                            </p:childTnLst>
                          </p:cTn>
                        </p:par>
                        <p:par>
                          <p:cTn id="111" fill="hold">
                            <p:stCondLst>
                              <p:cond delay="500"/>
                            </p:stCondLst>
                            <p:childTnLst>
                              <p:par>
                                <p:cTn id="112" presetID="16" presetClass="entr" presetSubtype="21" fill="hold" grpId="0" nodeType="afterEffect">
                                  <p:stCondLst>
                                    <p:cond delay="0"/>
                                  </p:stCondLst>
                                  <p:childTnLst>
                                    <p:set>
                                      <p:cBhvr>
                                        <p:cTn id="113" dur="1" fill="hold">
                                          <p:stCondLst>
                                            <p:cond delay="0"/>
                                          </p:stCondLst>
                                        </p:cTn>
                                        <p:tgtEl>
                                          <p:spTgt spid="116"/>
                                        </p:tgtEl>
                                        <p:attrNameLst>
                                          <p:attrName>style.visibility</p:attrName>
                                        </p:attrNameLst>
                                      </p:cBhvr>
                                      <p:to>
                                        <p:strVal val="visible"/>
                                      </p:to>
                                    </p:set>
                                    <p:animEffect transition="in" filter="barn(inVertical)">
                                      <p:cBhvr>
                                        <p:cTn id="114" dur="500"/>
                                        <p:tgtEl>
                                          <p:spTgt spid="11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117"/>
                                        </p:tgtEl>
                                        <p:attrNameLst>
                                          <p:attrName>style.visibility</p:attrName>
                                        </p:attrNameLst>
                                      </p:cBhvr>
                                      <p:to>
                                        <p:strVal val="visible"/>
                                      </p:to>
                                    </p:set>
                                    <p:animEffect transition="in" filter="barn(inVertical)">
                                      <p:cBhvr>
                                        <p:cTn id="119" dur="500"/>
                                        <p:tgtEl>
                                          <p:spTgt spid="117"/>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8" fill="hold" grpId="0" nodeType="clickEffect">
                                  <p:stCondLst>
                                    <p:cond delay="0"/>
                                  </p:stCondLst>
                                  <p:childTnLst>
                                    <p:set>
                                      <p:cBhvr>
                                        <p:cTn id="123" dur="1" fill="hold">
                                          <p:stCondLst>
                                            <p:cond delay="0"/>
                                          </p:stCondLst>
                                        </p:cTn>
                                        <p:tgtEl>
                                          <p:spTgt spid="115"/>
                                        </p:tgtEl>
                                        <p:attrNameLst>
                                          <p:attrName>style.visibility</p:attrName>
                                        </p:attrNameLst>
                                      </p:cBhvr>
                                      <p:to>
                                        <p:strVal val="visible"/>
                                      </p:to>
                                    </p:set>
                                    <p:anim calcmode="lin" valueType="num">
                                      <p:cBhvr additive="base">
                                        <p:cTn id="124" dur="500"/>
                                        <p:tgtEl>
                                          <p:spTgt spid="115"/>
                                        </p:tgtEl>
                                        <p:attrNameLst>
                                          <p:attrName>ppt_x</p:attrName>
                                        </p:attrNameLst>
                                      </p:cBhvr>
                                      <p:tavLst>
                                        <p:tav tm="0">
                                          <p:val>
                                            <p:strVal val="#ppt_x-#ppt_w*1.125000"/>
                                          </p:val>
                                        </p:tav>
                                        <p:tav tm="100000">
                                          <p:val>
                                            <p:strVal val="#ppt_x"/>
                                          </p:val>
                                        </p:tav>
                                      </p:tavLst>
                                    </p:anim>
                                    <p:animEffect transition="in" filter="wipe(right)">
                                      <p:cBhvr>
                                        <p:cTn id="125" dur="500"/>
                                        <p:tgtEl>
                                          <p:spTgt spid="115"/>
                                        </p:tgtEl>
                                      </p:cBhvr>
                                    </p:animEffect>
                                  </p:childTnLst>
                                </p:cTn>
                              </p:par>
                            </p:childTnLst>
                          </p:cTn>
                        </p:par>
                      </p:childTnLst>
                    </p:cTn>
                  </p:par>
                  <p:par>
                    <p:cTn id="126" fill="hold">
                      <p:stCondLst>
                        <p:cond delay="indefinite"/>
                      </p:stCondLst>
                      <p:childTnLst>
                        <p:par>
                          <p:cTn id="127" fill="hold">
                            <p:stCondLst>
                              <p:cond delay="0"/>
                            </p:stCondLst>
                            <p:childTnLst>
                              <p:par>
                                <p:cTn id="128" presetID="12" presetClass="entr" presetSubtype="1" fill="hold" grpId="0" nodeType="clickEffect">
                                  <p:stCondLst>
                                    <p:cond delay="0"/>
                                  </p:stCondLst>
                                  <p:childTnLst>
                                    <p:set>
                                      <p:cBhvr>
                                        <p:cTn id="129" dur="1" fill="hold">
                                          <p:stCondLst>
                                            <p:cond delay="0"/>
                                          </p:stCondLst>
                                        </p:cTn>
                                        <p:tgtEl>
                                          <p:spTgt spid="118"/>
                                        </p:tgtEl>
                                        <p:attrNameLst>
                                          <p:attrName>style.visibility</p:attrName>
                                        </p:attrNameLst>
                                      </p:cBhvr>
                                      <p:to>
                                        <p:strVal val="visible"/>
                                      </p:to>
                                    </p:set>
                                    <p:anim calcmode="lin" valueType="num">
                                      <p:cBhvr additive="base">
                                        <p:cTn id="130" dur="500"/>
                                        <p:tgtEl>
                                          <p:spTgt spid="118"/>
                                        </p:tgtEl>
                                        <p:attrNameLst>
                                          <p:attrName>ppt_y</p:attrName>
                                        </p:attrNameLst>
                                      </p:cBhvr>
                                      <p:tavLst>
                                        <p:tav tm="0">
                                          <p:val>
                                            <p:strVal val="#ppt_y-#ppt_h*1.125000"/>
                                          </p:val>
                                        </p:tav>
                                        <p:tav tm="100000">
                                          <p:val>
                                            <p:strVal val="#ppt_y"/>
                                          </p:val>
                                        </p:tav>
                                      </p:tavLst>
                                    </p:anim>
                                    <p:animEffect transition="in" filter="wipe(down)">
                                      <p:cBhvr>
                                        <p:cTn id="131" dur="500"/>
                                        <p:tgtEl>
                                          <p:spTgt spid="118"/>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ntr" presetSubtype="1" fill="hold" grpId="0" nodeType="clickEffect">
                                  <p:stCondLst>
                                    <p:cond delay="0"/>
                                  </p:stCondLst>
                                  <p:childTnLst>
                                    <p:set>
                                      <p:cBhvr>
                                        <p:cTn id="135" dur="1" fill="hold">
                                          <p:stCondLst>
                                            <p:cond delay="0"/>
                                          </p:stCondLst>
                                        </p:cTn>
                                        <p:tgtEl>
                                          <p:spTgt spid="119"/>
                                        </p:tgtEl>
                                        <p:attrNameLst>
                                          <p:attrName>style.visibility</p:attrName>
                                        </p:attrNameLst>
                                      </p:cBhvr>
                                      <p:to>
                                        <p:strVal val="visible"/>
                                      </p:to>
                                    </p:set>
                                    <p:anim calcmode="lin" valueType="num">
                                      <p:cBhvr additive="base">
                                        <p:cTn id="136" dur="500"/>
                                        <p:tgtEl>
                                          <p:spTgt spid="119"/>
                                        </p:tgtEl>
                                        <p:attrNameLst>
                                          <p:attrName>ppt_y</p:attrName>
                                        </p:attrNameLst>
                                      </p:cBhvr>
                                      <p:tavLst>
                                        <p:tav tm="0">
                                          <p:val>
                                            <p:strVal val="#ppt_y-#ppt_h*1.125000"/>
                                          </p:val>
                                        </p:tav>
                                        <p:tav tm="100000">
                                          <p:val>
                                            <p:strVal val="#ppt_y"/>
                                          </p:val>
                                        </p:tav>
                                      </p:tavLst>
                                    </p:anim>
                                    <p:animEffect transition="in" filter="wipe(down)">
                                      <p:cBhvr>
                                        <p:cTn id="137" dur="500"/>
                                        <p:tgtEl>
                                          <p:spTgt spid="119"/>
                                        </p:tgtEl>
                                      </p:cBhvr>
                                    </p:animEffect>
                                  </p:childTnLst>
                                </p:cTn>
                              </p:par>
                            </p:childTnLst>
                          </p:cTn>
                        </p:par>
                      </p:childTnLst>
                    </p:cTn>
                  </p:par>
                  <p:par>
                    <p:cTn id="138" fill="hold">
                      <p:stCondLst>
                        <p:cond delay="indefinite"/>
                      </p:stCondLst>
                      <p:childTnLst>
                        <p:par>
                          <p:cTn id="139" fill="hold">
                            <p:stCondLst>
                              <p:cond delay="0"/>
                            </p:stCondLst>
                            <p:childTnLst>
                              <p:par>
                                <p:cTn id="140" presetID="12" presetClass="entr" presetSubtype="1" fill="hold" grpId="0" nodeType="clickEffect">
                                  <p:stCondLst>
                                    <p:cond delay="0"/>
                                  </p:stCondLst>
                                  <p:childTnLst>
                                    <p:set>
                                      <p:cBhvr>
                                        <p:cTn id="141" dur="1" fill="hold">
                                          <p:stCondLst>
                                            <p:cond delay="0"/>
                                          </p:stCondLst>
                                        </p:cTn>
                                        <p:tgtEl>
                                          <p:spTgt spid="120"/>
                                        </p:tgtEl>
                                        <p:attrNameLst>
                                          <p:attrName>style.visibility</p:attrName>
                                        </p:attrNameLst>
                                      </p:cBhvr>
                                      <p:to>
                                        <p:strVal val="visible"/>
                                      </p:to>
                                    </p:set>
                                    <p:anim calcmode="lin" valueType="num">
                                      <p:cBhvr additive="base">
                                        <p:cTn id="142" dur="500"/>
                                        <p:tgtEl>
                                          <p:spTgt spid="120"/>
                                        </p:tgtEl>
                                        <p:attrNameLst>
                                          <p:attrName>ppt_y</p:attrName>
                                        </p:attrNameLst>
                                      </p:cBhvr>
                                      <p:tavLst>
                                        <p:tav tm="0">
                                          <p:val>
                                            <p:strVal val="#ppt_y-#ppt_h*1.125000"/>
                                          </p:val>
                                        </p:tav>
                                        <p:tav tm="100000">
                                          <p:val>
                                            <p:strVal val="#ppt_y"/>
                                          </p:val>
                                        </p:tav>
                                      </p:tavLst>
                                    </p:anim>
                                    <p:animEffect transition="in" filter="wipe(down)">
                                      <p:cBhvr>
                                        <p:cTn id="14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4" grpId="0" animBg="1"/>
      <p:bldP spid="115" grpId="0"/>
      <p:bldP spid="116" grpId="0"/>
      <p:bldP spid="117" grpId="0"/>
      <p:bldP spid="118" grpId="0"/>
      <p:bldP spid="119" grpId="0"/>
      <p:bldP spid="120" grpId="0"/>
      <p:bldP spid="76" grpId="0"/>
      <p:bldP spid="77" grpId="0" animBg="1"/>
      <p:bldP spid="78" grpId="0"/>
      <p:bldP spid="79" grpId="0" animBg="1"/>
      <p:bldP spid="81" grpId="0"/>
      <p:bldP spid="82" grpId="0" animBg="1"/>
      <p:bldP spid="83" grpId="0" animBg="1"/>
      <p:bldP spid="84" grpId="0"/>
      <p:bldP spid="85" grpId="0"/>
      <p:bldP spid="86" grpId="0"/>
      <p:bldP spid="93" grpId="0"/>
      <p:bldP spid="94" grpId="0" animBg="1"/>
      <p:bldP spid="95" grpId="0" animBg="1"/>
      <p:bldP spid="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1376362" y="-539563"/>
            <a:ext cx="11896725" cy="5962650"/>
            <a:chOff x="0" y="-539563"/>
            <a:chExt cx="11896725" cy="5962650"/>
          </a:xfrm>
        </p:grpSpPr>
        <p:pic>
          <p:nvPicPr>
            <p:cNvPr id="76"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sp>
        <p:nvSpPr>
          <p:cNvPr id="5" name="Rectangle 4"/>
          <p:cNvSpPr/>
          <p:nvPr/>
        </p:nvSpPr>
        <p:spPr>
          <a:xfrm>
            <a:off x="3115977" y="209550"/>
            <a:ext cx="2912047" cy="400110"/>
          </a:xfrm>
          <a:prstGeom prst="rect">
            <a:avLst/>
          </a:prstGeom>
          <a:noFill/>
        </p:spPr>
        <p:txBody>
          <a:bodyPr wrap="squar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between F</a:t>
            </a:r>
            <a:r>
              <a:rPr lang="en-US" sz="2000" kern="0" baseline="-2500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1</a:t>
            </a: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 and O </a:t>
            </a:r>
          </a:p>
        </p:txBody>
      </p:sp>
      <p:sp>
        <p:nvSpPr>
          <p:cNvPr id="114" name="Rectangle 113"/>
          <p:cNvSpPr/>
          <p:nvPr/>
        </p:nvSpPr>
        <p:spPr>
          <a:xfrm>
            <a:off x="0" y="3028634"/>
            <a:ext cx="3933764"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7301" y="3254497"/>
            <a:ext cx="2209800"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116" name="Rectangle 115"/>
          <p:cNvSpPr/>
          <p:nvPr/>
        </p:nvSpPr>
        <p:spPr>
          <a:xfrm>
            <a:off x="-65984" y="2873348"/>
            <a:ext cx="2247167"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117" name="Rectangle 116"/>
          <p:cNvSpPr/>
          <p:nvPr/>
        </p:nvSpPr>
        <p:spPr>
          <a:xfrm>
            <a:off x="1920607" y="2873348"/>
            <a:ext cx="2153988"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On the same side</a:t>
            </a:r>
          </a:p>
        </p:txBody>
      </p:sp>
      <p:sp>
        <p:nvSpPr>
          <p:cNvPr id="118" name="Rectangle 117"/>
          <p:cNvSpPr/>
          <p:nvPr/>
        </p:nvSpPr>
        <p:spPr>
          <a:xfrm>
            <a:off x="2056995" y="3408542"/>
            <a:ext cx="1998235"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Virtual</a:t>
            </a:r>
          </a:p>
        </p:txBody>
      </p:sp>
      <p:sp>
        <p:nvSpPr>
          <p:cNvPr id="119" name="Rectangle 118"/>
          <p:cNvSpPr/>
          <p:nvPr/>
        </p:nvSpPr>
        <p:spPr>
          <a:xfrm>
            <a:off x="2056995" y="3787518"/>
            <a:ext cx="1998235"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Erect</a:t>
            </a:r>
          </a:p>
        </p:txBody>
      </p:sp>
      <p:sp>
        <p:nvSpPr>
          <p:cNvPr id="120" name="Rectangle 119"/>
          <p:cNvSpPr/>
          <p:nvPr/>
        </p:nvSpPr>
        <p:spPr>
          <a:xfrm>
            <a:off x="2056995" y="4166495"/>
            <a:ext cx="1998229" cy="400110"/>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Large</a:t>
            </a:r>
          </a:p>
        </p:txBody>
      </p:sp>
      <p:cxnSp>
        <p:nvCxnSpPr>
          <p:cNvPr id="57" name="Straight Arrow Connector 56"/>
          <p:cNvCxnSpPr/>
          <p:nvPr/>
        </p:nvCxnSpPr>
        <p:spPr>
          <a:xfrm>
            <a:off x="304800" y="2267561"/>
            <a:ext cx="8449056" cy="0"/>
          </a:xfrm>
          <a:prstGeom prst="straightConnector1">
            <a:avLst/>
          </a:prstGeom>
          <a:noFill/>
          <a:ln w="28575" cap="flat" cmpd="sng" algn="ctr">
            <a:solidFill>
              <a:schemeClr val="bg1"/>
            </a:solidFill>
            <a:prstDash val="solid"/>
            <a:headEnd type="none" w="lg" len="lg"/>
            <a:tailEnd type="none" w="lg" len="lg"/>
          </a:ln>
          <a:effectLst/>
        </p:spPr>
      </p:cxnSp>
      <p:sp>
        <p:nvSpPr>
          <p:cNvPr id="58" name="TextBox 57"/>
          <p:cNvSpPr txBox="1"/>
          <p:nvPr/>
        </p:nvSpPr>
        <p:spPr>
          <a:xfrm>
            <a:off x="1576463" y="2272013"/>
            <a:ext cx="49725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59" name="Flowchart: Connector 58"/>
          <p:cNvSpPr/>
          <p:nvPr/>
        </p:nvSpPr>
        <p:spPr>
          <a:xfrm>
            <a:off x="1780356" y="221822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60" name="TextBox 59"/>
          <p:cNvSpPr txBox="1"/>
          <p:nvPr/>
        </p:nvSpPr>
        <p:spPr>
          <a:xfrm>
            <a:off x="7055271" y="2279633"/>
            <a:ext cx="497252"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61" name="Flowchart: Connector 60"/>
          <p:cNvSpPr/>
          <p:nvPr/>
        </p:nvSpPr>
        <p:spPr>
          <a:xfrm>
            <a:off x="7254240" y="221822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62" name="Straight Connector 61"/>
          <p:cNvCxnSpPr/>
          <p:nvPr/>
        </p:nvCxnSpPr>
        <p:spPr>
          <a:xfrm rot="5400000">
            <a:off x="3425192" y="2256533"/>
            <a:ext cx="2286000" cy="1194"/>
          </a:xfrm>
          <a:prstGeom prst="line">
            <a:avLst/>
          </a:prstGeom>
          <a:noFill/>
          <a:ln w="28575" cap="flat" cmpd="sng" algn="ctr">
            <a:solidFill>
              <a:schemeClr val="bg1"/>
            </a:solidFill>
            <a:prstDash val="sysDash"/>
          </a:ln>
          <a:effectLst>
            <a:outerShdw blurRad="50800" dist="38100" dir="8100000" algn="tr" rotWithShape="0">
              <a:prstClr val="black">
                <a:alpha val="40000"/>
              </a:prstClr>
            </a:outerShdw>
          </a:effectLst>
        </p:spPr>
      </p:cxnSp>
      <p:sp>
        <p:nvSpPr>
          <p:cNvPr id="63" name="TextBox 62"/>
          <p:cNvSpPr txBox="1"/>
          <p:nvPr/>
        </p:nvSpPr>
        <p:spPr>
          <a:xfrm>
            <a:off x="4526131" y="2270521"/>
            <a:ext cx="362600"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64" name="Arc 63"/>
          <p:cNvSpPr/>
          <p:nvPr/>
        </p:nvSpPr>
        <p:spPr>
          <a:xfrm rot="5400000" flipH="1">
            <a:off x="1630995" y="980607"/>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65" name="Arc 64"/>
          <p:cNvSpPr/>
          <p:nvPr/>
        </p:nvSpPr>
        <p:spPr>
          <a:xfrm rot="16200000">
            <a:off x="3653846" y="978119"/>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8100000" algn="tr"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66" name="TextBox 65"/>
          <p:cNvSpPr txBox="1"/>
          <p:nvPr/>
        </p:nvSpPr>
        <p:spPr>
          <a:xfrm>
            <a:off x="5742708" y="2275188"/>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67" name="TextBox 66"/>
          <p:cNvSpPr txBox="1"/>
          <p:nvPr/>
        </p:nvSpPr>
        <p:spPr>
          <a:xfrm>
            <a:off x="3653021" y="1530779"/>
            <a:ext cx="324128"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68" name="TextBox 67"/>
          <p:cNvSpPr txBox="1"/>
          <p:nvPr/>
        </p:nvSpPr>
        <p:spPr>
          <a:xfrm>
            <a:off x="3660235" y="2267018"/>
            <a:ext cx="30008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69" name="Straight Connector 68"/>
          <p:cNvCxnSpPr/>
          <p:nvPr/>
        </p:nvCxnSpPr>
        <p:spPr>
          <a:xfrm>
            <a:off x="3806650" y="1878060"/>
            <a:ext cx="771700" cy="0"/>
          </a:xfrm>
          <a:prstGeom prst="line">
            <a:avLst/>
          </a:prstGeom>
          <a:noFill/>
          <a:ln w="28575" cap="flat" cmpd="sng" algn="ctr">
            <a:solidFill>
              <a:srgbClr val="00FFFF"/>
            </a:solidFill>
            <a:prstDash val="solid"/>
          </a:ln>
          <a:effectLst/>
        </p:spPr>
      </p:cxnSp>
      <p:cxnSp>
        <p:nvCxnSpPr>
          <p:cNvPr id="70" name="Straight Connector 69"/>
          <p:cNvCxnSpPr/>
          <p:nvPr/>
        </p:nvCxnSpPr>
        <p:spPr>
          <a:xfrm>
            <a:off x="4557713" y="1867385"/>
            <a:ext cx="4110037" cy="1243012"/>
          </a:xfrm>
          <a:prstGeom prst="line">
            <a:avLst/>
          </a:prstGeom>
          <a:noFill/>
          <a:ln w="28575" cap="flat" cmpd="sng" algn="ctr">
            <a:solidFill>
              <a:srgbClr val="00FFFF"/>
            </a:solidFill>
            <a:prstDash val="solid"/>
          </a:ln>
          <a:effectLst/>
        </p:spPr>
      </p:cxnSp>
      <p:cxnSp>
        <p:nvCxnSpPr>
          <p:cNvPr id="71" name="Straight Arrow Connector 70"/>
          <p:cNvCxnSpPr/>
          <p:nvPr/>
        </p:nvCxnSpPr>
        <p:spPr>
          <a:xfrm>
            <a:off x="4099560" y="1875581"/>
            <a:ext cx="91440" cy="1588"/>
          </a:xfrm>
          <a:prstGeom prst="straightConnector1">
            <a:avLst/>
          </a:prstGeom>
          <a:noFill/>
          <a:ln w="28575" cap="flat" cmpd="sng" algn="ctr">
            <a:solidFill>
              <a:srgbClr val="00FFFF"/>
            </a:solidFill>
            <a:prstDash val="solid"/>
            <a:tailEnd type="stealth" w="lg" len="lg"/>
          </a:ln>
          <a:effectLst/>
        </p:spPr>
      </p:cxnSp>
      <p:cxnSp>
        <p:nvCxnSpPr>
          <p:cNvPr id="72" name="Straight Arrow Connector 71"/>
          <p:cNvCxnSpPr/>
          <p:nvPr/>
        </p:nvCxnSpPr>
        <p:spPr>
          <a:xfrm flipV="1">
            <a:off x="3810000" y="1870561"/>
            <a:ext cx="0" cy="387888"/>
          </a:xfrm>
          <a:prstGeom prst="straightConnector1">
            <a:avLst/>
          </a:prstGeom>
          <a:noFill/>
          <a:ln w="38100" cap="flat" cmpd="sng" algn="ctr">
            <a:solidFill>
              <a:srgbClr val="FFFF00"/>
            </a:solidFill>
            <a:prstDash val="solid"/>
            <a:headEnd type="none" w="med" len="med"/>
            <a:tailEnd type="stealth" w="lg" len="lg"/>
          </a:ln>
          <a:effectLst/>
        </p:spPr>
      </p:cxnSp>
      <p:cxnSp>
        <p:nvCxnSpPr>
          <p:cNvPr id="74" name="Straight Connector 73"/>
          <p:cNvCxnSpPr/>
          <p:nvPr/>
        </p:nvCxnSpPr>
        <p:spPr>
          <a:xfrm>
            <a:off x="3802856" y="1874528"/>
            <a:ext cx="775494" cy="388144"/>
          </a:xfrm>
          <a:prstGeom prst="line">
            <a:avLst/>
          </a:prstGeom>
          <a:noFill/>
          <a:ln w="28575" cap="flat" cmpd="sng" algn="ctr">
            <a:solidFill>
              <a:srgbClr val="FF66FF"/>
            </a:solidFill>
            <a:prstDash val="solid"/>
          </a:ln>
          <a:effectLst/>
        </p:spPr>
      </p:cxnSp>
      <p:cxnSp>
        <p:nvCxnSpPr>
          <p:cNvPr id="99" name="Straight Arrow Connector 98"/>
          <p:cNvCxnSpPr/>
          <p:nvPr/>
        </p:nvCxnSpPr>
        <p:spPr>
          <a:xfrm rot="720000">
            <a:off x="4071828" y="2024107"/>
            <a:ext cx="119915" cy="24532"/>
          </a:xfrm>
          <a:prstGeom prst="straightConnector1">
            <a:avLst/>
          </a:prstGeom>
          <a:noFill/>
          <a:ln w="28575" cap="flat" cmpd="sng" algn="ctr">
            <a:solidFill>
              <a:srgbClr val="FF66FF"/>
            </a:solidFill>
            <a:prstDash val="solid"/>
            <a:tailEnd type="stealth" w="lg" len="lg"/>
          </a:ln>
          <a:effectLst/>
        </p:spPr>
      </p:cxnSp>
      <p:sp>
        <p:nvSpPr>
          <p:cNvPr id="100" name="TextBox 99"/>
          <p:cNvSpPr txBox="1"/>
          <p:nvPr/>
        </p:nvSpPr>
        <p:spPr>
          <a:xfrm>
            <a:off x="3003986" y="2272013"/>
            <a:ext cx="370614"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101" name="Flowchart: Connector 100"/>
          <p:cNvSpPr/>
          <p:nvPr/>
        </p:nvSpPr>
        <p:spPr>
          <a:xfrm>
            <a:off x="3144561" y="2220984"/>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102" name="Flowchart: Connector 101"/>
          <p:cNvSpPr/>
          <p:nvPr/>
        </p:nvSpPr>
        <p:spPr>
          <a:xfrm>
            <a:off x="5886450" y="2227749"/>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103" name="Straight Arrow Connector 102"/>
          <p:cNvCxnSpPr/>
          <p:nvPr/>
        </p:nvCxnSpPr>
        <p:spPr>
          <a:xfrm rot="300000">
            <a:off x="5201302" y="2067641"/>
            <a:ext cx="76200" cy="20003"/>
          </a:xfrm>
          <a:prstGeom prst="straightConnector1">
            <a:avLst/>
          </a:prstGeom>
          <a:noFill/>
          <a:ln w="19050" cap="flat" cmpd="sng" algn="ctr">
            <a:solidFill>
              <a:srgbClr val="00FFFF"/>
            </a:solidFill>
            <a:prstDash val="solid"/>
            <a:tailEnd type="stealth" w="lg" len="lg"/>
          </a:ln>
          <a:effectLst/>
        </p:spPr>
      </p:cxnSp>
      <p:cxnSp>
        <p:nvCxnSpPr>
          <p:cNvPr id="104" name="Straight Connector 103"/>
          <p:cNvCxnSpPr/>
          <p:nvPr/>
        </p:nvCxnSpPr>
        <p:spPr>
          <a:xfrm>
            <a:off x="4580990" y="2269497"/>
            <a:ext cx="2880260" cy="1390175"/>
          </a:xfrm>
          <a:prstGeom prst="line">
            <a:avLst/>
          </a:prstGeom>
          <a:noFill/>
          <a:ln w="28575" cap="flat" cmpd="sng" algn="ctr">
            <a:solidFill>
              <a:srgbClr val="FF66FF"/>
            </a:solidFill>
            <a:prstDash val="solid"/>
          </a:ln>
          <a:effectLst/>
        </p:spPr>
      </p:cxnSp>
      <p:cxnSp>
        <p:nvCxnSpPr>
          <p:cNvPr id="106" name="Straight Arrow Connector 105"/>
          <p:cNvCxnSpPr/>
          <p:nvPr/>
        </p:nvCxnSpPr>
        <p:spPr>
          <a:xfrm rot="1080000">
            <a:off x="5943667" y="2939783"/>
            <a:ext cx="78354" cy="9524"/>
          </a:xfrm>
          <a:prstGeom prst="straightConnector1">
            <a:avLst/>
          </a:prstGeom>
          <a:noFill/>
          <a:ln w="28575" cap="flat" cmpd="sng" algn="ctr">
            <a:solidFill>
              <a:srgbClr val="FF00FF"/>
            </a:solidFill>
            <a:prstDash val="solid"/>
            <a:tailEnd type="stealth" w="lg" len="lg"/>
          </a:ln>
          <a:effectLst/>
        </p:spPr>
      </p:cxnSp>
      <p:sp>
        <p:nvSpPr>
          <p:cNvPr id="113" name="Flowchart: Connector 112"/>
          <p:cNvSpPr/>
          <p:nvPr/>
        </p:nvSpPr>
        <p:spPr>
          <a:xfrm>
            <a:off x="4527650" y="2216081"/>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121" name="Straight Connector 120"/>
          <p:cNvCxnSpPr/>
          <p:nvPr/>
        </p:nvCxnSpPr>
        <p:spPr>
          <a:xfrm>
            <a:off x="2506980" y="1192062"/>
            <a:ext cx="2063472" cy="677717"/>
          </a:xfrm>
          <a:prstGeom prst="line">
            <a:avLst/>
          </a:prstGeom>
          <a:ln w="25400">
            <a:solidFill>
              <a:srgbClr val="00FFFF"/>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99360" y="1192062"/>
            <a:ext cx="1305206" cy="683356"/>
          </a:xfrm>
          <a:prstGeom prst="line">
            <a:avLst/>
          </a:prstGeom>
          <a:ln w="25400">
            <a:solidFill>
              <a:srgbClr val="FF66FF"/>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504386" y="1180975"/>
            <a:ext cx="0" cy="1078948"/>
          </a:xfrm>
          <a:prstGeom prst="straightConnector1">
            <a:avLst/>
          </a:prstGeom>
          <a:noFill/>
          <a:ln w="38100" cap="flat" cmpd="sng" algn="ctr">
            <a:solidFill>
              <a:schemeClr val="bg1"/>
            </a:solidFill>
            <a:prstDash val="sysDash"/>
            <a:headEnd type="none" w="med" len="med"/>
            <a:tailEnd type="stealth" w="lg" len="lg"/>
          </a:ln>
          <a:effectLst/>
        </p:spPr>
      </p:cxnSp>
      <p:grpSp>
        <p:nvGrpSpPr>
          <p:cNvPr id="124" name="Group 123"/>
          <p:cNvGrpSpPr/>
          <p:nvPr/>
        </p:nvGrpSpPr>
        <p:grpSpPr>
          <a:xfrm>
            <a:off x="2347481" y="845590"/>
            <a:ext cx="425116" cy="369332"/>
            <a:chOff x="4701540" y="2876550"/>
            <a:chExt cx="425116" cy="369332"/>
          </a:xfrm>
        </p:grpSpPr>
        <p:sp>
          <p:nvSpPr>
            <p:cNvPr id="125" name="Rectangle 124"/>
            <p:cNvSpPr/>
            <p:nvPr/>
          </p:nvSpPr>
          <p:spPr>
            <a:xfrm>
              <a:off x="4701540" y="2876550"/>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cxnSp>
          <p:nvCxnSpPr>
            <p:cNvPr id="126" name="Straight Connector 125"/>
            <p:cNvCxnSpPr/>
            <p:nvPr/>
          </p:nvCxnSpPr>
          <p:spPr>
            <a:xfrm>
              <a:off x="4953000"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2321877" y="2300374"/>
            <a:ext cx="425116" cy="369332"/>
            <a:chOff x="4701540" y="2876550"/>
            <a:chExt cx="425116" cy="369332"/>
          </a:xfrm>
        </p:grpSpPr>
        <p:sp>
          <p:nvSpPr>
            <p:cNvPr id="128" name="Rectangle 127"/>
            <p:cNvSpPr/>
            <p:nvPr/>
          </p:nvSpPr>
          <p:spPr>
            <a:xfrm>
              <a:off x="4701540" y="2876550"/>
              <a:ext cx="425116" cy="36933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 </a:t>
              </a:r>
            </a:p>
          </p:txBody>
        </p:sp>
        <p:cxnSp>
          <p:nvCxnSpPr>
            <p:cNvPr id="129" name="Straight Connector 128"/>
            <p:cNvCxnSpPr/>
            <p:nvPr/>
          </p:nvCxnSpPr>
          <p:spPr>
            <a:xfrm>
              <a:off x="4972052" y="2966084"/>
              <a:ext cx="0" cy="74036"/>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sp>
        <p:nvSpPr>
          <p:cNvPr id="130" name="Flowchart: Connector 129"/>
          <p:cNvSpPr/>
          <p:nvPr/>
        </p:nvSpPr>
        <p:spPr>
          <a:xfrm>
            <a:off x="2454910" y="1152057"/>
            <a:ext cx="91440" cy="91440"/>
          </a:xfrm>
          <a:prstGeom prst="flowChartConnector">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Bookman Old Style" pitchFamily="18" charset="0"/>
            </a:endParaRPr>
          </a:p>
        </p:txBody>
      </p:sp>
    </p:spTree>
    <p:extLst>
      <p:ext uri="{BB962C8B-B14F-4D97-AF65-F5344CB8AC3E}">
        <p14:creationId xmlns:p14="http://schemas.microsoft.com/office/powerpoint/2010/main" val="16583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barn(outVertical)">
                                      <p:cBhvr>
                                        <p:cTn id="13" dur="500"/>
                                        <p:tgtEl>
                                          <p:spTgt spid="5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0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58"/>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out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down)">
                                      <p:cBhvr>
                                        <p:cTn id="62" dur="500"/>
                                        <p:tgtEl>
                                          <p:spTgt spid="72"/>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xit" presetSubtype="21" fill="hold" nodeType="clickEffect">
                                  <p:stCondLst>
                                    <p:cond delay="0"/>
                                  </p:stCondLst>
                                  <p:childTnLst>
                                    <p:animEffect transition="out" filter="barn(inVertical)">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left)">
                                      <p:cBhvr>
                                        <p:cTn id="78" dur="1000"/>
                                        <p:tgtEl>
                                          <p:spTgt spid="69"/>
                                        </p:tgtEl>
                                      </p:cBhvr>
                                    </p:animEffect>
                                  </p:childTnLst>
                                </p:cTn>
                              </p:par>
                            </p:childTnLst>
                          </p:cTn>
                        </p:par>
                        <p:par>
                          <p:cTn id="79" fill="hold">
                            <p:stCondLst>
                              <p:cond delay="1000"/>
                            </p:stCondLst>
                            <p:childTnLst>
                              <p:par>
                                <p:cTn id="80" presetID="10" presetClass="entr" presetSubtype="0" fill="hold" nodeType="after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1000"/>
                                        <p:tgtEl>
                                          <p:spTgt spid="71"/>
                                        </p:tgtEl>
                                      </p:cBhvr>
                                    </p:animEffect>
                                  </p:childTnLst>
                                </p:cTn>
                              </p:par>
                              <p:par>
                                <p:cTn id="83" presetID="22" presetClass="entr" presetSubtype="8"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wipe(left)">
                                      <p:cBhvr>
                                        <p:cTn id="85" dur="1000"/>
                                        <p:tgtEl>
                                          <p:spTgt spid="70"/>
                                        </p:tgtEl>
                                      </p:cBhvr>
                                    </p:animEffect>
                                  </p:childTnLst>
                                </p:cTn>
                              </p:par>
                            </p:childTnLst>
                          </p:cTn>
                        </p:par>
                        <p:par>
                          <p:cTn id="86" fill="hold">
                            <p:stCondLst>
                              <p:cond delay="2000"/>
                            </p:stCondLst>
                            <p:childTnLst>
                              <p:par>
                                <p:cTn id="87" presetID="22" presetClass="entr" presetSubtype="8" fill="hold" nodeType="afterEffect">
                                  <p:stCondLst>
                                    <p:cond delay="0"/>
                                  </p:stCondLst>
                                  <p:childTnLst>
                                    <p:set>
                                      <p:cBhvr>
                                        <p:cTn id="88" dur="1" fill="hold">
                                          <p:stCondLst>
                                            <p:cond delay="0"/>
                                          </p:stCondLst>
                                        </p:cTn>
                                        <p:tgtEl>
                                          <p:spTgt spid="103"/>
                                        </p:tgtEl>
                                        <p:attrNameLst>
                                          <p:attrName>style.visibility</p:attrName>
                                        </p:attrNameLst>
                                      </p:cBhvr>
                                      <p:to>
                                        <p:strVal val="visible"/>
                                      </p:to>
                                    </p:set>
                                    <p:animEffect transition="in" filter="wipe(left)">
                                      <p:cBhvr>
                                        <p:cTn id="89" dur="500"/>
                                        <p:tgtEl>
                                          <p:spTgt spid="103"/>
                                        </p:tgtEl>
                                      </p:cBhvr>
                                    </p:animEffect>
                                  </p:childTnLst>
                                </p:cTn>
                              </p:par>
                              <p:par>
                                <p:cTn id="90" presetID="22" presetClass="entr" presetSubtype="8"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left)">
                                      <p:cBhvr>
                                        <p:cTn id="92" dur="1000"/>
                                        <p:tgtEl>
                                          <p:spTgt spid="74"/>
                                        </p:tgtEl>
                                      </p:cBhvr>
                                    </p:animEffect>
                                  </p:childTnLst>
                                </p:cTn>
                              </p:par>
                            </p:childTnLst>
                          </p:cTn>
                        </p:par>
                        <p:par>
                          <p:cTn id="93" fill="hold">
                            <p:stCondLst>
                              <p:cond delay="3000"/>
                            </p:stCondLst>
                            <p:childTnLst>
                              <p:par>
                                <p:cTn id="94" presetID="10" presetClass="entr" presetSubtype="0" fill="hold" nodeType="afterEffect">
                                  <p:stCondLst>
                                    <p:cond delay="0"/>
                                  </p:stCondLst>
                                  <p:childTnLst>
                                    <p:set>
                                      <p:cBhvr>
                                        <p:cTn id="95" dur="1" fill="hold">
                                          <p:stCondLst>
                                            <p:cond delay="0"/>
                                          </p:stCondLst>
                                        </p:cTn>
                                        <p:tgtEl>
                                          <p:spTgt spid="99"/>
                                        </p:tgtEl>
                                        <p:attrNameLst>
                                          <p:attrName>style.visibility</p:attrName>
                                        </p:attrNameLst>
                                      </p:cBhvr>
                                      <p:to>
                                        <p:strVal val="visible"/>
                                      </p:to>
                                    </p:set>
                                    <p:animEffect transition="in" filter="fade">
                                      <p:cBhvr>
                                        <p:cTn id="96" dur="1000"/>
                                        <p:tgtEl>
                                          <p:spTgt spid="9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04"/>
                                        </p:tgtEl>
                                        <p:attrNameLst>
                                          <p:attrName>style.visibility</p:attrName>
                                        </p:attrNameLst>
                                      </p:cBhvr>
                                      <p:to>
                                        <p:strVal val="visible"/>
                                      </p:to>
                                    </p:set>
                                    <p:animEffect transition="in" filter="wipe(left)">
                                      <p:cBhvr>
                                        <p:cTn id="101" dur="1000"/>
                                        <p:tgtEl>
                                          <p:spTgt spid="104"/>
                                        </p:tgtEl>
                                      </p:cBhvr>
                                    </p:animEffect>
                                  </p:childTnLst>
                                </p:cTn>
                              </p:par>
                            </p:childTnLst>
                          </p:cTn>
                        </p:par>
                        <p:par>
                          <p:cTn id="102" fill="hold">
                            <p:stCondLst>
                              <p:cond delay="1000"/>
                            </p:stCondLst>
                            <p:childTnLst>
                              <p:par>
                                <p:cTn id="103" presetID="10" presetClass="entr" presetSubtype="0" fill="hold" nodeType="afterEffect">
                                  <p:stCondLst>
                                    <p:cond delay="0"/>
                                  </p:stCondLst>
                                  <p:childTnLst>
                                    <p:set>
                                      <p:cBhvr>
                                        <p:cTn id="104" dur="1" fill="hold">
                                          <p:stCondLst>
                                            <p:cond delay="0"/>
                                          </p:stCondLst>
                                        </p:cTn>
                                        <p:tgtEl>
                                          <p:spTgt spid="106"/>
                                        </p:tgtEl>
                                        <p:attrNameLst>
                                          <p:attrName>style.visibility</p:attrName>
                                        </p:attrNameLst>
                                      </p:cBhvr>
                                      <p:to>
                                        <p:strVal val="visible"/>
                                      </p:to>
                                    </p:set>
                                    <p:animEffect transition="in" filter="fade">
                                      <p:cBhvr>
                                        <p:cTn id="105" dur="1000"/>
                                        <p:tgtEl>
                                          <p:spTgt spid="10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121"/>
                                        </p:tgtEl>
                                        <p:attrNameLst>
                                          <p:attrName>style.visibility</p:attrName>
                                        </p:attrNameLst>
                                      </p:cBhvr>
                                      <p:to>
                                        <p:strVal val="visible"/>
                                      </p:to>
                                    </p:set>
                                    <p:animEffect transition="in" filter="wipe(down)">
                                      <p:cBhvr>
                                        <p:cTn id="110" dur="1000"/>
                                        <p:tgtEl>
                                          <p:spTgt spid="121"/>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22"/>
                                        </p:tgtEl>
                                        <p:attrNameLst>
                                          <p:attrName>style.visibility</p:attrName>
                                        </p:attrNameLst>
                                      </p:cBhvr>
                                      <p:to>
                                        <p:strVal val="visible"/>
                                      </p:to>
                                    </p:set>
                                    <p:animEffect transition="in" filter="wipe(down)">
                                      <p:cBhvr>
                                        <p:cTn id="115" dur="1000"/>
                                        <p:tgtEl>
                                          <p:spTgt spid="122"/>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0" fill="hold" grpId="0" nodeType="clickEffect">
                                  <p:stCondLst>
                                    <p:cond delay="0"/>
                                  </p:stCondLst>
                                  <p:childTnLst>
                                    <p:set>
                                      <p:cBhvr>
                                        <p:cTn id="119" dur="1" fill="hold">
                                          <p:stCondLst>
                                            <p:cond delay="0"/>
                                          </p:stCondLst>
                                        </p:cTn>
                                        <p:tgtEl>
                                          <p:spTgt spid="130"/>
                                        </p:tgtEl>
                                        <p:attrNameLst>
                                          <p:attrName>style.visibility</p:attrName>
                                        </p:attrNameLst>
                                      </p:cBhvr>
                                      <p:to>
                                        <p:strVal val="visible"/>
                                      </p:to>
                                    </p:set>
                                    <p:anim calcmode="lin" valueType="num">
                                      <p:cBhvr>
                                        <p:cTn id="120" dur="500" fill="hold"/>
                                        <p:tgtEl>
                                          <p:spTgt spid="130"/>
                                        </p:tgtEl>
                                        <p:attrNameLst>
                                          <p:attrName>ppt_w</p:attrName>
                                        </p:attrNameLst>
                                      </p:cBhvr>
                                      <p:tavLst>
                                        <p:tav tm="0">
                                          <p:val>
                                            <p:fltVal val="0"/>
                                          </p:val>
                                        </p:tav>
                                        <p:tav tm="100000">
                                          <p:val>
                                            <p:strVal val="#ppt_w"/>
                                          </p:val>
                                        </p:tav>
                                      </p:tavLst>
                                    </p:anim>
                                    <p:anim calcmode="lin" valueType="num">
                                      <p:cBhvr>
                                        <p:cTn id="121" dur="500" fill="hold"/>
                                        <p:tgtEl>
                                          <p:spTgt spid="130"/>
                                        </p:tgtEl>
                                        <p:attrNameLst>
                                          <p:attrName>ppt_h</p:attrName>
                                        </p:attrNameLst>
                                      </p:cBhvr>
                                      <p:tavLst>
                                        <p:tav tm="0">
                                          <p:val>
                                            <p:fltVal val="0"/>
                                          </p:val>
                                        </p:tav>
                                        <p:tav tm="100000">
                                          <p:val>
                                            <p:strVal val="#ppt_h"/>
                                          </p:val>
                                        </p:tav>
                                      </p:tavLst>
                                    </p:anim>
                                    <p:animEffect transition="in" filter="fade">
                                      <p:cBhvr>
                                        <p:cTn id="122" dur="500"/>
                                        <p:tgtEl>
                                          <p:spTgt spid="13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23"/>
                                        </p:tgtEl>
                                        <p:attrNameLst>
                                          <p:attrName>style.visibility</p:attrName>
                                        </p:attrNameLst>
                                      </p:cBhvr>
                                      <p:to>
                                        <p:strVal val="visible"/>
                                      </p:to>
                                    </p:set>
                                    <p:animEffect transition="in" filter="wipe(down)">
                                      <p:cBhvr>
                                        <p:cTn id="127" dur="1000"/>
                                        <p:tgtEl>
                                          <p:spTgt spid="123"/>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24"/>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2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114"/>
                                        </p:tgtEl>
                                        <p:attrNameLst>
                                          <p:attrName>style.visibility</p:attrName>
                                        </p:attrNameLst>
                                      </p:cBhvr>
                                      <p:to>
                                        <p:strVal val="visible"/>
                                      </p:to>
                                    </p:set>
                                    <p:animEffect transition="in" filter="wipe(up)">
                                      <p:cBhvr>
                                        <p:cTn id="138" dur="500"/>
                                        <p:tgtEl>
                                          <p:spTgt spid="114"/>
                                        </p:tgtEl>
                                      </p:cBhvr>
                                    </p:animEffect>
                                  </p:childTnLst>
                                </p:cTn>
                              </p:par>
                            </p:childTnLst>
                          </p:cTn>
                        </p:par>
                        <p:par>
                          <p:cTn id="139" fill="hold">
                            <p:stCondLst>
                              <p:cond delay="500"/>
                            </p:stCondLst>
                            <p:childTnLst>
                              <p:par>
                                <p:cTn id="140" presetID="16" presetClass="entr" presetSubtype="21" fill="hold" grpId="0" nodeType="after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barn(inVertical)">
                                      <p:cBhvr>
                                        <p:cTn id="142" dur="500"/>
                                        <p:tgtEl>
                                          <p:spTgt spid="116"/>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barn(inVertical)">
                                      <p:cBhvr>
                                        <p:cTn id="147" dur="500"/>
                                        <p:tgtEl>
                                          <p:spTgt spid="117"/>
                                        </p:tgtEl>
                                      </p:cBhvr>
                                    </p:animEffect>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115"/>
                                        </p:tgtEl>
                                        <p:attrNameLst>
                                          <p:attrName>style.visibility</p:attrName>
                                        </p:attrNameLst>
                                      </p:cBhvr>
                                      <p:to>
                                        <p:strVal val="visible"/>
                                      </p:to>
                                    </p:set>
                                    <p:anim calcmode="lin" valueType="num">
                                      <p:cBhvr additive="base">
                                        <p:cTn id="152" dur="500"/>
                                        <p:tgtEl>
                                          <p:spTgt spid="115"/>
                                        </p:tgtEl>
                                        <p:attrNameLst>
                                          <p:attrName>ppt_x</p:attrName>
                                        </p:attrNameLst>
                                      </p:cBhvr>
                                      <p:tavLst>
                                        <p:tav tm="0">
                                          <p:val>
                                            <p:strVal val="#ppt_x-#ppt_w*1.125000"/>
                                          </p:val>
                                        </p:tav>
                                        <p:tav tm="100000">
                                          <p:val>
                                            <p:strVal val="#ppt_x"/>
                                          </p:val>
                                        </p:tav>
                                      </p:tavLst>
                                    </p:anim>
                                    <p:animEffect transition="in" filter="wipe(right)">
                                      <p:cBhvr>
                                        <p:cTn id="153" dur="500"/>
                                        <p:tgtEl>
                                          <p:spTgt spid="115"/>
                                        </p:tgtEl>
                                      </p:cBhvr>
                                    </p:animEffect>
                                  </p:childTnLst>
                                </p:cTn>
                              </p:par>
                            </p:childTnLst>
                          </p:cTn>
                        </p:par>
                      </p:childTnLst>
                    </p:cTn>
                  </p:par>
                  <p:par>
                    <p:cTn id="154" fill="hold">
                      <p:stCondLst>
                        <p:cond delay="indefinite"/>
                      </p:stCondLst>
                      <p:childTnLst>
                        <p:par>
                          <p:cTn id="155" fill="hold">
                            <p:stCondLst>
                              <p:cond delay="0"/>
                            </p:stCondLst>
                            <p:childTnLst>
                              <p:par>
                                <p:cTn id="156" presetID="12" presetClass="entr" presetSubtype="1" fill="hold" grpId="0" nodeType="clickEffect">
                                  <p:stCondLst>
                                    <p:cond delay="0"/>
                                  </p:stCondLst>
                                  <p:childTnLst>
                                    <p:set>
                                      <p:cBhvr>
                                        <p:cTn id="157" dur="1" fill="hold">
                                          <p:stCondLst>
                                            <p:cond delay="0"/>
                                          </p:stCondLst>
                                        </p:cTn>
                                        <p:tgtEl>
                                          <p:spTgt spid="118"/>
                                        </p:tgtEl>
                                        <p:attrNameLst>
                                          <p:attrName>style.visibility</p:attrName>
                                        </p:attrNameLst>
                                      </p:cBhvr>
                                      <p:to>
                                        <p:strVal val="visible"/>
                                      </p:to>
                                    </p:set>
                                    <p:anim calcmode="lin" valueType="num">
                                      <p:cBhvr additive="base">
                                        <p:cTn id="158" dur="500"/>
                                        <p:tgtEl>
                                          <p:spTgt spid="118"/>
                                        </p:tgtEl>
                                        <p:attrNameLst>
                                          <p:attrName>ppt_y</p:attrName>
                                        </p:attrNameLst>
                                      </p:cBhvr>
                                      <p:tavLst>
                                        <p:tav tm="0">
                                          <p:val>
                                            <p:strVal val="#ppt_y-#ppt_h*1.125000"/>
                                          </p:val>
                                        </p:tav>
                                        <p:tav tm="100000">
                                          <p:val>
                                            <p:strVal val="#ppt_y"/>
                                          </p:val>
                                        </p:tav>
                                      </p:tavLst>
                                    </p:anim>
                                    <p:animEffect transition="in" filter="wipe(down)">
                                      <p:cBhvr>
                                        <p:cTn id="159" dur="500"/>
                                        <p:tgtEl>
                                          <p:spTgt spid="118"/>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1" fill="hold" grpId="0" nodeType="clickEffect">
                                  <p:stCondLst>
                                    <p:cond delay="0"/>
                                  </p:stCondLst>
                                  <p:childTnLst>
                                    <p:set>
                                      <p:cBhvr>
                                        <p:cTn id="163" dur="1" fill="hold">
                                          <p:stCondLst>
                                            <p:cond delay="0"/>
                                          </p:stCondLst>
                                        </p:cTn>
                                        <p:tgtEl>
                                          <p:spTgt spid="119"/>
                                        </p:tgtEl>
                                        <p:attrNameLst>
                                          <p:attrName>style.visibility</p:attrName>
                                        </p:attrNameLst>
                                      </p:cBhvr>
                                      <p:to>
                                        <p:strVal val="visible"/>
                                      </p:to>
                                    </p:set>
                                    <p:anim calcmode="lin" valueType="num">
                                      <p:cBhvr additive="base">
                                        <p:cTn id="164" dur="500"/>
                                        <p:tgtEl>
                                          <p:spTgt spid="119"/>
                                        </p:tgtEl>
                                        <p:attrNameLst>
                                          <p:attrName>ppt_y</p:attrName>
                                        </p:attrNameLst>
                                      </p:cBhvr>
                                      <p:tavLst>
                                        <p:tav tm="0">
                                          <p:val>
                                            <p:strVal val="#ppt_y-#ppt_h*1.125000"/>
                                          </p:val>
                                        </p:tav>
                                        <p:tav tm="100000">
                                          <p:val>
                                            <p:strVal val="#ppt_y"/>
                                          </p:val>
                                        </p:tav>
                                      </p:tavLst>
                                    </p:anim>
                                    <p:animEffect transition="in" filter="wipe(down)">
                                      <p:cBhvr>
                                        <p:cTn id="165" dur="500"/>
                                        <p:tgtEl>
                                          <p:spTgt spid="119"/>
                                        </p:tgtEl>
                                      </p:cBhvr>
                                    </p:animEffect>
                                  </p:childTnLst>
                                </p:cTn>
                              </p:par>
                            </p:childTnLst>
                          </p:cTn>
                        </p:par>
                      </p:childTnLst>
                    </p:cTn>
                  </p:par>
                  <p:par>
                    <p:cTn id="166" fill="hold">
                      <p:stCondLst>
                        <p:cond delay="indefinite"/>
                      </p:stCondLst>
                      <p:childTnLst>
                        <p:par>
                          <p:cTn id="167" fill="hold">
                            <p:stCondLst>
                              <p:cond delay="0"/>
                            </p:stCondLst>
                            <p:childTnLst>
                              <p:par>
                                <p:cTn id="168" presetID="12" presetClass="entr" presetSubtype="1" fill="hold" grpId="0" nodeType="clickEffect">
                                  <p:stCondLst>
                                    <p:cond delay="0"/>
                                  </p:stCondLst>
                                  <p:childTnLst>
                                    <p:set>
                                      <p:cBhvr>
                                        <p:cTn id="169" dur="1" fill="hold">
                                          <p:stCondLst>
                                            <p:cond delay="0"/>
                                          </p:stCondLst>
                                        </p:cTn>
                                        <p:tgtEl>
                                          <p:spTgt spid="120"/>
                                        </p:tgtEl>
                                        <p:attrNameLst>
                                          <p:attrName>style.visibility</p:attrName>
                                        </p:attrNameLst>
                                      </p:cBhvr>
                                      <p:to>
                                        <p:strVal val="visible"/>
                                      </p:to>
                                    </p:set>
                                    <p:anim calcmode="lin" valueType="num">
                                      <p:cBhvr additive="base">
                                        <p:cTn id="170" dur="500"/>
                                        <p:tgtEl>
                                          <p:spTgt spid="120"/>
                                        </p:tgtEl>
                                        <p:attrNameLst>
                                          <p:attrName>ppt_y</p:attrName>
                                        </p:attrNameLst>
                                      </p:cBhvr>
                                      <p:tavLst>
                                        <p:tav tm="0">
                                          <p:val>
                                            <p:strVal val="#ppt_y-#ppt_h*1.125000"/>
                                          </p:val>
                                        </p:tav>
                                        <p:tav tm="100000">
                                          <p:val>
                                            <p:strVal val="#ppt_y"/>
                                          </p:val>
                                        </p:tav>
                                      </p:tavLst>
                                    </p:anim>
                                    <p:animEffect transition="in" filter="wipe(down)">
                                      <p:cBhvr>
                                        <p:cTn id="17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4" grpId="0" animBg="1"/>
      <p:bldP spid="115" grpId="0"/>
      <p:bldP spid="116" grpId="0"/>
      <p:bldP spid="117" grpId="0"/>
      <p:bldP spid="118" grpId="0"/>
      <p:bldP spid="119" grpId="0"/>
      <p:bldP spid="120" grpId="0"/>
      <p:bldP spid="58" grpId="0"/>
      <p:bldP spid="59" grpId="0" animBg="1"/>
      <p:bldP spid="60" grpId="0"/>
      <p:bldP spid="61" grpId="0" animBg="1"/>
      <p:bldP spid="63" grpId="0"/>
      <p:bldP spid="64" grpId="0" animBg="1"/>
      <p:bldP spid="65" grpId="0" animBg="1"/>
      <p:bldP spid="66" grpId="0"/>
      <p:bldP spid="67" grpId="0"/>
      <p:bldP spid="68" grpId="0"/>
      <p:bldP spid="100" grpId="0"/>
      <p:bldP spid="101" grpId="0" animBg="1"/>
      <p:bldP spid="102" grpId="0" animBg="1"/>
      <p:bldP spid="113" grpId="0" animBg="1"/>
      <p:bldP spid="1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d drive\MJ WORK\Pooja mam (physics)\State board\10th State\Gravitation\Raw\bg_site.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
            <a:ext cx="9144000" cy="5148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8599" y="822780"/>
            <a:ext cx="5345723" cy="250884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228600" y="3410857"/>
            <a:ext cx="5562600" cy="1509485"/>
          </a:xfrm>
          <a:prstGeom prst="rect">
            <a:avLst/>
          </a:prstGeom>
          <a:noFill/>
          <a:ln w="28575">
            <a:gradFill flip="none" rotWithShape="1">
              <a:gsLst>
                <a:gs pos="0">
                  <a:schemeClr val="bg1"/>
                </a:gs>
                <a:gs pos="75000">
                  <a:schemeClr val="bg1">
                    <a:alpha val="0"/>
                  </a:schemeClr>
                </a:gs>
              </a:gsLst>
              <a:lin ang="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Rectangle 8"/>
          <p:cNvSpPr/>
          <p:nvPr/>
        </p:nvSpPr>
        <p:spPr>
          <a:xfrm>
            <a:off x="228600" y="3409950"/>
            <a:ext cx="5410200" cy="923330"/>
          </a:xfrm>
          <a:prstGeom prst="rect">
            <a:avLst/>
          </a:prstGeom>
        </p:spPr>
        <p:txBody>
          <a:bodyPr wrap="square">
            <a:spAutoFit/>
          </a:bodyPr>
          <a:lstStyle/>
          <a:p>
            <a:pPr>
              <a:spcBef>
                <a:spcPct val="50000"/>
              </a:spcBef>
            </a:pPr>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When </a:t>
            </a:r>
            <a:r>
              <a:rPr lang="en-US" dirty="0" smtClean="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 </a:t>
            </a:r>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object is placed within the focal length of a convex lens we get a </a:t>
            </a:r>
            <a:r>
              <a:rPr lang="en-US" dirty="0" smtClean="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virtual, </a:t>
            </a:r>
            <a:r>
              <a:rPr lang="en-US"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a:t>
            </a:r>
            <a:r>
              <a:rPr lang="en-US" dirty="0" smtClean="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rect </a:t>
            </a:r>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and a </a:t>
            </a:r>
            <a:r>
              <a:rPr lang="en-US" dirty="0" smtClean="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large</a:t>
            </a:r>
            <a:r>
              <a:rPr lang="en-US" dirty="0" smtClean="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image on the same </a:t>
            </a:r>
            <a:r>
              <a:rPr lang="en-US" dirty="0" smtClean="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side. </a:t>
            </a:r>
            <a:endPar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0" name="Rectangle 9"/>
          <p:cNvSpPr/>
          <p:nvPr/>
        </p:nvSpPr>
        <p:spPr>
          <a:xfrm>
            <a:off x="228600" y="4287619"/>
            <a:ext cx="5410200" cy="646331"/>
          </a:xfrm>
          <a:prstGeom prst="rect">
            <a:avLst/>
          </a:prstGeom>
        </p:spPr>
        <p:txBody>
          <a:bodyPr wrap="square">
            <a:spAutoFit/>
          </a:bodyPr>
          <a:lstStyle/>
          <a:p>
            <a:pPr>
              <a:spcBef>
                <a:spcPct val="50000"/>
              </a:spcBef>
            </a:pPr>
            <a:r>
              <a:rPr lang="en-US" dirty="0" smtClean="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One can get a </a:t>
            </a:r>
            <a:r>
              <a:rPr lang="en-US" dirty="0" smtClean="0">
                <a:solidFill>
                  <a:srgbClr val="FFFF00"/>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rPr>
              <a:t>20</a:t>
            </a:r>
            <a:r>
              <a:rPr lang="en-US" dirty="0" smtClean="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time larger image</a:t>
            </a:r>
            <a:r>
              <a:rPr lang="en-US" dirty="0" smtClean="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of an object using such microscopes.</a:t>
            </a:r>
            <a:endParaRPr lang="en-US"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26" name="Picture 2" descr="D:\d drive\MJ WORK\Pooja mam (physics)\State board\10th State\Lenses\Raw\London-Watch-Serv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9155" cy="5168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d drive\MJ WORK\Pooja mam (physics)\State board\10th State\Lenses\Raw\AdobeStock_91095584_7b6d9607-d661-4952-93ce-fef7dc428988_1024x1024.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98767"/>
            <a:ext cx="9189154" cy="66501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56563" y="706437"/>
            <a:ext cx="4526503" cy="36513"/>
          </a:xfrm>
          <a:prstGeom prst="rect">
            <a:avLst/>
          </a:prstGeom>
          <a:gradFill flip="none" rotWithShape="1">
            <a:gsLst>
              <a:gs pos="0">
                <a:srgbClr val="FFFF00">
                  <a:alpha val="0"/>
                </a:srgbClr>
              </a:gs>
              <a:gs pos="54000">
                <a:srgbClr val="FFFF00"/>
              </a:gs>
              <a:gs pos="100000">
                <a:srgbClr val="FFFF0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2683973" y="209550"/>
            <a:ext cx="3760966" cy="523220"/>
          </a:xfrm>
          <a:prstGeom prst="rect">
            <a:avLst/>
          </a:prstGeom>
          <a:noFill/>
        </p:spPr>
        <p:txBody>
          <a:bodyPr wrap="none">
            <a:spAutoFit/>
          </a:bodyPr>
          <a:lstStyle/>
          <a:p>
            <a:pPr algn="ctr"/>
            <a:r>
              <a:rPr lang="en-US" sz="2800" dirty="0">
                <a:solidFill>
                  <a:schemeClr val="bg1"/>
                </a:solidFill>
                <a:effectLst>
                  <a:outerShdw blurRad="38100" dist="38100" dir="2700000" algn="tl">
                    <a:srgbClr val="000000"/>
                  </a:outerShdw>
                </a:effectLst>
                <a:latin typeface="Aharoni" panose="02010803020104030203" pitchFamily="2" charset="-79"/>
                <a:cs typeface="Aharoni" panose="02010803020104030203" pitchFamily="2" charset="-79"/>
              </a:rPr>
              <a:t>SIMPLE MICROSCOPE</a:t>
            </a:r>
          </a:p>
        </p:txBody>
      </p:sp>
    </p:spTree>
    <p:extLst>
      <p:ext uri="{BB962C8B-B14F-4D97-AF65-F5344CB8AC3E}">
        <p14:creationId xmlns:p14="http://schemas.microsoft.com/office/powerpoint/2010/main" val="18699416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par>
                                    <p:cTn id="9" presetID="16" presetClass="entr" presetSubtype="37"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 presetClass="entr" presetSubtype="8" fill="hold" grpId="0" nodeType="withEffect" p14:presetBounceEnd="58000">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14:bounceEnd="58000">
                                          <p:cBhvr additive="base">
                                            <p:cTn id="22" dur="500" fill="hold"/>
                                            <p:tgtEl>
                                              <p:spTgt spid="9"/>
                                            </p:tgtEl>
                                            <p:attrNameLst>
                                              <p:attrName>ppt_x</p:attrName>
                                            </p:attrNameLst>
                                          </p:cBhvr>
                                          <p:tavLst>
                                            <p:tav tm="0">
                                              <p:val>
                                                <p:strVal val="0-#ppt_w/2"/>
                                              </p:val>
                                            </p:tav>
                                            <p:tav tm="100000">
                                              <p:val>
                                                <p:strVal val="#ppt_x"/>
                                              </p:val>
                                            </p:tav>
                                          </p:tavLst>
                                        </p:anim>
                                        <p:anim calcmode="lin" valueType="num" p14:bounceEnd="58000">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14:presetBounceEnd="58000">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14:bounceEnd="58000">
                                          <p:cBhvr additive="base">
                                            <p:cTn id="28" dur="500" fill="hold"/>
                                            <p:tgtEl>
                                              <p:spTgt spid="10"/>
                                            </p:tgtEl>
                                            <p:attrNameLst>
                                              <p:attrName>ppt_x</p:attrName>
                                            </p:attrNameLst>
                                          </p:cBhvr>
                                          <p:tavLst>
                                            <p:tav tm="0">
                                              <p:val>
                                                <p:strVal val="0-#ppt_w/2"/>
                                              </p:val>
                                            </p:tav>
                                            <p:tav tm="100000">
                                              <p:val>
                                                <p:strVal val="#ppt_x"/>
                                              </p:val>
                                            </p:tav>
                                          </p:tavLst>
                                        </p:anim>
                                        <p:anim calcmode="lin" valueType="num" p14:bounceEnd="58000">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500"/>
                                            <p:tgtEl>
                                              <p:spTgt spid="1026"/>
                                            </p:tgtEl>
                                          </p:cBhvr>
                                        </p:animEffect>
                                        <p:anim calcmode="lin" valueType="num">
                                          <p:cBhvr>
                                            <p:cTn id="39" dur="500"/>
                                            <p:tgtEl>
                                              <p:spTgt spid="1026"/>
                                            </p:tgtEl>
                                            <p:attrNameLst>
                                              <p:attrName>ppt_x</p:attrName>
                                            </p:attrNameLst>
                                          </p:cBhvr>
                                          <p:tavLst>
                                            <p:tav tm="0">
                                              <p:val>
                                                <p:strVal val="ppt_x"/>
                                              </p:val>
                                            </p:tav>
                                            <p:tav tm="100000">
                                              <p:val>
                                                <p:strVal val="ppt_x"/>
                                              </p:val>
                                            </p:tav>
                                          </p:tavLst>
                                        </p:anim>
                                        <p:anim calcmode="lin" valueType="num">
                                          <p:cBhvr>
                                            <p:cTn id="40" dur="500"/>
                                            <p:tgtEl>
                                              <p:spTgt spid="1026"/>
                                            </p:tgtEl>
                                            <p:attrNameLst>
                                              <p:attrName>ppt_y</p:attrName>
                                            </p:attrNameLst>
                                          </p:cBhvr>
                                          <p:tavLst>
                                            <p:tav tm="0">
                                              <p:val>
                                                <p:strVal val="ppt_y"/>
                                              </p:val>
                                            </p:tav>
                                            <p:tav tm="100000">
                                              <p:val>
                                                <p:strVal val="ppt_y+.1"/>
                                              </p:val>
                                            </p:tav>
                                          </p:tavLst>
                                        </p:anim>
                                        <p:set>
                                          <p:cBhvr>
                                            <p:cTn id="41" dur="1" fill="hold">
                                              <p:stCondLst>
                                                <p:cond delay="499"/>
                                              </p:stCondLst>
                                            </p:cTn>
                                            <p:tgtEl>
                                              <p:spTgt spid="1026"/>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nodeType="clickEffect">
                                      <p:stCondLst>
                                        <p:cond delay="0"/>
                                      </p:stCondLst>
                                      <p:childTnLst>
                                        <p:animEffect transition="out" filter="fade">
                                          <p:cBhvr>
                                            <p:cTn id="48" dur="500"/>
                                            <p:tgtEl>
                                              <p:spTgt spid="2"/>
                                            </p:tgtEl>
                                          </p:cBhvr>
                                        </p:animEffect>
                                        <p:anim calcmode="lin" valueType="num">
                                          <p:cBhvr>
                                            <p:cTn id="49" dur="500"/>
                                            <p:tgtEl>
                                              <p:spTgt spid="2"/>
                                            </p:tgtEl>
                                            <p:attrNameLst>
                                              <p:attrName>ppt_x</p:attrName>
                                            </p:attrNameLst>
                                          </p:cBhvr>
                                          <p:tavLst>
                                            <p:tav tm="0">
                                              <p:val>
                                                <p:strVal val="ppt_x"/>
                                              </p:val>
                                            </p:tav>
                                            <p:tav tm="100000">
                                              <p:val>
                                                <p:strVal val="ppt_x"/>
                                              </p:val>
                                            </p:tav>
                                          </p:tavLst>
                                        </p:anim>
                                        <p:anim calcmode="lin" valueType="num">
                                          <p:cBhvr>
                                            <p:cTn id="50" dur="500"/>
                                            <p:tgtEl>
                                              <p:spTgt spid="2"/>
                                            </p:tgtEl>
                                            <p:attrNameLst>
                                              <p:attrName>ppt_y</p:attrName>
                                            </p:attrNameLst>
                                          </p:cBhvr>
                                          <p:tavLst>
                                            <p:tav tm="0">
                                              <p:val>
                                                <p:strVal val="ppt_y"/>
                                              </p:val>
                                            </p:tav>
                                            <p:tav tm="100000">
                                              <p:val>
                                                <p:strVal val="ppt_y+.1"/>
                                              </p:val>
                                            </p:tav>
                                          </p:tavLst>
                                        </p:anim>
                                        <p:set>
                                          <p:cBhvr>
                                            <p:cTn id="5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par>
                                    <p:cTn id="9" presetID="16" presetClass="entr" presetSubtype="37"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 presetClass="entr" presetSubtype="8"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500"/>
                                            <p:tgtEl>
                                              <p:spTgt spid="1026"/>
                                            </p:tgtEl>
                                          </p:cBhvr>
                                        </p:animEffect>
                                        <p:anim calcmode="lin" valueType="num">
                                          <p:cBhvr>
                                            <p:cTn id="39" dur="500"/>
                                            <p:tgtEl>
                                              <p:spTgt spid="1026"/>
                                            </p:tgtEl>
                                            <p:attrNameLst>
                                              <p:attrName>ppt_x</p:attrName>
                                            </p:attrNameLst>
                                          </p:cBhvr>
                                          <p:tavLst>
                                            <p:tav tm="0">
                                              <p:val>
                                                <p:strVal val="ppt_x"/>
                                              </p:val>
                                            </p:tav>
                                            <p:tav tm="100000">
                                              <p:val>
                                                <p:strVal val="ppt_x"/>
                                              </p:val>
                                            </p:tav>
                                          </p:tavLst>
                                        </p:anim>
                                        <p:anim calcmode="lin" valueType="num">
                                          <p:cBhvr>
                                            <p:cTn id="40" dur="500"/>
                                            <p:tgtEl>
                                              <p:spTgt spid="1026"/>
                                            </p:tgtEl>
                                            <p:attrNameLst>
                                              <p:attrName>ppt_y</p:attrName>
                                            </p:attrNameLst>
                                          </p:cBhvr>
                                          <p:tavLst>
                                            <p:tav tm="0">
                                              <p:val>
                                                <p:strVal val="ppt_y"/>
                                              </p:val>
                                            </p:tav>
                                            <p:tav tm="100000">
                                              <p:val>
                                                <p:strVal val="ppt_y+.1"/>
                                              </p:val>
                                            </p:tav>
                                          </p:tavLst>
                                        </p:anim>
                                        <p:set>
                                          <p:cBhvr>
                                            <p:cTn id="41" dur="1" fill="hold">
                                              <p:stCondLst>
                                                <p:cond delay="499"/>
                                              </p:stCondLst>
                                            </p:cTn>
                                            <p:tgtEl>
                                              <p:spTgt spid="1026"/>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nodeType="clickEffect">
                                      <p:stCondLst>
                                        <p:cond delay="0"/>
                                      </p:stCondLst>
                                      <p:childTnLst>
                                        <p:animEffect transition="out" filter="fade">
                                          <p:cBhvr>
                                            <p:cTn id="48" dur="500"/>
                                            <p:tgtEl>
                                              <p:spTgt spid="2"/>
                                            </p:tgtEl>
                                          </p:cBhvr>
                                        </p:animEffect>
                                        <p:anim calcmode="lin" valueType="num">
                                          <p:cBhvr>
                                            <p:cTn id="49" dur="500"/>
                                            <p:tgtEl>
                                              <p:spTgt spid="2"/>
                                            </p:tgtEl>
                                            <p:attrNameLst>
                                              <p:attrName>ppt_x</p:attrName>
                                            </p:attrNameLst>
                                          </p:cBhvr>
                                          <p:tavLst>
                                            <p:tav tm="0">
                                              <p:val>
                                                <p:strVal val="ppt_x"/>
                                              </p:val>
                                            </p:tav>
                                            <p:tav tm="100000">
                                              <p:val>
                                                <p:strVal val="ppt_x"/>
                                              </p:val>
                                            </p:tav>
                                          </p:tavLst>
                                        </p:anim>
                                        <p:anim calcmode="lin" valueType="num">
                                          <p:cBhvr>
                                            <p:cTn id="50" dur="500"/>
                                            <p:tgtEl>
                                              <p:spTgt spid="2"/>
                                            </p:tgtEl>
                                            <p:attrNameLst>
                                              <p:attrName>ppt_y</p:attrName>
                                            </p:attrNameLst>
                                          </p:cBhvr>
                                          <p:tavLst>
                                            <p:tav tm="0">
                                              <p:val>
                                                <p:strVal val="ppt_y"/>
                                              </p:val>
                                            </p:tav>
                                            <p:tav tm="100000">
                                              <p:val>
                                                <p:strVal val="ppt_y+.1"/>
                                              </p:val>
                                            </p:tav>
                                          </p:tavLst>
                                        </p:anim>
                                        <p:set>
                                          <p:cBhvr>
                                            <p:cTn id="5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5" grpId="0" animBg="1"/>
          <p:bldP spid="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376362" y="-539563"/>
            <a:ext cx="11896725" cy="5962650"/>
            <a:chOff x="0" y="-539563"/>
            <a:chExt cx="11896725" cy="5962650"/>
          </a:xfrm>
        </p:grpSpPr>
        <p:pic>
          <p:nvPicPr>
            <p:cNvPr id="63" name="Picture 2"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C:\Users\200313\Desktop\resumen-degradado-de-negro-de-lujo-con-fondo-negro-vignette-backgr_1258-2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539563"/>
              <a:ext cx="5962650" cy="59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2311" y="-15449"/>
            <a:ext cx="9144000" cy="5143500"/>
            <a:chOff x="0" y="0"/>
            <a:chExt cx="9144000" cy="5143500"/>
          </a:xfrm>
        </p:grpSpPr>
        <p:sp>
          <p:nvSpPr>
            <p:cNvPr id="10" name="Rectangle 9"/>
            <p:cNvSpPr/>
            <p:nvPr/>
          </p:nvSpPr>
          <p:spPr>
            <a:xfrm>
              <a:off x="0" y="0"/>
              <a:ext cx="9144000" cy="5143500"/>
            </a:xfrm>
            <a:prstGeom prst="rect">
              <a:avLst/>
            </a:prstGeom>
            <a:solidFill>
              <a:srgbClr val="66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1" name="Group 10"/>
            <p:cNvGrpSpPr/>
            <p:nvPr/>
          </p:nvGrpSpPr>
          <p:grpSpPr>
            <a:xfrm>
              <a:off x="0" y="755650"/>
              <a:ext cx="9144000" cy="4191000"/>
              <a:chOff x="0" y="755650"/>
              <a:chExt cx="9144000" cy="4191000"/>
            </a:xfrm>
          </p:grpSpPr>
          <p:cxnSp>
            <p:nvCxnSpPr>
              <p:cNvPr id="12" name="Straight Connector 11"/>
              <p:cNvCxnSpPr/>
              <p:nvPr/>
            </p:nvCxnSpPr>
            <p:spPr>
              <a:xfrm>
                <a:off x="0" y="75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113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517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898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2279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2660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041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422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803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4184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65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0" y="4946650"/>
                <a:ext cx="9144000" cy="0"/>
              </a:xfrm>
              <a:prstGeom prst="line">
                <a:avLst/>
              </a:prstGeom>
              <a:ln w="12700">
                <a:solidFill>
                  <a:srgbClr val="00FFCC"/>
                </a:solidFill>
              </a:ln>
            </p:spPr>
            <p:style>
              <a:lnRef idx="1">
                <a:schemeClr val="accent1"/>
              </a:lnRef>
              <a:fillRef idx="0">
                <a:schemeClr val="accent1"/>
              </a:fillRef>
              <a:effectRef idx="0">
                <a:schemeClr val="accent1"/>
              </a:effectRef>
              <a:fontRef idx="minor">
                <a:schemeClr val="tx1"/>
              </a:fontRef>
            </p:style>
          </p:cxnSp>
        </p:grpSp>
      </p:grpSp>
      <p:sp>
        <p:nvSpPr>
          <p:cNvPr id="5" name="Rectangle 4"/>
          <p:cNvSpPr/>
          <p:nvPr/>
        </p:nvSpPr>
        <p:spPr>
          <a:xfrm>
            <a:off x="3577517" y="209550"/>
            <a:ext cx="1988967" cy="400110"/>
          </a:xfrm>
          <a:prstGeom prst="rect">
            <a:avLst/>
          </a:prstGeom>
          <a:noFill/>
        </p:spPr>
        <p:txBody>
          <a:bodyPr wrap="square">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haroni" panose="02010803020104030203" pitchFamily="2" charset="-79"/>
              </a:rPr>
              <a:t>Object at infinity</a:t>
            </a:r>
          </a:p>
        </p:txBody>
      </p:sp>
      <p:sp>
        <p:nvSpPr>
          <p:cNvPr id="114" name="Rectangle 113"/>
          <p:cNvSpPr/>
          <p:nvPr/>
        </p:nvSpPr>
        <p:spPr>
          <a:xfrm>
            <a:off x="0" y="3406421"/>
            <a:ext cx="3888934" cy="1528802"/>
          </a:xfrm>
          <a:prstGeom prst="rect">
            <a:avLst/>
          </a:prstGeom>
          <a:gradFill flip="none" rotWithShape="1">
            <a:gsLst>
              <a:gs pos="0">
                <a:srgbClr val="FF0000">
                  <a:alpha val="67000"/>
                </a:srgbClr>
              </a:gs>
              <a:gs pos="100000">
                <a:schemeClr val="bg1">
                  <a:alpha val="22000"/>
                </a:schemeClr>
              </a:gs>
            </a:gsLst>
            <a:lin ang="5400000" scaled="1"/>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92131" y="3632284"/>
            <a:ext cx="2209800" cy="707886"/>
          </a:xfrm>
          <a:prstGeom prst="rect">
            <a:avLst/>
          </a:prstGeom>
          <a:noFill/>
          <a:ln w="9525" cap="flat" cmpd="sng" algn="ctr">
            <a:noFill/>
            <a:prstDash val="solid"/>
          </a:ln>
          <a:effectLst/>
        </p:spPr>
        <p:txBody>
          <a:bodyPr wrap="square" rtlCol="0" anchor="ctr">
            <a:spAutoFit/>
          </a:bodyPr>
          <a:lstStyle/>
          <a:p>
            <a:pPr algn="ctr">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Nature of Image :</a:t>
            </a:r>
          </a:p>
        </p:txBody>
      </p:sp>
      <p:sp>
        <p:nvSpPr>
          <p:cNvPr id="116" name="Rectangle 115"/>
          <p:cNvSpPr/>
          <p:nvPr/>
        </p:nvSpPr>
        <p:spPr>
          <a:xfrm>
            <a:off x="-110814" y="3251135"/>
            <a:ext cx="2247167" cy="707886"/>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Position of Image :</a:t>
            </a:r>
          </a:p>
        </p:txBody>
      </p:sp>
      <p:sp>
        <p:nvSpPr>
          <p:cNvPr id="117" name="Rectangle 116"/>
          <p:cNvSpPr/>
          <p:nvPr/>
        </p:nvSpPr>
        <p:spPr>
          <a:xfrm>
            <a:off x="1647178" y="3405022"/>
            <a:ext cx="2153988" cy="400110"/>
          </a:xfrm>
          <a:prstGeom prst="rect">
            <a:avLst/>
          </a:prstGeom>
          <a:noFill/>
          <a:ln>
            <a:noFill/>
          </a:ln>
          <a:effectLst>
            <a:outerShdw blurRad="50800" dist="38100" dir="5400000" algn="t"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US" sz="2000" kern="0" dirty="0">
                <a:solidFill>
                  <a:prstClr val="white"/>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At focus</a:t>
            </a:r>
          </a:p>
        </p:txBody>
      </p:sp>
      <p:sp>
        <p:nvSpPr>
          <p:cNvPr id="118" name="Rectangle 117"/>
          <p:cNvSpPr/>
          <p:nvPr/>
        </p:nvSpPr>
        <p:spPr>
          <a:xfrm>
            <a:off x="2012165" y="3786329"/>
            <a:ext cx="1998235"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a:defRPr/>
            </a:pPr>
            <a:r>
              <a:rPr lang="en-US" sz="2000" kern="0" dirty="0" smtClean="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Real</a:t>
            </a:r>
            <a:endPar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endParaRPr>
          </a:p>
        </p:txBody>
      </p:sp>
      <p:sp>
        <p:nvSpPr>
          <p:cNvPr id="119" name="Rectangle 118"/>
          <p:cNvSpPr/>
          <p:nvPr/>
        </p:nvSpPr>
        <p:spPr>
          <a:xfrm>
            <a:off x="2012165" y="4165305"/>
            <a:ext cx="1998235" cy="400110"/>
          </a:xfrm>
          <a:prstGeom prst="rect">
            <a:avLst/>
          </a:prstGeom>
          <a:noFill/>
          <a:ln w="9525" cap="flat" cmpd="sng" algn="ctr">
            <a:noFill/>
            <a:prstDash val="solid"/>
          </a:ln>
          <a:effectLst/>
        </p:spPr>
        <p:txBody>
          <a:bodyPr wrap="square" rtlCol="0" anchor="ctr">
            <a:spAutoFit/>
          </a:bodyPr>
          <a:lstStyle/>
          <a:p>
            <a:pPr marL="457200" indent="-457200">
              <a:buFontTx/>
              <a:buAutoNum type="alphaUcParenBoth" startAt="2"/>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Inverted</a:t>
            </a:r>
          </a:p>
        </p:txBody>
      </p:sp>
      <p:sp>
        <p:nvSpPr>
          <p:cNvPr id="120" name="Rectangle 119"/>
          <p:cNvSpPr/>
          <p:nvPr/>
        </p:nvSpPr>
        <p:spPr>
          <a:xfrm>
            <a:off x="1991146" y="4390395"/>
            <a:ext cx="2167272" cy="707886"/>
          </a:xfrm>
          <a:prstGeom prst="rect">
            <a:avLst/>
          </a:prstGeom>
          <a:noFill/>
          <a:ln w="9525" cap="flat" cmpd="sng" algn="ctr">
            <a:noFill/>
            <a:prstDash val="solid"/>
          </a:ln>
          <a:effectLst/>
        </p:spPr>
        <p:txBody>
          <a:bodyPr wrap="square" rtlCol="0" anchor="ctr">
            <a:spAutoFit/>
          </a:bodyPr>
          <a:lstStyle/>
          <a:p>
            <a:pPr marL="457200" indent="-457200">
              <a:defRPr/>
            </a:pPr>
            <a:r>
              <a:rPr lang="en-US" sz="2000" kern="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(C)	Point image</a:t>
            </a:r>
          </a:p>
        </p:txBody>
      </p:sp>
      <p:cxnSp>
        <p:nvCxnSpPr>
          <p:cNvPr id="75" name="Straight Arrow Connector 74"/>
          <p:cNvCxnSpPr/>
          <p:nvPr/>
        </p:nvCxnSpPr>
        <p:spPr>
          <a:xfrm>
            <a:off x="897774" y="2279793"/>
            <a:ext cx="7680960" cy="0"/>
          </a:xfrm>
          <a:prstGeom prst="straightConnector1">
            <a:avLst/>
          </a:prstGeom>
          <a:noFill/>
          <a:ln w="28575" cap="flat" cmpd="sng" algn="ctr">
            <a:solidFill>
              <a:schemeClr val="bg1"/>
            </a:solidFill>
            <a:prstDash val="solid"/>
            <a:headEnd type="none" w="lg" len="lg"/>
            <a:tailEnd type="none" w="lg" len="lg"/>
          </a:ln>
          <a:effectLst/>
        </p:spPr>
      </p:cxnSp>
      <p:sp>
        <p:nvSpPr>
          <p:cNvPr id="76" name="TextBox 75"/>
          <p:cNvSpPr txBox="1"/>
          <p:nvPr/>
        </p:nvSpPr>
        <p:spPr>
          <a:xfrm>
            <a:off x="1576463" y="2284245"/>
            <a:ext cx="498855"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77" name="Flowchart: Connector 76"/>
          <p:cNvSpPr/>
          <p:nvPr/>
        </p:nvSpPr>
        <p:spPr>
          <a:xfrm>
            <a:off x="1780356" y="2230456"/>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78" name="TextBox 77"/>
          <p:cNvSpPr txBox="1"/>
          <p:nvPr/>
        </p:nvSpPr>
        <p:spPr>
          <a:xfrm>
            <a:off x="7054470" y="2291865"/>
            <a:ext cx="498855" cy="369332"/>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79" name="Flowchart: Connector 78"/>
          <p:cNvSpPr/>
          <p:nvPr/>
        </p:nvSpPr>
        <p:spPr>
          <a:xfrm>
            <a:off x="7254240" y="2230456"/>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cxnSp>
        <p:nvCxnSpPr>
          <p:cNvPr id="80" name="Straight Connector 79"/>
          <p:cNvCxnSpPr/>
          <p:nvPr/>
        </p:nvCxnSpPr>
        <p:spPr>
          <a:xfrm rot="5400000">
            <a:off x="3425192" y="2268765"/>
            <a:ext cx="2286000" cy="1194"/>
          </a:xfrm>
          <a:prstGeom prst="line">
            <a:avLst/>
          </a:prstGeom>
          <a:noFill/>
          <a:ln w="28575" cap="flat" cmpd="sng" algn="ctr">
            <a:solidFill>
              <a:schemeClr val="bg1"/>
            </a:solidFill>
            <a:prstDash val="sysDash"/>
          </a:ln>
          <a:effectLst>
            <a:outerShdw blurRad="50800" dist="38100" dir="5400000" algn="t" rotWithShape="0">
              <a:prstClr val="black">
                <a:alpha val="40000"/>
              </a:prstClr>
            </a:outerShdw>
          </a:effectLst>
        </p:spPr>
      </p:cxnSp>
      <p:sp>
        <p:nvSpPr>
          <p:cNvPr id="81" name="TextBox 80"/>
          <p:cNvSpPr txBox="1"/>
          <p:nvPr/>
        </p:nvSpPr>
        <p:spPr>
          <a:xfrm>
            <a:off x="4526131" y="2282753"/>
            <a:ext cx="364202"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O</a:t>
            </a:r>
          </a:p>
        </p:txBody>
      </p:sp>
      <p:sp>
        <p:nvSpPr>
          <p:cNvPr id="82" name="Arc 81"/>
          <p:cNvSpPr/>
          <p:nvPr/>
        </p:nvSpPr>
        <p:spPr>
          <a:xfrm rot="5400000" flipH="1">
            <a:off x="1630995" y="992839"/>
            <a:ext cx="3840480" cy="2560320"/>
          </a:xfrm>
          <a:prstGeom prst="arc">
            <a:avLst>
              <a:gd name="adj1" fmla="val 13257331"/>
              <a:gd name="adj2" fmla="val 19186818"/>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3" name="Arc 82"/>
          <p:cNvSpPr/>
          <p:nvPr/>
        </p:nvSpPr>
        <p:spPr>
          <a:xfrm rot="16200000">
            <a:off x="3653846" y="990351"/>
            <a:ext cx="3847463" cy="2562119"/>
          </a:xfrm>
          <a:prstGeom prst="arc">
            <a:avLst>
              <a:gd name="adj1" fmla="val 13278038"/>
              <a:gd name="adj2" fmla="val 19126847"/>
            </a:avLst>
          </a:prstGeom>
          <a:noFill/>
          <a:ln w="28575" cap="flat" cmpd="sng" algn="ctr">
            <a:solidFill>
              <a:schemeClr val="bg1"/>
            </a:solidFill>
            <a:prstDash val="solid"/>
          </a:ln>
          <a:effectLst>
            <a:outerShdw blurRad="50800" dist="38100" dir="5400000" algn="t" rotWithShape="0">
              <a:prstClr val="black">
                <a:alpha val="40000"/>
              </a:prstClr>
            </a:outerShdw>
          </a:effectLst>
        </p:spPr>
        <p:txBody>
          <a:bodyPr rtlCol="0" anchor="ctr"/>
          <a:lstStyle/>
          <a:p>
            <a:pPr algn="ctr">
              <a:defRPr/>
            </a:pPr>
            <a:endParaRPr lang="en-US" sz="2000" kern="0">
              <a:solidFill>
                <a:sysClr val="windowText" lastClr="000000"/>
              </a:solidFill>
              <a:latin typeface="Bookman Old Style" pitchFamily="18" charset="0"/>
            </a:endParaRPr>
          </a:p>
        </p:txBody>
      </p:sp>
      <p:sp>
        <p:nvSpPr>
          <p:cNvPr id="84" name="TextBox 83"/>
          <p:cNvSpPr txBox="1"/>
          <p:nvPr/>
        </p:nvSpPr>
        <p:spPr>
          <a:xfrm>
            <a:off x="5787158" y="2287420"/>
            <a:ext cx="377026"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2</a:t>
            </a:r>
          </a:p>
        </p:txBody>
      </p:sp>
      <p:sp>
        <p:nvSpPr>
          <p:cNvPr id="85" name="TextBox 84"/>
          <p:cNvSpPr txBox="1"/>
          <p:nvPr/>
        </p:nvSpPr>
        <p:spPr>
          <a:xfrm>
            <a:off x="3003986" y="2284245"/>
            <a:ext cx="377026" cy="369332"/>
          </a:xfrm>
          <a:prstGeom prst="rect">
            <a:avLst/>
          </a:prstGeom>
          <a:noFill/>
        </p:spPr>
        <p:txBody>
          <a:bodyPr wrap="none" rtlCol="0">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F</a:t>
            </a:r>
            <a:r>
              <a:rPr lang="en-US" baseline="-25000"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1</a:t>
            </a:r>
          </a:p>
        </p:txBody>
      </p:sp>
      <p:sp>
        <p:nvSpPr>
          <p:cNvPr id="86" name="Flowchart: Connector 85"/>
          <p:cNvSpPr/>
          <p:nvPr/>
        </p:nvSpPr>
        <p:spPr>
          <a:xfrm>
            <a:off x="3144561" y="2233216"/>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dirty="0">
              <a:solidFill>
                <a:srgbClr val="FFFF00"/>
              </a:solidFill>
              <a:latin typeface="Bookman Old Style" pitchFamily="18" charset="0"/>
            </a:endParaRPr>
          </a:p>
        </p:txBody>
      </p:sp>
      <p:sp>
        <p:nvSpPr>
          <p:cNvPr id="87" name="Flowchart: Connector 86"/>
          <p:cNvSpPr/>
          <p:nvPr/>
        </p:nvSpPr>
        <p:spPr>
          <a:xfrm>
            <a:off x="5886450" y="2239981"/>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sp>
        <p:nvSpPr>
          <p:cNvPr id="88" name="Flowchart: Connector 87"/>
          <p:cNvSpPr/>
          <p:nvPr/>
        </p:nvSpPr>
        <p:spPr>
          <a:xfrm>
            <a:off x="4527650" y="2228313"/>
            <a:ext cx="91440" cy="91440"/>
          </a:xfrm>
          <a:prstGeom prst="flowChartConnector">
            <a:avLst/>
          </a:prstGeom>
          <a:solidFill>
            <a:srgbClr val="FF00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defRPr/>
            </a:pPr>
            <a:endParaRPr lang="en-US" sz="2000" kern="0">
              <a:solidFill>
                <a:sysClr val="window" lastClr="FFFFFF"/>
              </a:solidFill>
              <a:latin typeface="Bookman Old Style" pitchFamily="18" charset="0"/>
            </a:endParaRPr>
          </a:p>
        </p:txBody>
      </p:sp>
      <p:grpSp>
        <p:nvGrpSpPr>
          <p:cNvPr id="89" name="Group 45"/>
          <p:cNvGrpSpPr/>
          <p:nvPr/>
        </p:nvGrpSpPr>
        <p:grpSpPr>
          <a:xfrm>
            <a:off x="4553238" y="1417654"/>
            <a:ext cx="3017520" cy="1766888"/>
            <a:chOff x="4572000" y="1337741"/>
            <a:chExt cx="3017520" cy="1930675"/>
          </a:xfrm>
        </p:grpSpPr>
        <p:cxnSp>
          <p:nvCxnSpPr>
            <p:cNvPr id="90" name="Straight Arrow Connector 89"/>
            <p:cNvCxnSpPr/>
            <p:nvPr/>
          </p:nvCxnSpPr>
          <p:spPr>
            <a:xfrm>
              <a:off x="4572000" y="1432432"/>
              <a:ext cx="2985800" cy="1835984"/>
            </a:xfrm>
            <a:prstGeom prst="straightConnector1">
              <a:avLst/>
            </a:prstGeom>
            <a:noFill/>
            <a:ln w="28575" cap="flat" cmpd="sng" algn="ctr">
              <a:solidFill>
                <a:srgbClr val="FFFF00"/>
              </a:solidFill>
              <a:prstDash val="solid"/>
              <a:tailEnd type="stealth" w="lg" len="lg"/>
            </a:ln>
            <a:effectLst/>
          </p:spPr>
        </p:cxnSp>
        <p:cxnSp>
          <p:nvCxnSpPr>
            <p:cNvPr id="91" name="Straight Arrow Connector 90"/>
            <p:cNvCxnSpPr/>
            <p:nvPr/>
          </p:nvCxnSpPr>
          <p:spPr>
            <a:xfrm flipV="1">
              <a:off x="4572000" y="1337741"/>
              <a:ext cx="2985800" cy="1771093"/>
            </a:xfrm>
            <a:prstGeom prst="straightConnector1">
              <a:avLst/>
            </a:prstGeom>
            <a:noFill/>
            <a:ln w="28575" cap="flat" cmpd="sng" algn="ctr">
              <a:solidFill>
                <a:srgbClr val="FFFF00"/>
              </a:solidFill>
              <a:prstDash val="solid"/>
              <a:tailEnd type="stealth" w="lg" len="lg"/>
            </a:ln>
            <a:effectLst/>
          </p:spPr>
        </p:cxnSp>
        <p:cxnSp>
          <p:nvCxnSpPr>
            <p:cNvPr id="92" name="Straight Arrow Connector 91"/>
            <p:cNvCxnSpPr/>
            <p:nvPr/>
          </p:nvCxnSpPr>
          <p:spPr>
            <a:xfrm>
              <a:off x="4572000" y="1856430"/>
              <a:ext cx="2990562" cy="922813"/>
            </a:xfrm>
            <a:prstGeom prst="straightConnector1">
              <a:avLst/>
            </a:prstGeom>
            <a:noFill/>
            <a:ln w="28575" cap="flat" cmpd="sng" algn="ctr">
              <a:solidFill>
                <a:srgbClr val="FFFF00"/>
              </a:solidFill>
              <a:prstDash val="solid"/>
              <a:tailEnd type="stealth" w="lg" len="lg"/>
            </a:ln>
            <a:effectLst/>
          </p:spPr>
        </p:cxnSp>
        <p:cxnSp>
          <p:nvCxnSpPr>
            <p:cNvPr id="93" name="Straight Arrow Connector 92"/>
            <p:cNvCxnSpPr/>
            <p:nvPr/>
          </p:nvCxnSpPr>
          <p:spPr>
            <a:xfrm flipV="1">
              <a:off x="4572000" y="1785283"/>
              <a:ext cx="2981037" cy="911175"/>
            </a:xfrm>
            <a:prstGeom prst="straightConnector1">
              <a:avLst/>
            </a:prstGeom>
            <a:noFill/>
            <a:ln w="28575" cap="flat" cmpd="sng" algn="ctr">
              <a:solidFill>
                <a:srgbClr val="FFFF00"/>
              </a:solidFill>
              <a:prstDash val="solid"/>
              <a:tailEnd type="stealth" w="lg" len="lg"/>
            </a:ln>
            <a:effectLst/>
          </p:spPr>
        </p:cxnSp>
        <p:cxnSp>
          <p:nvCxnSpPr>
            <p:cNvPr id="94" name="Straight Connector 93"/>
            <p:cNvCxnSpPr/>
            <p:nvPr/>
          </p:nvCxnSpPr>
          <p:spPr>
            <a:xfrm>
              <a:off x="4572000" y="2281290"/>
              <a:ext cx="3017520" cy="1588"/>
            </a:xfrm>
            <a:prstGeom prst="line">
              <a:avLst/>
            </a:prstGeom>
            <a:noFill/>
            <a:ln w="28575" cap="flat" cmpd="sng" algn="ctr">
              <a:solidFill>
                <a:srgbClr val="FFFF00"/>
              </a:solidFill>
              <a:prstDash val="solid"/>
              <a:tailEnd type="stealth" w="lg" len="lg"/>
            </a:ln>
            <a:effectLst/>
          </p:spPr>
        </p:cxnSp>
      </p:grpSp>
      <p:grpSp>
        <p:nvGrpSpPr>
          <p:cNvPr id="95" name="Group 33"/>
          <p:cNvGrpSpPr/>
          <p:nvPr/>
        </p:nvGrpSpPr>
        <p:grpSpPr>
          <a:xfrm>
            <a:off x="1450708" y="1509447"/>
            <a:ext cx="3105927" cy="1529038"/>
            <a:chOff x="1469470" y="1435114"/>
            <a:chExt cx="3105927" cy="1607879"/>
          </a:xfrm>
        </p:grpSpPr>
        <p:grpSp>
          <p:nvGrpSpPr>
            <p:cNvPr id="96" name="Group 20"/>
            <p:cNvGrpSpPr/>
            <p:nvPr/>
          </p:nvGrpSpPr>
          <p:grpSpPr>
            <a:xfrm>
              <a:off x="1469470" y="1438370"/>
              <a:ext cx="3105927" cy="1601617"/>
              <a:chOff x="3841084" y="824254"/>
              <a:chExt cx="2560320" cy="1601617"/>
            </a:xfrm>
          </p:grpSpPr>
          <p:cxnSp>
            <p:nvCxnSpPr>
              <p:cNvPr id="110" name="Straight Connector 21"/>
              <p:cNvCxnSpPr/>
              <p:nvPr/>
            </p:nvCxnSpPr>
            <p:spPr>
              <a:xfrm>
                <a:off x="3841084" y="1226265"/>
                <a:ext cx="2560320" cy="1588"/>
              </a:xfrm>
              <a:prstGeom prst="line">
                <a:avLst/>
              </a:prstGeom>
              <a:noFill/>
              <a:ln w="28575" cap="flat" cmpd="sng" algn="ctr">
                <a:solidFill>
                  <a:srgbClr val="FFFF00"/>
                </a:solidFill>
                <a:prstDash val="solid"/>
              </a:ln>
              <a:effectLst/>
            </p:spPr>
          </p:cxnSp>
          <p:cxnSp>
            <p:nvCxnSpPr>
              <p:cNvPr id="111" name="Straight Connector 22"/>
              <p:cNvCxnSpPr/>
              <p:nvPr/>
            </p:nvCxnSpPr>
            <p:spPr>
              <a:xfrm>
                <a:off x="3841084" y="2030286"/>
                <a:ext cx="2560320" cy="1588"/>
              </a:xfrm>
              <a:prstGeom prst="line">
                <a:avLst/>
              </a:prstGeom>
              <a:noFill/>
              <a:ln w="28575" cap="flat" cmpd="sng" algn="ctr">
                <a:solidFill>
                  <a:srgbClr val="FFFF00"/>
                </a:solidFill>
                <a:prstDash val="solid"/>
              </a:ln>
              <a:effectLst/>
            </p:spPr>
          </p:cxnSp>
          <p:cxnSp>
            <p:nvCxnSpPr>
              <p:cNvPr id="112" name="Straight Connector 23"/>
              <p:cNvCxnSpPr/>
              <p:nvPr/>
            </p:nvCxnSpPr>
            <p:spPr>
              <a:xfrm>
                <a:off x="3841084" y="824254"/>
                <a:ext cx="2560320" cy="1588"/>
              </a:xfrm>
              <a:prstGeom prst="line">
                <a:avLst/>
              </a:prstGeom>
              <a:noFill/>
              <a:ln w="28575" cap="flat" cmpd="sng" algn="ctr">
                <a:solidFill>
                  <a:srgbClr val="FFFF00"/>
                </a:solidFill>
                <a:prstDash val="solid"/>
              </a:ln>
              <a:effectLst/>
            </p:spPr>
          </p:cxnSp>
          <p:cxnSp>
            <p:nvCxnSpPr>
              <p:cNvPr id="131" name="Straight Connector 24"/>
              <p:cNvCxnSpPr/>
              <p:nvPr/>
            </p:nvCxnSpPr>
            <p:spPr>
              <a:xfrm>
                <a:off x="3841084" y="2424283"/>
                <a:ext cx="2560320" cy="1588"/>
              </a:xfrm>
              <a:prstGeom prst="line">
                <a:avLst/>
              </a:prstGeom>
              <a:noFill/>
              <a:ln w="28575" cap="flat" cmpd="sng" algn="ctr">
                <a:solidFill>
                  <a:srgbClr val="FFFF00"/>
                </a:solidFill>
                <a:prstDash val="solid"/>
              </a:ln>
              <a:effectLst/>
            </p:spPr>
          </p:cxnSp>
          <p:cxnSp>
            <p:nvCxnSpPr>
              <p:cNvPr id="132" name="Straight Connector 25"/>
              <p:cNvCxnSpPr/>
              <p:nvPr/>
            </p:nvCxnSpPr>
            <p:spPr>
              <a:xfrm>
                <a:off x="3841084" y="1634952"/>
                <a:ext cx="2560320" cy="1588"/>
              </a:xfrm>
              <a:prstGeom prst="line">
                <a:avLst/>
              </a:prstGeom>
              <a:noFill/>
              <a:ln w="28575" cap="flat" cmpd="sng" algn="ctr">
                <a:solidFill>
                  <a:srgbClr val="FFFF00"/>
                </a:solidFill>
                <a:prstDash val="solid"/>
              </a:ln>
              <a:effectLst/>
            </p:spPr>
          </p:cxnSp>
        </p:grpSp>
        <p:grpSp>
          <p:nvGrpSpPr>
            <p:cNvPr id="97" name="Group 32"/>
            <p:cNvGrpSpPr/>
            <p:nvPr/>
          </p:nvGrpSpPr>
          <p:grpSpPr>
            <a:xfrm>
              <a:off x="2743200" y="1435114"/>
              <a:ext cx="94962" cy="1607879"/>
              <a:chOff x="2743200" y="1435114"/>
              <a:chExt cx="94962" cy="1607879"/>
            </a:xfrm>
          </p:grpSpPr>
          <p:cxnSp>
            <p:nvCxnSpPr>
              <p:cNvPr id="98" name="Straight Arrow Connector 27"/>
              <p:cNvCxnSpPr/>
              <p:nvPr/>
            </p:nvCxnSpPr>
            <p:spPr>
              <a:xfrm>
                <a:off x="2743200" y="1435114"/>
                <a:ext cx="91440" cy="1588"/>
              </a:xfrm>
              <a:prstGeom prst="straightConnector1">
                <a:avLst/>
              </a:prstGeom>
              <a:noFill/>
              <a:ln w="28575" cap="flat" cmpd="sng" algn="ctr">
                <a:solidFill>
                  <a:srgbClr val="FFFF00"/>
                </a:solidFill>
                <a:prstDash val="solid"/>
                <a:tailEnd type="stealth" w="lg" len="lg"/>
              </a:ln>
              <a:effectLst/>
            </p:spPr>
          </p:cxnSp>
          <p:cxnSp>
            <p:nvCxnSpPr>
              <p:cNvPr id="105" name="Straight Arrow Connector 28"/>
              <p:cNvCxnSpPr/>
              <p:nvPr/>
            </p:nvCxnSpPr>
            <p:spPr>
              <a:xfrm>
                <a:off x="2743200" y="1837342"/>
                <a:ext cx="91440" cy="1588"/>
              </a:xfrm>
              <a:prstGeom prst="straightConnector1">
                <a:avLst/>
              </a:prstGeom>
              <a:noFill/>
              <a:ln w="28575" cap="flat" cmpd="sng" algn="ctr">
                <a:solidFill>
                  <a:srgbClr val="FFFF00"/>
                </a:solidFill>
                <a:prstDash val="solid"/>
                <a:tailEnd type="stealth" w="lg" len="lg"/>
              </a:ln>
              <a:effectLst/>
            </p:spPr>
          </p:cxnSp>
          <p:cxnSp>
            <p:nvCxnSpPr>
              <p:cNvPr id="107" name="Straight Arrow Connector 106"/>
              <p:cNvCxnSpPr/>
              <p:nvPr/>
            </p:nvCxnSpPr>
            <p:spPr>
              <a:xfrm>
                <a:off x="2743200" y="2248277"/>
                <a:ext cx="91440" cy="1588"/>
              </a:xfrm>
              <a:prstGeom prst="straightConnector1">
                <a:avLst/>
              </a:prstGeom>
              <a:noFill/>
              <a:ln w="28575" cap="flat" cmpd="sng" algn="ctr">
                <a:solidFill>
                  <a:srgbClr val="FFFF00"/>
                </a:solidFill>
                <a:prstDash val="solid"/>
                <a:tailEnd type="stealth" w="lg" len="lg"/>
              </a:ln>
              <a:effectLst/>
            </p:spPr>
          </p:cxnSp>
          <p:cxnSp>
            <p:nvCxnSpPr>
              <p:cNvPr id="108" name="Straight Arrow Connector 107"/>
              <p:cNvCxnSpPr/>
              <p:nvPr/>
            </p:nvCxnSpPr>
            <p:spPr>
              <a:xfrm>
                <a:off x="2746722" y="2643516"/>
                <a:ext cx="91440" cy="1588"/>
              </a:xfrm>
              <a:prstGeom prst="straightConnector1">
                <a:avLst/>
              </a:prstGeom>
              <a:noFill/>
              <a:ln w="28575" cap="flat" cmpd="sng" algn="ctr">
                <a:solidFill>
                  <a:srgbClr val="FFFF00"/>
                </a:solidFill>
                <a:prstDash val="solid"/>
                <a:tailEnd type="stealth" w="lg" len="lg"/>
              </a:ln>
              <a:effectLst/>
            </p:spPr>
          </p:cxnSp>
          <p:cxnSp>
            <p:nvCxnSpPr>
              <p:cNvPr id="109" name="Straight Arrow Connector 108"/>
              <p:cNvCxnSpPr/>
              <p:nvPr/>
            </p:nvCxnSpPr>
            <p:spPr>
              <a:xfrm>
                <a:off x="2743200" y="3041405"/>
                <a:ext cx="91440" cy="1588"/>
              </a:xfrm>
              <a:prstGeom prst="straightConnector1">
                <a:avLst/>
              </a:prstGeom>
              <a:noFill/>
              <a:ln w="28575" cap="flat" cmpd="sng" algn="ctr">
                <a:solidFill>
                  <a:srgbClr val="FFFF00"/>
                </a:solidFill>
                <a:prstDash val="solid"/>
                <a:tailEnd type="stealth" w="lg" len="lg"/>
              </a:ln>
              <a:effectLst/>
            </p:spPr>
          </p:cxnSp>
        </p:grpSp>
      </p:grpSp>
      <p:sp>
        <p:nvSpPr>
          <p:cNvPr id="133" name="TextBox 132"/>
          <p:cNvSpPr txBox="1"/>
          <p:nvPr/>
        </p:nvSpPr>
        <p:spPr>
          <a:xfrm>
            <a:off x="381000" y="1143572"/>
            <a:ext cx="351378"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A</a:t>
            </a:r>
          </a:p>
        </p:txBody>
      </p:sp>
      <p:sp>
        <p:nvSpPr>
          <p:cNvPr id="134" name="TextBox 133"/>
          <p:cNvSpPr txBox="1"/>
          <p:nvPr/>
        </p:nvSpPr>
        <p:spPr>
          <a:xfrm>
            <a:off x="381000" y="3022385"/>
            <a:ext cx="306494"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Tw Cen MT" panose="020B0602020104020603" pitchFamily="34" charset="0"/>
                <a:cs typeface="Arial" panose="020B0604020202020204" pitchFamily="34" charset="0"/>
              </a:rPr>
              <a:t>B</a:t>
            </a:r>
          </a:p>
        </p:txBody>
      </p:sp>
      <p:cxnSp>
        <p:nvCxnSpPr>
          <p:cNvPr id="135" name="Straight Arrow Connector 134"/>
          <p:cNvCxnSpPr>
            <a:stCxn id="134" idx="0"/>
          </p:cNvCxnSpPr>
          <p:nvPr/>
        </p:nvCxnSpPr>
        <p:spPr>
          <a:xfrm flipV="1">
            <a:off x="534247" y="1481309"/>
            <a:ext cx="0" cy="1541076"/>
          </a:xfrm>
          <a:prstGeom prst="straightConnector1">
            <a:avLst/>
          </a:prstGeom>
          <a:noFill/>
          <a:ln w="28575" cap="flat" cmpd="sng" algn="ctr">
            <a:solidFill>
              <a:schemeClr val="bg1"/>
            </a:solidFill>
            <a:prstDash val="solid"/>
            <a:headEnd type="none" w="med" len="med"/>
            <a:tailEnd type="stealth" w="lg" len="lg"/>
          </a:ln>
          <a:effectLst/>
        </p:spPr>
      </p:cxnSp>
    </p:spTree>
    <p:extLst>
      <p:ext uri="{BB962C8B-B14F-4D97-AF65-F5344CB8AC3E}">
        <p14:creationId xmlns:p14="http://schemas.microsoft.com/office/powerpoint/2010/main" val="12069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arn(outVertical)">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5"/>
                                        </p:tgtEl>
                                        <p:attrNameLst>
                                          <p:attrName>style.visibility</p:attrName>
                                        </p:attrNameLst>
                                      </p:cBhvr>
                                      <p:to>
                                        <p:strVal val="visible"/>
                                      </p:to>
                                    </p:set>
                                    <p:animEffect transition="in" filter="wipe(down)">
                                      <p:cBhvr>
                                        <p:cTn id="61" dur="1000"/>
                                        <p:tgtEl>
                                          <p:spTgt spid="135"/>
                                        </p:tgtEl>
                                      </p:cBhvr>
                                    </p:animEffect>
                                  </p:childTnLst>
                                </p:cTn>
                              </p:par>
                            </p:childTnLst>
                          </p:cTn>
                        </p:par>
                        <p:par>
                          <p:cTn id="62" fill="hold">
                            <p:stCondLst>
                              <p:cond delay="1000"/>
                            </p:stCondLst>
                            <p:childTnLst>
                              <p:par>
                                <p:cTn id="63" presetID="53" presetClass="entr" presetSubtype="0" fill="hold" grpId="0" nodeType="afterEffect">
                                  <p:stCondLst>
                                    <p:cond delay="0"/>
                                  </p:stCondLst>
                                  <p:childTnLst>
                                    <p:set>
                                      <p:cBhvr>
                                        <p:cTn id="64" dur="1" fill="hold">
                                          <p:stCondLst>
                                            <p:cond delay="0"/>
                                          </p:stCondLst>
                                        </p:cTn>
                                        <p:tgtEl>
                                          <p:spTgt spid="133"/>
                                        </p:tgtEl>
                                        <p:attrNameLst>
                                          <p:attrName>style.visibility</p:attrName>
                                        </p:attrNameLst>
                                      </p:cBhvr>
                                      <p:to>
                                        <p:strVal val="visible"/>
                                      </p:to>
                                    </p:set>
                                    <p:anim calcmode="lin" valueType="num">
                                      <p:cBhvr>
                                        <p:cTn id="65" dur="500" fill="hold"/>
                                        <p:tgtEl>
                                          <p:spTgt spid="133"/>
                                        </p:tgtEl>
                                        <p:attrNameLst>
                                          <p:attrName>ppt_w</p:attrName>
                                        </p:attrNameLst>
                                      </p:cBhvr>
                                      <p:tavLst>
                                        <p:tav tm="0">
                                          <p:val>
                                            <p:fltVal val="0"/>
                                          </p:val>
                                        </p:tav>
                                        <p:tav tm="100000">
                                          <p:val>
                                            <p:strVal val="#ppt_w"/>
                                          </p:val>
                                        </p:tav>
                                      </p:tavLst>
                                    </p:anim>
                                    <p:anim calcmode="lin" valueType="num">
                                      <p:cBhvr>
                                        <p:cTn id="66" dur="500" fill="hold"/>
                                        <p:tgtEl>
                                          <p:spTgt spid="133"/>
                                        </p:tgtEl>
                                        <p:attrNameLst>
                                          <p:attrName>ppt_h</p:attrName>
                                        </p:attrNameLst>
                                      </p:cBhvr>
                                      <p:tavLst>
                                        <p:tav tm="0">
                                          <p:val>
                                            <p:fltVal val="0"/>
                                          </p:val>
                                        </p:tav>
                                        <p:tav tm="100000">
                                          <p:val>
                                            <p:strVal val="#ppt_h"/>
                                          </p:val>
                                        </p:tav>
                                      </p:tavLst>
                                    </p:anim>
                                    <p:animEffect transition="in" filter="fade">
                                      <p:cBhvr>
                                        <p:cTn id="67" dur="500"/>
                                        <p:tgtEl>
                                          <p:spTgt spid="133"/>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134"/>
                                        </p:tgtEl>
                                        <p:attrNameLst>
                                          <p:attrName>style.visibility</p:attrName>
                                        </p:attrNameLst>
                                      </p:cBhvr>
                                      <p:to>
                                        <p:strVal val="visible"/>
                                      </p:to>
                                    </p:set>
                                    <p:anim calcmode="lin" valueType="num">
                                      <p:cBhvr>
                                        <p:cTn id="70" dur="500" fill="hold"/>
                                        <p:tgtEl>
                                          <p:spTgt spid="134"/>
                                        </p:tgtEl>
                                        <p:attrNameLst>
                                          <p:attrName>ppt_w</p:attrName>
                                        </p:attrNameLst>
                                      </p:cBhvr>
                                      <p:tavLst>
                                        <p:tav tm="0">
                                          <p:val>
                                            <p:fltVal val="0"/>
                                          </p:val>
                                        </p:tav>
                                        <p:tav tm="100000">
                                          <p:val>
                                            <p:strVal val="#ppt_w"/>
                                          </p:val>
                                        </p:tav>
                                      </p:tavLst>
                                    </p:anim>
                                    <p:anim calcmode="lin" valueType="num">
                                      <p:cBhvr>
                                        <p:cTn id="71" dur="500" fill="hold"/>
                                        <p:tgtEl>
                                          <p:spTgt spid="134"/>
                                        </p:tgtEl>
                                        <p:attrNameLst>
                                          <p:attrName>ppt_h</p:attrName>
                                        </p:attrNameLst>
                                      </p:cBhvr>
                                      <p:tavLst>
                                        <p:tav tm="0">
                                          <p:val>
                                            <p:fltVal val="0"/>
                                          </p:val>
                                        </p:tav>
                                        <p:tav tm="100000">
                                          <p:val>
                                            <p:strVal val="#ppt_h"/>
                                          </p:val>
                                        </p:tav>
                                      </p:tavLst>
                                    </p:anim>
                                    <p:animEffect transition="in" filter="fade">
                                      <p:cBhvr>
                                        <p:cTn id="72" dur="500"/>
                                        <p:tgtEl>
                                          <p:spTgt spid="134"/>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xit" presetSubtype="21" fill="hold" nodeType="clickEffect">
                                  <p:stCondLst>
                                    <p:cond delay="0"/>
                                  </p:stCondLst>
                                  <p:childTnLst>
                                    <p:animEffect transition="out" filter="barn(inVertical)">
                                      <p:cBhvr>
                                        <p:cTn id="76" dur="500"/>
                                        <p:tgtEl>
                                          <p:spTgt spid="9"/>
                                        </p:tgtEl>
                                      </p:cBhvr>
                                    </p:animEffect>
                                    <p:set>
                                      <p:cBhvr>
                                        <p:cTn id="77" dur="1" fill="hold">
                                          <p:stCondLst>
                                            <p:cond delay="499"/>
                                          </p:stCondLst>
                                        </p:cTn>
                                        <p:tgtEl>
                                          <p:spTgt spid="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wipe(left)">
                                      <p:cBhvr>
                                        <p:cTn id="82" dur="1000"/>
                                        <p:tgtEl>
                                          <p:spTgt spid="9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1000"/>
                                        <p:tgtEl>
                                          <p:spTgt spid="8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wipe(up)">
                                      <p:cBhvr>
                                        <p:cTn id="92" dur="500"/>
                                        <p:tgtEl>
                                          <p:spTgt spid="114"/>
                                        </p:tgtEl>
                                      </p:cBhvr>
                                    </p:animEffect>
                                  </p:childTnLst>
                                </p:cTn>
                              </p:par>
                            </p:childTnLst>
                          </p:cTn>
                        </p:par>
                        <p:par>
                          <p:cTn id="93" fill="hold">
                            <p:stCondLst>
                              <p:cond delay="500"/>
                            </p:stCondLst>
                            <p:childTnLst>
                              <p:par>
                                <p:cTn id="94" presetID="16" presetClass="entr" presetSubtype="21" fill="hold" grpId="0" nodeType="afterEffect">
                                  <p:stCondLst>
                                    <p:cond delay="0"/>
                                  </p:stCondLst>
                                  <p:childTnLst>
                                    <p:set>
                                      <p:cBhvr>
                                        <p:cTn id="95" dur="1" fill="hold">
                                          <p:stCondLst>
                                            <p:cond delay="0"/>
                                          </p:stCondLst>
                                        </p:cTn>
                                        <p:tgtEl>
                                          <p:spTgt spid="116"/>
                                        </p:tgtEl>
                                        <p:attrNameLst>
                                          <p:attrName>style.visibility</p:attrName>
                                        </p:attrNameLst>
                                      </p:cBhvr>
                                      <p:to>
                                        <p:strVal val="visible"/>
                                      </p:to>
                                    </p:set>
                                    <p:animEffect transition="in" filter="barn(inVertical)">
                                      <p:cBhvr>
                                        <p:cTn id="96" dur="500"/>
                                        <p:tgtEl>
                                          <p:spTgt spid="116"/>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barn(inVertical)">
                                      <p:cBhvr>
                                        <p:cTn id="101" dur="500"/>
                                        <p:tgtEl>
                                          <p:spTgt spid="117"/>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115"/>
                                        </p:tgtEl>
                                        <p:attrNameLst>
                                          <p:attrName>style.visibility</p:attrName>
                                        </p:attrNameLst>
                                      </p:cBhvr>
                                      <p:to>
                                        <p:strVal val="visible"/>
                                      </p:to>
                                    </p:set>
                                    <p:anim calcmode="lin" valueType="num">
                                      <p:cBhvr additive="base">
                                        <p:cTn id="106" dur="500"/>
                                        <p:tgtEl>
                                          <p:spTgt spid="115"/>
                                        </p:tgtEl>
                                        <p:attrNameLst>
                                          <p:attrName>ppt_x</p:attrName>
                                        </p:attrNameLst>
                                      </p:cBhvr>
                                      <p:tavLst>
                                        <p:tav tm="0">
                                          <p:val>
                                            <p:strVal val="#ppt_x-#ppt_w*1.125000"/>
                                          </p:val>
                                        </p:tav>
                                        <p:tav tm="100000">
                                          <p:val>
                                            <p:strVal val="#ppt_x"/>
                                          </p:val>
                                        </p:tav>
                                      </p:tavLst>
                                    </p:anim>
                                    <p:animEffect transition="in" filter="wipe(right)">
                                      <p:cBhvr>
                                        <p:cTn id="107" dur="500"/>
                                        <p:tgtEl>
                                          <p:spTgt spid="11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118"/>
                                        </p:tgtEl>
                                        <p:attrNameLst>
                                          <p:attrName>style.visibility</p:attrName>
                                        </p:attrNameLst>
                                      </p:cBhvr>
                                      <p:to>
                                        <p:strVal val="visible"/>
                                      </p:to>
                                    </p:set>
                                    <p:anim calcmode="lin" valueType="num">
                                      <p:cBhvr additive="base">
                                        <p:cTn id="112" dur="500"/>
                                        <p:tgtEl>
                                          <p:spTgt spid="118"/>
                                        </p:tgtEl>
                                        <p:attrNameLst>
                                          <p:attrName>ppt_y</p:attrName>
                                        </p:attrNameLst>
                                      </p:cBhvr>
                                      <p:tavLst>
                                        <p:tav tm="0">
                                          <p:val>
                                            <p:strVal val="#ppt_y-#ppt_h*1.125000"/>
                                          </p:val>
                                        </p:tav>
                                        <p:tav tm="100000">
                                          <p:val>
                                            <p:strVal val="#ppt_y"/>
                                          </p:val>
                                        </p:tav>
                                      </p:tavLst>
                                    </p:anim>
                                    <p:animEffect transition="in" filter="wipe(down)">
                                      <p:cBhvr>
                                        <p:cTn id="113" dur="500"/>
                                        <p:tgtEl>
                                          <p:spTgt spid="118"/>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1" fill="hold" grpId="0" nodeType="clickEffect">
                                  <p:stCondLst>
                                    <p:cond delay="0"/>
                                  </p:stCondLst>
                                  <p:childTnLst>
                                    <p:set>
                                      <p:cBhvr>
                                        <p:cTn id="117" dur="1" fill="hold">
                                          <p:stCondLst>
                                            <p:cond delay="0"/>
                                          </p:stCondLst>
                                        </p:cTn>
                                        <p:tgtEl>
                                          <p:spTgt spid="119"/>
                                        </p:tgtEl>
                                        <p:attrNameLst>
                                          <p:attrName>style.visibility</p:attrName>
                                        </p:attrNameLst>
                                      </p:cBhvr>
                                      <p:to>
                                        <p:strVal val="visible"/>
                                      </p:to>
                                    </p:set>
                                    <p:anim calcmode="lin" valueType="num">
                                      <p:cBhvr additive="base">
                                        <p:cTn id="118" dur="500"/>
                                        <p:tgtEl>
                                          <p:spTgt spid="119"/>
                                        </p:tgtEl>
                                        <p:attrNameLst>
                                          <p:attrName>ppt_y</p:attrName>
                                        </p:attrNameLst>
                                      </p:cBhvr>
                                      <p:tavLst>
                                        <p:tav tm="0">
                                          <p:val>
                                            <p:strVal val="#ppt_y-#ppt_h*1.125000"/>
                                          </p:val>
                                        </p:tav>
                                        <p:tav tm="100000">
                                          <p:val>
                                            <p:strVal val="#ppt_y"/>
                                          </p:val>
                                        </p:tav>
                                      </p:tavLst>
                                    </p:anim>
                                    <p:animEffect transition="in" filter="wipe(down)">
                                      <p:cBhvr>
                                        <p:cTn id="119" dur="500"/>
                                        <p:tgtEl>
                                          <p:spTgt spid="119"/>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1" fill="hold" grpId="0" nodeType="clickEffect">
                                  <p:stCondLst>
                                    <p:cond delay="0"/>
                                  </p:stCondLst>
                                  <p:childTnLst>
                                    <p:set>
                                      <p:cBhvr>
                                        <p:cTn id="123" dur="1" fill="hold">
                                          <p:stCondLst>
                                            <p:cond delay="0"/>
                                          </p:stCondLst>
                                        </p:cTn>
                                        <p:tgtEl>
                                          <p:spTgt spid="120"/>
                                        </p:tgtEl>
                                        <p:attrNameLst>
                                          <p:attrName>style.visibility</p:attrName>
                                        </p:attrNameLst>
                                      </p:cBhvr>
                                      <p:to>
                                        <p:strVal val="visible"/>
                                      </p:to>
                                    </p:set>
                                    <p:anim calcmode="lin" valueType="num">
                                      <p:cBhvr additive="base">
                                        <p:cTn id="124" dur="500"/>
                                        <p:tgtEl>
                                          <p:spTgt spid="120"/>
                                        </p:tgtEl>
                                        <p:attrNameLst>
                                          <p:attrName>ppt_y</p:attrName>
                                        </p:attrNameLst>
                                      </p:cBhvr>
                                      <p:tavLst>
                                        <p:tav tm="0">
                                          <p:val>
                                            <p:strVal val="#ppt_y-#ppt_h*1.125000"/>
                                          </p:val>
                                        </p:tav>
                                        <p:tav tm="100000">
                                          <p:val>
                                            <p:strVal val="#ppt_y"/>
                                          </p:val>
                                        </p:tav>
                                      </p:tavLst>
                                    </p:anim>
                                    <p:animEffect transition="in" filter="wipe(down)">
                                      <p:cBhvr>
                                        <p:cTn id="12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4" grpId="0" animBg="1"/>
      <p:bldP spid="115" grpId="0"/>
      <p:bldP spid="116" grpId="0"/>
      <p:bldP spid="117" grpId="0"/>
      <p:bldP spid="118" grpId="0"/>
      <p:bldP spid="119" grpId="0"/>
      <p:bldP spid="120" grpId="0"/>
      <p:bldP spid="76" grpId="0"/>
      <p:bldP spid="77" grpId="0" animBg="1"/>
      <p:bldP spid="78" grpId="0"/>
      <p:bldP spid="79" grpId="0" animBg="1"/>
      <p:bldP spid="81" grpId="0"/>
      <p:bldP spid="82" grpId="0" animBg="1"/>
      <p:bldP spid="83" grpId="0" animBg="1"/>
      <p:bldP spid="84" grpId="0"/>
      <p:bldP spid="85" grpId="0"/>
      <p:bldP spid="86" grpId="0" animBg="1"/>
      <p:bldP spid="87" grpId="0" animBg="1"/>
      <p:bldP spid="88" grpId="0" animBg="1"/>
      <p:bldP spid="133" grpId="0"/>
      <p:bldP spid="1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68036"/>
            <a:ext cx="8976159" cy="2015498"/>
            <a:chOff x="415925" y="-403770"/>
            <a:chExt cx="8976159" cy="2015498"/>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62484" y="-403770"/>
              <a:ext cx="7575612" cy="1938992"/>
            </a:xfrm>
            <a:prstGeom prst="rect">
              <a:avLst/>
            </a:prstGeom>
          </p:spPr>
          <p:txBody>
            <a:bodyPr wrap="square">
              <a:spAutoFit/>
            </a:bodyPr>
            <a:lstStyle/>
            <a:p>
              <a:pPr>
                <a:tabLst>
                  <a:tab pos="266700" algn="ctr"/>
                  <a:tab pos="3200400" algn="l"/>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Where should an object be placed in front of a convex lens to get a real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image of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the size of the object</a:t>
              </a:r>
              <a:r>
                <a:rPr lang="en-US" sz="2000" b="1" dirty="0">
                  <a:solidFill>
                    <a:schemeClr val="bg1"/>
                  </a:solidFill>
                  <a:effectLst>
                    <a:outerShdw blurRad="38100" dist="38100" dir="2700000" algn="tl">
                      <a:srgbClr val="000000">
                        <a:alpha val="43137"/>
                      </a:srgbClr>
                    </a:outerShdw>
                  </a:effectLst>
                  <a:latin typeface="Tw Cen MT" panose="020B0602020104020603" pitchFamily="34" charset="0"/>
                </a:rPr>
                <a:t>?</a:t>
              </a:r>
            </a:p>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 At the principal focus of the lens</a:t>
              </a:r>
            </a:p>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(b) At twice the focal length</a:t>
              </a:r>
            </a:p>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(c) At infinity</a:t>
              </a:r>
            </a:p>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(d) Between the optical </a:t>
              </a:r>
              <a:r>
                <a:rPr lang="en-US" sz="2000" dirty="0" err="1">
                  <a:solidFill>
                    <a:schemeClr val="bg1"/>
                  </a:solidFill>
                  <a:effectLst>
                    <a:outerShdw blurRad="38100" dist="38100" dir="2700000" algn="tl">
                      <a:srgbClr val="000000">
                        <a:alpha val="43137"/>
                      </a:srgbClr>
                    </a:outerShdw>
                  </a:effectLst>
                  <a:latin typeface="Tw Cen MT" panose="020B0602020104020603" pitchFamily="34" charset="0"/>
                </a:rPr>
                <a:t>centre</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 of the lens and its principal focus.</a:t>
              </a:r>
              <a:endParaRPr lang="en-US" sz="2000" b="1"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grpSp>
      <p:sp>
        <p:nvSpPr>
          <p:cNvPr id="13" name="Rectangle 12"/>
          <p:cNvSpPr/>
          <p:nvPr/>
        </p:nvSpPr>
        <p:spPr>
          <a:xfrm>
            <a:off x="154258" y="2322712"/>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sp>
        <p:nvSpPr>
          <p:cNvPr id="16" name="Rectangle 15"/>
          <p:cNvSpPr/>
          <p:nvPr/>
        </p:nvSpPr>
        <p:spPr>
          <a:xfrm>
            <a:off x="154258" y="2722822"/>
            <a:ext cx="7803200" cy="400110"/>
          </a:xfrm>
          <a:prstGeom prst="rect">
            <a:avLst/>
          </a:prstGeom>
        </p:spPr>
        <p:txBody>
          <a:bodyPr wrap="square">
            <a:spAutoFit/>
          </a:bodyPr>
          <a:lstStyle/>
          <a:p>
            <a:pPr>
              <a:tabLst>
                <a:tab pos="406400" algn="ctr"/>
              </a:tabLst>
            </a:pPr>
            <a:r>
              <a:rPr lang="en-US" sz="2000" dirty="0">
                <a:solidFill>
                  <a:schemeClr val="bg1"/>
                </a:solidFill>
                <a:latin typeface="Tw Cen MT" panose="020B0602020104020603" pitchFamily="34" charset="0"/>
                <a:cs typeface="Aharoni" pitchFamily="2" charset="-79"/>
              </a:rPr>
              <a:t>(b) At twice the focal length</a:t>
            </a:r>
          </a:p>
        </p:txBody>
      </p:sp>
    </p:spTree>
    <p:extLst>
      <p:ext uri="{BB962C8B-B14F-4D97-AF65-F5344CB8AC3E}">
        <p14:creationId xmlns:p14="http://schemas.microsoft.com/office/powerpoint/2010/main" val="383424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c1f42a5c64695b4d8af33a0a8ed3956cea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18287</TotalTime>
  <Words>651</Words>
  <Application>Microsoft Office PowerPoint</Application>
  <PresentationFormat>On-screen Show (16:9)</PresentationFormat>
  <Paragraphs>140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Arial</vt:lpstr>
      <vt:lpstr>Arial Black</vt:lpstr>
      <vt:lpstr>Book Antiqua</vt:lpstr>
      <vt:lpstr>Bookman Old Style</vt:lpstr>
      <vt:lpstr>Calibri</vt:lpstr>
      <vt:lpstr>Narkisim</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Ink-Sch-08</dc:creator>
  <cp:lastModifiedBy>T.S BORA</cp:lastModifiedBy>
  <cp:revision>2775</cp:revision>
  <dcterms:created xsi:type="dcterms:W3CDTF">2006-08-16T00:00:00Z</dcterms:created>
  <dcterms:modified xsi:type="dcterms:W3CDTF">2022-04-25T03:15:47Z</dcterms:modified>
</cp:coreProperties>
</file>