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6C63-F976-4BAA-BD96-107B3C05D8B6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5606B-8A39-4C8F-A558-12112158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0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B3AA-6961-41F0-8D19-933918B510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7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B3AA-6961-41F0-8D19-933918B510A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1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B3AA-6961-41F0-8D19-933918B510A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9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29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85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3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BF3D-1824-4F08-B31C-F7E9C8E3539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36A1-A257-4F33-9B66-408638AB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1.png"/><Relationship Id="rId13" Type="http://schemas.openxmlformats.org/officeDocument/2006/relationships/image" Target="../media/image126.png"/><Relationship Id="rId18" Type="http://schemas.openxmlformats.org/officeDocument/2006/relationships/image" Target="../media/image1310.png"/><Relationship Id="rId3" Type="http://schemas.openxmlformats.org/officeDocument/2006/relationships/image" Target="../media/image4.png"/><Relationship Id="rId21" Type="http://schemas.openxmlformats.org/officeDocument/2006/relationships/image" Target="../media/image1340.png"/><Relationship Id="rId7" Type="http://schemas.openxmlformats.org/officeDocument/2006/relationships/image" Target="../media/image1200.png"/><Relationship Id="rId12" Type="http://schemas.openxmlformats.org/officeDocument/2006/relationships/image" Target="../media/image1250.png"/><Relationship Id="rId17" Type="http://schemas.openxmlformats.org/officeDocument/2006/relationships/image" Target="../media/image13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0.png"/><Relationship Id="rId20" Type="http://schemas.openxmlformats.org/officeDocument/2006/relationships/image" Target="../media/image1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24.png"/><Relationship Id="rId5" Type="http://schemas.openxmlformats.org/officeDocument/2006/relationships/image" Target="../media/image141.png"/><Relationship Id="rId15" Type="http://schemas.openxmlformats.org/officeDocument/2006/relationships/image" Target="../media/image1280.png"/><Relationship Id="rId10" Type="http://schemas.openxmlformats.org/officeDocument/2006/relationships/image" Target="../media/image123.png"/><Relationship Id="rId19" Type="http://schemas.openxmlformats.org/officeDocument/2006/relationships/image" Target="../media/image1320.png"/><Relationship Id="rId4" Type="http://schemas.microsoft.com/office/2007/relationships/hdphoto" Target="../media/hdphoto3.wdp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00.png"/><Relationship Id="rId18" Type="http://schemas.openxmlformats.org/officeDocument/2006/relationships/image" Target="../media/image150.png"/><Relationship Id="rId3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1000.png"/><Relationship Id="rId17" Type="http://schemas.openxmlformats.org/officeDocument/2006/relationships/image" Target="../media/image1030.png"/><Relationship Id="rId2" Type="http://schemas.openxmlformats.org/officeDocument/2006/relationships/image" Target="../media/image4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0" Type="http://schemas.openxmlformats.org/officeDocument/2006/relationships/image" Target="../media/image80.png"/><Relationship Id="rId4" Type="http://schemas.openxmlformats.org/officeDocument/2006/relationships/image" Target="../media/image22.png"/><Relationship Id="rId9" Type="http://schemas.openxmlformats.org/officeDocument/2006/relationships/image" Target="../media/image710.png"/><Relationship Id="rId14" Type="http://schemas.openxmlformats.org/officeDocument/2006/relationships/image" Target="../media/image1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0.png"/><Relationship Id="rId3" Type="http://schemas.microsoft.com/office/2007/relationships/hdphoto" Target="../media/hdphoto3.wdp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.png"/><Relationship Id="rId15" Type="http://schemas.openxmlformats.org/officeDocument/2006/relationships/image" Target="../media/image2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0.png"/><Relationship Id="rId3" Type="http://schemas.microsoft.com/office/2007/relationships/hdphoto" Target="../media/hdphoto3.wdp"/><Relationship Id="rId21" Type="http://schemas.openxmlformats.org/officeDocument/2006/relationships/image" Target="../media/image450.png"/><Relationship Id="rId7" Type="http://schemas.openxmlformats.org/officeDocument/2006/relationships/image" Target="../media/image311.png"/><Relationship Id="rId12" Type="http://schemas.openxmlformats.org/officeDocument/2006/relationships/image" Target="../media/image360.png"/><Relationship Id="rId17" Type="http://schemas.openxmlformats.org/officeDocument/2006/relationships/image" Target="../media/image411.png"/><Relationship Id="rId2" Type="http://schemas.openxmlformats.org/officeDocument/2006/relationships/image" Target="../media/image4.png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.png"/><Relationship Id="rId19" Type="http://schemas.openxmlformats.org/officeDocument/2006/relationships/image" Target="../media/image43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0.png"/><Relationship Id="rId22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560.png"/><Relationship Id="rId18" Type="http://schemas.openxmlformats.org/officeDocument/2006/relationships/image" Target="../media/image139.png"/><Relationship Id="rId3" Type="http://schemas.microsoft.com/office/2007/relationships/hdphoto" Target="../media/hdphoto3.wdp"/><Relationship Id="rId21" Type="http://schemas.openxmlformats.org/officeDocument/2006/relationships/image" Target="../media/image640.png"/><Relationship Id="rId7" Type="http://schemas.openxmlformats.org/officeDocument/2006/relationships/image" Target="../media/image500.png"/><Relationship Id="rId12" Type="http://schemas.openxmlformats.org/officeDocument/2006/relationships/image" Target="../media/image136.png"/><Relationship Id="rId17" Type="http://schemas.openxmlformats.org/officeDocument/2006/relationships/image" Target="../media/image600.png"/><Relationship Id="rId2" Type="http://schemas.openxmlformats.org/officeDocument/2006/relationships/image" Target="../media/image4.png"/><Relationship Id="rId16" Type="http://schemas.openxmlformats.org/officeDocument/2006/relationships/image" Target="../media/image138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0.png"/><Relationship Id="rId11" Type="http://schemas.openxmlformats.org/officeDocument/2006/relationships/image" Target="../media/image135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19" Type="http://schemas.openxmlformats.org/officeDocument/2006/relationships/image" Target="../media/image62.png"/><Relationship Id="rId4" Type="http://schemas.openxmlformats.org/officeDocument/2006/relationships/image" Target="../media/image470.png"/><Relationship Id="rId9" Type="http://schemas.openxmlformats.org/officeDocument/2006/relationships/image" Target="../media/image134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microsoft.com/office/2007/relationships/hdphoto" Target="../media/hdphoto3.wdp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4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1.png"/><Relationship Id="rId11" Type="http://schemas.openxmlformats.org/officeDocument/2006/relationships/image" Target="../media/image711.png"/><Relationship Id="rId5" Type="http://schemas.openxmlformats.org/officeDocument/2006/relationships/image" Target="../media/image66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4" Type="http://schemas.openxmlformats.org/officeDocument/2006/relationships/image" Target="../media/image105.png"/><Relationship Id="rId9" Type="http://schemas.openxmlformats.org/officeDocument/2006/relationships/image" Target="../media/image690.png"/><Relationship Id="rId14" Type="http://schemas.openxmlformats.org/officeDocument/2006/relationships/image" Target="../media/image7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150.png"/><Relationship Id="rId3" Type="http://schemas.openxmlformats.org/officeDocument/2006/relationships/image" Target="../media/image4.png"/><Relationship Id="rId7" Type="http://schemas.openxmlformats.org/officeDocument/2006/relationships/image" Target="../media/image1080.png"/><Relationship Id="rId12" Type="http://schemas.openxmlformats.org/officeDocument/2006/relationships/image" Target="../media/image11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0.png"/><Relationship Id="rId11" Type="http://schemas.openxmlformats.org/officeDocument/2006/relationships/image" Target="../media/image1130.png"/><Relationship Id="rId5" Type="http://schemas.openxmlformats.org/officeDocument/2006/relationships/image" Target="../media/image1060.png"/><Relationship Id="rId15" Type="http://schemas.openxmlformats.org/officeDocument/2006/relationships/image" Target="../media/image1170.png"/><Relationship Id="rId10" Type="http://schemas.openxmlformats.org/officeDocument/2006/relationships/image" Target="../media/image1120.png"/><Relationship Id="rId4" Type="http://schemas.microsoft.com/office/2007/relationships/hdphoto" Target="../media/hdphoto3.wdp"/><Relationship Id="rId9" Type="http://schemas.openxmlformats.org/officeDocument/2006/relationships/image" Target="../media/image111.png"/><Relationship Id="rId14" Type="http://schemas.openxmlformats.org/officeDocument/2006/relationships/image" Target="../media/image1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0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210555" y="148991"/>
            <a:ext cx="6845767" cy="87406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 algn="just">
              <a:lnSpc>
                <a:spcPts val="2000"/>
              </a:lnSpc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The far point of a myopic person is 150 cm in front of the eye. Calculate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the focal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length and the power of the lens required to enable him to see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distant objects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clearly.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10555" y="1089941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71823" y="110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33798" y="1109791"/>
                <a:ext cx="1770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sym typeface="Symbol"/>
                      </a:rPr>
                      <m:t>150 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sym typeface="Symbol"/>
                      </a:rPr>
                      <m:t>cm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 = 1.5 m </a:t>
                </a: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8" y="1109791"/>
                <a:ext cx="177003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79" t="-13115" r="-2069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1697239" y="112983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471823" y="1412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2033798" y="143621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sym typeface="Symbol"/>
                        </a:rPr>
                        <m:t>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98" y="143621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ectangle 204"/>
          <p:cNvSpPr/>
          <p:nvPr/>
        </p:nvSpPr>
        <p:spPr>
          <a:xfrm>
            <a:off x="1697239" y="14337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10555" y="1768875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71823" y="17688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10555" y="2240291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052848" y="17688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697239" y="176887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51223" y="2269449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2635778" y="2128920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778" y="2128920"/>
                <a:ext cx="367408" cy="5988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/>
          <p:cNvSpPr txBox="1"/>
          <p:nvPr/>
        </p:nvSpPr>
        <p:spPr>
          <a:xfrm>
            <a:off x="210555" y="276348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324562" y="1399432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62662" y="2087645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7372" y="2554370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97372" y="3098565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662323" y="2125055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323" y="2125055"/>
                <a:ext cx="367408" cy="5988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884393" y="2277898"/>
                <a:ext cx="324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3" y="2277898"/>
                <a:ext cx="32440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111903" y="2124157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03" y="2124157"/>
                <a:ext cx="367408" cy="60061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877068" y="2865645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662323" y="2712802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323" y="2712802"/>
                <a:ext cx="367408" cy="5988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913410" y="2712802"/>
                <a:ext cx="410690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410" y="2712802"/>
                <a:ext cx="410690" cy="5988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610891" y="2855350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891" y="2855350"/>
                <a:ext cx="3994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082248" y="2711873"/>
                <a:ext cx="683200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−1.5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48" y="2711873"/>
                <a:ext cx="683200" cy="60087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1708896" y="330305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77068" y="330305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118122" y="3303053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FF00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1.5 m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22" y="3303053"/>
                <a:ext cx="91723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13333" r="-5298" b="-3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328948" y="283892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∴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48" y="2838925"/>
                <a:ext cx="375424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596581" y="37387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68112" y="37387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29768" y="3605710"/>
                <a:ext cx="378630" cy="59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68" y="3605710"/>
                <a:ext cx="378630" cy="59894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850533" y="43022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087974" y="4165069"/>
                <a:ext cx="683199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1.5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974" y="4165069"/>
                <a:ext cx="683199" cy="60087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1826173" y="4710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94085" y="4719207"/>
                <a:ext cx="101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FF00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0.67 D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5" y="4719207"/>
                <a:ext cx="101181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13115" r="-5455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324100" y="4439685"/>
                <a:ext cx="4027030" cy="538208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6350" indent="-6350">
                  <a:tabLst>
                    <a:tab pos="61913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A focal length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1.5 m and</a:t>
                </a:r>
              </a:p>
              <a:p>
                <a:pPr marL="6350" indent="-6350">
                  <a:tabLst>
                    <a:tab pos="61913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The Power 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of the lens </a:t>
                </a: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 0.67 diopters</a:t>
                </a:r>
                <a:r>
                  <a:rPr lang="en-US" b="1" dirty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.</a:t>
                </a:r>
                <a:endParaRPr lang="en-US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100" y="4439685"/>
                <a:ext cx="4027030" cy="53820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28948" y="3286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∴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48" y="3286600"/>
                <a:ext cx="37542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/>
      <p:bldP spid="209" grpId="0"/>
      <p:bldP spid="212" grpId="0"/>
      <p:bldP spid="213" grpId="0"/>
      <p:bldP spid="218" grpId="0"/>
      <p:bldP spid="219" grpId="0"/>
      <p:bldP spid="22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3" grpId="0"/>
      <p:bldP spid="84" grpId="0"/>
      <p:bldP spid="85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7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670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99418" y="448193"/>
            <a:ext cx="1745164" cy="5345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0"/>
                </a:srgbClr>
              </a:gs>
              <a:gs pos="54000">
                <a:srgbClr val="FFFF00"/>
              </a:gs>
              <a:gs pos="100000">
                <a:srgbClr val="FFFF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840" y="3997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TYNDALL</a:t>
            </a:r>
            <a:endParaRPr lang="en-US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441" y="632346"/>
            <a:ext cx="6629116" cy="39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prstClr val="white"/>
              </a:buClr>
              <a:defRPr/>
            </a:pPr>
            <a:r>
              <a:rPr lang="en-US" sz="2000" b="1" dirty="0">
                <a:solidFill>
                  <a:schemeClr val="bg1"/>
                </a:solidFill>
                <a:latin typeface="Tw Cen MT" pitchFamily="34" charset="0"/>
              </a:rPr>
              <a:t>The phenomenon of scattering of light by colloidal particles.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126" y="654403"/>
            <a:ext cx="6808494" cy="382811"/>
          </a:xfrm>
          <a:prstGeom prst="rect">
            <a:avLst/>
          </a:prstGeom>
          <a:noFill/>
          <a:ln w="28575">
            <a:gradFill flip="none" rotWithShape="1">
              <a:gsLst>
                <a:gs pos="0">
                  <a:schemeClr val="bg1"/>
                </a:gs>
                <a:gs pos="75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78520" y="2324567"/>
            <a:ext cx="185196" cy="1851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20834" y="1313832"/>
            <a:ext cx="636811" cy="2206666"/>
          </a:xfrm>
          <a:custGeom>
            <a:avLst/>
            <a:gdLst/>
            <a:ahLst/>
            <a:cxnLst/>
            <a:rect l="l" t="t" r="r" b="b"/>
            <a:pathLst>
              <a:path w="514350" h="1210566">
                <a:moveTo>
                  <a:pt x="257175" y="0"/>
                </a:moveTo>
                <a:cubicBezTo>
                  <a:pt x="416087" y="152680"/>
                  <a:pt x="514350" y="367507"/>
                  <a:pt x="514350" y="605283"/>
                </a:cubicBezTo>
                <a:cubicBezTo>
                  <a:pt x="514350" y="843060"/>
                  <a:pt x="416087" y="1057886"/>
                  <a:pt x="257175" y="1210566"/>
                </a:cubicBezTo>
                <a:cubicBezTo>
                  <a:pt x="98263" y="1057886"/>
                  <a:pt x="0" y="843060"/>
                  <a:pt x="0" y="605283"/>
                </a:cubicBezTo>
                <a:cubicBezTo>
                  <a:pt x="0" y="367507"/>
                  <a:pt x="98263" y="152680"/>
                  <a:pt x="2571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251836" y="2648461"/>
            <a:ext cx="8385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Source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of Light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955837" y="3528374"/>
            <a:ext cx="1166804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 b="1">
                <a:solidFill>
                  <a:schemeClr val="bg1"/>
                </a:solidFill>
                <a:latin typeface="Tw Cen MT" pitchFamily="34" charset="0"/>
              </a:defRPr>
            </a:lvl1pPr>
          </a:lstStyle>
          <a:p>
            <a:r>
              <a:rPr lang="en-US" sz="1600" dirty="0"/>
              <a:t>Convex</a:t>
            </a:r>
          </a:p>
          <a:p>
            <a:pPr>
              <a:lnSpc>
                <a:spcPts val="1800"/>
              </a:lnSpc>
            </a:pPr>
            <a:r>
              <a:rPr lang="en-US" sz="1600" dirty="0"/>
              <a:t>Lens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29879" y="3528374"/>
            <a:ext cx="1283484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</a:rPr>
              <a:t>Colloidal</a:t>
            </a:r>
          </a:p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Solution</a:t>
            </a:r>
          </a:p>
        </p:txBody>
      </p:sp>
      <p:grpSp>
        <p:nvGrpSpPr>
          <p:cNvPr id="26" name="Group 29"/>
          <p:cNvGrpSpPr/>
          <p:nvPr/>
        </p:nvGrpSpPr>
        <p:grpSpPr>
          <a:xfrm>
            <a:off x="6685836" y="1102001"/>
            <a:ext cx="2630328" cy="2630328"/>
            <a:chOff x="4572000" y="2590800"/>
            <a:chExt cx="2000250" cy="2000250"/>
          </a:xfrm>
        </p:grpSpPr>
        <p:sp>
          <p:nvSpPr>
            <p:cNvPr id="27" name="Rectangle 26"/>
            <p:cNvSpPr/>
            <p:nvPr/>
          </p:nvSpPr>
          <p:spPr>
            <a:xfrm>
              <a:off x="4572000" y="2590800"/>
              <a:ext cx="2000250" cy="20002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1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534267" y="3543611"/>
              <a:ext cx="50070" cy="946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067" name="Oval 2066"/>
          <p:cNvSpPr/>
          <p:nvPr/>
        </p:nvSpPr>
        <p:spPr>
          <a:xfrm>
            <a:off x="7917703" y="2315565"/>
            <a:ext cx="203200" cy="203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6" name="Group 2065"/>
          <p:cNvGrpSpPr/>
          <p:nvPr/>
        </p:nvGrpSpPr>
        <p:grpSpPr>
          <a:xfrm flipH="1">
            <a:off x="6762749" y="2137867"/>
            <a:ext cx="1256553" cy="557722"/>
            <a:chOff x="7207774" y="2758000"/>
            <a:chExt cx="845234" cy="557722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207775" y="3029971"/>
              <a:ext cx="8425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07774" y="2758000"/>
              <a:ext cx="845234" cy="271972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207776" y="3044624"/>
              <a:ext cx="842516" cy="271098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2072"/>
          <p:cNvGrpSpPr/>
          <p:nvPr/>
        </p:nvGrpSpPr>
        <p:grpSpPr>
          <a:xfrm>
            <a:off x="3667584" y="1649546"/>
            <a:ext cx="2281986" cy="1535238"/>
            <a:chOff x="3667584" y="2293122"/>
            <a:chExt cx="2281986" cy="1535238"/>
          </a:xfrm>
        </p:grpSpPr>
        <p:pic>
          <p:nvPicPr>
            <p:cNvPr id="2050" name="Picture 2" descr="C:\Users\200721\Desktop\free-cardboard-box-paper-texture-thumb3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584" y="2293122"/>
              <a:ext cx="2281986" cy="1535238"/>
            </a:xfrm>
            <a:prstGeom prst="rect">
              <a:avLst/>
            </a:prstGeom>
            <a:noFill/>
            <a:scene3d>
              <a:camera prst="isometricOffAxis1Left">
                <a:rot lat="1200000" lon="3840000" rev="0"/>
              </a:camera>
              <a:lightRig rig="threePt" dir="t"/>
            </a:scene3d>
            <a:sp3d extrusionH="31750">
              <a:bevelB h="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/>
            <p:cNvSpPr/>
            <p:nvPr/>
          </p:nvSpPr>
          <p:spPr>
            <a:xfrm>
              <a:off x="4598893" y="2656076"/>
              <a:ext cx="325981" cy="80933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4102661" y="3528374"/>
            <a:ext cx="1411832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Cardboard</a:t>
            </a:r>
          </a:p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with hole</a:t>
            </a:r>
          </a:p>
        </p:txBody>
      </p:sp>
      <p:sp>
        <p:nvSpPr>
          <p:cNvPr id="24" name="Oval 8"/>
          <p:cNvSpPr/>
          <p:nvPr/>
        </p:nvSpPr>
        <p:spPr>
          <a:xfrm>
            <a:off x="6144812" y="1313832"/>
            <a:ext cx="636811" cy="2206666"/>
          </a:xfrm>
          <a:custGeom>
            <a:avLst/>
            <a:gdLst/>
            <a:ahLst/>
            <a:cxnLst/>
            <a:rect l="l" t="t" r="r" b="b"/>
            <a:pathLst>
              <a:path w="514350" h="1210566">
                <a:moveTo>
                  <a:pt x="257175" y="0"/>
                </a:moveTo>
                <a:cubicBezTo>
                  <a:pt x="416087" y="152680"/>
                  <a:pt x="514350" y="367507"/>
                  <a:pt x="514350" y="605283"/>
                </a:cubicBezTo>
                <a:cubicBezTo>
                  <a:pt x="514350" y="843060"/>
                  <a:pt x="416087" y="1057886"/>
                  <a:pt x="257175" y="1210566"/>
                </a:cubicBezTo>
                <a:cubicBezTo>
                  <a:pt x="98263" y="1057886"/>
                  <a:pt x="0" y="843060"/>
                  <a:pt x="0" y="605283"/>
                </a:cubicBezTo>
                <a:cubicBezTo>
                  <a:pt x="0" y="367507"/>
                  <a:pt x="98263" y="152680"/>
                  <a:pt x="2571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 bwMode="auto">
          <a:xfrm>
            <a:off x="5879815" y="3528374"/>
            <a:ext cx="1166804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Convex</a:t>
            </a:r>
          </a:p>
          <a:p>
            <a:pPr algn="ctr">
              <a:lnSpc>
                <a:spcPts val="1800"/>
              </a:lnSpc>
            </a:pPr>
            <a:r>
              <a:rPr lang="en-US" sz="1600" b="1" dirty="0">
                <a:solidFill>
                  <a:schemeClr val="bg1"/>
                </a:solidFill>
                <a:latin typeface="Tw Cen MT" pitchFamily="34" charset="0"/>
              </a:rPr>
              <a:t>Lens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7417598" y="3684459"/>
            <a:ext cx="11668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Tw Cen MT" pitchFamily="34" charset="0"/>
              </a:rPr>
              <a:t>Screen</a:t>
            </a:r>
            <a:endParaRPr lang="en-US" sz="16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grpSp>
        <p:nvGrpSpPr>
          <p:cNvPr id="2068" name="Group 2067"/>
          <p:cNvGrpSpPr/>
          <p:nvPr/>
        </p:nvGrpSpPr>
        <p:grpSpPr>
          <a:xfrm>
            <a:off x="702803" y="1849502"/>
            <a:ext cx="842516" cy="1135327"/>
            <a:chOff x="702803" y="2427023"/>
            <a:chExt cx="842516" cy="1135327"/>
          </a:xfrm>
        </p:grpSpPr>
        <p:cxnSp>
          <p:nvCxnSpPr>
            <p:cNvPr id="2048" name="Straight Connector 2047"/>
            <p:cNvCxnSpPr/>
            <p:nvPr/>
          </p:nvCxnSpPr>
          <p:spPr>
            <a:xfrm>
              <a:off x="702803" y="2995247"/>
              <a:ext cx="84251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02803" y="2724150"/>
              <a:ext cx="842516" cy="271098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02803" y="3009900"/>
              <a:ext cx="842516" cy="271098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2803" y="2998523"/>
              <a:ext cx="804686" cy="563827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02803" y="2427023"/>
              <a:ext cx="804686" cy="563827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2068"/>
          <p:cNvGrpSpPr/>
          <p:nvPr/>
        </p:nvGrpSpPr>
        <p:grpSpPr>
          <a:xfrm>
            <a:off x="1768404" y="1848840"/>
            <a:ext cx="3024315" cy="1136650"/>
            <a:chOff x="1768404" y="2423065"/>
            <a:chExt cx="3024315" cy="1136650"/>
          </a:xfrm>
        </p:grpSpPr>
        <p:cxnSp>
          <p:nvCxnSpPr>
            <p:cNvPr id="2058" name="Straight Connector 2057"/>
            <p:cNvCxnSpPr/>
            <p:nvPr/>
          </p:nvCxnSpPr>
          <p:spPr>
            <a:xfrm>
              <a:off x="1840978" y="3280998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57645" y="3021918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42944" y="2725215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768669" y="3559715"/>
              <a:ext cx="30096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768404" y="2423065"/>
              <a:ext cx="30096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2069"/>
          <p:cNvGrpSpPr/>
          <p:nvPr/>
        </p:nvGrpSpPr>
        <p:grpSpPr>
          <a:xfrm>
            <a:off x="5339850" y="2139274"/>
            <a:ext cx="1079396" cy="555783"/>
            <a:chOff x="5339850" y="2725215"/>
            <a:chExt cx="1079396" cy="555783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44300" y="3280998"/>
              <a:ext cx="10704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339850" y="3021918"/>
              <a:ext cx="10793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344300" y="2725215"/>
              <a:ext cx="10704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921894" y="2315041"/>
            <a:ext cx="203200" cy="2032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 flipH="1">
            <a:off x="6762733" y="2137851"/>
            <a:ext cx="1256553" cy="557722"/>
            <a:chOff x="7207774" y="2758000"/>
            <a:chExt cx="845234" cy="55772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7207775" y="3029971"/>
              <a:ext cx="842516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207774" y="2758000"/>
              <a:ext cx="845234" cy="271972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07776" y="3044624"/>
              <a:ext cx="842516" cy="271098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02938" y="1848575"/>
            <a:ext cx="842516" cy="1135327"/>
            <a:chOff x="702803" y="2427023"/>
            <a:chExt cx="842516" cy="1135327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702803" y="2995247"/>
              <a:ext cx="84251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702803" y="2724150"/>
              <a:ext cx="842516" cy="271098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702803" y="3009900"/>
              <a:ext cx="842516" cy="271098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02803" y="2998523"/>
              <a:ext cx="804686" cy="563827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02803" y="2427023"/>
              <a:ext cx="804686" cy="563827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769208" y="1848888"/>
            <a:ext cx="3024315" cy="1136650"/>
            <a:chOff x="1768404" y="2423065"/>
            <a:chExt cx="3024315" cy="113665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840978" y="3280998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857645" y="3021918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842944" y="2725215"/>
              <a:ext cx="2935074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768669" y="3559715"/>
              <a:ext cx="30096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768404" y="2423065"/>
              <a:ext cx="3009614" cy="0"/>
            </a:xfrm>
            <a:prstGeom prst="line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n 12"/>
          <p:cNvSpPr/>
          <p:nvPr/>
        </p:nvSpPr>
        <p:spPr>
          <a:xfrm>
            <a:off x="2434049" y="1342238"/>
            <a:ext cx="1093472" cy="2149854"/>
          </a:xfrm>
          <a:prstGeom prst="can">
            <a:avLst>
              <a:gd name="adj" fmla="val 28125"/>
            </a:avLst>
          </a:prstGeom>
          <a:gradFill>
            <a:gsLst>
              <a:gs pos="5000">
                <a:schemeClr val="tx1">
                  <a:lumMod val="100000"/>
                  <a:alpha val="22000"/>
                </a:schemeClr>
              </a:gs>
              <a:gs pos="34000">
                <a:srgbClr val="1A1C20">
                  <a:alpha val="31000"/>
                </a:srgbClr>
              </a:gs>
              <a:gs pos="10000">
                <a:schemeClr val="bg1">
                  <a:lumMod val="85000"/>
                  <a:alpha val="88000"/>
                </a:schemeClr>
              </a:gs>
              <a:gs pos="26000">
                <a:schemeClr val="bg1">
                  <a:lumMod val="85000"/>
                  <a:alpha val="37000"/>
                </a:schemeClr>
              </a:gs>
              <a:gs pos="70000">
                <a:schemeClr val="tx1">
                  <a:lumMod val="59000"/>
                  <a:lumOff val="41000"/>
                  <a:alpha val="22000"/>
                </a:schemeClr>
              </a:gs>
              <a:gs pos="95000">
                <a:schemeClr val="bg1">
                  <a:alpha val="68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5340162" y="2140551"/>
            <a:ext cx="1079396" cy="555783"/>
            <a:chOff x="5339850" y="2725215"/>
            <a:chExt cx="1079396" cy="555783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344300" y="3280998"/>
              <a:ext cx="10704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339850" y="3021918"/>
              <a:ext cx="10793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44300" y="2725215"/>
              <a:ext cx="1070496" cy="0"/>
            </a:xfrm>
            <a:prstGeom prst="line">
              <a:avLst/>
            </a:prstGeom>
            <a:ln w="28575">
              <a:gradFill flip="none" rotWithShape="1">
                <a:gsLst>
                  <a:gs pos="81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02" y="1698798"/>
            <a:ext cx="1090613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2368737" y="1166174"/>
            <a:ext cx="1231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Sodium 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thiosulphide</a:t>
            </a:r>
            <a:endParaRPr 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87774" y="1214120"/>
            <a:ext cx="967694" cy="488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Sulphuric 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acid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-152400" y="4070508"/>
            <a:ext cx="9525000" cy="954239"/>
          </a:xfrm>
          <a:prstGeom prst="rect">
            <a:avLst/>
          </a:prstGeom>
          <a:solidFill>
            <a:schemeClr val="tx1">
              <a:alpha val="3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mtClean="0">
              <a:solidFill>
                <a:prstClr val="white"/>
              </a:solidFill>
            </a:endParaRPr>
          </a:p>
        </p:txBody>
      </p:sp>
      <p:sp>
        <p:nvSpPr>
          <p:cNvPr id="121" name="Can 120"/>
          <p:cNvSpPr/>
          <p:nvPr/>
        </p:nvSpPr>
        <p:spPr>
          <a:xfrm>
            <a:off x="2432229" y="1700161"/>
            <a:ext cx="1093472" cy="1798236"/>
          </a:xfrm>
          <a:prstGeom prst="can">
            <a:avLst>
              <a:gd name="adj" fmla="val 28125"/>
            </a:avLst>
          </a:prstGeom>
          <a:gradFill>
            <a:gsLst>
              <a:gs pos="26000">
                <a:srgbClr val="7DC0F3">
                  <a:alpha val="82000"/>
                </a:srgbClr>
              </a:gs>
              <a:gs pos="5000">
                <a:srgbClr val="0070C0">
                  <a:alpha val="90000"/>
                </a:srgbClr>
              </a:gs>
              <a:gs pos="34000">
                <a:srgbClr val="0070C0">
                  <a:alpha val="82000"/>
                </a:srgbClr>
              </a:gs>
              <a:gs pos="10000">
                <a:srgbClr val="53B5FF">
                  <a:alpha val="82000"/>
                </a:srgbClr>
              </a:gs>
              <a:gs pos="94000">
                <a:srgbClr val="69BBF9">
                  <a:alpha val="82000"/>
                </a:srgbClr>
              </a:gs>
              <a:gs pos="100000">
                <a:srgbClr val="0070C0">
                  <a:alpha val="90000"/>
                </a:srgbClr>
              </a:gs>
              <a:gs pos="70000">
                <a:srgbClr val="00467A">
                  <a:alpha val="80000"/>
                  <a:lumMod val="81000"/>
                  <a:lumOff val="19000"/>
                </a:srgbClr>
              </a:gs>
            </a:gsLst>
            <a:lin ang="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2398" y="4138230"/>
            <a:ext cx="8839202" cy="83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Conclusion 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: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Violet, indigo blue get scattered most hence solution turns bluish.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Orange and red are scattered least hence reddish orange spot is observed on the screen.</a:t>
            </a:r>
            <a:endParaRPr 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 animBg="1"/>
      <p:bldP spid="9" grpId="0" animBg="1"/>
      <p:bldP spid="10" grpId="0"/>
      <p:bldP spid="11" grpId="0"/>
      <p:bldP spid="12" grpId="0"/>
      <p:bldP spid="2067" grpId="0" animBg="1"/>
      <p:bldP spid="2067" grpId="1" animBg="1"/>
      <p:bldP spid="20" grpId="0"/>
      <p:bldP spid="24" grpId="0" animBg="1"/>
      <p:bldP spid="25" grpId="0"/>
      <p:bldP spid="29" grpId="0"/>
      <p:bldP spid="115" grpId="0" animBg="1"/>
      <p:bldP spid="13" grpId="0" animBg="1"/>
      <p:bldP spid="82" grpId="0"/>
      <p:bldP spid="82" grpId="1"/>
      <p:bldP spid="83" grpId="0"/>
      <p:bldP spid="83" grpId="1"/>
      <p:bldP spid="143" grpId="0" animBg="1"/>
      <p:bldP spid="121" grpId="0" animBg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819400" y="1885950"/>
            <a:ext cx="33489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4400" b="1" dirty="0" smtClean="0">
                <a:solidFill>
                  <a:srgbClr val="0070C0"/>
                </a:solidFill>
                <a:latin typeface="Tw Cen MT" pitchFamily="34" charset="0"/>
              </a:rPr>
              <a:t>NUMERICALS</a:t>
            </a:r>
          </a:p>
        </p:txBody>
      </p:sp>
    </p:spTree>
    <p:extLst>
      <p:ext uri="{BB962C8B-B14F-4D97-AF65-F5344CB8AC3E}">
        <p14:creationId xmlns:p14="http://schemas.microsoft.com/office/powerpoint/2010/main" val="12922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7693" y="4232757"/>
            <a:ext cx="4821659" cy="647985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6350" indent="-6350" algn="just">
              <a:tabLst>
                <a:tab pos="61913" algn="l"/>
              </a:tabLst>
              <a:defRPr sz="16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800" dirty="0">
                <a:latin typeface="Tw Cen MT" pitchFamily="34" charset="0"/>
              </a:rPr>
              <a:t>A concave lens of focal length 80 cm is required and the power of the lens is 1.25 Diopters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609" y="133350"/>
            <a:ext cx="6786403" cy="67554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The far point of a myopic person is 80 cm in front of the eye. What is the nature and power of the lens required to correct the defect ?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056" y="852034"/>
            <a:ext cx="874920" cy="33575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428" y="8352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1792" y="8352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9249" y="83524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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428" y="1158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1792" y="11546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7434" y="1493484"/>
            <a:ext cx="21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Nature and Power 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056" y="1466850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06677" y="183941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77" y="1839419"/>
                <a:ext cx="367408" cy="5988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54965" y="19725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0141" y="1972527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056" y="1965411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Formulae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54859" y="1839387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59" y="1839387"/>
                <a:ext cx="367408" cy="6006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59949" y="183941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49" y="1839419"/>
                <a:ext cx="367408" cy="5988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63056" y="312704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64861" y="2996310"/>
                <a:ext cx="615873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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80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61" y="2996310"/>
                <a:ext cx="615873" cy="6006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48779" y="313857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5696" y="3125871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26668" y="2997528"/>
                <a:ext cx="410689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  <a:sym typeface="Symbol"/>
                            </a:rPr>
                            <m:t>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68" y="2997528"/>
                <a:ext cx="410689" cy="5988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56033" y="2997528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33" y="2997528"/>
                <a:ext cx="367408" cy="5988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990600" y="3627683"/>
            <a:ext cx="38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14547" y="3551573"/>
                <a:ext cx="615874" cy="522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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80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47" y="3551573"/>
                <a:ext cx="615874" cy="522835"/>
              </a:xfrm>
              <a:prstGeom prst="rect">
                <a:avLst/>
              </a:prstGeom>
              <a:blipFill rotWithShape="1">
                <a:blip r:embed="rId10"/>
                <a:stretch>
                  <a:fillRect l="-1584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348779" y="36467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5696" y="364673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51514" y="3646735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14" y="3646735"/>
                <a:ext cx="38343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56033" y="3518390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33" y="3518390"/>
                <a:ext cx="367408" cy="5988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10604" y="4193256"/>
            <a:ext cx="38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35696" y="4094672"/>
                <a:ext cx="604653" cy="522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–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80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94672"/>
                <a:ext cx="604653" cy="522835"/>
              </a:xfrm>
              <a:prstGeom prst="rect">
                <a:avLst/>
              </a:prstGeom>
              <a:blipFill rotWithShape="1">
                <a:blip r:embed="rId13"/>
                <a:stretch>
                  <a:fillRect l="-16162"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348779" y="41898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56033" y="406148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33" y="4061489"/>
                <a:ext cx="367408" cy="59881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3042" y="4610100"/>
            <a:ext cx="38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mbol" panose="05050102010706020507" pitchFamily="18" charset="2"/>
                <a:sym typeface="Symbol"/>
              </a:rPr>
              <a:t>\</a:t>
            </a:r>
            <a:endParaRPr lang="en-US" b="1" dirty="0">
              <a:solidFill>
                <a:schemeClr val="bg1"/>
              </a:solidFill>
              <a:latin typeface="Symbol" panose="05050102010706020507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7435" y="4610100"/>
            <a:ext cx="25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f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8779" y="46101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0269" y="26798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4096" y="26798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40293" y="2531745"/>
                <a:ext cx="744114" cy="600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− 0.8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93" y="2531745"/>
                <a:ext cx="744114" cy="6006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074096" y="32747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00404" y="3126598"/>
                <a:ext cx="623889" cy="602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04" y="3126598"/>
                <a:ext cx="623889" cy="60292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4074096" y="3652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03943" y="3652421"/>
                <a:ext cx="99257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w Cen MT" pitchFamily="34" charset="0"/>
                        <a:sym typeface="Symbol"/>
                      </a:rPr>
                      <m:t>–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1.25 D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943" y="3652421"/>
                <a:ext cx="992579" cy="403124"/>
              </a:xfrm>
              <a:prstGeom prst="rect">
                <a:avLst/>
              </a:prstGeom>
              <a:blipFill rotWithShape="1">
                <a:blip r:embed="rId17"/>
                <a:stretch>
                  <a:fillRect l="-5521" t="-3030" r="-552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3712342" y="1577255"/>
            <a:ext cx="0" cy="33740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67"/>
          <p:cNvGrpSpPr/>
          <p:nvPr/>
        </p:nvGrpSpPr>
        <p:grpSpPr>
          <a:xfrm>
            <a:off x="6234217" y="1288452"/>
            <a:ext cx="1427057" cy="276735"/>
            <a:chOff x="5001329" y="3652014"/>
            <a:chExt cx="2375323" cy="460622"/>
          </a:xfrm>
        </p:grpSpPr>
        <p:grpSp>
          <p:nvGrpSpPr>
            <p:cNvPr id="56" name="Group 53"/>
            <p:cNvGrpSpPr/>
            <p:nvPr/>
          </p:nvGrpSpPr>
          <p:grpSpPr>
            <a:xfrm>
              <a:off x="5456412" y="3652535"/>
              <a:ext cx="1920240" cy="458788"/>
              <a:chOff x="2514600" y="2745060"/>
              <a:chExt cx="3124200" cy="458788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2514600" y="3202260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514600" y="2745060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514600" y="2968707"/>
                <a:ext cx="31242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083641" y="274506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83641" y="296951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83641" y="320075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5010830" y="3652014"/>
              <a:ext cx="456603" cy="1588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10830" y="3876182"/>
              <a:ext cx="456603" cy="0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001329" y="4111048"/>
              <a:ext cx="456603" cy="1588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8"/>
          <p:cNvGrpSpPr/>
          <p:nvPr/>
        </p:nvGrpSpPr>
        <p:grpSpPr>
          <a:xfrm>
            <a:off x="7643015" y="1287585"/>
            <a:ext cx="1009150" cy="279195"/>
            <a:chOff x="4030975" y="2743145"/>
            <a:chExt cx="1679710" cy="464714"/>
          </a:xfrm>
        </p:grpSpPr>
        <p:grpSp>
          <p:nvGrpSpPr>
            <p:cNvPr id="67" name="Group 32"/>
            <p:cNvGrpSpPr/>
            <p:nvPr/>
          </p:nvGrpSpPr>
          <p:grpSpPr>
            <a:xfrm>
              <a:off x="4030975" y="2743145"/>
              <a:ext cx="1679710" cy="464714"/>
              <a:chOff x="5638800" y="2743145"/>
              <a:chExt cx="1679710" cy="46471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5638800" y="2971800"/>
                <a:ext cx="1679709" cy="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657808" y="2743145"/>
                <a:ext cx="1660702" cy="446357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652252" y="2773119"/>
                <a:ext cx="1666256" cy="43474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rot="720000">
              <a:off x="4348655" y="2833184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336167" y="2970212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20640000" flipV="1">
              <a:off x="4348376" y="3117911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47"/>
          <p:cNvGrpSpPr/>
          <p:nvPr/>
        </p:nvGrpSpPr>
        <p:grpSpPr>
          <a:xfrm>
            <a:off x="7251700" y="870695"/>
            <a:ext cx="1260684" cy="1098718"/>
            <a:chOff x="6811296" y="2971800"/>
            <a:chExt cx="2098387" cy="1828800"/>
          </a:xfrm>
        </p:grpSpPr>
        <p:sp>
          <p:nvSpPr>
            <p:cNvPr id="75" name="Arc 74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76" name="Arc 75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77" name="Group 12"/>
          <p:cNvGrpSpPr/>
          <p:nvPr/>
        </p:nvGrpSpPr>
        <p:grpSpPr>
          <a:xfrm>
            <a:off x="7454900" y="1129859"/>
            <a:ext cx="393576" cy="588598"/>
            <a:chOff x="5079424" y="4230691"/>
            <a:chExt cx="1242523" cy="1753532"/>
          </a:xfrm>
        </p:grpSpPr>
        <p:sp>
          <p:nvSpPr>
            <p:cNvPr id="78" name="Block Arc 77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79" name="Block Arc 78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80" name="Group 110"/>
          <p:cNvGrpSpPr/>
          <p:nvPr/>
        </p:nvGrpSpPr>
        <p:grpSpPr>
          <a:xfrm>
            <a:off x="6647343" y="1327259"/>
            <a:ext cx="563082" cy="191740"/>
            <a:chOff x="5306913" y="5370590"/>
            <a:chExt cx="852210" cy="290193"/>
          </a:xfrm>
          <a:effectLst>
            <a:glow rad="76200">
              <a:schemeClr val="accent6">
                <a:satMod val="175000"/>
                <a:alpha val="40000"/>
              </a:schemeClr>
            </a:glow>
          </a:effectLst>
        </p:grpSpPr>
        <p:cxnSp>
          <p:nvCxnSpPr>
            <p:cNvPr id="81" name="Straight Connector 80"/>
            <p:cNvCxnSpPr/>
            <p:nvPr/>
          </p:nvCxnSpPr>
          <p:spPr>
            <a:xfrm rot="-180000" flipV="1">
              <a:off x="5311424" y="5370590"/>
              <a:ext cx="847699" cy="12526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80000">
              <a:off x="5306913" y="5546452"/>
              <a:ext cx="848499" cy="11433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336632" y="1564936"/>
            <a:ext cx="11015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 =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80cm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  <a:sym typeface="Symbo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447716" y="2334743"/>
            <a:ext cx="3467684" cy="1516287"/>
          </a:xfrm>
          <a:prstGeom prst="roundRect">
            <a:avLst>
              <a:gd name="adj" fmla="val 11983"/>
            </a:avLst>
          </a:prstGeom>
          <a:solidFill>
            <a:schemeClr val="accent1">
              <a:alpha val="17000"/>
            </a:schemeClr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2574065" y="4597400"/>
            <a:ext cx="931345" cy="369332"/>
            <a:chOff x="1757376" y="1154651"/>
            <a:chExt cx="931345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923768" y="1154651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  <a:sym typeface="Symbol"/>
                </a:rPr>
                <a:t>80 cm</a:t>
              </a: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57376" y="115465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  <a:sym typeface="Symbol"/>
                </a:rPr>
                <a:t>–</a:t>
              </a: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23768" y="11546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80 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757376" y="115465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88" name="Group 117"/>
          <p:cNvGrpSpPr/>
          <p:nvPr/>
        </p:nvGrpSpPr>
        <p:grpSpPr>
          <a:xfrm>
            <a:off x="5662689" y="3032239"/>
            <a:ext cx="1207946" cy="202456"/>
            <a:chOff x="4816941" y="3721855"/>
            <a:chExt cx="1828190" cy="306410"/>
          </a:xfrm>
        </p:grpSpPr>
        <p:grpSp>
          <p:nvGrpSpPr>
            <p:cNvPr id="89" name="Group 53"/>
            <p:cNvGrpSpPr/>
            <p:nvPr/>
          </p:nvGrpSpPr>
          <p:grpSpPr>
            <a:xfrm>
              <a:off x="5456411" y="3723358"/>
              <a:ext cx="1188720" cy="304907"/>
              <a:chOff x="2514600" y="2815883"/>
              <a:chExt cx="1934030" cy="304907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514600" y="3119202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514600" y="2815883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514600" y="2971800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859012" y="2815883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859012" y="296951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859012" y="3117699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60"/>
            <p:cNvGrpSpPr/>
            <p:nvPr/>
          </p:nvGrpSpPr>
          <p:grpSpPr>
            <a:xfrm>
              <a:off x="4816941" y="3721855"/>
              <a:ext cx="640080" cy="304907"/>
              <a:chOff x="2371211" y="2811669"/>
              <a:chExt cx="3124200" cy="304907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2371211" y="3114988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371211" y="2811669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371211" y="2967586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110"/>
          <p:cNvGrpSpPr/>
          <p:nvPr/>
        </p:nvGrpSpPr>
        <p:grpSpPr>
          <a:xfrm>
            <a:off x="6443920" y="2997523"/>
            <a:ext cx="595291" cy="231377"/>
            <a:chOff x="5306913" y="5310600"/>
            <a:chExt cx="900958" cy="350183"/>
          </a:xfrm>
          <a:effectLst>
            <a:glow rad="76200">
              <a:srgbClr val="92D050">
                <a:alpha val="40000"/>
              </a:srgbClr>
            </a:glow>
          </a:effectLst>
        </p:grpSpPr>
        <p:cxnSp>
          <p:nvCxnSpPr>
            <p:cNvPr id="101" name="Straight Connector 100"/>
            <p:cNvCxnSpPr/>
            <p:nvPr/>
          </p:nvCxnSpPr>
          <p:spPr>
            <a:xfrm flipV="1">
              <a:off x="5315283" y="5310600"/>
              <a:ext cx="892588" cy="207355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80000">
              <a:off x="5306913" y="5546452"/>
              <a:ext cx="848499" cy="11433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45"/>
          <p:cNvGrpSpPr/>
          <p:nvPr/>
        </p:nvGrpSpPr>
        <p:grpSpPr>
          <a:xfrm>
            <a:off x="6897265" y="2873035"/>
            <a:ext cx="788082" cy="502346"/>
            <a:chOff x="6092952" y="5136238"/>
            <a:chExt cx="1192750" cy="760292"/>
          </a:xfrm>
          <a:effectLst/>
        </p:grpSpPr>
        <p:cxnSp>
          <p:nvCxnSpPr>
            <p:cNvPr id="104" name="Straight Connector 103"/>
            <p:cNvCxnSpPr/>
            <p:nvPr/>
          </p:nvCxnSpPr>
          <p:spPr>
            <a:xfrm flipV="1">
              <a:off x="6092952" y="5136238"/>
              <a:ext cx="1181100" cy="2286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097156" y="5667930"/>
              <a:ext cx="1181100" cy="2286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096982" y="5519577"/>
              <a:ext cx="1188720" cy="1588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94"/>
          <p:cNvGrpSpPr/>
          <p:nvPr/>
        </p:nvGrpSpPr>
        <p:grpSpPr>
          <a:xfrm>
            <a:off x="6573462" y="2789883"/>
            <a:ext cx="702284" cy="647326"/>
            <a:chOff x="5181598" y="5179427"/>
            <a:chExt cx="1062894" cy="979714"/>
          </a:xfrm>
        </p:grpSpPr>
        <p:grpSp>
          <p:nvGrpSpPr>
            <p:cNvPr id="108" name="Group 12"/>
            <p:cNvGrpSpPr/>
            <p:nvPr/>
          </p:nvGrpSpPr>
          <p:grpSpPr>
            <a:xfrm>
              <a:off x="5181598" y="5179427"/>
              <a:ext cx="1062894" cy="979714"/>
              <a:chOff x="5079424" y="4230691"/>
              <a:chExt cx="2015982" cy="1753532"/>
            </a:xfrm>
          </p:grpSpPr>
          <p:sp>
            <p:nvSpPr>
              <p:cNvPr id="111" name="Block Arc 110"/>
              <p:cNvSpPr/>
              <p:nvPr/>
            </p:nvSpPr>
            <p:spPr bwMode="auto">
              <a:xfrm rot="16200000">
                <a:off x="5761906" y="4649790"/>
                <a:ext cx="1752599" cy="914401"/>
              </a:xfrm>
              <a:prstGeom prst="blockArc">
                <a:avLst>
                  <a:gd name="adj1" fmla="val 11429733"/>
                  <a:gd name="adj2" fmla="val 20961142"/>
                  <a:gd name="adj3" fmla="val 0"/>
                </a:avLst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  <p:sp>
            <p:nvSpPr>
              <p:cNvPr id="112" name="Block Arc 111"/>
              <p:cNvSpPr/>
              <p:nvPr/>
            </p:nvSpPr>
            <p:spPr bwMode="auto">
              <a:xfrm rot="5400000" flipH="1">
                <a:off x="4660324" y="4650722"/>
                <a:ext cx="1752601" cy="914401"/>
              </a:xfrm>
              <a:prstGeom prst="blockArc">
                <a:avLst>
                  <a:gd name="adj1" fmla="val 11484505"/>
                  <a:gd name="adj2" fmla="val 20972764"/>
                  <a:gd name="adj3" fmla="val 167"/>
                </a:avLst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 rot="10800000" flipH="1" flipV="1">
              <a:off x="5507164" y="5203691"/>
              <a:ext cx="414194" cy="1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 flipH="1" flipV="1">
              <a:off x="5505941" y="6129080"/>
              <a:ext cx="414194" cy="1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09"/>
          <p:cNvGrpSpPr/>
          <p:nvPr/>
        </p:nvGrpSpPr>
        <p:grpSpPr>
          <a:xfrm>
            <a:off x="7661273" y="2873549"/>
            <a:ext cx="1025527" cy="501828"/>
            <a:chOff x="7227648" y="5125581"/>
            <a:chExt cx="1806625" cy="759502"/>
          </a:xfrm>
        </p:grpSpPr>
        <p:grpSp>
          <p:nvGrpSpPr>
            <p:cNvPr id="114" name="Group 95"/>
            <p:cNvGrpSpPr/>
            <p:nvPr/>
          </p:nvGrpSpPr>
          <p:grpSpPr>
            <a:xfrm>
              <a:off x="7227648" y="5125581"/>
              <a:ext cx="1806624" cy="396340"/>
              <a:chOff x="3990128" y="2574820"/>
              <a:chExt cx="1806624" cy="39634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990128" y="2574820"/>
                <a:ext cx="1806624" cy="396340"/>
                <a:chOff x="5597953" y="2574820"/>
                <a:chExt cx="1806624" cy="396340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5638800" y="2957798"/>
                  <a:ext cx="1737360" cy="11961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597953" y="2574820"/>
                  <a:ext cx="1806624" cy="396340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>
                <a:off x="4648865" y="2721887"/>
                <a:ext cx="89776" cy="17442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648200" y="2966583"/>
                <a:ext cx="9144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/>
            <p:nvPr/>
          </p:nvCxnSpPr>
          <p:spPr>
            <a:xfrm flipV="1">
              <a:off x="7256495" y="5521855"/>
              <a:ext cx="1777778" cy="363228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7895863" y="5745299"/>
              <a:ext cx="89776" cy="17442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85"/>
          <p:cNvGrpSpPr/>
          <p:nvPr/>
        </p:nvGrpSpPr>
        <p:grpSpPr>
          <a:xfrm>
            <a:off x="7174967" y="2529074"/>
            <a:ext cx="1386468" cy="1208342"/>
            <a:chOff x="6811296" y="2971800"/>
            <a:chExt cx="2098387" cy="1828800"/>
          </a:xfrm>
        </p:grpSpPr>
        <p:sp>
          <p:nvSpPr>
            <p:cNvPr id="123" name="Arc 122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24" name="Arc 123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125" name="Group 12"/>
          <p:cNvGrpSpPr/>
          <p:nvPr/>
        </p:nvGrpSpPr>
        <p:grpSpPr>
          <a:xfrm>
            <a:off x="7455701" y="2801045"/>
            <a:ext cx="432846" cy="647326"/>
            <a:chOff x="5079424" y="4230691"/>
            <a:chExt cx="1242523" cy="1753532"/>
          </a:xfrm>
        </p:grpSpPr>
        <p:sp>
          <p:nvSpPr>
            <p:cNvPr id="126" name="Block Arc 125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27" name="Block Arc 126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447716" y="1234694"/>
            <a:ext cx="655693" cy="36933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latin typeface="Tw Cen MT" pitchFamily="34" charset="0"/>
              </a:rPr>
              <a:t>f </a:t>
            </a:r>
            <a:r>
              <a:rPr lang="en-US" b="1" dirty="0" smtClean="0">
                <a:solidFill>
                  <a:schemeClr val="tx1"/>
                </a:solidFill>
                <a:latin typeface="Tw Cen MT" pitchFamily="34" charset="0"/>
              </a:rPr>
              <a:t>= ?</a:t>
            </a:r>
            <a:endParaRPr lang="en-US" b="1" dirty="0">
              <a:solidFill>
                <a:schemeClr val="tx1"/>
              </a:solidFill>
              <a:latin typeface="Tw Cen MT" pitchFamily="34" charset="0"/>
              <a:sym typeface="Symbo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45365" y="2415982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f = 80cm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75853" y="3481698"/>
            <a:ext cx="10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P = 1.25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93513" y="256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48779" y="25657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686917" y="2417552"/>
                <a:ext cx="705641" cy="63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917" y="2417552"/>
                <a:ext cx="705641" cy="63600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/>
          <p:cNvGrpSpPr/>
          <p:nvPr/>
        </p:nvGrpSpPr>
        <p:grpSpPr>
          <a:xfrm>
            <a:off x="6487295" y="886324"/>
            <a:ext cx="840597" cy="369332"/>
            <a:chOff x="6663518" y="788145"/>
            <a:chExt cx="840597" cy="369332"/>
          </a:xfrm>
        </p:grpSpPr>
        <p:sp>
          <p:nvSpPr>
            <p:cNvPr id="135" name="TextBox 134"/>
            <p:cNvSpPr txBox="1"/>
            <p:nvPr/>
          </p:nvSpPr>
          <p:spPr>
            <a:xfrm>
              <a:off x="6663518" y="7881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u</a:t>
              </a: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876882" y="78814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rPr>
                <a:t>=</a:t>
              </a: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54339" y="788145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  <a:sym typeface="Symbol"/>
                </a:rPr>
                <a:t></a:t>
              </a: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cxnSp>
        <p:nvCxnSpPr>
          <p:cNvPr id="142" name="Straight Connector 141"/>
          <p:cNvCxnSpPr/>
          <p:nvPr/>
        </p:nvCxnSpPr>
        <p:spPr>
          <a:xfrm>
            <a:off x="344259" y="116262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85424" y="179127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43226" y="2281236"/>
            <a:ext cx="104319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2356" y="3445673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</p:cBhvr>
                                      <p:by x="1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5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5" dur="5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00"/>
                            </p:stCondLst>
                            <p:childTnLst>
                              <p:par>
                                <p:cTn id="2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84" grpId="0"/>
      <p:bldP spid="2" grpId="0" animBg="1"/>
      <p:bldP spid="13" grpId="0"/>
      <p:bldP spid="86" grpId="0"/>
      <p:bldP spid="128" grpId="0" animBg="1"/>
      <p:bldP spid="129" grpId="0"/>
      <p:bldP spid="130" grpId="0"/>
      <p:bldP spid="132" grpId="0"/>
      <p:bldP spid="133" grpId="0"/>
      <p:bldP spid="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" name="Rectangle 412"/>
          <p:cNvSpPr/>
          <p:nvPr/>
        </p:nvSpPr>
        <p:spPr>
          <a:xfrm>
            <a:off x="325144" y="157850"/>
            <a:ext cx="6875004" cy="903234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 algn="just"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Wingdings"/>
              </a:rPr>
              <a:t>	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A </a:t>
            </a:r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Myopic eye has a far point 2m. What type of lens in spectacles would be needed to increase the far point to infinity ? Also calculate the power of lens required.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231920" y="1052952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1212177" y="1327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425541" y="13272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1828382" y="132727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2 m 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1212177" y="1052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1425541" y="105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1658999" y="105295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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231920" y="1657350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145734" y="1657350"/>
            <a:ext cx="27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Focal Length and Power 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/>
              <p:cNvSpPr txBox="1"/>
              <p:nvPr/>
            </p:nvSpPr>
            <p:spPr>
              <a:xfrm>
                <a:off x="1522455" y="197799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55" y="1977999"/>
                <a:ext cx="367408" cy="5988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TextBox 426"/>
          <p:cNvSpPr txBox="1"/>
          <p:nvPr/>
        </p:nvSpPr>
        <p:spPr>
          <a:xfrm>
            <a:off x="2422712" y="20872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1803754" y="20968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31920" y="2086715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Formulae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/>
              <p:cNvSpPr txBox="1"/>
              <p:nvPr/>
            </p:nvSpPr>
            <p:spPr>
              <a:xfrm>
                <a:off x="2105168" y="1977967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168" y="1977967"/>
                <a:ext cx="367408" cy="60061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Box 430"/>
              <p:cNvSpPr txBox="1"/>
              <p:nvPr/>
            </p:nvSpPr>
            <p:spPr>
              <a:xfrm>
                <a:off x="2727696" y="197799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1" name="TextBox 4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96" y="1977999"/>
                <a:ext cx="367408" cy="5988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TextBox 431"/>
          <p:cNvSpPr txBox="1"/>
          <p:nvPr/>
        </p:nvSpPr>
        <p:spPr>
          <a:xfrm>
            <a:off x="231920" y="328983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Box 432"/>
              <p:cNvSpPr txBox="1"/>
              <p:nvPr/>
            </p:nvSpPr>
            <p:spPr>
              <a:xfrm>
                <a:off x="1464747" y="3149246"/>
                <a:ext cx="482824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3" name="TextBox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47" y="3149246"/>
                <a:ext cx="482824" cy="5988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TextBox 433"/>
          <p:cNvSpPr txBox="1"/>
          <p:nvPr/>
        </p:nvSpPr>
        <p:spPr>
          <a:xfrm>
            <a:off x="2422712" y="32752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1804104" y="3275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Box 435"/>
              <p:cNvSpPr txBox="1"/>
              <p:nvPr/>
            </p:nvSpPr>
            <p:spPr>
              <a:xfrm>
                <a:off x="2083528" y="3151714"/>
                <a:ext cx="410689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  <a:sym typeface="Symbol"/>
                            </a:rPr>
                            <m:t>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6" name="TextBox 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28" y="3151714"/>
                <a:ext cx="410689" cy="5988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Box 436"/>
              <p:cNvSpPr txBox="1"/>
              <p:nvPr/>
            </p:nvSpPr>
            <p:spPr>
              <a:xfrm>
                <a:off x="2727696" y="3151714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7" name="TextBox 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96" y="3151714"/>
                <a:ext cx="367408" cy="5988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8" name="TextBox 437"/>
          <p:cNvSpPr txBox="1"/>
          <p:nvPr/>
        </p:nvSpPr>
        <p:spPr>
          <a:xfrm>
            <a:off x="863881" y="38030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Box 438"/>
              <p:cNvSpPr txBox="1"/>
              <p:nvPr/>
            </p:nvSpPr>
            <p:spPr>
              <a:xfrm>
                <a:off x="2037842" y="3715623"/>
                <a:ext cx="502061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39" name="TextBox 4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42" y="3715623"/>
                <a:ext cx="502061" cy="598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" name="TextBox 439"/>
          <p:cNvSpPr txBox="1"/>
          <p:nvPr/>
        </p:nvSpPr>
        <p:spPr>
          <a:xfrm>
            <a:off x="2422712" y="3859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TextBox 440"/>
              <p:cNvSpPr txBox="1"/>
              <p:nvPr/>
            </p:nvSpPr>
            <p:spPr>
              <a:xfrm>
                <a:off x="2727696" y="3718091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41" name="TextBox 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96" y="3718091"/>
                <a:ext cx="367408" cy="5988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2" name="TextBox 441"/>
          <p:cNvSpPr txBox="1"/>
          <p:nvPr/>
        </p:nvSpPr>
        <p:spPr>
          <a:xfrm>
            <a:off x="886323" y="4339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2156122" y="4339590"/>
            <a:ext cx="25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f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422712" y="43395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2753619" y="433959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 2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886323" y="4685764"/>
            <a:ext cx="27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 Concave lens is required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4368606" y="2816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4640137" y="28160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Box 450"/>
              <p:cNvSpPr txBox="1"/>
              <p:nvPr/>
            </p:nvSpPr>
            <p:spPr>
              <a:xfrm>
                <a:off x="5001793" y="2683058"/>
                <a:ext cx="378630" cy="59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51" name="TextBox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93" y="2683058"/>
                <a:ext cx="378630" cy="59894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2" name="TextBox 451"/>
          <p:cNvSpPr txBox="1"/>
          <p:nvPr/>
        </p:nvSpPr>
        <p:spPr>
          <a:xfrm>
            <a:off x="4640137" y="34866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TextBox 452"/>
              <p:cNvSpPr txBox="1"/>
              <p:nvPr/>
            </p:nvSpPr>
            <p:spPr>
              <a:xfrm>
                <a:off x="4947309" y="3349432"/>
                <a:ext cx="543739" cy="59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53" name="TextBox 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9" y="3349432"/>
                <a:ext cx="543739" cy="59894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TextBox 453"/>
          <p:cNvSpPr txBox="1"/>
          <p:nvPr/>
        </p:nvSpPr>
        <p:spPr>
          <a:xfrm>
            <a:off x="4640137" y="3937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/>
              <p:cNvSpPr txBox="1"/>
              <p:nvPr/>
            </p:nvSpPr>
            <p:spPr>
              <a:xfrm>
                <a:off x="4908049" y="3907694"/>
                <a:ext cx="1489510" cy="366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w Cen MT" pitchFamily="34" charset="0"/>
                        <a:sym typeface="Symbol"/>
                      </a:rPr>
                      <m:t>–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 0.5 diopters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455" name="TextBox 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049" y="3907694"/>
                <a:ext cx="1489510" cy="366476"/>
              </a:xfrm>
              <a:prstGeom prst="rect">
                <a:avLst/>
              </a:prstGeom>
              <a:blipFill rotWithShape="1">
                <a:blip r:embed="rId14"/>
                <a:stretch>
                  <a:fillRect l="-3689" t="-5000" r="-3689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TextBox 455"/>
          <p:cNvSpPr txBox="1"/>
          <p:nvPr/>
        </p:nvSpPr>
        <p:spPr>
          <a:xfrm>
            <a:off x="4042992" y="348661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458" name="TextBox 457"/>
          <p:cNvSpPr txBox="1"/>
          <p:nvPr/>
        </p:nvSpPr>
        <p:spPr>
          <a:xfrm>
            <a:off x="4042992" y="39280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460" name="Straight Connector 459"/>
          <p:cNvCxnSpPr/>
          <p:nvPr/>
        </p:nvCxnSpPr>
        <p:spPr>
          <a:xfrm>
            <a:off x="3853929" y="1696604"/>
            <a:ext cx="0" cy="33584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481207" y="2352190"/>
            <a:ext cx="3467684" cy="1516287"/>
          </a:xfrm>
          <a:prstGeom prst="roundRect">
            <a:avLst>
              <a:gd name="adj" fmla="val 11983"/>
            </a:avLst>
          </a:prstGeom>
          <a:solidFill>
            <a:schemeClr val="accent1">
              <a:alpha val="17000"/>
            </a:schemeClr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1" name="Group 67"/>
          <p:cNvGrpSpPr/>
          <p:nvPr/>
        </p:nvGrpSpPr>
        <p:grpSpPr>
          <a:xfrm>
            <a:off x="6234217" y="1490186"/>
            <a:ext cx="1427057" cy="276735"/>
            <a:chOff x="5001329" y="3652014"/>
            <a:chExt cx="2375323" cy="46062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462" name="Group 53"/>
            <p:cNvGrpSpPr/>
            <p:nvPr/>
          </p:nvGrpSpPr>
          <p:grpSpPr>
            <a:xfrm>
              <a:off x="5456412" y="3652535"/>
              <a:ext cx="1920240" cy="458788"/>
              <a:chOff x="2514600" y="2745060"/>
              <a:chExt cx="3124200" cy="458788"/>
            </a:xfrm>
          </p:grpSpPr>
          <p:cxnSp>
            <p:nvCxnSpPr>
              <p:cNvPr id="466" name="Straight Connector 465"/>
              <p:cNvCxnSpPr/>
              <p:nvPr/>
            </p:nvCxnSpPr>
            <p:spPr>
              <a:xfrm>
                <a:off x="2514600" y="3202260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2514600" y="2745060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2514600" y="2968707"/>
                <a:ext cx="3124200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>
                <a:off x="4083641" y="2745060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4083641" y="296951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4083641" y="320075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3" name="Straight Connector 462"/>
            <p:cNvCxnSpPr/>
            <p:nvPr/>
          </p:nvCxnSpPr>
          <p:spPr>
            <a:xfrm>
              <a:off x="5010830" y="3652014"/>
              <a:ext cx="456603" cy="1588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5010830" y="3876182"/>
              <a:ext cx="456603" cy="0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>
              <a:off x="5001329" y="4111048"/>
              <a:ext cx="456603" cy="1588"/>
            </a:xfrm>
            <a:prstGeom prst="line">
              <a:avLst/>
            </a:prstGeom>
            <a:ln w="254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68"/>
          <p:cNvGrpSpPr/>
          <p:nvPr/>
        </p:nvGrpSpPr>
        <p:grpSpPr>
          <a:xfrm>
            <a:off x="7654436" y="1491705"/>
            <a:ext cx="1032365" cy="275311"/>
            <a:chOff x="4049984" y="2747108"/>
            <a:chExt cx="1718351" cy="458248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473" name="Group 32"/>
            <p:cNvGrpSpPr/>
            <p:nvPr/>
          </p:nvGrpSpPr>
          <p:grpSpPr>
            <a:xfrm>
              <a:off x="4049984" y="2747108"/>
              <a:ext cx="1718351" cy="458248"/>
              <a:chOff x="5657809" y="2747108"/>
              <a:chExt cx="1718351" cy="458248"/>
            </a:xfrm>
          </p:grpSpPr>
          <p:cxnSp>
            <p:nvCxnSpPr>
              <p:cNvPr id="477" name="Straight Connector 476"/>
              <p:cNvCxnSpPr/>
              <p:nvPr/>
            </p:nvCxnSpPr>
            <p:spPr>
              <a:xfrm>
                <a:off x="5657809" y="2967603"/>
                <a:ext cx="1718351" cy="9747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5657809" y="2747108"/>
                <a:ext cx="1660701" cy="446357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flipV="1">
                <a:off x="5657809" y="2781042"/>
                <a:ext cx="1660702" cy="424314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4" name="Straight Connector 473"/>
            <p:cNvCxnSpPr/>
            <p:nvPr/>
          </p:nvCxnSpPr>
          <p:spPr>
            <a:xfrm rot="720000">
              <a:off x="4348655" y="2833184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4336167" y="2970212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20640000" flipV="1">
              <a:off x="4348376" y="3117911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"/>
          <p:cNvGrpSpPr/>
          <p:nvPr/>
        </p:nvGrpSpPr>
        <p:grpSpPr>
          <a:xfrm>
            <a:off x="7251700" y="1072429"/>
            <a:ext cx="1260684" cy="1098718"/>
            <a:chOff x="6811296" y="2971800"/>
            <a:chExt cx="2098387" cy="18288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81" name="Arc 480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482" name="Arc 481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483" name="Group 12"/>
          <p:cNvGrpSpPr/>
          <p:nvPr/>
        </p:nvGrpSpPr>
        <p:grpSpPr>
          <a:xfrm>
            <a:off x="7454900" y="1331593"/>
            <a:ext cx="393576" cy="588598"/>
            <a:chOff x="5079424" y="4230691"/>
            <a:chExt cx="1242523" cy="175353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84" name="Block Arc 483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485" name="Block Arc 484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488" name="TextBox 487"/>
          <p:cNvSpPr txBox="1"/>
          <p:nvPr/>
        </p:nvSpPr>
        <p:spPr>
          <a:xfrm>
            <a:off x="6510778" y="1072002"/>
            <a:ext cx="77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 =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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489" name="Group 110"/>
          <p:cNvGrpSpPr/>
          <p:nvPr/>
        </p:nvGrpSpPr>
        <p:grpSpPr>
          <a:xfrm>
            <a:off x="6653039" y="1528993"/>
            <a:ext cx="563082" cy="191740"/>
            <a:chOff x="5306913" y="5370590"/>
            <a:chExt cx="852210" cy="290193"/>
          </a:xfrm>
          <a:effectLst>
            <a:glow rad="76200">
              <a:schemeClr val="accent6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490" name="Straight Connector 489"/>
            <p:cNvCxnSpPr/>
            <p:nvPr/>
          </p:nvCxnSpPr>
          <p:spPr>
            <a:xfrm rot="-180000" flipV="1">
              <a:off x="5311424" y="5370590"/>
              <a:ext cx="847699" cy="12526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180000">
              <a:off x="5306913" y="5546452"/>
              <a:ext cx="848499" cy="11433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/>
          <p:cNvSpPr txBox="1"/>
          <p:nvPr/>
        </p:nvSpPr>
        <p:spPr>
          <a:xfrm>
            <a:off x="6453071" y="18072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 =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2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  <a:sym typeface="Symbol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41220" y="3628553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/>
          <p:cNvSpPr/>
          <p:nvPr/>
        </p:nvSpPr>
        <p:spPr>
          <a:xfrm>
            <a:off x="1669252" y="13220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grpSp>
        <p:nvGrpSpPr>
          <p:cNvPr id="497" name="Group 117"/>
          <p:cNvGrpSpPr/>
          <p:nvPr/>
        </p:nvGrpSpPr>
        <p:grpSpPr>
          <a:xfrm>
            <a:off x="5688515" y="3028324"/>
            <a:ext cx="1207946" cy="202456"/>
            <a:chOff x="4816941" y="3721855"/>
            <a:chExt cx="1828190" cy="3064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98" name="Group 53"/>
            <p:cNvGrpSpPr/>
            <p:nvPr/>
          </p:nvGrpSpPr>
          <p:grpSpPr>
            <a:xfrm>
              <a:off x="5456411" y="3723358"/>
              <a:ext cx="1188720" cy="304907"/>
              <a:chOff x="2514600" y="2815883"/>
              <a:chExt cx="1934030" cy="304907"/>
            </a:xfrm>
          </p:grpSpPr>
          <p:cxnSp>
            <p:nvCxnSpPr>
              <p:cNvPr id="503" name="Straight Connector 502"/>
              <p:cNvCxnSpPr/>
              <p:nvPr/>
            </p:nvCxnSpPr>
            <p:spPr>
              <a:xfrm>
                <a:off x="2514600" y="3119202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2514600" y="2815883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2514600" y="2971800"/>
                <a:ext cx="193403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2859012" y="2815883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859012" y="2969517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2859012" y="3117699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Group 60"/>
            <p:cNvGrpSpPr/>
            <p:nvPr/>
          </p:nvGrpSpPr>
          <p:grpSpPr>
            <a:xfrm>
              <a:off x="4816941" y="3721855"/>
              <a:ext cx="640080" cy="304907"/>
              <a:chOff x="2371211" y="2811669"/>
              <a:chExt cx="3124200" cy="304907"/>
            </a:xfrm>
          </p:grpSpPr>
          <p:cxnSp>
            <p:nvCxnSpPr>
              <p:cNvPr id="500" name="Straight Connector 499"/>
              <p:cNvCxnSpPr/>
              <p:nvPr/>
            </p:nvCxnSpPr>
            <p:spPr>
              <a:xfrm>
                <a:off x="2371211" y="3114988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2371211" y="2811669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2371211" y="2967586"/>
                <a:ext cx="312420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9" name="Group 110"/>
          <p:cNvGrpSpPr/>
          <p:nvPr/>
        </p:nvGrpSpPr>
        <p:grpSpPr>
          <a:xfrm>
            <a:off x="6469748" y="3033251"/>
            <a:ext cx="563082" cy="191740"/>
            <a:chOff x="5306913" y="5370590"/>
            <a:chExt cx="852210" cy="290193"/>
          </a:xfrm>
          <a:effectLst>
            <a:glow rad="76200">
              <a:srgbClr val="92D050">
                <a:alpha val="40000"/>
              </a:srgbClr>
            </a:glow>
          </a:effectLst>
        </p:grpSpPr>
        <p:cxnSp>
          <p:nvCxnSpPr>
            <p:cNvPr id="510" name="Straight Connector 509"/>
            <p:cNvCxnSpPr/>
            <p:nvPr/>
          </p:nvCxnSpPr>
          <p:spPr>
            <a:xfrm rot="-180000" flipV="1">
              <a:off x="5311424" y="5370590"/>
              <a:ext cx="847699" cy="12526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180000">
              <a:off x="5306913" y="5546452"/>
              <a:ext cx="848499" cy="114331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Group 145"/>
          <p:cNvGrpSpPr/>
          <p:nvPr/>
        </p:nvGrpSpPr>
        <p:grpSpPr>
          <a:xfrm>
            <a:off x="6923091" y="2878645"/>
            <a:ext cx="788082" cy="502346"/>
            <a:chOff x="6092952" y="5136238"/>
            <a:chExt cx="1192750" cy="7602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13" name="Straight Connector 512"/>
            <p:cNvCxnSpPr/>
            <p:nvPr/>
          </p:nvCxnSpPr>
          <p:spPr>
            <a:xfrm flipV="1">
              <a:off x="6092952" y="5136238"/>
              <a:ext cx="1181100" cy="2286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>
              <a:off x="6097156" y="5667930"/>
              <a:ext cx="1181100" cy="22860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6096982" y="5519577"/>
              <a:ext cx="1188720" cy="1588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94"/>
          <p:cNvGrpSpPr/>
          <p:nvPr/>
        </p:nvGrpSpPr>
        <p:grpSpPr>
          <a:xfrm>
            <a:off x="6599288" y="2785968"/>
            <a:ext cx="702284" cy="647326"/>
            <a:chOff x="5181598" y="5179427"/>
            <a:chExt cx="1062894" cy="979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17" name="Group 12"/>
            <p:cNvGrpSpPr/>
            <p:nvPr/>
          </p:nvGrpSpPr>
          <p:grpSpPr>
            <a:xfrm>
              <a:off x="5181598" y="5179427"/>
              <a:ext cx="1062894" cy="979714"/>
              <a:chOff x="5079424" y="4230691"/>
              <a:chExt cx="2015982" cy="1753532"/>
            </a:xfrm>
          </p:grpSpPr>
          <p:sp>
            <p:nvSpPr>
              <p:cNvPr id="520" name="Block Arc 519"/>
              <p:cNvSpPr/>
              <p:nvPr/>
            </p:nvSpPr>
            <p:spPr bwMode="auto">
              <a:xfrm rot="16200000">
                <a:off x="5761906" y="4649790"/>
                <a:ext cx="1752599" cy="914401"/>
              </a:xfrm>
              <a:prstGeom prst="blockArc">
                <a:avLst>
                  <a:gd name="adj1" fmla="val 11429733"/>
                  <a:gd name="adj2" fmla="val 20961142"/>
                  <a:gd name="adj3" fmla="val 0"/>
                </a:avLst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  <p:sp>
            <p:nvSpPr>
              <p:cNvPr id="521" name="Block Arc 520"/>
              <p:cNvSpPr/>
              <p:nvPr/>
            </p:nvSpPr>
            <p:spPr bwMode="auto">
              <a:xfrm rot="5400000" flipH="1">
                <a:off x="4660324" y="4650722"/>
                <a:ext cx="1752601" cy="914401"/>
              </a:xfrm>
              <a:prstGeom prst="blockArc">
                <a:avLst>
                  <a:gd name="adj1" fmla="val 11484505"/>
                  <a:gd name="adj2" fmla="val 20972764"/>
                  <a:gd name="adj3" fmla="val 167"/>
                </a:avLst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p:grpSp>
        <p:cxnSp>
          <p:nvCxnSpPr>
            <p:cNvPr id="518" name="Straight Connector 517"/>
            <p:cNvCxnSpPr/>
            <p:nvPr/>
          </p:nvCxnSpPr>
          <p:spPr>
            <a:xfrm rot="10800000" flipH="1" flipV="1">
              <a:off x="5507164" y="5203691"/>
              <a:ext cx="414194" cy="1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10800000" flipH="1" flipV="1">
              <a:off x="5505941" y="6129080"/>
              <a:ext cx="414194" cy="13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109"/>
          <p:cNvGrpSpPr/>
          <p:nvPr/>
        </p:nvGrpSpPr>
        <p:grpSpPr>
          <a:xfrm>
            <a:off x="7693797" y="2878643"/>
            <a:ext cx="1006864" cy="502346"/>
            <a:chOff x="7239449" y="5124799"/>
            <a:chExt cx="1773748" cy="7602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3" name="Group 95"/>
            <p:cNvGrpSpPr/>
            <p:nvPr/>
          </p:nvGrpSpPr>
          <p:grpSpPr>
            <a:xfrm>
              <a:off x="7239449" y="5124799"/>
              <a:ext cx="1773748" cy="401365"/>
              <a:chOff x="4001929" y="2574038"/>
              <a:chExt cx="1773748" cy="401365"/>
            </a:xfrm>
          </p:grpSpPr>
          <p:grpSp>
            <p:nvGrpSpPr>
              <p:cNvPr id="526" name="Group 525"/>
              <p:cNvGrpSpPr/>
              <p:nvPr/>
            </p:nvGrpSpPr>
            <p:grpSpPr>
              <a:xfrm>
                <a:off x="4001929" y="2574038"/>
                <a:ext cx="1773748" cy="401365"/>
                <a:chOff x="5609754" y="2574038"/>
                <a:chExt cx="1773748" cy="401365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5626801" y="2955893"/>
                  <a:ext cx="1749357" cy="17658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/>
                <p:cNvCxnSpPr/>
                <p:nvPr/>
              </p:nvCxnSpPr>
              <p:spPr>
                <a:xfrm>
                  <a:off x="5609754" y="2574038"/>
                  <a:ext cx="1773748" cy="401365"/>
                </a:xfrm>
                <a:prstGeom prst="line">
                  <a:avLst/>
                </a:prstGeom>
                <a:ln w="2540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7" name="Straight Connector 526"/>
              <p:cNvCxnSpPr/>
              <p:nvPr/>
            </p:nvCxnSpPr>
            <p:spPr>
              <a:xfrm>
                <a:off x="4648865" y="2721887"/>
                <a:ext cx="89776" cy="17442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4648200" y="2966583"/>
                <a:ext cx="9144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4" name="Straight Connector 523"/>
            <p:cNvCxnSpPr/>
            <p:nvPr/>
          </p:nvCxnSpPr>
          <p:spPr>
            <a:xfrm flipV="1">
              <a:off x="7261390" y="5526160"/>
              <a:ext cx="1751807" cy="35892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flipV="1">
              <a:off x="7895863" y="5745299"/>
              <a:ext cx="89776" cy="17442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1" name="Group 85"/>
          <p:cNvGrpSpPr/>
          <p:nvPr/>
        </p:nvGrpSpPr>
        <p:grpSpPr>
          <a:xfrm>
            <a:off x="7200793" y="2525159"/>
            <a:ext cx="1386468" cy="1208342"/>
            <a:chOff x="6811296" y="2971800"/>
            <a:chExt cx="2098387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2" name="Arc 531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533" name="Arc 532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grpSp>
        <p:nvGrpSpPr>
          <p:cNvPr id="534" name="Group 12"/>
          <p:cNvGrpSpPr/>
          <p:nvPr/>
        </p:nvGrpSpPr>
        <p:grpSpPr>
          <a:xfrm>
            <a:off x="7481527" y="2806655"/>
            <a:ext cx="432846" cy="647326"/>
            <a:chOff x="5079424" y="4230691"/>
            <a:chExt cx="1242523" cy="1753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5" name="Block Arc 534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  <p:sp>
          <p:nvSpPr>
            <p:cNvPr id="536" name="Block Arc 535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endParaRPr>
            </a:p>
          </p:txBody>
        </p:sp>
      </p:grpSp>
      <p:sp>
        <p:nvSpPr>
          <p:cNvPr id="537" name="TextBox 536"/>
          <p:cNvSpPr txBox="1"/>
          <p:nvPr/>
        </p:nvSpPr>
        <p:spPr>
          <a:xfrm>
            <a:off x="6040517" y="239874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 F = 2cm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6112653" y="346446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P = 0.5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4043665" y="4342246"/>
            <a:ext cx="4944473" cy="640093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6350" indent="-6350" algn="just">
              <a:tabLst>
                <a:tab pos="61913" algn="l"/>
              </a:tabLst>
              <a:defRPr sz="16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8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A concave lens of focal length 2 cm is required and the power of the lens is 0.5 Diopters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2095896" y="26678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2420767" y="26678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/>
              <p:cNvSpPr txBox="1"/>
              <p:nvPr/>
            </p:nvSpPr>
            <p:spPr>
              <a:xfrm>
                <a:off x="2648570" y="2534853"/>
                <a:ext cx="705641" cy="63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47" name="TextBox 5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70" y="2534853"/>
                <a:ext cx="705641" cy="63600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/>
          <p:cNvCxnSpPr/>
          <p:nvPr/>
        </p:nvCxnSpPr>
        <p:spPr>
          <a:xfrm>
            <a:off x="313123" y="137598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54288" y="196653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12090" y="2410776"/>
            <a:ext cx="104319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80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83"/>
                                        </p:tgtEl>
                                      </p:cBhvr>
                                      <p:by x="1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531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534"/>
                                        </p:tgtEl>
                                      </p:cBhvr>
                                      <p:by x="1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animBg="1"/>
      <p:bldP spid="414" grpId="0"/>
      <p:bldP spid="416" grpId="0"/>
      <p:bldP spid="417" grpId="0"/>
      <p:bldP spid="418" grpId="0"/>
      <p:bldP spid="420" grpId="0"/>
      <p:bldP spid="421" grpId="0"/>
      <p:bldP spid="422" grpId="0"/>
      <p:bldP spid="423" grpId="0"/>
      <p:bldP spid="425" grpId="0"/>
      <p:bldP spid="426" grpId="0"/>
      <p:bldP spid="427" grpId="0"/>
      <p:bldP spid="428" grpId="0"/>
      <p:bldP spid="429" grpId="0"/>
      <p:bldP spid="430" grpId="0"/>
      <p:bldP spid="431" grpId="0"/>
      <p:bldP spid="432" grpId="0"/>
      <p:bldP spid="433" grpId="0"/>
      <p:bldP spid="434" grpId="0"/>
      <p:bldP spid="435" grpId="0"/>
      <p:bldP spid="436" grpId="0"/>
      <p:bldP spid="437" grpId="0"/>
      <p:bldP spid="438" grpId="0"/>
      <p:bldP spid="439" grpId="0"/>
      <p:bldP spid="440" grpId="0"/>
      <p:bldP spid="441" grpId="0"/>
      <p:bldP spid="442" grpId="0"/>
      <p:bldP spid="443" grpId="0"/>
      <p:bldP spid="444" grpId="0"/>
      <p:bldP spid="445" grpId="0"/>
      <p:bldP spid="447" grpId="0"/>
      <p:bldP spid="449" grpId="0"/>
      <p:bldP spid="450" grpId="0"/>
      <p:bldP spid="451" grpId="0"/>
      <p:bldP spid="452" grpId="0"/>
      <p:bldP spid="453" grpId="0"/>
      <p:bldP spid="454" grpId="0"/>
      <p:bldP spid="455" grpId="0"/>
      <p:bldP spid="456" grpId="0"/>
      <p:bldP spid="458" grpId="0"/>
      <p:bldP spid="136" grpId="0" animBg="1"/>
      <p:bldP spid="488" grpId="0"/>
      <p:bldP spid="493" grpId="0"/>
      <p:bldP spid="495" grpId="0"/>
      <p:bldP spid="537" grpId="0"/>
      <p:bldP spid="538" grpId="0"/>
      <p:bldP spid="539" grpId="0" animBg="1"/>
      <p:bldP spid="545" grpId="0"/>
      <p:bldP spid="546" grpId="0"/>
      <p:bldP spid="5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2308929" y="29482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53745" y="294398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899259" y="2795836"/>
                <a:ext cx="705641" cy="63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59" y="2795836"/>
                <a:ext cx="705641" cy="6360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/>
          <p:cNvSpPr/>
          <p:nvPr/>
        </p:nvSpPr>
        <p:spPr>
          <a:xfrm>
            <a:off x="342900" y="92747"/>
            <a:ext cx="6854494" cy="89914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 algn="just"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Wingdings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near point of a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hypermetropic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eye is 1m. What is the nature and power of the lens required to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correct this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detect (Assume that the near point of the normal eye is 25 cm).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4800" y="1052952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18316" y="1052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36349" y="105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631813" y="1052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 25 cm 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18316" y="13187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31680" y="13187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68494" y="13119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1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331406" y="15950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31539" y="159502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 100 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08891" y="1885950"/>
            <a:ext cx="286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Nature and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power of lens ? 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04800" y="1885950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1614627" y="2230578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27" y="2230578"/>
                <a:ext cx="367408" cy="5988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/>
          <p:cNvSpPr txBox="1"/>
          <p:nvPr/>
        </p:nvSpPr>
        <p:spPr>
          <a:xfrm>
            <a:off x="2653745" y="23589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952391" y="2358921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04800" y="2366096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Formulae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283789" y="2230546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789" y="2230546"/>
                <a:ext cx="367408" cy="6006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068375" y="2230578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75" y="2230578"/>
                <a:ext cx="367408" cy="5988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304800" y="351335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374006" y="3401675"/>
                <a:ext cx="737701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sym typeface="Symbol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006" y="3401675"/>
                <a:ext cx="737701" cy="6003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/>
          <p:cNvSpPr txBox="1"/>
          <p:nvPr/>
        </p:nvSpPr>
        <p:spPr>
          <a:xfrm>
            <a:off x="2653745" y="35312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965287" y="3512186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2151430" y="3400425"/>
                <a:ext cx="684803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− 25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30" y="3400425"/>
                <a:ext cx="684803" cy="6008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3068375" y="3402893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75" y="3402893"/>
                <a:ext cx="367408" cy="598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990600" y="4201698"/>
            <a:ext cx="38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Symbol" panose="05050102010706020507" pitchFamily="18" charset="2"/>
                <a:sym typeface="Symbol"/>
              </a:rPr>
              <a:t>\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1367195" y="4126774"/>
                <a:ext cx="726481" cy="52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–</a:t>
                </a:r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chemeClr val="bg1"/>
                            </a:solidFill>
                            <a:effectLst>
                              <a:outerShdw blurRad="50800" dist="38100" dir="10800000" algn="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w Cen MT" pitchFamily="34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95" y="4126774"/>
                <a:ext cx="726481" cy="522579"/>
              </a:xfrm>
              <a:prstGeom prst="rect">
                <a:avLst/>
              </a:prstGeom>
              <a:blipFill rotWithShape="1">
                <a:blip r:embed="rId11"/>
                <a:stretch>
                  <a:fillRect l="-1260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2653745" y="4221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919636" y="420288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+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2207728" y="4091123"/>
                <a:ext cx="489236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728" y="4091123"/>
                <a:ext cx="489236" cy="6008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3068375" y="4093591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375" y="4093591"/>
                <a:ext cx="367408" cy="59881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/>
          <p:cNvSpPr txBox="1"/>
          <p:nvPr/>
        </p:nvSpPr>
        <p:spPr>
          <a:xfrm>
            <a:off x="4075780" y="25771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4328648" y="2461529"/>
                <a:ext cx="960519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− 1 + 4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48" y="2461529"/>
                <a:ext cx="960519" cy="60061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5100321" y="26051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5397190" y="2452588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90" y="2452588"/>
                <a:ext cx="367408" cy="59881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4066694" y="31322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4517917" y="3015359"/>
                <a:ext cx="611065" cy="603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17" y="3015359"/>
                <a:ext cx="611065" cy="60311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TextBox 176"/>
          <p:cNvSpPr txBox="1"/>
          <p:nvPr/>
        </p:nvSpPr>
        <p:spPr>
          <a:xfrm>
            <a:off x="5100321" y="31513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5397190" y="3003205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90" y="3003205"/>
                <a:ext cx="367408" cy="59881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/>
          <p:cNvSpPr txBox="1"/>
          <p:nvPr/>
        </p:nvSpPr>
        <p:spPr>
          <a:xfrm>
            <a:off x="4074342" y="372097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800985" y="3720973"/>
            <a:ext cx="25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100321" y="37209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5411616" y="3574560"/>
                <a:ext cx="611065" cy="602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616" y="3574560"/>
                <a:ext cx="611065" cy="60292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/>
        </p:nvSpPr>
        <p:spPr>
          <a:xfrm>
            <a:off x="4074342" y="41132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00321" y="41132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41272" y="4113210"/>
            <a:ext cx="9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33.3 cm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02329" y="25605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937136" y="25702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7401563" y="2452588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563" y="2452588"/>
                <a:ext cx="367408" cy="5988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/>
          <p:cNvSpPr txBox="1"/>
          <p:nvPr/>
        </p:nvSpPr>
        <p:spPr>
          <a:xfrm>
            <a:off x="6937136" y="3128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7269130" y="3003205"/>
                <a:ext cx="670375" cy="600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0.33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30" y="3003205"/>
                <a:ext cx="670375" cy="600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/>
          <p:cNvSpPr txBox="1"/>
          <p:nvPr/>
        </p:nvSpPr>
        <p:spPr>
          <a:xfrm>
            <a:off x="6937136" y="37430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7298785" y="3594931"/>
                <a:ext cx="611065" cy="602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33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785" y="3594931"/>
                <a:ext cx="611065" cy="60292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6937136" y="41132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49706" y="41132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+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 3.0 D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3750388" y="2215376"/>
            <a:ext cx="0" cy="28371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403145" y="2464174"/>
            <a:ext cx="0" cy="1916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61"/>
          <p:cNvGrpSpPr/>
          <p:nvPr/>
        </p:nvGrpSpPr>
        <p:grpSpPr>
          <a:xfrm>
            <a:off x="7080500" y="966554"/>
            <a:ext cx="1515504" cy="1320800"/>
            <a:chOff x="6811296" y="2971800"/>
            <a:chExt cx="2098387" cy="18288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00" name="Arc 42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1" name="Arc 200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02" name="Group 12"/>
          <p:cNvGrpSpPr/>
          <p:nvPr/>
        </p:nvGrpSpPr>
        <p:grpSpPr>
          <a:xfrm>
            <a:off x="7262690" y="1274156"/>
            <a:ext cx="473130" cy="707572"/>
            <a:chOff x="5079424" y="4230691"/>
            <a:chExt cx="1242523" cy="175353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03" name="Block Arc 202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04" name="Block Arc 203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05" name="Group 53"/>
          <p:cNvGrpSpPr/>
          <p:nvPr/>
        </p:nvGrpSpPr>
        <p:grpSpPr>
          <a:xfrm>
            <a:off x="5668061" y="1461252"/>
            <a:ext cx="1851146" cy="327070"/>
            <a:chOff x="1468625" y="2746648"/>
            <a:chExt cx="4170174" cy="45286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206" name="Straight Connector 205"/>
            <p:cNvCxnSpPr/>
            <p:nvPr/>
          </p:nvCxnSpPr>
          <p:spPr>
            <a:xfrm>
              <a:off x="3176086" y="2970914"/>
              <a:ext cx="2462713" cy="228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3176086" y="2746648"/>
              <a:ext cx="2462713" cy="228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468625" y="2971800"/>
              <a:ext cx="4165598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20760000">
              <a:off x="4325822" y="2859407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300000">
              <a:off x="4324408" y="3081786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50"/>
          <p:cNvGrpSpPr/>
          <p:nvPr/>
        </p:nvGrpSpPr>
        <p:grpSpPr>
          <a:xfrm>
            <a:off x="7494129" y="1460809"/>
            <a:ext cx="1043510" cy="324764"/>
            <a:chOff x="4029319" y="2747108"/>
            <a:chExt cx="1647576" cy="44967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212" name="Group 32"/>
            <p:cNvGrpSpPr/>
            <p:nvPr/>
          </p:nvGrpSpPr>
          <p:grpSpPr>
            <a:xfrm>
              <a:off x="4029319" y="2747108"/>
              <a:ext cx="1647576" cy="449673"/>
              <a:chOff x="5637144" y="2747108"/>
              <a:chExt cx="1647576" cy="449673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5637144" y="2971991"/>
                <a:ext cx="1638558" cy="22479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638800" y="2971800"/>
                <a:ext cx="164592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657808" y="2747108"/>
                <a:ext cx="1617894" cy="22860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/>
            <p:cNvCxnSpPr/>
            <p:nvPr/>
          </p:nvCxnSpPr>
          <p:spPr>
            <a:xfrm rot="480000">
              <a:off x="4434271" y="2806220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336167" y="2970212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21060000" flipV="1">
              <a:off x="4434125" y="3136860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Rectangle 218" hidden="1"/>
          <p:cNvSpPr/>
          <p:nvPr/>
        </p:nvSpPr>
        <p:spPr>
          <a:xfrm>
            <a:off x="161699" y="3181350"/>
            <a:ext cx="3857851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grpSp>
        <p:nvGrpSpPr>
          <p:cNvPr id="220" name="Group 129" hidden="1"/>
          <p:cNvGrpSpPr/>
          <p:nvPr/>
        </p:nvGrpSpPr>
        <p:grpSpPr>
          <a:xfrm>
            <a:off x="330909" y="3841061"/>
            <a:ext cx="1755964" cy="345828"/>
            <a:chOff x="3391880" y="5257800"/>
            <a:chExt cx="2651760" cy="522249"/>
          </a:xfrm>
        </p:grpSpPr>
        <p:grpSp>
          <p:nvGrpSpPr>
            <p:cNvPr id="221" name="Group 53"/>
            <p:cNvGrpSpPr/>
            <p:nvPr/>
          </p:nvGrpSpPr>
          <p:grpSpPr>
            <a:xfrm>
              <a:off x="3391880" y="5257800"/>
              <a:ext cx="2651760" cy="260810"/>
              <a:chOff x="1334481" y="2712578"/>
              <a:chExt cx="4314372" cy="260810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 flipV="1">
                <a:off x="4370304" y="2712578"/>
                <a:ext cx="1239762" cy="2583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1334481" y="2971800"/>
                <a:ext cx="431437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20400000">
                <a:off x="5054447" y="2815502"/>
                <a:ext cx="9144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Straight Connector 221"/>
            <p:cNvCxnSpPr/>
            <p:nvPr/>
          </p:nvCxnSpPr>
          <p:spPr>
            <a:xfrm>
              <a:off x="5257800" y="5521713"/>
              <a:ext cx="762000" cy="2583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200000" flipV="1">
              <a:off x="5678298" y="5677829"/>
              <a:ext cx="56202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131" hidden="1"/>
          <p:cNvGrpSpPr/>
          <p:nvPr/>
        </p:nvGrpSpPr>
        <p:grpSpPr>
          <a:xfrm>
            <a:off x="331480" y="3840434"/>
            <a:ext cx="1736510" cy="343364"/>
            <a:chOff x="3397407" y="5257800"/>
            <a:chExt cx="2622393" cy="518532"/>
          </a:xfrm>
          <a:effectLst>
            <a:glow rad="228600">
              <a:srgbClr val="92D050">
                <a:alpha val="40000"/>
              </a:srgbClr>
            </a:glow>
          </a:effectLst>
        </p:grpSpPr>
        <p:cxnSp>
          <p:nvCxnSpPr>
            <p:cNvPr id="228" name="Straight Connector 227"/>
            <p:cNvCxnSpPr/>
            <p:nvPr/>
          </p:nvCxnSpPr>
          <p:spPr>
            <a:xfrm flipV="1">
              <a:off x="3397407" y="5257800"/>
              <a:ext cx="2611242" cy="260197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3408558" y="5516135"/>
              <a:ext cx="2611242" cy="260197"/>
            </a:xfrm>
            <a:prstGeom prst="line">
              <a:avLst/>
            </a:prstGeom>
            <a:ln w="254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132" hidden="1"/>
          <p:cNvGrpSpPr/>
          <p:nvPr/>
        </p:nvGrpSpPr>
        <p:grpSpPr>
          <a:xfrm>
            <a:off x="2150373" y="3788775"/>
            <a:ext cx="800858" cy="455112"/>
            <a:chOff x="6016785" y="5177639"/>
            <a:chExt cx="1209408" cy="687284"/>
          </a:xfrm>
        </p:grpSpPr>
        <p:grpSp>
          <p:nvGrpSpPr>
            <p:cNvPr id="231" name="Group 86"/>
            <p:cNvGrpSpPr/>
            <p:nvPr/>
          </p:nvGrpSpPr>
          <p:grpSpPr>
            <a:xfrm>
              <a:off x="6018144" y="5177639"/>
              <a:ext cx="1208049" cy="341725"/>
              <a:chOff x="6087579" y="5182458"/>
              <a:chExt cx="1208049" cy="341725"/>
            </a:xfrm>
            <a:effectLst/>
          </p:grpSpPr>
          <p:cxnSp>
            <p:nvCxnSpPr>
              <p:cNvPr id="233" name="Straight Connector 232"/>
              <p:cNvCxnSpPr/>
              <p:nvPr/>
            </p:nvCxnSpPr>
            <p:spPr>
              <a:xfrm rot="21480000" flipV="1">
                <a:off x="6087579" y="5182458"/>
                <a:ext cx="1208049" cy="61314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103018" y="5522595"/>
                <a:ext cx="1188720" cy="1588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Straight Connector 231"/>
            <p:cNvCxnSpPr/>
            <p:nvPr/>
          </p:nvCxnSpPr>
          <p:spPr>
            <a:xfrm rot="120000">
              <a:off x="6016785" y="5803609"/>
              <a:ext cx="1208049" cy="61314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12" hidden="1"/>
          <p:cNvGrpSpPr/>
          <p:nvPr/>
        </p:nvGrpSpPr>
        <p:grpSpPr>
          <a:xfrm>
            <a:off x="1898118" y="3689732"/>
            <a:ext cx="433156" cy="648754"/>
            <a:chOff x="5087642" y="4230690"/>
            <a:chExt cx="1240685" cy="1753533"/>
          </a:xfrm>
        </p:grpSpPr>
        <p:sp>
          <p:nvSpPr>
            <p:cNvPr id="236" name="Block Arc 235"/>
            <p:cNvSpPr/>
            <p:nvPr/>
          </p:nvSpPr>
          <p:spPr bwMode="auto">
            <a:xfrm rot="16200000">
              <a:off x="4994827" y="4649790"/>
              <a:ext cx="1752599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37" name="Block Arc 236"/>
            <p:cNvSpPr/>
            <p:nvPr/>
          </p:nvSpPr>
          <p:spPr bwMode="auto">
            <a:xfrm rot="5400000" flipH="1">
              <a:off x="4668543" y="4650722"/>
              <a:ext cx="1752600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38" name="Group 155" hidden="1"/>
          <p:cNvGrpSpPr/>
          <p:nvPr/>
        </p:nvGrpSpPr>
        <p:grpSpPr>
          <a:xfrm>
            <a:off x="2864873" y="3775757"/>
            <a:ext cx="892657" cy="482180"/>
            <a:chOff x="7277482" y="5157711"/>
            <a:chExt cx="1348042" cy="728160"/>
          </a:xfrm>
        </p:grpSpPr>
        <p:grpSp>
          <p:nvGrpSpPr>
            <p:cNvPr id="239" name="Group 145"/>
            <p:cNvGrpSpPr/>
            <p:nvPr/>
          </p:nvGrpSpPr>
          <p:grpSpPr>
            <a:xfrm>
              <a:off x="7277482" y="5157711"/>
              <a:ext cx="1348042" cy="363367"/>
              <a:chOff x="7277482" y="5157711"/>
              <a:chExt cx="1348042" cy="363367"/>
            </a:xfrm>
          </p:grpSpPr>
          <p:cxnSp>
            <p:nvCxnSpPr>
              <p:cNvPr id="242" name="Straight Connector 100"/>
              <p:cNvCxnSpPr/>
              <p:nvPr/>
            </p:nvCxnSpPr>
            <p:spPr>
              <a:xfrm>
                <a:off x="7282091" y="5518607"/>
                <a:ext cx="1343433" cy="2471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7899316" y="5517344"/>
                <a:ext cx="91440" cy="1588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7277482" y="5157711"/>
                <a:ext cx="1337263" cy="356177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20000">
                <a:off x="7909927" y="5318490"/>
                <a:ext cx="89776" cy="17442"/>
              </a:xfrm>
              <a:prstGeom prst="line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Connector 239"/>
            <p:cNvCxnSpPr/>
            <p:nvPr/>
          </p:nvCxnSpPr>
          <p:spPr>
            <a:xfrm flipV="1">
              <a:off x="7282402" y="5524677"/>
              <a:ext cx="1332337" cy="3611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21480000" flipV="1">
              <a:off x="7914852" y="5711750"/>
              <a:ext cx="89776" cy="17442"/>
            </a:xfrm>
            <a:prstGeom prst="line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68" hidden="1"/>
          <p:cNvGrpSpPr/>
          <p:nvPr/>
        </p:nvGrpSpPr>
        <p:grpSpPr>
          <a:xfrm>
            <a:off x="2429773" y="3405442"/>
            <a:ext cx="1389526" cy="1211008"/>
            <a:chOff x="6811296" y="2971800"/>
            <a:chExt cx="2098387" cy="1828800"/>
          </a:xfrm>
        </p:grpSpPr>
        <p:sp>
          <p:nvSpPr>
            <p:cNvPr id="247" name="Arc 246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48" name="Arc 247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249" name="Group 12" hidden="1"/>
          <p:cNvGrpSpPr/>
          <p:nvPr/>
        </p:nvGrpSpPr>
        <p:grpSpPr>
          <a:xfrm>
            <a:off x="2687414" y="3687557"/>
            <a:ext cx="433800" cy="648754"/>
            <a:chOff x="5079424" y="4230691"/>
            <a:chExt cx="1242523" cy="1753532"/>
          </a:xfrm>
        </p:grpSpPr>
        <p:sp>
          <p:nvSpPr>
            <p:cNvPr id="250" name="Block Arc 249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251" name="Block Arc 250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5940061" y="1106732"/>
                <a:ext cx="133882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u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sym typeface="Symbol"/>
                      </a:rPr>
                      <m:t>–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 25 cm</a:t>
                </a: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61" y="1106732"/>
                <a:ext cx="1338829" cy="403124"/>
              </a:xfrm>
              <a:prstGeom prst="rect">
                <a:avLst/>
              </a:prstGeom>
              <a:blipFill rotWithShape="1">
                <a:blip r:embed="rId22"/>
                <a:stretch>
                  <a:fillRect l="-5909" t="-4545" r="-4091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TextBox 255"/>
          <p:cNvSpPr txBox="1"/>
          <p:nvPr/>
        </p:nvSpPr>
        <p:spPr>
          <a:xfrm>
            <a:off x="6135628" y="1691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 =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1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  <a:sym typeface="Symbol"/>
            </a:endParaRPr>
          </a:p>
        </p:txBody>
      </p:sp>
      <p:sp>
        <p:nvSpPr>
          <p:cNvPr id="260" name="TextBox 259" hidden="1"/>
          <p:cNvSpPr txBox="1"/>
          <p:nvPr/>
        </p:nvSpPr>
        <p:spPr>
          <a:xfrm>
            <a:off x="283795" y="3308997"/>
            <a:ext cx="231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  <a:sym typeface="Symbol"/>
              </a:rPr>
              <a:t>Focal </a:t>
            </a:r>
            <a:r>
              <a:rPr lang="en-US" b="1" dirty="0">
                <a:latin typeface="Tw Cen MT" pitchFamily="34" charset="0"/>
                <a:sym typeface="Symbol"/>
              </a:rPr>
              <a:t>length = </a:t>
            </a:r>
            <a:r>
              <a:rPr lang="en-US" b="1" dirty="0" smtClean="0">
                <a:latin typeface="Tw Cen MT" pitchFamily="34" charset="0"/>
                <a:sym typeface="Symbol"/>
              </a:rPr>
              <a:t>33.3cm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261" name="TextBox 260" hidden="1"/>
          <p:cNvSpPr txBox="1"/>
          <p:nvPr/>
        </p:nvSpPr>
        <p:spPr>
          <a:xfrm>
            <a:off x="687945" y="4374713"/>
            <a:ext cx="15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w Cen MT" pitchFamily="34" charset="0"/>
                <a:sym typeface="Symbol"/>
              </a:rPr>
              <a:t>Power = +3.0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4058482" y="4463770"/>
            <a:ext cx="4919023" cy="5906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6350" indent="-6350" algn="just">
              <a:tabLst>
                <a:tab pos="61913" algn="l"/>
              </a:tabLst>
              <a:defRPr sz="16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sz="1800" dirty="0">
                <a:latin typeface="Tw Cen MT" pitchFamily="34" charset="0"/>
              </a:rPr>
              <a:t>A convex lens of focal length 33.3 cm is required and the power of the lens is </a:t>
            </a:r>
            <a:r>
              <a:rPr lang="en-US" sz="1800" dirty="0" smtClean="0">
                <a:latin typeface="Tw Cen MT" pitchFamily="34" charset="0"/>
              </a:rPr>
              <a:t>+3.0 </a:t>
            </a:r>
            <a:r>
              <a:rPr lang="en-US" sz="1800" dirty="0">
                <a:latin typeface="Tw Cen MT" pitchFamily="34" charset="0"/>
              </a:rPr>
              <a:t>Diopters</a:t>
            </a:r>
          </a:p>
        </p:txBody>
      </p:sp>
      <p:cxnSp>
        <p:nvCxnSpPr>
          <p:cNvPr id="267" name="Straight Connector 266"/>
          <p:cNvCxnSpPr/>
          <p:nvPr/>
        </p:nvCxnSpPr>
        <p:spPr>
          <a:xfrm>
            <a:off x="386003" y="139122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5057786" y="1029165"/>
            <a:ext cx="3780235" cy="1359737"/>
          </a:xfrm>
          <a:prstGeom prst="roundRect">
            <a:avLst>
              <a:gd name="adj" fmla="val 11983"/>
            </a:avLst>
          </a:prstGeom>
          <a:solidFill>
            <a:schemeClr val="accent1">
              <a:alpha val="17000"/>
            </a:schemeClr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427168" y="2214181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432388" y="2701861"/>
            <a:ext cx="948358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70993" y="3844861"/>
            <a:ext cx="948358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129"/>
          <p:cNvGrpSpPr/>
          <p:nvPr/>
        </p:nvGrpSpPr>
        <p:grpSpPr>
          <a:xfrm>
            <a:off x="5216642" y="1534742"/>
            <a:ext cx="1755964" cy="345828"/>
            <a:chOff x="3391880" y="5257800"/>
            <a:chExt cx="2651760" cy="5222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9" name="Group 53"/>
            <p:cNvGrpSpPr/>
            <p:nvPr/>
          </p:nvGrpSpPr>
          <p:grpSpPr>
            <a:xfrm>
              <a:off x="3391880" y="5257800"/>
              <a:ext cx="2651760" cy="260811"/>
              <a:chOff x="1334481" y="2712578"/>
              <a:chExt cx="4314372" cy="260811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V="1">
                <a:off x="4370304" y="2712578"/>
                <a:ext cx="1239762" cy="2583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1334481" y="2971800"/>
                <a:ext cx="4314372" cy="158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20400000">
                <a:off x="5054447" y="281550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0" name="Straight Connector 279"/>
            <p:cNvCxnSpPr/>
            <p:nvPr/>
          </p:nvCxnSpPr>
          <p:spPr>
            <a:xfrm>
              <a:off x="5257800" y="5521713"/>
              <a:ext cx="762000" cy="25833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1200000" flipV="1">
              <a:off x="5678298" y="5677829"/>
              <a:ext cx="56202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131"/>
          <p:cNvGrpSpPr/>
          <p:nvPr/>
        </p:nvGrpSpPr>
        <p:grpSpPr>
          <a:xfrm>
            <a:off x="5217213" y="1534115"/>
            <a:ext cx="1736510" cy="343364"/>
            <a:chOff x="3397407" y="5257800"/>
            <a:chExt cx="2622393" cy="518532"/>
          </a:xfrm>
          <a:effectLst>
            <a:glow rad="76200">
              <a:srgbClr val="92D050">
                <a:alpha val="40000"/>
              </a:srgbClr>
            </a:glow>
          </a:effectLst>
        </p:grpSpPr>
        <p:cxnSp>
          <p:nvCxnSpPr>
            <p:cNvPr id="286" name="Straight Connector 285"/>
            <p:cNvCxnSpPr/>
            <p:nvPr/>
          </p:nvCxnSpPr>
          <p:spPr>
            <a:xfrm flipV="1">
              <a:off x="3397407" y="5257800"/>
              <a:ext cx="2611242" cy="26019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3408558" y="5516135"/>
              <a:ext cx="2611242" cy="26019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132"/>
          <p:cNvGrpSpPr/>
          <p:nvPr/>
        </p:nvGrpSpPr>
        <p:grpSpPr>
          <a:xfrm>
            <a:off x="7036106" y="1482456"/>
            <a:ext cx="800858" cy="455112"/>
            <a:chOff x="6016785" y="5177639"/>
            <a:chExt cx="1209408" cy="6872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9" name="Group 86"/>
            <p:cNvGrpSpPr/>
            <p:nvPr/>
          </p:nvGrpSpPr>
          <p:grpSpPr>
            <a:xfrm>
              <a:off x="6018144" y="5177639"/>
              <a:ext cx="1208049" cy="341725"/>
              <a:chOff x="6087579" y="5182458"/>
              <a:chExt cx="1208049" cy="341725"/>
            </a:xfrm>
            <a:effectLst/>
          </p:grpSpPr>
          <p:cxnSp>
            <p:nvCxnSpPr>
              <p:cNvPr id="291" name="Straight Connector 290"/>
              <p:cNvCxnSpPr/>
              <p:nvPr/>
            </p:nvCxnSpPr>
            <p:spPr>
              <a:xfrm rot="21480000" flipV="1">
                <a:off x="6087579" y="5182458"/>
                <a:ext cx="1208049" cy="61314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6103018" y="5522595"/>
                <a:ext cx="1188720" cy="1588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/>
            <p:cNvCxnSpPr/>
            <p:nvPr/>
          </p:nvCxnSpPr>
          <p:spPr>
            <a:xfrm rot="120000">
              <a:off x="6016785" y="5803609"/>
              <a:ext cx="1208049" cy="61314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12"/>
          <p:cNvGrpSpPr/>
          <p:nvPr/>
        </p:nvGrpSpPr>
        <p:grpSpPr>
          <a:xfrm>
            <a:off x="6783851" y="1383413"/>
            <a:ext cx="433156" cy="648754"/>
            <a:chOff x="5087642" y="4230690"/>
            <a:chExt cx="1240685" cy="1753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4" name="Block Arc 293"/>
            <p:cNvSpPr/>
            <p:nvPr/>
          </p:nvSpPr>
          <p:spPr bwMode="auto">
            <a:xfrm rot="16200000">
              <a:off x="4994827" y="4649790"/>
              <a:ext cx="1752599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95" name="Block Arc 294"/>
            <p:cNvSpPr/>
            <p:nvPr/>
          </p:nvSpPr>
          <p:spPr bwMode="auto">
            <a:xfrm rot="5400000" flipH="1">
              <a:off x="4668543" y="4650722"/>
              <a:ext cx="1752600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6" name="Group 155"/>
          <p:cNvGrpSpPr/>
          <p:nvPr/>
        </p:nvGrpSpPr>
        <p:grpSpPr>
          <a:xfrm>
            <a:off x="7750606" y="1469438"/>
            <a:ext cx="892657" cy="482180"/>
            <a:chOff x="7277482" y="5157711"/>
            <a:chExt cx="1348042" cy="728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97" name="Group 145"/>
            <p:cNvGrpSpPr/>
            <p:nvPr/>
          </p:nvGrpSpPr>
          <p:grpSpPr>
            <a:xfrm>
              <a:off x="7277482" y="5157711"/>
              <a:ext cx="1348042" cy="363367"/>
              <a:chOff x="7277482" y="5157711"/>
              <a:chExt cx="1348042" cy="363367"/>
            </a:xfrm>
          </p:grpSpPr>
          <p:cxnSp>
            <p:nvCxnSpPr>
              <p:cNvPr id="300" name="Straight Connector 100"/>
              <p:cNvCxnSpPr/>
              <p:nvPr/>
            </p:nvCxnSpPr>
            <p:spPr>
              <a:xfrm>
                <a:off x="7282091" y="5518607"/>
                <a:ext cx="1343433" cy="2471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7899316" y="5517344"/>
                <a:ext cx="9144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7277482" y="5157711"/>
                <a:ext cx="1337263" cy="356177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20000">
                <a:off x="7909927" y="5318490"/>
                <a:ext cx="89776" cy="17442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8" name="Straight Connector 297"/>
            <p:cNvCxnSpPr/>
            <p:nvPr/>
          </p:nvCxnSpPr>
          <p:spPr>
            <a:xfrm flipV="1">
              <a:off x="7282402" y="5524677"/>
              <a:ext cx="1332337" cy="36119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21480000" flipV="1">
              <a:off x="7914852" y="5711750"/>
              <a:ext cx="89776" cy="17442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68"/>
          <p:cNvGrpSpPr/>
          <p:nvPr/>
        </p:nvGrpSpPr>
        <p:grpSpPr>
          <a:xfrm>
            <a:off x="7315506" y="1099123"/>
            <a:ext cx="1389526" cy="1211008"/>
            <a:chOff x="6811296" y="2971800"/>
            <a:chExt cx="2098387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Arc 304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06" name="Arc 305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7" name="Group 12"/>
          <p:cNvGrpSpPr/>
          <p:nvPr/>
        </p:nvGrpSpPr>
        <p:grpSpPr>
          <a:xfrm>
            <a:off x="7573147" y="1381238"/>
            <a:ext cx="433800" cy="648754"/>
            <a:chOff x="5079424" y="4230691"/>
            <a:chExt cx="1242523" cy="1753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8" name="Block Arc 307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09" name="Block Arc 308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10" name="TextBox 309"/>
          <p:cNvSpPr txBox="1"/>
          <p:nvPr/>
        </p:nvSpPr>
        <p:spPr>
          <a:xfrm>
            <a:off x="5754383" y="1015043"/>
            <a:ext cx="127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F = 33.3cm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5870601" y="203372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P = +3.0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8036" y="13119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8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99"/>
                                        </p:tgtEl>
                                      </p:cBhvr>
                                      <p:by x="9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02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500" fill="hold"/>
                                        <p:tgtEl>
                                          <p:spTgt spid="246"/>
                                        </p:tgtEl>
                                      </p:cBhvr>
                                      <p:by x="9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1" dur="500" fill="hold"/>
                                        <p:tgtEl>
                                          <p:spTgt spid="249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7" dur="500" fill="hold"/>
                                        <p:tgtEl>
                                          <p:spTgt spid="304"/>
                                        </p:tgtEl>
                                      </p:cBhvr>
                                      <p:by x="9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9" dur="500" fill="hold"/>
                                        <p:tgtEl>
                                          <p:spTgt spid="307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0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000"/>
                            </p:stCondLst>
                            <p:childTnLst>
                              <p:par>
                                <p:cTn id="3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8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39" grpId="0" animBg="1"/>
      <p:bldP spid="140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5" grpId="0"/>
      <p:bldP spid="186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219" grpId="0" animBg="1"/>
      <p:bldP spid="254" grpId="0"/>
      <p:bldP spid="254" grpId="1"/>
      <p:bldP spid="256" grpId="0"/>
      <p:bldP spid="256" grpId="1"/>
      <p:bldP spid="260" grpId="0"/>
      <p:bldP spid="261" grpId="0"/>
      <p:bldP spid="262" grpId="0" animBg="1"/>
      <p:bldP spid="187" grpId="0" animBg="1"/>
      <p:bldP spid="310" grpId="0"/>
      <p:bldP spid="3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/>
          <p:cNvSpPr txBox="1"/>
          <p:nvPr/>
        </p:nvSpPr>
        <p:spPr>
          <a:xfrm>
            <a:off x="2422784" y="29984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621012" y="3022773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2809141" y="2881561"/>
                <a:ext cx="705642" cy="636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41" y="2881561"/>
                <a:ext cx="705642" cy="6360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/>
          <p:cNvSpPr/>
          <p:nvPr/>
        </p:nvSpPr>
        <p:spPr>
          <a:xfrm>
            <a:off x="342900" y="70059"/>
            <a:ext cx="6810104" cy="115185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 algn="just">
              <a:tabLst>
                <a:tab pos="61913" algn="l"/>
              </a:tabLst>
            </a:pP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An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eye has a near point distance of 0.75 m. What sort of lens in spectacles would be needed to reduce the near point distance to 0.25 m ? Also calculate the power of lens required is this eye long-sighted or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Short-sighted.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1208" y="1226526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36391" y="1228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288252" y="12280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740824" y="122806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75 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041967" y="15290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288252" y="15290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740824" y="15240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25 cm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1208" y="1840230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1016673" y="1840230"/>
            <a:ext cx="28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itchFamily="34" charset="0"/>
              </a:rPr>
              <a:t>Nature and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</a:rPr>
              <a:t>power of lens ?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1873707" y="2314232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07" y="2314232"/>
                <a:ext cx="367408" cy="5988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/>
          <p:cNvSpPr txBox="1"/>
          <p:nvPr/>
        </p:nvSpPr>
        <p:spPr>
          <a:xfrm>
            <a:off x="2621012" y="245210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2156725" y="2446385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61208" y="2411882"/>
            <a:ext cx="120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Formulae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2392327" y="2314200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27" y="2314200"/>
                <a:ext cx="367408" cy="6006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/>
              <p:cNvSpPr txBox="1"/>
              <p:nvPr/>
            </p:nvSpPr>
            <p:spPr>
              <a:xfrm>
                <a:off x="2978258" y="2314232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18" name="TextBox 3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58" y="2314232"/>
                <a:ext cx="367408" cy="5988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1" name="Straight Connector 430"/>
          <p:cNvCxnSpPr/>
          <p:nvPr/>
        </p:nvCxnSpPr>
        <p:spPr>
          <a:xfrm>
            <a:off x="134287" y="3979127"/>
            <a:ext cx="948358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61208" y="3655823"/>
            <a:ext cx="109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/>
              <p:cNvSpPr txBox="1"/>
              <p:nvPr/>
            </p:nvSpPr>
            <p:spPr>
              <a:xfrm>
                <a:off x="1107243" y="3551633"/>
                <a:ext cx="684803" cy="60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0" name="TextBox 3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43" y="3551633"/>
                <a:ext cx="684803" cy="60330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TextBox 320"/>
          <p:cNvSpPr txBox="1"/>
          <p:nvPr/>
        </p:nvSpPr>
        <p:spPr>
          <a:xfrm>
            <a:off x="2621012" y="3691458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1699709" y="367674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/>
              <p:cNvSpPr txBox="1"/>
              <p:nvPr/>
            </p:nvSpPr>
            <p:spPr>
              <a:xfrm>
                <a:off x="1923430" y="3553558"/>
                <a:ext cx="775121" cy="60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− 25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3" name="TextBox 3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30" y="3553558"/>
                <a:ext cx="775121" cy="6008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/>
              <p:cNvSpPr txBox="1"/>
              <p:nvPr/>
            </p:nvSpPr>
            <p:spPr>
              <a:xfrm>
                <a:off x="2978258" y="3556026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4" name="Text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58" y="3556026"/>
                <a:ext cx="367408" cy="598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TextBox 324"/>
          <p:cNvSpPr txBox="1"/>
          <p:nvPr/>
        </p:nvSpPr>
        <p:spPr>
          <a:xfrm>
            <a:off x="727849" y="425497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/>
              <p:cNvSpPr txBox="1"/>
              <p:nvPr/>
            </p:nvSpPr>
            <p:spPr>
              <a:xfrm>
                <a:off x="1107243" y="4146895"/>
                <a:ext cx="684803" cy="60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43" y="4146895"/>
                <a:ext cx="684803" cy="6033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/>
          <p:cNvSpPr txBox="1"/>
          <p:nvPr/>
        </p:nvSpPr>
        <p:spPr>
          <a:xfrm>
            <a:off x="2621012" y="4285981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628759" y="42878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+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/>
              <p:cNvSpPr txBox="1"/>
              <p:nvPr/>
            </p:nvSpPr>
            <p:spPr>
              <a:xfrm>
                <a:off x="1996528" y="4145645"/>
                <a:ext cx="489236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29" name="TextBox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28" y="4145645"/>
                <a:ext cx="489236" cy="6008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2978258" y="4148113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58" y="4148113"/>
                <a:ext cx="367408" cy="59881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1" name="TextBox 330"/>
          <p:cNvSpPr txBox="1"/>
          <p:nvPr/>
        </p:nvSpPr>
        <p:spPr>
          <a:xfrm>
            <a:off x="3597447" y="24958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634173" y="2511045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3796445" y="2377440"/>
                <a:ext cx="960519" cy="606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− 1 + 3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45" y="2377440"/>
                <a:ext cx="960519" cy="60606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4975478" y="2363419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478" y="2363419"/>
                <a:ext cx="367408" cy="59881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TextBox 334"/>
          <p:cNvSpPr txBox="1"/>
          <p:nvPr/>
        </p:nvSpPr>
        <p:spPr>
          <a:xfrm>
            <a:off x="3597447" y="31553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634173" y="315532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/>
              <p:cNvSpPr txBox="1"/>
              <p:nvPr/>
            </p:nvSpPr>
            <p:spPr>
              <a:xfrm>
                <a:off x="4033809" y="3036570"/>
                <a:ext cx="489236" cy="606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7" name="TextBox 3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09" y="3036570"/>
                <a:ext cx="489236" cy="60683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/>
              <p:cNvSpPr txBox="1"/>
              <p:nvPr/>
            </p:nvSpPr>
            <p:spPr>
              <a:xfrm>
                <a:off x="4977201" y="3016250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38" name="TextBox 3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201" y="3016250"/>
                <a:ext cx="367408" cy="59881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/>
          <p:cNvSpPr txBox="1"/>
          <p:nvPr/>
        </p:nvSpPr>
        <p:spPr>
          <a:xfrm>
            <a:off x="3597447" y="37871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4286505" y="3787144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f</a:t>
            </a:r>
            <a:endParaRPr lang="en-US" b="1" i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4634173" y="378714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i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5010662" y="3653206"/>
                <a:ext cx="489236" cy="599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75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62" y="3653206"/>
                <a:ext cx="489236" cy="59926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TextBox 342"/>
          <p:cNvSpPr txBox="1"/>
          <p:nvPr/>
        </p:nvSpPr>
        <p:spPr>
          <a:xfrm>
            <a:off x="3597447" y="42513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4283577" y="4251337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f</a:t>
            </a:r>
            <a:endParaRPr lang="en-US" b="1" i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4634173" y="4251337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i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926913" y="4242545"/>
            <a:ext cx="111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37.5 cm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416301" y="28008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684022" y="2796619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/>
              <p:cNvSpPr txBox="1"/>
              <p:nvPr/>
            </p:nvSpPr>
            <p:spPr>
              <a:xfrm>
                <a:off x="7223126" y="2663004"/>
                <a:ext cx="378629" cy="569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0" name="TextBox 3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126" y="2663004"/>
                <a:ext cx="378629" cy="569878"/>
              </a:xfrm>
              <a:prstGeom prst="rect">
                <a:avLst/>
              </a:prstGeom>
              <a:blipFill rotWithShape="1">
                <a:blip r:embed="rId19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TextBox 350"/>
          <p:cNvSpPr txBox="1"/>
          <p:nvPr/>
        </p:nvSpPr>
        <p:spPr>
          <a:xfrm>
            <a:off x="6684022" y="3351069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7001098" y="3202920"/>
                <a:ext cx="792204" cy="60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0.375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098" y="3202920"/>
                <a:ext cx="792204" cy="60330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TextBox 352"/>
          <p:cNvSpPr txBox="1"/>
          <p:nvPr/>
        </p:nvSpPr>
        <p:spPr>
          <a:xfrm>
            <a:off x="6684022" y="3979251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7030754" y="3831102"/>
                <a:ext cx="732893" cy="605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1000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375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54" y="3831102"/>
                <a:ext cx="732893" cy="60561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TextBox 354"/>
          <p:cNvSpPr txBox="1"/>
          <p:nvPr/>
        </p:nvSpPr>
        <p:spPr>
          <a:xfrm>
            <a:off x="6684022" y="4394489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989075" y="4394489"/>
            <a:ext cx="81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2.67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D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3587443" y="4616775"/>
            <a:ext cx="17616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tabLst>
                <a:tab pos="176213" algn="l"/>
              </a:tabLst>
            </a:pP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∴ Convex lens is                       	required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5618491" y="4712092"/>
            <a:ext cx="3427635" cy="3567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Power of the lens is 2.67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diopters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.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>
            <a:off x="3590474" y="23381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6198060" y="2775011"/>
            <a:ext cx="0" cy="18477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1" name="Group 61"/>
          <p:cNvGrpSpPr/>
          <p:nvPr/>
        </p:nvGrpSpPr>
        <p:grpSpPr>
          <a:xfrm>
            <a:off x="7279839" y="1140907"/>
            <a:ext cx="1515504" cy="1320800"/>
            <a:chOff x="6811296" y="2971800"/>
            <a:chExt cx="2098387" cy="18288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62" name="Arc 42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63" name="Arc 362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364" name="Group 12"/>
          <p:cNvGrpSpPr/>
          <p:nvPr/>
        </p:nvGrpSpPr>
        <p:grpSpPr>
          <a:xfrm>
            <a:off x="7462029" y="1448509"/>
            <a:ext cx="473130" cy="707572"/>
            <a:chOff x="5079424" y="4230691"/>
            <a:chExt cx="1242523" cy="175353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65" name="Block Arc 364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366" name="Block Arc 365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367" name="Group 53"/>
          <p:cNvGrpSpPr/>
          <p:nvPr/>
        </p:nvGrpSpPr>
        <p:grpSpPr>
          <a:xfrm>
            <a:off x="5867400" y="1635605"/>
            <a:ext cx="1851146" cy="327070"/>
            <a:chOff x="1468625" y="2746648"/>
            <a:chExt cx="4170174" cy="45286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cxnSp>
          <p:nvCxnSpPr>
            <p:cNvPr id="368" name="Straight Connector 367"/>
            <p:cNvCxnSpPr/>
            <p:nvPr/>
          </p:nvCxnSpPr>
          <p:spPr>
            <a:xfrm>
              <a:off x="3176086" y="2970914"/>
              <a:ext cx="2462713" cy="228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3176086" y="2746648"/>
              <a:ext cx="2462713" cy="2286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1468625" y="2971800"/>
              <a:ext cx="4165598" cy="158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20760000">
              <a:off x="4325822" y="2859407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300000">
              <a:off x="4324408" y="3081786"/>
              <a:ext cx="91440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Group 50"/>
          <p:cNvGrpSpPr/>
          <p:nvPr/>
        </p:nvGrpSpPr>
        <p:grpSpPr>
          <a:xfrm>
            <a:off x="7696223" y="1635162"/>
            <a:ext cx="1189916" cy="324764"/>
            <a:chOff x="4029319" y="2747108"/>
            <a:chExt cx="1647576" cy="44967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grpSp>
          <p:nvGrpSpPr>
            <p:cNvPr id="374" name="Group 32"/>
            <p:cNvGrpSpPr/>
            <p:nvPr/>
          </p:nvGrpSpPr>
          <p:grpSpPr>
            <a:xfrm>
              <a:off x="4029319" y="2747108"/>
              <a:ext cx="1647576" cy="449673"/>
              <a:chOff x="5637144" y="2747108"/>
              <a:chExt cx="1647576" cy="449673"/>
            </a:xfrm>
          </p:grpSpPr>
          <p:cxnSp>
            <p:nvCxnSpPr>
              <p:cNvPr id="378" name="Straight Connector 377"/>
              <p:cNvCxnSpPr/>
              <p:nvPr/>
            </p:nvCxnSpPr>
            <p:spPr>
              <a:xfrm flipV="1">
                <a:off x="5637144" y="2971991"/>
                <a:ext cx="1638558" cy="22479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5638800" y="2971800"/>
                <a:ext cx="164592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5657808" y="2747108"/>
                <a:ext cx="1617894" cy="228600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5" name="Straight Connector 374"/>
            <p:cNvCxnSpPr/>
            <p:nvPr/>
          </p:nvCxnSpPr>
          <p:spPr>
            <a:xfrm rot="480000">
              <a:off x="4434271" y="2806220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4336167" y="2970212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21060000" flipV="1">
              <a:off x="4434125" y="3136860"/>
              <a:ext cx="91440" cy="1588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3" name="TextBox 382"/>
          <p:cNvSpPr txBox="1"/>
          <p:nvPr/>
        </p:nvSpPr>
        <p:spPr>
          <a:xfrm>
            <a:off x="5840002" y="127201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 = -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0.25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5876070" y="190974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 =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0.75 m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575435" y="12181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582340" y="152296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–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265891" y="1299079"/>
            <a:ext cx="3780235" cy="1373334"/>
          </a:xfrm>
          <a:prstGeom prst="roundRect">
            <a:avLst>
              <a:gd name="adj" fmla="val 11983"/>
            </a:avLst>
          </a:prstGeom>
          <a:solidFill>
            <a:schemeClr val="accent1">
              <a:alpha val="17000"/>
            </a:schemeClr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0" name="Group 129"/>
          <p:cNvGrpSpPr/>
          <p:nvPr/>
        </p:nvGrpSpPr>
        <p:grpSpPr>
          <a:xfrm>
            <a:off x="5401142" y="1815032"/>
            <a:ext cx="1755964" cy="345828"/>
            <a:chOff x="3391880" y="5257800"/>
            <a:chExt cx="2651760" cy="5222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91" name="Group 53"/>
            <p:cNvGrpSpPr/>
            <p:nvPr/>
          </p:nvGrpSpPr>
          <p:grpSpPr>
            <a:xfrm>
              <a:off x="3391880" y="5257800"/>
              <a:ext cx="2651760" cy="260810"/>
              <a:chOff x="1334481" y="2712578"/>
              <a:chExt cx="4314372" cy="260810"/>
            </a:xfrm>
          </p:grpSpPr>
          <p:cxnSp>
            <p:nvCxnSpPr>
              <p:cNvPr id="394" name="Straight Connector 393"/>
              <p:cNvCxnSpPr/>
              <p:nvPr/>
            </p:nvCxnSpPr>
            <p:spPr>
              <a:xfrm flipV="1">
                <a:off x="4370304" y="2712578"/>
                <a:ext cx="1239762" cy="25833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334481" y="2971800"/>
                <a:ext cx="4314372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rot="20400000">
                <a:off x="5054447" y="2815502"/>
                <a:ext cx="91440" cy="1588"/>
              </a:xfrm>
              <a:prstGeom prst="line">
                <a:avLst/>
              </a:prstGeom>
              <a:ln w="2540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2" name="Straight Connector 391"/>
            <p:cNvCxnSpPr/>
            <p:nvPr/>
          </p:nvCxnSpPr>
          <p:spPr>
            <a:xfrm>
              <a:off x="5257800" y="5521713"/>
              <a:ext cx="762000" cy="25833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1200000" flipV="1">
              <a:off x="5678298" y="5677829"/>
              <a:ext cx="56202" cy="1588"/>
            </a:xfrm>
            <a:prstGeom prst="line">
              <a:avLst/>
            </a:prstGeom>
            <a:ln w="254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131"/>
          <p:cNvGrpSpPr/>
          <p:nvPr/>
        </p:nvGrpSpPr>
        <p:grpSpPr>
          <a:xfrm>
            <a:off x="5401713" y="1814405"/>
            <a:ext cx="1736510" cy="343364"/>
            <a:chOff x="3397407" y="5257800"/>
            <a:chExt cx="2622393" cy="518532"/>
          </a:xfrm>
          <a:effectLst>
            <a:glow rad="76200">
              <a:srgbClr val="92D050">
                <a:alpha val="40000"/>
              </a:srgbClr>
            </a:glow>
          </a:effectLst>
        </p:grpSpPr>
        <p:cxnSp>
          <p:nvCxnSpPr>
            <p:cNvPr id="398" name="Straight Connector 397"/>
            <p:cNvCxnSpPr/>
            <p:nvPr/>
          </p:nvCxnSpPr>
          <p:spPr>
            <a:xfrm flipV="1">
              <a:off x="3397407" y="5257800"/>
              <a:ext cx="2611242" cy="26019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3408558" y="5516135"/>
              <a:ext cx="2611242" cy="26019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0" name="Group 132"/>
          <p:cNvGrpSpPr/>
          <p:nvPr/>
        </p:nvGrpSpPr>
        <p:grpSpPr>
          <a:xfrm>
            <a:off x="7144406" y="1762746"/>
            <a:ext cx="800858" cy="455112"/>
            <a:chOff x="6016785" y="5177639"/>
            <a:chExt cx="1209408" cy="6872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1" name="Group 86"/>
            <p:cNvGrpSpPr/>
            <p:nvPr/>
          </p:nvGrpSpPr>
          <p:grpSpPr>
            <a:xfrm>
              <a:off x="6018144" y="5177639"/>
              <a:ext cx="1208049" cy="341725"/>
              <a:chOff x="6087579" y="5182458"/>
              <a:chExt cx="1208049" cy="341725"/>
            </a:xfrm>
            <a:effectLst/>
          </p:grpSpPr>
          <p:cxnSp>
            <p:nvCxnSpPr>
              <p:cNvPr id="403" name="Straight Connector 402"/>
              <p:cNvCxnSpPr/>
              <p:nvPr/>
            </p:nvCxnSpPr>
            <p:spPr>
              <a:xfrm rot="21480000" flipV="1">
                <a:off x="6087579" y="5182458"/>
                <a:ext cx="1208049" cy="61314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6103018" y="5522595"/>
                <a:ext cx="1188720" cy="1588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2" name="Straight Connector 401"/>
            <p:cNvCxnSpPr/>
            <p:nvPr/>
          </p:nvCxnSpPr>
          <p:spPr>
            <a:xfrm rot="120000">
              <a:off x="6016785" y="5803609"/>
              <a:ext cx="1208049" cy="61314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12"/>
          <p:cNvGrpSpPr/>
          <p:nvPr/>
        </p:nvGrpSpPr>
        <p:grpSpPr>
          <a:xfrm>
            <a:off x="6937310" y="1663703"/>
            <a:ext cx="433156" cy="648754"/>
            <a:chOff x="5087642" y="4230690"/>
            <a:chExt cx="1240685" cy="1753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6" name="Block Arc 405"/>
            <p:cNvSpPr/>
            <p:nvPr/>
          </p:nvSpPr>
          <p:spPr bwMode="auto">
            <a:xfrm rot="16200000">
              <a:off x="4994827" y="4649790"/>
              <a:ext cx="1752599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407" name="Block Arc 406"/>
            <p:cNvSpPr/>
            <p:nvPr/>
          </p:nvSpPr>
          <p:spPr bwMode="auto">
            <a:xfrm rot="5400000" flipH="1">
              <a:off x="4668543" y="4650722"/>
              <a:ext cx="1752600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408" name="Group 155"/>
          <p:cNvGrpSpPr/>
          <p:nvPr/>
        </p:nvGrpSpPr>
        <p:grpSpPr>
          <a:xfrm>
            <a:off x="7935106" y="1749728"/>
            <a:ext cx="892657" cy="482180"/>
            <a:chOff x="7277482" y="5157711"/>
            <a:chExt cx="1348042" cy="728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09" name="Group 145"/>
            <p:cNvGrpSpPr/>
            <p:nvPr/>
          </p:nvGrpSpPr>
          <p:grpSpPr>
            <a:xfrm>
              <a:off x="7277482" y="5157711"/>
              <a:ext cx="1348042" cy="363367"/>
              <a:chOff x="7277482" y="5157711"/>
              <a:chExt cx="1348042" cy="363367"/>
            </a:xfrm>
          </p:grpSpPr>
          <p:cxnSp>
            <p:nvCxnSpPr>
              <p:cNvPr id="412" name="Straight Connector 100"/>
              <p:cNvCxnSpPr/>
              <p:nvPr/>
            </p:nvCxnSpPr>
            <p:spPr>
              <a:xfrm>
                <a:off x="7282091" y="5518607"/>
                <a:ext cx="1343433" cy="2471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7899316" y="5517344"/>
                <a:ext cx="91440" cy="1588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7277482" y="5157711"/>
                <a:ext cx="1337263" cy="356177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 rot="120000">
                <a:off x="7909927" y="5318490"/>
                <a:ext cx="89776" cy="17442"/>
              </a:xfrm>
              <a:prstGeom prst="line">
                <a:avLst/>
              </a:prstGeom>
              <a:ln w="25400">
                <a:solidFill>
                  <a:srgbClr val="FFFF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0" name="Straight Connector 409"/>
            <p:cNvCxnSpPr/>
            <p:nvPr/>
          </p:nvCxnSpPr>
          <p:spPr>
            <a:xfrm flipV="1">
              <a:off x="7282402" y="5524677"/>
              <a:ext cx="1332337" cy="361194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21480000" flipV="1">
              <a:off x="7914852" y="5711750"/>
              <a:ext cx="89776" cy="17442"/>
            </a:xfrm>
            <a:prstGeom prst="line">
              <a:avLst/>
            </a:prstGeom>
            <a:ln w="254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68"/>
          <p:cNvGrpSpPr/>
          <p:nvPr/>
        </p:nvGrpSpPr>
        <p:grpSpPr>
          <a:xfrm>
            <a:off x="7500006" y="1379413"/>
            <a:ext cx="1389526" cy="1211008"/>
            <a:chOff x="6811296" y="2971800"/>
            <a:chExt cx="2098387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7" name="Arc 416"/>
            <p:cNvSpPr/>
            <p:nvPr/>
          </p:nvSpPr>
          <p:spPr>
            <a:xfrm>
              <a:off x="7075401" y="2971800"/>
              <a:ext cx="1834282" cy="1828800"/>
            </a:xfrm>
            <a:prstGeom prst="arc">
              <a:avLst>
                <a:gd name="adj1" fmla="val 12315938"/>
                <a:gd name="adj2" fmla="val 9278948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418" name="Arc 417"/>
            <p:cNvSpPr/>
            <p:nvPr/>
          </p:nvSpPr>
          <p:spPr>
            <a:xfrm flipH="1">
              <a:off x="6811296" y="3493160"/>
              <a:ext cx="720611" cy="783771"/>
            </a:xfrm>
            <a:prstGeom prst="arc">
              <a:avLst>
                <a:gd name="adj1" fmla="val 16190816"/>
                <a:gd name="adj2" fmla="val 5430494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grpSp>
        <p:nvGrpSpPr>
          <p:cNvPr id="419" name="Group 12"/>
          <p:cNvGrpSpPr/>
          <p:nvPr/>
        </p:nvGrpSpPr>
        <p:grpSpPr>
          <a:xfrm>
            <a:off x="7726606" y="1661528"/>
            <a:ext cx="433800" cy="648754"/>
            <a:chOff x="5079424" y="4230691"/>
            <a:chExt cx="1242523" cy="1753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0" name="Block Arc 419"/>
            <p:cNvSpPr/>
            <p:nvPr/>
          </p:nvSpPr>
          <p:spPr bwMode="auto">
            <a:xfrm rot="16200000">
              <a:off x="4988447" y="4649791"/>
              <a:ext cx="1752600" cy="914400"/>
            </a:xfrm>
            <a:prstGeom prst="blockArc">
              <a:avLst>
                <a:gd name="adj1" fmla="val 11429733"/>
                <a:gd name="adj2" fmla="val 20961142"/>
                <a:gd name="adj3" fmla="val 0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  <p:sp>
          <p:nvSpPr>
            <p:cNvPr id="421" name="Block Arc 420"/>
            <p:cNvSpPr/>
            <p:nvPr/>
          </p:nvSpPr>
          <p:spPr bwMode="auto">
            <a:xfrm rot="5400000" flipH="1">
              <a:off x="4660324" y="4650722"/>
              <a:ext cx="1752601" cy="914401"/>
            </a:xfrm>
            <a:prstGeom prst="blockArc">
              <a:avLst>
                <a:gd name="adj1" fmla="val 11484505"/>
                <a:gd name="adj2" fmla="val 20972764"/>
                <a:gd name="adj3" fmla="val 167"/>
              </a:avLst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sp>
        <p:nvSpPr>
          <p:cNvPr id="422" name="TextBox 421"/>
          <p:cNvSpPr txBox="1"/>
          <p:nvPr/>
        </p:nvSpPr>
        <p:spPr>
          <a:xfrm>
            <a:off x="5582203" y="2319666"/>
            <a:ext cx="14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Power = 2.67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428" name="Straight Connector 427"/>
          <p:cNvCxnSpPr/>
          <p:nvPr/>
        </p:nvCxnSpPr>
        <p:spPr>
          <a:xfrm>
            <a:off x="142411" y="1538604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3576" y="2153502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188796" y="2721827"/>
            <a:ext cx="948358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2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361"/>
                                        </p:tgtEl>
                                      </p:cBhvr>
                                      <p:by x="9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64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3" dur="500" fill="hold"/>
                                        <p:tgtEl>
                                          <p:spTgt spid="416"/>
                                        </p:tgtEl>
                                      </p:cBhvr>
                                      <p:by x="9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500" fill="hold"/>
                                        <p:tgtEl>
                                          <p:spTgt spid="419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52" grpId="0"/>
      <p:bldP spid="253" grpId="0"/>
      <p:bldP spid="255" grpId="0" animBg="1"/>
      <p:bldP spid="257" grpId="0"/>
      <p:bldP spid="263" grpId="0"/>
      <p:bldP spid="264" grpId="0"/>
      <p:bldP spid="265" grpId="0"/>
      <p:bldP spid="269" grpId="0"/>
      <p:bldP spid="270" grpId="0"/>
      <p:bldP spid="271" grpId="0"/>
      <p:bldP spid="272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 animBg="1"/>
      <p:bldP spid="383" grpId="0"/>
      <p:bldP spid="383" grpId="1"/>
      <p:bldP spid="386" grpId="0"/>
      <p:bldP spid="386" grpId="1"/>
      <p:bldP spid="387" grpId="0"/>
      <p:bldP spid="388" grpId="0"/>
      <p:bldP spid="127" grpId="0" animBg="1"/>
      <p:bldP spid="4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342900" y="97641"/>
                <a:ext cx="6972300" cy="11291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6350" indent="-6350">
                  <a:tabLst>
                    <a:tab pos="61913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A person needs a lens of power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ea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5.5 diopters for correcting his distant vision. For correcting his near vision he needs a lens of power +1.5 diopter. What is the focal length of the lens required for correcting</a:t>
                </a:r>
              </a:p>
              <a:p>
                <a:pPr marL="6350" indent="-6350">
                  <a:tabLst>
                    <a:tab pos="61913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  <a:sym typeface="Symbol"/>
                  </a:rPr>
                  <a:t>(i) Distant vision. (ii) Near vision?</a:t>
                </a:r>
                <a:endParaRPr lang="en-US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97641"/>
                <a:ext cx="6972300" cy="11291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/>
          <p:cNvSpPr txBox="1"/>
          <p:nvPr/>
        </p:nvSpPr>
        <p:spPr>
          <a:xfrm>
            <a:off x="324855" y="1204241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86358" y="1215307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57400" y="1215307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ea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5.5 D </a:t>
                </a: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215307"/>
                <a:ext cx="94128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3115" r="-5195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1799925" y="119841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486358" y="1517693"/>
            <a:ext cx="3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43348" y="151769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1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.5 D 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799925" y="150230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24855" y="179440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86358" y="17944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324855" y="2488703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486358" y="21015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243348" y="179440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799925" y="179440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243348" y="210157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1799925" y="210157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486358" y="24992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799925" y="2495001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2243348" y="2346852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48" y="2346852"/>
                <a:ext cx="367408" cy="5988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/>
          <p:cNvSpPr txBox="1"/>
          <p:nvPr/>
        </p:nvSpPr>
        <p:spPr>
          <a:xfrm>
            <a:off x="324855" y="295474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897075" y="2956573"/>
            <a:ext cx="1827295" cy="369332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lt1"/>
                </a:solidFill>
                <a:latin typeface="Tw Cen MT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For distant vision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708137" y="345203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926464" y="3447788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2249097" y="3304402"/>
                <a:ext cx="441146" cy="598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="1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97" y="3304402"/>
                <a:ext cx="441146" cy="598882"/>
              </a:xfrm>
              <a:prstGeom prst="rect">
                <a:avLst/>
              </a:prstGeom>
              <a:blipFill rotWithShape="1">
                <a:blip r:embed="rId7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/>
          <p:cNvSpPr txBox="1"/>
          <p:nvPr/>
        </p:nvSpPr>
        <p:spPr>
          <a:xfrm>
            <a:off x="1708137" y="406160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926464" y="4061608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2214633" y="3933201"/>
                <a:ext cx="510075" cy="59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33" y="3933201"/>
                <a:ext cx="510075" cy="598947"/>
              </a:xfrm>
              <a:prstGeom prst="rect">
                <a:avLst/>
              </a:prstGeom>
              <a:blipFill rotWithShape="1"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/>
          <p:cNvSpPr txBox="1"/>
          <p:nvPr/>
        </p:nvSpPr>
        <p:spPr>
          <a:xfrm>
            <a:off x="1333500" y="404255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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708137" y="46411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926464" y="464110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2128071" y="4507937"/>
                <a:ext cx="683200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5.5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071" y="4507937"/>
                <a:ext cx="683200" cy="6008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Straight Connector 231"/>
          <p:cNvCxnSpPr/>
          <p:nvPr/>
        </p:nvCxnSpPr>
        <p:spPr>
          <a:xfrm>
            <a:off x="2810722" y="3360760"/>
            <a:ext cx="0" cy="1722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917274" y="3505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085002" y="350105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3359090" y="3342153"/>
                <a:ext cx="1144865" cy="6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5.5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90" y="3342153"/>
                <a:ext cx="1144865" cy="6143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/>
          <p:cNvSpPr txBox="1"/>
          <p:nvPr/>
        </p:nvSpPr>
        <p:spPr>
          <a:xfrm>
            <a:off x="3085002" y="412887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/>
              <p:cNvSpPr txBox="1"/>
              <p:nvPr/>
            </p:nvSpPr>
            <p:spPr>
              <a:xfrm>
                <a:off x="3300677" y="3985011"/>
                <a:ext cx="630301" cy="6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55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77" y="3985011"/>
                <a:ext cx="630301" cy="6143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/>
          <p:cNvSpPr txBox="1"/>
          <p:nvPr/>
        </p:nvSpPr>
        <p:spPr>
          <a:xfrm>
            <a:off x="3085002" y="4641106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306982" y="1915838"/>
            <a:ext cx="1612493" cy="365675"/>
          </a:xfrm>
          <a:prstGeom prst="rect">
            <a:avLst/>
          </a:prstGeom>
          <a:solidFill>
            <a:schemeClr val="accent1">
              <a:alpha val="17000"/>
            </a:schemeClr>
          </a:solidFill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latin typeface="Tw Cen MT" pitchFamily="34" charset="0"/>
              </a:rPr>
              <a:t>For near vision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012469" y="24648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271436" y="2460622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5532749" y="2317236"/>
                <a:ext cx="441146" cy="598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2 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49" y="2317236"/>
                <a:ext cx="441146" cy="598882"/>
              </a:xfrm>
              <a:prstGeom prst="rect">
                <a:avLst/>
              </a:prstGeom>
              <a:blipFill rotWithShape="1">
                <a:blip r:embed="rId1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TextBox 245"/>
          <p:cNvSpPr txBox="1"/>
          <p:nvPr/>
        </p:nvSpPr>
        <p:spPr>
          <a:xfrm>
            <a:off x="5079897" y="31048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271436" y="3104862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/>
              <p:cNvSpPr txBox="1"/>
              <p:nvPr/>
            </p:nvSpPr>
            <p:spPr>
              <a:xfrm>
                <a:off x="5532749" y="2976455"/>
                <a:ext cx="490839" cy="598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1" i="0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1" baseline="-2500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49" y="2976455"/>
                <a:ext cx="490839" cy="598882"/>
              </a:xfrm>
              <a:prstGeom prst="rect">
                <a:avLst/>
              </a:prstGeom>
              <a:blipFill rotWithShape="1">
                <a:blip r:embed="rId13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/>
          <p:cNvSpPr txBox="1"/>
          <p:nvPr/>
        </p:nvSpPr>
        <p:spPr>
          <a:xfrm>
            <a:off x="4708952" y="307628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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079897" y="369448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271436" y="369448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5532749" y="3561315"/>
                <a:ext cx="548548" cy="60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.5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749" y="3561315"/>
                <a:ext cx="548548" cy="60087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6224146" y="24440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422354" y="2444017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/>
              <p:cNvSpPr txBox="1"/>
              <p:nvPr/>
            </p:nvSpPr>
            <p:spPr>
              <a:xfrm>
                <a:off x="6705355" y="2304498"/>
                <a:ext cx="1010212" cy="6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.5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0" dirty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55" y="2304498"/>
                <a:ext cx="1010212" cy="6143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TextBox 260"/>
          <p:cNvSpPr txBox="1"/>
          <p:nvPr/>
        </p:nvSpPr>
        <p:spPr>
          <a:xfrm>
            <a:off x="6224146" y="30892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422354" y="3089233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6705355" y="2958638"/>
                <a:ext cx="495649" cy="614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  <a:ea typeface="Cambria Math"/>
                            </a:rPr>
                            <m:t>10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55" y="2958638"/>
                <a:ext cx="495649" cy="6143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/>
          <p:cNvCxnSpPr/>
          <p:nvPr/>
        </p:nvCxnSpPr>
        <p:spPr>
          <a:xfrm>
            <a:off x="4646606" y="1791733"/>
            <a:ext cx="0" cy="329184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275042" y="4358601"/>
                <a:ext cx="1676372" cy="65358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f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Tw Cen MT" pitchFamily="34" charset="0"/>
                  </a:rPr>
                  <a:t>1</a:t>
                </a: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>
                        <a:solidFill>
                          <a:schemeClr val="bg1"/>
                        </a:solidFill>
                        <a:latin typeface="Tw Cen MT" pitchFamily="34" charset="0"/>
                      </a:rPr>
                      <m:t>− 0.1818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m </a:t>
                </a: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f</a:t>
                </a:r>
                <a:r>
                  <a:rPr lang="en-US" b="1" baseline="-25000" dirty="0" smtClean="0">
                    <a:solidFill>
                      <a:schemeClr val="bg1"/>
                    </a:solidFill>
                    <a:latin typeface="Tw Cen MT" pitchFamily="34" charset="0"/>
                  </a:rPr>
                  <a:t>2</a:t>
                </a:r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>
                        <a:solidFill>
                          <a:schemeClr val="bg1"/>
                        </a:solidFill>
                        <a:latin typeface="Tw Cen MT" pitchFamily="34" charset="0"/>
                      </a:rPr>
                      <m:t>0.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latin typeface="Tw Cen MT" pitchFamily="34" charset="0"/>
                  </a:rPr>
                  <a:t>667m  </a:t>
                </a:r>
                <a:endParaRPr lang="en-US" b="1" dirty="0">
                  <a:solidFill>
                    <a:schemeClr val="bg1"/>
                  </a:solidFill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2" y="4358601"/>
                <a:ext cx="1676372" cy="65358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99918" y="4641106"/>
                <a:ext cx="12923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FF00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ea typeface="Cambria Math"/>
                      </a:rPr>
                      <m:t>−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0.1818 m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918" y="4641106"/>
                <a:ext cx="1292341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13115" r="-3774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TextBox 275"/>
          <p:cNvSpPr txBox="1"/>
          <p:nvPr/>
        </p:nvSpPr>
        <p:spPr>
          <a:xfrm>
            <a:off x="6422354" y="3752455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705355" y="375245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0.667 m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406058" y="1570882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447223" y="2123332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40247" y="2821832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34155" y="3299352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13228" y="2325110"/>
            <a:ext cx="0" cy="1847088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/>
      <p:bldP spid="209" grpId="0"/>
      <p:bldP spid="211" grpId="0"/>
      <p:bldP spid="212" grpId="0"/>
      <p:bldP spid="213" grpId="0"/>
      <p:bldP spid="214" grpId="0"/>
      <p:bldP spid="215" grpId="0"/>
      <p:bldP spid="217" grpId="0"/>
      <p:bldP spid="218" grpId="0"/>
      <p:bldP spid="219" grpId="0"/>
      <p:bldP spid="220" grpId="0"/>
      <p:bldP spid="221" grpId="0" animBg="1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3" grpId="0"/>
      <p:bldP spid="234" grpId="0"/>
      <p:bldP spid="235" grpId="0"/>
      <p:bldP spid="237" grpId="0"/>
      <p:bldP spid="238" grpId="0"/>
      <p:bldP spid="240" grpId="0"/>
      <p:bldP spid="242" grpId="0" animBg="1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4" grpId="0"/>
      <p:bldP spid="258" grpId="0"/>
      <p:bldP spid="259" grpId="0"/>
      <p:bldP spid="260" grpId="0"/>
      <p:bldP spid="261" grpId="0"/>
      <p:bldP spid="262" grpId="0"/>
      <p:bldP spid="266" grpId="0"/>
      <p:bldP spid="275" grpId="0" animBg="1"/>
      <p:bldP spid="5" grpId="0"/>
      <p:bldP spid="276" grpId="0"/>
      <p:bldP spid="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C:\Users\200313\Desktop\gradient-linear-grey-black-1920x1080-c2-2f4f4f-000000-a-150-.jpg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 bwMode="auto">
          <a:xfrm>
            <a:off x="0" y="-2286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/>
          <p:cNvSpPr/>
          <p:nvPr/>
        </p:nvSpPr>
        <p:spPr>
          <a:xfrm>
            <a:off x="210555" y="148991"/>
            <a:ext cx="6845767" cy="874061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350" indent="-6350" algn="just">
              <a:lnSpc>
                <a:spcPts val="2000"/>
              </a:lnSpc>
              <a:tabLst>
                <a:tab pos="61913" algn="l"/>
              </a:tabLst>
            </a:pP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A person with myopic eye cannot see an object beyond 1.2 m distinctly. </a:t>
            </a:r>
            <a:r>
              <a:rPr lang="en-US" b="1" dirty="0" smtClean="0">
                <a:solidFill>
                  <a:schemeClr val="bg1"/>
                </a:solidFill>
                <a:latin typeface="Tw Cen MT" pitchFamily="34" charset="0"/>
                <a:sym typeface="Symbol"/>
              </a:rPr>
              <a:t>What should </a:t>
            </a:r>
            <a:r>
              <a:rPr lang="en-US" b="1" dirty="0">
                <a:solidFill>
                  <a:schemeClr val="bg1"/>
                </a:solidFill>
                <a:latin typeface="Tw Cen MT" pitchFamily="34" charset="0"/>
                <a:sym typeface="Symbol"/>
              </a:rPr>
              <a:t>be the type of corrective lens used to restore the proper vision?</a:t>
            </a:r>
            <a:endParaRPr lang="en-US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10555" y="1089941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Given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471823" y="110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u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052848" y="1109791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bg1"/>
                        </a:solidFill>
                        <a:effectLst>
                          <a:outerShdw blurRad="50800" dist="38100" dir="10800000" algn="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w Cen MT" pitchFamily="34" charset="0"/>
                        <a:sym typeface="Symbol"/>
                      </a:rPr>
                      <m:t></m:t>
                    </m:r>
                  </m:oMath>
                </a14:m>
                <a:r>
                  <a:rPr lang="en-US" b="1" dirty="0" smtClean="0">
                    <a:solidFill>
                      <a:schemeClr val="bg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  <a:sym typeface="Symbol"/>
                  </a:rPr>
                  <a:t> </a:t>
                </a:r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8" y="1109791"/>
                <a:ext cx="41069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Rectangle 201"/>
          <p:cNvSpPr/>
          <p:nvPr/>
        </p:nvSpPr>
        <p:spPr>
          <a:xfrm>
            <a:off x="1697239" y="112983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471823" y="14125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v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243348" y="143621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1.2 m 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97239" y="143372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10555" y="1835550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To find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471823" y="18355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10555" y="2406026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Formula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052848" y="18355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?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697239" y="183555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206443" y="2435184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2490998" y="2294655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998" y="2294655"/>
                <a:ext cx="367408" cy="5988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/>
          <p:cNvSpPr txBox="1"/>
          <p:nvPr/>
        </p:nvSpPr>
        <p:spPr>
          <a:xfrm>
            <a:off x="210555" y="294827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Solution :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>
            <a:off x="324562" y="1399432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62662" y="2164480"/>
            <a:ext cx="71251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7372" y="2720105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297372" y="3283350"/>
            <a:ext cx="862144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FDFD13"/>
                </a:gs>
                <a:gs pos="100000">
                  <a:srgbClr val="FDFD13">
                    <a:alpha val="0"/>
                  </a:srgbClr>
                </a:gs>
                <a:gs pos="0">
                  <a:srgbClr val="FFFF00">
                    <a:alpha val="0"/>
                  </a:srgbClr>
                </a:gs>
              </a:gsLst>
              <a:lin ang="10800000" scaled="1"/>
              <a:tileRect/>
            </a:gradFill>
            <a:prstDash val="soli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052848" y="143621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848" y="143621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471823" y="2290790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23" y="2290790"/>
                <a:ext cx="367408" cy="59881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676400" y="2443633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43633"/>
                <a:ext cx="3802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967123" y="2289892"/>
                <a:ext cx="367408" cy="600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23" y="2289892"/>
                <a:ext cx="367408" cy="60061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697239" y="305043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471823" y="2897587"/>
                <a:ext cx="367408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23" y="2897587"/>
                <a:ext cx="367408" cy="59881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735114" y="2897587"/>
                <a:ext cx="441146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∞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14" y="2897587"/>
                <a:ext cx="441146" cy="59881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97373" y="305043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73" y="3050430"/>
                <a:ext cx="3802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002411" y="2896658"/>
                <a:ext cx="620683" cy="600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−1.2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11" y="2896658"/>
                <a:ext cx="620683" cy="60067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05919" y="3699455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solidFill>
                            <a:schemeClr val="bg1"/>
                          </a:solidFill>
                          <a:effectLst>
                            <a:outerShdw blurRad="50800" dist="38100" dir="10800000" algn="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w Cen MT" pitchFamily="34" charset="0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919" y="3699455"/>
                <a:ext cx="3802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266032" y="3545683"/>
                <a:ext cx="620683" cy="600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chemeClr val="bg1"/>
                              </a:solidFill>
                              <a:effectLst>
                                <a:outerShdw blurRad="50800" dist="38100" dir="10800000" algn="r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w Cen MT" pitchFamily="34" charset="0"/>
                            </a:rPr>
                            <m:t>−1.2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2" y="3545683"/>
                <a:ext cx="620683" cy="6006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697239" y="3689930"/>
            <a:ext cx="33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=</a:t>
            </a:r>
            <a:endParaRPr lang="en-US" b="1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71823" y="4187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</a:rPr>
              <a:t>P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40352" y="418798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Tw Cen MT" pitchFamily="34" charset="0"/>
                <a:sym typeface="Symbol"/>
              </a:rPr>
              <a:t>=</a:t>
            </a:r>
            <a:endParaRPr lang="en-US" b="1" dirty="0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Tw Cen M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005919" y="4159408"/>
                <a:ext cx="992579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w Cen MT" pitchFamily="34" charset="0"/>
                        <a:sym typeface="Symbol"/>
                      </a:rPr>
                      <m:t>–</m:t>
                    </m:r>
                  </m:oMath>
                </a14:m>
                <a:r>
                  <a:rPr lang="en-US" b="1" dirty="0" smtClean="0">
                    <a:solidFill>
                      <a:srgbClr val="FFFF00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Tw Cen MT" pitchFamily="34" charset="0"/>
                  </a:rPr>
                  <a:t> 0.83 D</a:t>
                </a:r>
                <a:endParaRPr lang="en-US" b="1" dirty="0">
                  <a:solidFill>
                    <a:srgbClr val="FFFF00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Tw Cen MT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919" y="4159408"/>
                <a:ext cx="992579" cy="403124"/>
              </a:xfrm>
              <a:prstGeom prst="rect">
                <a:avLst/>
              </a:prstGeom>
              <a:blipFill rotWithShape="1">
                <a:blip r:embed="rId16"/>
                <a:stretch>
                  <a:fillRect l="-5521" t="-3030" r="-490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657582" y="4592976"/>
            <a:ext cx="7828837" cy="37383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6350" indent="-6350" algn="just">
              <a:tabLst>
                <a:tab pos="61913" algn="l"/>
              </a:tabLst>
              <a:defRPr sz="1600" b="1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 sz="1800" dirty="0" smtClean="0">
                <a:latin typeface="Tw Cen MT" pitchFamily="34" charset="0"/>
              </a:rPr>
              <a:t>∴ </a:t>
            </a:r>
            <a:r>
              <a:rPr lang="en-US" sz="1800" dirty="0">
                <a:latin typeface="Tw Cen MT" pitchFamily="34" charset="0"/>
              </a:rPr>
              <a:t>To restore the proper vision, a concave lens of power </a:t>
            </a:r>
            <a:r>
              <a:rPr lang="en-US" sz="1800" dirty="0" smtClean="0">
                <a:latin typeface="Tw Cen MT" pitchFamily="34" charset="0"/>
              </a:rPr>
              <a:t>– 0.83 </a:t>
            </a:r>
            <a:r>
              <a:rPr lang="en-US" sz="1800" dirty="0">
                <a:latin typeface="Tw Cen MT" pitchFamily="34" charset="0"/>
              </a:rPr>
              <a:t>D should be </a:t>
            </a:r>
            <a:r>
              <a:rPr lang="en-US" sz="1800" dirty="0" smtClean="0">
                <a:latin typeface="Tw Cen MT" pitchFamily="34" charset="0"/>
              </a:rPr>
              <a:t>used.</a:t>
            </a:r>
            <a:endParaRPr lang="en-US" sz="18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8" grpId="0"/>
      <p:bldP spid="209" grpId="0"/>
      <p:bldP spid="212" grpId="0"/>
      <p:bldP spid="213" grpId="0"/>
      <p:bldP spid="218" grpId="0"/>
      <p:bldP spid="219" grpId="0"/>
      <p:bldP spid="220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1329</Words>
  <Application>Microsoft Office PowerPoint</Application>
  <PresentationFormat>On-screen Show (16:9)</PresentationFormat>
  <Paragraphs>388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Cambria Math</vt:lpstr>
      <vt:lpstr>Symbol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6</cp:revision>
  <dcterms:created xsi:type="dcterms:W3CDTF">2019-06-28T11:39:33Z</dcterms:created>
  <dcterms:modified xsi:type="dcterms:W3CDTF">2022-04-25T03:17:46Z</dcterms:modified>
</cp:coreProperties>
</file>