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1" r:id="rId4"/>
    <p:sldId id="262" r:id="rId5"/>
    <p:sldId id="260" r:id="rId6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>
        <p:scale>
          <a:sx n="80" d="100"/>
          <a:sy n="80" d="100"/>
        </p:scale>
        <p:origin x="1485" y="-20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BE9D8-9644-4D74-A666-3D2A01515721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32DE8-9B4F-4305-B824-7371C95CE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603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BE9D8-9644-4D74-A666-3D2A01515721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32DE8-9B4F-4305-B824-7371C95CE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288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BE9D8-9644-4D74-A666-3D2A01515721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32DE8-9B4F-4305-B824-7371C95CE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959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BE9D8-9644-4D74-A666-3D2A01515721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32DE8-9B4F-4305-B824-7371C95CE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449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BE9D8-9644-4D74-A666-3D2A01515721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32DE8-9B4F-4305-B824-7371C95CE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280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BE9D8-9644-4D74-A666-3D2A01515721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32DE8-9B4F-4305-B824-7371C95CE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771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BE9D8-9644-4D74-A666-3D2A01515721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32DE8-9B4F-4305-B824-7371C95CE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261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BE9D8-9644-4D74-A666-3D2A01515721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32DE8-9B4F-4305-B824-7371C95CE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199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BE9D8-9644-4D74-A666-3D2A01515721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32DE8-9B4F-4305-B824-7371C95CE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721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BE9D8-9644-4D74-A666-3D2A01515721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32DE8-9B4F-4305-B824-7371C95CE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794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BE9D8-9644-4D74-A666-3D2A01515721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32DE8-9B4F-4305-B824-7371C95CE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082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BE9D8-9644-4D74-A666-3D2A01515721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932DE8-9B4F-4305-B824-7371C95CE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134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9239E71-66E8-D995-1FEC-E79DF41B7B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5116848"/>
              </p:ext>
            </p:extLst>
          </p:nvPr>
        </p:nvGraphicFramePr>
        <p:xfrm>
          <a:off x="33967" y="879845"/>
          <a:ext cx="6783393" cy="8992532"/>
        </p:xfrm>
        <a:graphic>
          <a:graphicData uri="http://schemas.openxmlformats.org/drawingml/2006/table">
            <a:tbl>
              <a:tblPr/>
              <a:tblGrid>
                <a:gridCol w="2559821">
                  <a:extLst>
                    <a:ext uri="{9D8B030D-6E8A-4147-A177-3AD203B41FA5}">
                      <a16:colId xmlns:a16="http://schemas.microsoft.com/office/drawing/2014/main" val="3758173613"/>
                    </a:ext>
                  </a:extLst>
                </a:gridCol>
                <a:gridCol w="2534024">
                  <a:extLst>
                    <a:ext uri="{9D8B030D-6E8A-4147-A177-3AD203B41FA5}">
                      <a16:colId xmlns:a16="http://schemas.microsoft.com/office/drawing/2014/main" val="2584444792"/>
                    </a:ext>
                  </a:extLst>
                </a:gridCol>
                <a:gridCol w="1689548">
                  <a:extLst>
                    <a:ext uri="{9D8B030D-6E8A-4147-A177-3AD203B41FA5}">
                      <a16:colId xmlns:a16="http://schemas.microsoft.com/office/drawing/2014/main" val="3030150190"/>
                    </a:ext>
                  </a:extLst>
                </a:gridCol>
              </a:tblGrid>
              <a:tr h="47614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1" i="0" u="none" strike="noStrike" cap="small" baseline="0" dirty="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Oxygen" panose="02000503000000000000" pitchFamily="2" charset="0"/>
                        </a:rPr>
                        <a:t>Subject</a:t>
                      </a:r>
                    </a:p>
                  </a:txBody>
                  <a:tcPr marL="4623" marR="4623" marT="508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1" i="0" u="none" strike="noStrike" cap="small" baseline="0" dirty="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Oxygen" panose="02000503000000000000" pitchFamily="2" charset="0"/>
                        </a:rPr>
                        <a:t>Faculty</a:t>
                      </a:r>
                    </a:p>
                  </a:txBody>
                  <a:tcPr marL="4623" marR="4623" marT="508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1" i="0" u="none" strike="noStrike" cap="small" baseline="0" dirty="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Oxygen" panose="02000503000000000000" pitchFamily="2" charset="0"/>
                        </a:rPr>
                        <a:t>Discount</a:t>
                      </a:r>
                    </a:p>
                  </a:txBody>
                  <a:tcPr marL="4623" marR="4623" marT="508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445799"/>
                  </a:ext>
                </a:extLst>
              </a:tr>
              <a:tr h="2698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i="0" u="none" strike="noStrike" cap="small" baseline="0" dirty="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Oxygen" panose="02000503000000000000" pitchFamily="2" charset="0"/>
                        </a:rPr>
                        <a:t>NEET &amp; IIT Physics</a:t>
                      </a:r>
                    </a:p>
                  </a:txBody>
                  <a:tcPr marL="4623" marR="4623" marT="508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i="0" u="none" strike="noStrike" cap="small" baseline="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Oxygen" panose="02000503000000000000" pitchFamily="2" charset="0"/>
                        </a:rPr>
                        <a:t>Mr. Rahul Ganguly</a:t>
                      </a:r>
                    </a:p>
                  </a:txBody>
                  <a:tcPr marL="4623" marR="4623" marT="508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just" fontAlgn="ctr"/>
                      <a:r>
                        <a:rPr lang="en-US" sz="1200" b="1" i="0" u="none" strike="noStrike" kern="1200" cap="small" baseline="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Oxygen" panose="02000503000000000000" pitchFamily="2" charset="0"/>
                          <a:ea typeface="+mn-ea"/>
                          <a:cs typeface="+mn-cs"/>
                        </a:rPr>
                        <a:t>₹4,000 / month</a:t>
                      </a:r>
                    </a:p>
                  </a:txBody>
                  <a:tcPr marL="100584" marR="100584" marT="50292" marB="5029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5807750"/>
                  </a:ext>
                </a:extLst>
              </a:tr>
              <a:tr h="2698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i="0" u="none" strike="noStrike" cap="small" baseline="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Oxygen" panose="02000503000000000000" pitchFamily="2" charset="0"/>
                        </a:rPr>
                        <a:t>NEET &amp; IIT Chemistry</a:t>
                      </a:r>
                    </a:p>
                  </a:txBody>
                  <a:tcPr marL="4623" marR="4623" marT="508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i="0" u="none" strike="noStrike" cap="small" baseline="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Oxygen" panose="02000503000000000000" pitchFamily="2" charset="0"/>
                        </a:rPr>
                        <a:t>Mr. Subrata Ghosh</a:t>
                      </a:r>
                    </a:p>
                  </a:txBody>
                  <a:tcPr marL="4623" marR="4623" marT="508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503757"/>
                  </a:ext>
                </a:extLst>
              </a:tr>
              <a:tr h="2698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i="0" u="none" strike="noStrike" cap="small" baseline="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Oxygen" panose="02000503000000000000" pitchFamily="2" charset="0"/>
                        </a:rPr>
                        <a:t>IIT JEE Maths</a:t>
                      </a:r>
                    </a:p>
                  </a:txBody>
                  <a:tcPr marL="4623" marR="4623" marT="508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i="0" u="none" strike="noStrike" cap="small" baseline="0" dirty="0" err="1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Oxygen" panose="02000503000000000000" pitchFamily="2" charset="0"/>
                        </a:rPr>
                        <a:t>Sidhartha</a:t>
                      </a:r>
                      <a:r>
                        <a:rPr lang="en-US" sz="1500" b="1" i="0" u="none" strike="noStrike" cap="small" baseline="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Oxygen" panose="02000503000000000000" pitchFamily="2" charset="0"/>
                        </a:rPr>
                        <a:t> Sir</a:t>
                      </a:r>
                    </a:p>
                  </a:txBody>
                  <a:tcPr marL="4623" marR="4623" marT="508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8197437"/>
                  </a:ext>
                </a:extLst>
              </a:tr>
              <a:tr h="2698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i="0" u="none" strike="noStrike" cap="small" baseline="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Oxygen" panose="02000503000000000000" pitchFamily="2" charset="0"/>
                        </a:rPr>
                        <a:t>NEET Biology</a:t>
                      </a:r>
                    </a:p>
                  </a:txBody>
                  <a:tcPr marL="4623" marR="4623" marT="508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i="0" u="none" strike="noStrike" cap="small" baseline="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Oxygen" panose="02000503000000000000" pitchFamily="2" charset="0"/>
                        </a:rPr>
                        <a:t>Partha </a:t>
                      </a:r>
                      <a:r>
                        <a:rPr lang="en-US" sz="1500" b="1" i="0" u="none" strike="noStrike" cap="small" baseline="0" dirty="0" err="1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Oxygen" panose="02000503000000000000" pitchFamily="2" charset="0"/>
                        </a:rPr>
                        <a:t>Sarathi</a:t>
                      </a:r>
                      <a:r>
                        <a:rPr lang="en-US" sz="1500" b="1" i="0" u="none" strike="noStrike" cap="small" baseline="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Oxygen" panose="02000503000000000000" pitchFamily="2" charset="0"/>
                        </a:rPr>
                        <a:t> Sir</a:t>
                      </a:r>
                    </a:p>
                  </a:txBody>
                  <a:tcPr marL="4623" marR="4623" marT="508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0691377"/>
                  </a:ext>
                </a:extLst>
              </a:tr>
              <a:tr h="2698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i="0" u="none" strike="noStrike" cap="small" baseline="0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Oxygen" panose="02000503000000000000" pitchFamily="2" charset="0"/>
                        </a:rPr>
                        <a:t>Physics - Boards</a:t>
                      </a:r>
                    </a:p>
                  </a:txBody>
                  <a:tcPr marL="4623" marR="4623" marT="508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i="0" u="none" strike="noStrike" cap="small" baseline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Oxygen" panose="02000503000000000000" pitchFamily="2" charset="0"/>
                        </a:rPr>
                        <a:t>Subhendu Sir</a:t>
                      </a:r>
                    </a:p>
                  </a:txBody>
                  <a:tcPr marL="4623" marR="4623" marT="508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0" algn="just" defTabSz="685800" rtl="0" eaLnBrk="1" fontAlgn="ctr" latinLnBrk="0" hangingPunct="1"/>
                      <a:r>
                        <a:rPr lang="en-US" sz="1200" b="1" i="0" u="none" strike="noStrike" kern="1200" cap="small" baseline="0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Oxygen" panose="02000503000000000000" pitchFamily="2" charset="0"/>
                          <a:ea typeface="+mn-ea"/>
                          <a:cs typeface="+mn-cs"/>
                        </a:rPr>
                        <a:t>₹3,000</a:t>
                      </a:r>
                      <a:r>
                        <a:rPr lang="en-US" sz="1200" b="1" i="0" u="none" strike="noStrike" kern="1200" cap="small" baseline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Oxygen" panose="02000503000000000000" pitchFamily="2" charset="0"/>
                          <a:ea typeface="+mn-ea"/>
                          <a:cs typeface="+mn-cs"/>
                        </a:rPr>
                        <a:t> / month</a:t>
                      </a:r>
                    </a:p>
                  </a:txBody>
                  <a:tcPr marL="100584" marR="100584" marT="50292" marB="5029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5177603"/>
                  </a:ext>
                </a:extLst>
              </a:tr>
              <a:tr h="2698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i="0" u="none" strike="noStrike" cap="small" baseline="0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Oxygen" panose="02000503000000000000" pitchFamily="2" charset="0"/>
                        </a:rPr>
                        <a:t>Chemistry - Boards</a:t>
                      </a:r>
                    </a:p>
                  </a:txBody>
                  <a:tcPr marL="4623" marR="4623" marT="508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i="0" u="none" strike="noStrike" cap="small" baseline="0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Oxygen" panose="02000503000000000000" pitchFamily="2" charset="0"/>
                        </a:rPr>
                        <a:t>Mr. Subrata Ghosh</a:t>
                      </a:r>
                    </a:p>
                  </a:txBody>
                  <a:tcPr marL="4623" marR="4623" marT="508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1066590"/>
                  </a:ext>
                </a:extLst>
              </a:tr>
              <a:tr h="2698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i="0" u="none" strike="noStrike" cap="small" baseline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Oxygen" panose="02000503000000000000" pitchFamily="2" charset="0"/>
                        </a:rPr>
                        <a:t>Maths - Boards</a:t>
                      </a:r>
                    </a:p>
                  </a:txBody>
                  <a:tcPr marL="4623" marR="4623" marT="508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i="0" u="none" strike="noStrike" cap="small" baseline="0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Oxygen" panose="02000503000000000000" pitchFamily="2" charset="0"/>
                        </a:rPr>
                        <a:t>Ms. Sujata Mukhopadhyay</a:t>
                      </a:r>
                    </a:p>
                  </a:txBody>
                  <a:tcPr marL="4623" marR="4623" marT="508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4469858"/>
                  </a:ext>
                </a:extLst>
              </a:tr>
              <a:tr h="2698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i="0" u="none" strike="noStrike" cap="small" baseline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Oxygen" panose="02000503000000000000" pitchFamily="2" charset="0"/>
                        </a:rPr>
                        <a:t>Biology - Boards</a:t>
                      </a:r>
                    </a:p>
                  </a:txBody>
                  <a:tcPr marL="4623" marR="4623" marT="508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i="0" u="none" strike="noStrike" cap="small" baseline="0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Oxygen" panose="02000503000000000000" pitchFamily="2" charset="0"/>
                        </a:rPr>
                        <a:t>Partha </a:t>
                      </a:r>
                      <a:r>
                        <a:rPr lang="en-US" sz="1500" b="1" i="0" u="none" strike="noStrike" cap="small" baseline="0" dirty="0" err="1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Oxygen" panose="02000503000000000000" pitchFamily="2" charset="0"/>
                        </a:rPr>
                        <a:t>Sarathi</a:t>
                      </a:r>
                      <a:r>
                        <a:rPr lang="en-US" sz="1500" b="1" i="0" u="none" strike="noStrike" cap="small" baseline="0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Oxygen" panose="02000503000000000000" pitchFamily="2" charset="0"/>
                        </a:rPr>
                        <a:t> Sir</a:t>
                      </a:r>
                    </a:p>
                  </a:txBody>
                  <a:tcPr marL="4623" marR="4623" marT="508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1216374"/>
                  </a:ext>
                </a:extLst>
              </a:tr>
              <a:tr h="2698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i="0" u="none" strike="noStrike" cap="small" baseline="0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Oxygen" panose="02000503000000000000" pitchFamily="2" charset="0"/>
                        </a:rPr>
                        <a:t>Computer Science</a:t>
                      </a:r>
                    </a:p>
                  </a:txBody>
                  <a:tcPr marL="4623" marR="4623" marT="508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i="0" u="none" strike="noStrike" cap="small" baseline="0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Oxygen" panose="02000503000000000000" pitchFamily="2" charset="0"/>
                        </a:rPr>
                        <a:t>Mr. Shubhayan Sengupta</a:t>
                      </a:r>
                    </a:p>
                  </a:txBody>
                  <a:tcPr marL="4623" marR="4623" marT="508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4396660"/>
                  </a:ext>
                </a:extLst>
              </a:tr>
              <a:tr h="2698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i="0" u="none" strike="noStrike" cap="small" baseline="0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Oxygen" panose="02000503000000000000" pitchFamily="2" charset="0"/>
                        </a:rPr>
                        <a:t>Accounting</a:t>
                      </a:r>
                    </a:p>
                  </a:txBody>
                  <a:tcPr marL="4623" marR="4623" marT="508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i="0" u="none" strike="noStrike" cap="small" baseline="0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Oxygen" panose="02000503000000000000" pitchFamily="2" charset="0"/>
                        </a:rPr>
                        <a:t>Mr. Anupam Sen</a:t>
                      </a:r>
                    </a:p>
                  </a:txBody>
                  <a:tcPr marL="4623" marR="4623" marT="508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kern="1200" cap="small" baseline="0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Oxygen" panose="02000503000000000000" pitchFamily="2" charset="0"/>
                          <a:ea typeface="+mn-ea"/>
                          <a:cs typeface="+mn-cs"/>
                        </a:rPr>
                        <a:t>₹3,000</a:t>
                      </a:r>
                      <a:r>
                        <a:rPr lang="en-US" sz="1400" b="1" i="0" u="none" strike="noStrike" kern="1200" cap="small" baseline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Oxygen" panose="02000503000000000000" pitchFamily="2" charset="0"/>
                          <a:ea typeface="+mn-ea"/>
                          <a:cs typeface="+mn-cs"/>
                        </a:rPr>
                        <a:t> / month</a:t>
                      </a:r>
                    </a:p>
                  </a:txBody>
                  <a:tcPr marL="100584" marR="100584" marT="50292" marB="5029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0380654"/>
                  </a:ext>
                </a:extLst>
              </a:tr>
              <a:tr h="2698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i="0" u="none" strike="noStrike" cap="small" baseline="0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Oxygen" panose="02000503000000000000" pitchFamily="2" charset="0"/>
                        </a:rPr>
                        <a:t>Economics</a:t>
                      </a:r>
                    </a:p>
                  </a:txBody>
                  <a:tcPr marL="4623" marR="4623" marT="508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i="0" u="none" strike="noStrike" cap="small" baseline="0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Oxygen" panose="02000503000000000000" pitchFamily="2" charset="0"/>
                        </a:rPr>
                        <a:t>Ms. Sonali Dutta</a:t>
                      </a:r>
                    </a:p>
                  </a:txBody>
                  <a:tcPr marL="4623" marR="4623" marT="508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3313940"/>
                  </a:ext>
                </a:extLst>
              </a:tr>
              <a:tr h="2698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i="0" u="none" strike="noStrike" cap="small" baseline="0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Oxygen" panose="02000503000000000000" pitchFamily="2" charset="0"/>
                        </a:rPr>
                        <a:t>Maths for Commerce</a:t>
                      </a:r>
                    </a:p>
                  </a:txBody>
                  <a:tcPr marL="4623" marR="4623" marT="508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i="0" u="none" strike="noStrike" cap="small" baseline="0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Oxygen" panose="02000503000000000000" pitchFamily="2" charset="0"/>
                        </a:rPr>
                        <a:t>Mr. Avishek Adhikari</a:t>
                      </a:r>
                    </a:p>
                  </a:txBody>
                  <a:tcPr marL="4623" marR="4623" marT="508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2560193"/>
                  </a:ext>
                </a:extLst>
              </a:tr>
              <a:tr h="2698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i="0" u="none" strike="noStrike" cap="small" baseline="0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Oxygen" panose="02000503000000000000" pitchFamily="2" charset="0"/>
                        </a:rPr>
                        <a:t>Statistics</a:t>
                      </a:r>
                    </a:p>
                  </a:txBody>
                  <a:tcPr marL="4623" marR="4623" marT="508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i="0" u="none" strike="noStrike" cap="small" baseline="0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Oxygen" panose="02000503000000000000" pitchFamily="2" charset="0"/>
                        </a:rPr>
                        <a:t>Dr. Ranjit Kr Sur</a:t>
                      </a:r>
                    </a:p>
                  </a:txBody>
                  <a:tcPr marL="4623" marR="4623" marT="508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8036674"/>
                  </a:ext>
                </a:extLst>
              </a:tr>
              <a:tr h="484536">
                <a:tc>
                  <a:txBody>
                    <a:bodyPr/>
                    <a:lstStyle/>
                    <a:p>
                      <a:pPr algn="ctr" fontAlgn="ctr"/>
                      <a:endParaRPr lang="en-US" sz="1500" b="1" i="0" u="none" strike="noStrike" cap="small" baseline="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Oxygen" panose="02000503000000000000" pitchFamily="2" charset="0"/>
                      </a:endParaRPr>
                    </a:p>
                    <a:p>
                      <a:pPr algn="ctr" fontAlgn="ctr"/>
                      <a:r>
                        <a:rPr lang="en-US" sz="1500" b="1" i="0" u="none" strike="noStrike" cap="small" baseline="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Oxygen" panose="02000503000000000000" pitchFamily="2" charset="0"/>
                        </a:rPr>
                        <a:t>Artificial Intelligence</a:t>
                      </a:r>
                    </a:p>
                    <a:p>
                      <a:pPr algn="ctr" fontAlgn="ctr"/>
                      <a:endParaRPr lang="en-US" sz="1500" b="1" i="0" u="none" strike="noStrike" cap="small" baseline="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Oxygen" panose="02000503000000000000" pitchFamily="2" charset="0"/>
                      </a:endParaRPr>
                    </a:p>
                  </a:txBody>
                  <a:tcPr marL="4623" marR="4623" marT="508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i="0" u="none" strike="noStrike" cap="small" baseline="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Oxygen" panose="02000503000000000000" pitchFamily="2" charset="0"/>
                        </a:rPr>
                        <a:t>Mr. Anirban Chakrabarty</a:t>
                      </a:r>
                    </a:p>
                    <a:p>
                      <a:pPr algn="ctr" fontAlgn="ctr"/>
                      <a:r>
                        <a:rPr lang="en-US" sz="1500" b="1" i="0" u="none" strike="noStrike" cap="small" baseline="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Oxygen" panose="02000503000000000000" pitchFamily="2" charset="0"/>
                        </a:rPr>
                        <a:t>Mr. </a:t>
                      </a:r>
                      <a:r>
                        <a:rPr lang="en-US" sz="1500" b="1" i="0" u="none" strike="noStrike" cap="small" baseline="0" dirty="0" err="1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Oxygen" panose="02000503000000000000" pitchFamily="2" charset="0"/>
                        </a:rPr>
                        <a:t>Sayan</a:t>
                      </a:r>
                      <a:r>
                        <a:rPr lang="en-US" sz="1500" b="1" i="0" u="none" strike="noStrike" cap="small" baseline="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Oxygen" panose="02000503000000000000" pitchFamily="2" charset="0"/>
                        </a:rPr>
                        <a:t> </a:t>
                      </a:r>
                      <a:r>
                        <a:rPr lang="en-US" sz="1500" b="1" i="0" u="none" strike="noStrike" cap="small" baseline="0" dirty="0" err="1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Oxygen" panose="02000503000000000000" pitchFamily="2" charset="0"/>
                        </a:rPr>
                        <a:t>Basak</a:t>
                      </a:r>
                      <a:endParaRPr lang="en-US" sz="1500" b="1" i="0" u="none" strike="noStrike" cap="small" baseline="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Oxygen" panose="02000503000000000000" pitchFamily="2" charset="0"/>
                      </a:endParaRPr>
                    </a:p>
                    <a:p>
                      <a:pPr algn="ctr" fontAlgn="ctr"/>
                      <a:r>
                        <a:rPr lang="en-US" sz="1500" b="1" i="0" u="none" strike="noStrike" cap="small" baseline="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Oxygen" panose="02000503000000000000" pitchFamily="2" charset="0"/>
                        </a:rPr>
                        <a:t>Bappaditya Sir</a:t>
                      </a:r>
                    </a:p>
                  </a:txBody>
                  <a:tcPr marL="4623" marR="4623" marT="508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685800" rtl="0" eaLnBrk="1" fontAlgn="ctr" latinLnBrk="0" hangingPunct="1"/>
                      <a:r>
                        <a:rPr lang="en-US" sz="1200" b="1" i="0" u="none" strike="noStrike" kern="1200" cap="small" baseline="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Oxygen" panose="02000503000000000000" pitchFamily="2" charset="0"/>
                          <a:ea typeface="+mn-ea"/>
                          <a:cs typeface="+mn-cs"/>
                        </a:rPr>
                        <a:t>  ₹6000</a:t>
                      </a:r>
                      <a:r>
                        <a:rPr lang="en-US" sz="1200" b="1" i="0" u="none" strike="noStrike" kern="1200" cap="small" baseline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Oxygen" panose="02000503000000000000" pitchFamily="2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b="1" i="0" u="none" strike="noStrike" kern="1200" cap="small" baseline="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Oxygen" panose="02000503000000000000" pitchFamily="2" charset="0"/>
                          <a:ea typeface="+mn-ea"/>
                          <a:cs typeface="+mn-cs"/>
                        </a:rPr>
                        <a:t>/ month</a:t>
                      </a:r>
                    </a:p>
                  </a:txBody>
                  <a:tcPr marL="4623" marR="4623" marT="508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4707316"/>
                  </a:ext>
                </a:extLst>
              </a:tr>
              <a:tr h="2698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i="0" u="none" strike="noStrike" cap="small" baseline="0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Oxygen" panose="02000503000000000000" pitchFamily="2" charset="0"/>
                        </a:rPr>
                        <a:t>Business Studies</a:t>
                      </a:r>
                    </a:p>
                  </a:txBody>
                  <a:tcPr marL="4623" marR="4623" marT="508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i="0" u="none" strike="noStrike" cap="small" baseline="0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Oxygen" panose="02000503000000000000" pitchFamily="2" charset="0"/>
                        </a:rPr>
                        <a:t>Mr. </a:t>
                      </a:r>
                      <a:r>
                        <a:rPr lang="en-US" sz="1500" b="1" i="0" u="none" strike="noStrike" cap="small" baseline="0" dirty="0" err="1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Oxygen" panose="02000503000000000000" pitchFamily="2" charset="0"/>
                        </a:rPr>
                        <a:t>Shuvamay</a:t>
                      </a:r>
                      <a:r>
                        <a:rPr lang="en-US" sz="1500" b="1" i="0" u="none" strike="noStrike" cap="small" baseline="0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Oxygen" panose="02000503000000000000" pitchFamily="2" charset="0"/>
                        </a:rPr>
                        <a:t> Dey</a:t>
                      </a:r>
                    </a:p>
                  </a:txBody>
                  <a:tcPr marL="4623" marR="4623" marT="508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rowSpan="16">
                  <a:txBody>
                    <a:bodyPr/>
                    <a:lstStyle/>
                    <a:p>
                      <a:pPr marL="0" algn="just" defTabSz="685800" rtl="0" eaLnBrk="1" fontAlgn="ctr" latinLnBrk="0" hangingPunct="1"/>
                      <a:endParaRPr lang="en-US" sz="135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just" defTabSz="685800" rtl="0" eaLnBrk="1" fontAlgn="ctr" latinLnBrk="0" hangingPunct="1"/>
                      <a:r>
                        <a:rPr lang="en-US" sz="135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₹</a:t>
                      </a:r>
                      <a:r>
                        <a:rPr lang="en-US" sz="1200" b="1" i="0" u="none" strike="noStrike" kern="1200" cap="small" baseline="0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Oxygen" panose="02000503000000000000" pitchFamily="2" charset="0"/>
                          <a:ea typeface="+mn-ea"/>
                          <a:cs typeface="+mn-cs"/>
                        </a:rPr>
                        <a:t>2000</a:t>
                      </a:r>
                      <a:r>
                        <a:rPr lang="en-US" sz="1200" b="1" i="0" u="none" strike="noStrike" kern="1200" cap="small" baseline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Oxygen" panose="02000503000000000000" pitchFamily="2" charset="0"/>
                          <a:ea typeface="+mn-ea"/>
                          <a:cs typeface="+mn-cs"/>
                        </a:rPr>
                        <a:t> / month</a:t>
                      </a:r>
                      <a:endParaRPr lang="en-US" sz="1200" b="1" i="0" u="none" strike="noStrike" kern="1200" cap="small" baseline="0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Oxygen" panose="02000503000000000000" pitchFamily="2" charset="0"/>
                        <a:ea typeface="+mn-ea"/>
                        <a:cs typeface="+mn-cs"/>
                      </a:endParaRPr>
                    </a:p>
                  </a:txBody>
                  <a:tcPr marL="100584" marR="100584" marT="50292" marB="5029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8652267"/>
                  </a:ext>
                </a:extLst>
              </a:tr>
              <a:tr h="2698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i="0" u="none" strike="noStrike" cap="small" baseline="0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Oxygen" panose="02000503000000000000" pitchFamily="2" charset="0"/>
                        </a:rPr>
                        <a:t>Commercial Study</a:t>
                      </a:r>
                    </a:p>
                  </a:txBody>
                  <a:tcPr marL="4623" marR="4623" marT="508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i="0" u="none" strike="noStrike" cap="small" baseline="0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Oxygen" panose="02000503000000000000" pitchFamily="2" charset="0"/>
                        </a:rPr>
                        <a:t>Mr. </a:t>
                      </a:r>
                      <a:r>
                        <a:rPr lang="en-US" sz="1500" b="1" i="0" u="none" strike="noStrike" cap="small" baseline="0" dirty="0" err="1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Oxygen" panose="02000503000000000000" pitchFamily="2" charset="0"/>
                        </a:rPr>
                        <a:t>Shuvamay</a:t>
                      </a:r>
                      <a:r>
                        <a:rPr lang="en-US" sz="1500" b="1" i="0" u="none" strike="noStrike" cap="small" baseline="0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Oxygen" panose="02000503000000000000" pitchFamily="2" charset="0"/>
                        </a:rPr>
                        <a:t> Dey</a:t>
                      </a:r>
                    </a:p>
                  </a:txBody>
                  <a:tcPr marL="4623" marR="4623" marT="508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2488732"/>
                  </a:ext>
                </a:extLst>
              </a:tr>
              <a:tr h="2698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i="0" u="none" strike="noStrike" cap="small" baseline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Oxygen" panose="02000503000000000000" pitchFamily="2" charset="0"/>
                        </a:rPr>
                        <a:t>Economic Geography</a:t>
                      </a:r>
                    </a:p>
                  </a:txBody>
                  <a:tcPr marL="4623" marR="4623" marT="508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i="0" u="none" strike="noStrike" cap="small" baseline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Oxygen" panose="02000503000000000000" pitchFamily="2" charset="0"/>
                        </a:rPr>
                        <a:t>Mr. Shuvamay Dey</a:t>
                      </a:r>
                    </a:p>
                  </a:txBody>
                  <a:tcPr marL="4623" marR="4623" marT="508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1684340"/>
                  </a:ext>
                </a:extLst>
              </a:tr>
              <a:tr h="2698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i="0" u="none" strike="noStrike" cap="small" baseline="0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Oxygen" panose="02000503000000000000" pitchFamily="2" charset="0"/>
                        </a:rPr>
                        <a:t>Costing &amp; Taxation</a:t>
                      </a:r>
                    </a:p>
                  </a:txBody>
                  <a:tcPr marL="4623" marR="4623" marT="508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i="0" u="none" strike="noStrike" cap="small" baseline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Oxygen" panose="02000503000000000000" pitchFamily="2" charset="0"/>
                        </a:rPr>
                        <a:t>Mr. Arijit Bhattacharya</a:t>
                      </a:r>
                    </a:p>
                  </a:txBody>
                  <a:tcPr marL="4623" marR="4623" marT="508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7465897"/>
                  </a:ext>
                </a:extLst>
              </a:tr>
              <a:tr h="2698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i="0" u="none" strike="noStrike" cap="small" baseline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Oxygen" panose="02000503000000000000" pitchFamily="2" charset="0"/>
                        </a:rPr>
                        <a:t>Business Law</a:t>
                      </a:r>
                    </a:p>
                  </a:txBody>
                  <a:tcPr marL="4623" marR="4623" marT="508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i="0" u="none" strike="noStrike" cap="small" baseline="0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Oxygen" panose="02000503000000000000" pitchFamily="2" charset="0"/>
                        </a:rPr>
                        <a:t>Adv. Amrita Madam</a:t>
                      </a:r>
                    </a:p>
                  </a:txBody>
                  <a:tcPr marL="4623" marR="4623" marT="508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1569821"/>
                  </a:ext>
                </a:extLst>
              </a:tr>
              <a:tr h="2698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i="0" u="none" strike="noStrike" cap="small" baseline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Oxygen" panose="02000503000000000000" pitchFamily="2" charset="0"/>
                        </a:rPr>
                        <a:t>Info Practices</a:t>
                      </a:r>
                    </a:p>
                  </a:txBody>
                  <a:tcPr marL="4623" marR="4623" marT="508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i="0" u="none" strike="noStrike" cap="small" baseline="0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Oxygen" panose="02000503000000000000" pitchFamily="2" charset="0"/>
                        </a:rPr>
                        <a:t>Mr. Shubhayan Sengupta</a:t>
                      </a:r>
                    </a:p>
                  </a:txBody>
                  <a:tcPr marL="4623" marR="4623" marT="508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9403486"/>
                  </a:ext>
                </a:extLst>
              </a:tr>
              <a:tr h="2698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i="0" u="none" strike="noStrike" cap="small" baseline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Oxygen" panose="02000503000000000000" pitchFamily="2" charset="0"/>
                        </a:rPr>
                        <a:t>Legal Studies</a:t>
                      </a:r>
                    </a:p>
                  </a:txBody>
                  <a:tcPr marL="4623" marR="4623" marT="508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i="0" u="none" strike="noStrike" cap="small" baseline="0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Oxygen" panose="02000503000000000000" pitchFamily="2" charset="0"/>
                        </a:rPr>
                        <a:t>Adv. Amrita Madam</a:t>
                      </a:r>
                    </a:p>
                  </a:txBody>
                  <a:tcPr marL="4623" marR="4623" marT="508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3478172"/>
                  </a:ext>
                </a:extLst>
              </a:tr>
              <a:tr h="2698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i="0" u="none" strike="noStrike" cap="small" baseline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Oxygen" panose="02000503000000000000" pitchFamily="2" charset="0"/>
                        </a:rPr>
                        <a:t>English</a:t>
                      </a:r>
                    </a:p>
                  </a:txBody>
                  <a:tcPr marL="4623" marR="4623" marT="508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i="0" u="none" strike="noStrike" cap="small" baseline="0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Oxygen" panose="02000503000000000000" pitchFamily="2" charset="0"/>
                        </a:rPr>
                        <a:t>Ms. </a:t>
                      </a:r>
                      <a:r>
                        <a:rPr lang="en-US" sz="1500" b="1" i="0" u="none" strike="noStrike" cap="small" baseline="0" dirty="0" err="1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Oxygen" panose="02000503000000000000" pitchFamily="2" charset="0"/>
                        </a:rPr>
                        <a:t>Pradipta</a:t>
                      </a:r>
                      <a:r>
                        <a:rPr lang="en-US" sz="1500" b="1" i="0" u="none" strike="noStrike" cap="small" baseline="0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Oxygen" panose="02000503000000000000" pitchFamily="2" charset="0"/>
                        </a:rPr>
                        <a:t> Bose</a:t>
                      </a:r>
                    </a:p>
                  </a:txBody>
                  <a:tcPr marL="4623" marR="4623" marT="508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0925034"/>
                  </a:ext>
                </a:extLst>
              </a:tr>
              <a:tr h="2698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i="0" u="none" strike="noStrike" cap="small" baseline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Oxygen" panose="02000503000000000000" pitchFamily="2" charset="0"/>
                        </a:rPr>
                        <a:t>Bengali</a:t>
                      </a:r>
                    </a:p>
                  </a:txBody>
                  <a:tcPr marL="4623" marR="4623" marT="508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i="0" u="none" strike="noStrike" cap="small" baseline="0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Oxygen" panose="02000503000000000000" pitchFamily="2" charset="0"/>
                        </a:rPr>
                        <a:t>Mr. </a:t>
                      </a:r>
                      <a:r>
                        <a:rPr lang="en-US" sz="1500" b="1" i="0" u="none" strike="noStrike" cap="small" baseline="0" dirty="0" err="1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Oxygen" panose="02000503000000000000" pitchFamily="2" charset="0"/>
                        </a:rPr>
                        <a:t>Samaresh</a:t>
                      </a:r>
                      <a:r>
                        <a:rPr lang="en-US" sz="1500" b="1" i="0" u="none" strike="noStrike" cap="small" baseline="0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Oxygen" panose="02000503000000000000" pitchFamily="2" charset="0"/>
                        </a:rPr>
                        <a:t> Giri</a:t>
                      </a:r>
                    </a:p>
                  </a:txBody>
                  <a:tcPr marL="4623" marR="4623" marT="508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algn="just" defTabSz="685800" rtl="0" eaLnBrk="1" fontAlgn="ctr" latinLnBrk="0" hangingPunct="1"/>
                      <a:endParaRPr lang="en-US" sz="1200" b="1" i="0" u="none" strike="noStrike" kern="1200" cap="small" baseline="0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Oxygen" panose="02000503000000000000" pitchFamily="2" charset="0"/>
                        <a:ea typeface="+mn-ea"/>
                        <a:cs typeface="+mn-cs"/>
                      </a:endParaRPr>
                    </a:p>
                  </a:txBody>
                  <a:tcPr marL="100584" marR="100584" marT="50292" marB="5029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1397783"/>
                  </a:ext>
                </a:extLst>
              </a:tr>
              <a:tr h="2698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i="0" u="none" strike="noStrike" cap="small" baseline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Oxygen" panose="02000503000000000000" pitchFamily="2" charset="0"/>
                        </a:rPr>
                        <a:t>Hindi</a:t>
                      </a:r>
                    </a:p>
                  </a:txBody>
                  <a:tcPr marL="4623" marR="4623" marT="508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i="0" u="none" strike="noStrike" cap="small" baseline="0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Oxygen" panose="02000503000000000000" pitchFamily="2" charset="0"/>
                        </a:rPr>
                        <a:t>Ms. Hema Sharma</a:t>
                      </a:r>
                    </a:p>
                  </a:txBody>
                  <a:tcPr marL="4623" marR="4623" marT="508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0746595"/>
                  </a:ext>
                </a:extLst>
              </a:tr>
              <a:tr h="2698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i="0" u="none" strike="noStrike" cap="small" baseline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Oxygen" panose="02000503000000000000" pitchFamily="2" charset="0"/>
                        </a:rPr>
                        <a:t>History</a:t>
                      </a:r>
                    </a:p>
                  </a:txBody>
                  <a:tcPr marL="4623" marR="4623" marT="508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i="0" u="none" strike="noStrike" cap="small" baseline="0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Oxygen" panose="02000503000000000000" pitchFamily="2" charset="0"/>
                        </a:rPr>
                        <a:t>Mr. Sudipta </a:t>
                      </a:r>
                      <a:r>
                        <a:rPr lang="en-US" sz="1500" b="1" i="0" u="none" strike="noStrike" cap="small" baseline="0" dirty="0" err="1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Oxygen" panose="02000503000000000000" pitchFamily="2" charset="0"/>
                        </a:rPr>
                        <a:t>Bhowal</a:t>
                      </a:r>
                      <a:endParaRPr lang="en-US" sz="1500" b="1" i="0" u="none" strike="noStrike" cap="small" baseline="0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Oxygen" panose="02000503000000000000" pitchFamily="2" charset="0"/>
                      </a:endParaRPr>
                    </a:p>
                  </a:txBody>
                  <a:tcPr marL="4623" marR="4623" marT="508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9621945"/>
                  </a:ext>
                </a:extLst>
              </a:tr>
              <a:tr h="2698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i="0" u="none" strike="noStrike" cap="small" baseline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Oxygen" panose="02000503000000000000" pitchFamily="2" charset="0"/>
                        </a:rPr>
                        <a:t>Geography</a:t>
                      </a:r>
                    </a:p>
                  </a:txBody>
                  <a:tcPr marL="4623" marR="4623" marT="508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i="0" u="none" strike="noStrike" cap="small" baseline="0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Oxygen" panose="02000503000000000000" pitchFamily="2" charset="0"/>
                        </a:rPr>
                        <a:t>Mr. Sudipta </a:t>
                      </a:r>
                      <a:r>
                        <a:rPr lang="en-US" sz="1500" b="1" i="0" u="none" strike="noStrike" cap="small" baseline="0" dirty="0" err="1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Oxygen" panose="02000503000000000000" pitchFamily="2" charset="0"/>
                        </a:rPr>
                        <a:t>Bhowal</a:t>
                      </a:r>
                      <a:endParaRPr lang="en-US" sz="1500" b="1" i="0" u="none" strike="noStrike" cap="small" baseline="0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Oxygen" panose="02000503000000000000" pitchFamily="2" charset="0"/>
                      </a:endParaRPr>
                    </a:p>
                  </a:txBody>
                  <a:tcPr marL="4623" marR="4623" marT="508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9952543"/>
                  </a:ext>
                </a:extLst>
              </a:tr>
              <a:tr h="2698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i="0" u="none" strike="noStrike" cap="small" baseline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Oxygen" panose="02000503000000000000" pitchFamily="2" charset="0"/>
                        </a:rPr>
                        <a:t>Political Science</a:t>
                      </a:r>
                    </a:p>
                  </a:txBody>
                  <a:tcPr marL="4623" marR="4623" marT="508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i="0" u="none" strike="noStrike" cap="small" baseline="0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Oxygen" panose="02000503000000000000" pitchFamily="2" charset="0"/>
                        </a:rPr>
                        <a:t>Mr. Sudipta </a:t>
                      </a:r>
                      <a:r>
                        <a:rPr lang="en-US" sz="1500" b="1" i="0" u="none" strike="noStrike" cap="small" baseline="0" dirty="0" err="1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Oxygen" panose="02000503000000000000" pitchFamily="2" charset="0"/>
                        </a:rPr>
                        <a:t>Bhowal</a:t>
                      </a:r>
                      <a:endParaRPr lang="en-US" sz="1500" b="1" i="0" u="none" strike="noStrike" cap="small" baseline="0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Oxygen" panose="02000503000000000000" pitchFamily="2" charset="0"/>
                      </a:endParaRPr>
                    </a:p>
                  </a:txBody>
                  <a:tcPr marL="4623" marR="4623" marT="508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5914985"/>
                  </a:ext>
                </a:extLst>
              </a:tr>
              <a:tr h="2698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i="0" u="none" strike="noStrike" cap="small" baseline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Oxygen" panose="02000503000000000000" pitchFamily="2" charset="0"/>
                        </a:rPr>
                        <a:t>Sociology</a:t>
                      </a:r>
                    </a:p>
                  </a:txBody>
                  <a:tcPr marL="4623" marR="4623" marT="508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i="0" u="none" strike="noStrike" cap="small" baseline="0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Oxygen" panose="02000503000000000000" pitchFamily="2" charset="0"/>
                        </a:rPr>
                        <a:t>Ms. </a:t>
                      </a:r>
                      <a:r>
                        <a:rPr lang="en-US" sz="1500" b="1" i="0" u="none" strike="noStrike" cap="small" baseline="0" dirty="0" err="1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Oxygen" panose="02000503000000000000" pitchFamily="2" charset="0"/>
                        </a:rPr>
                        <a:t>Pradipta</a:t>
                      </a:r>
                      <a:r>
                        <a:rPr lang="en-US" sz="1500" b="1" i="0" u="none" strike="noStrike" cap="small" baseline="0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Oxygen" panose="02000503000000000000" pitchFamily="2" charset="0"/>
                        </a:rPr>
                        <a:t> Bose</a:t>
                      </a:r>
                    </a:p>
                  </a:txBody>
                  <a:tcPr marL="4623" marR="4623" marT="508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5540021"/>
                  </a:ext>
                </a:extLst>
              </a:tr>
              <a:tr h="2698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i="0" u="none" strike="noStrike" cap="small" baseline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Oxygen" panose="02000503000000000000" pitchFamily="2" charset="0"/>
                        </a:rPr>
                        <a:t>Philosophy</a:t>
                      </a:r>
                    </a:p>
                  </a:txBody>
                  <a:tcPr marL="4623" marR="4623" marT="508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i="0" u="none" strike="noStrike" cap="small" baseline="0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Oxygen" panose="02000503000000000000" pitchFamily="2" charset="0"/>
                        </a:rPr>
                        <a:t> Mr. Rahul Dutta</a:t>
                      </a:r>
                    </a:p>
                  </a:txBody>
                  <a:tcPr marL="4623" marR="4623" marT="508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5338103"/>
                  </a:ext>
                </a:extLst>
              </a:tr>
              <a:tr h="2698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i="0" u="none" strike="noStrike" cap="small" baseline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Oxygen" panose="02000503000000000000" pitchFamily="2" charset="0"/>
                        </a:rPr>
                        <a:t>Psychology</a:t>
                      </a:r>
                    </a:p>
                  </a:txBody>
                  <a:tcPr marL="4623" marR="4623" marT="508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i="0" u="none" strike="noStrike" cap="small" baseline="0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Oxygen" panose="02000503000000000000" pitchFamily="2" charset="0"/>
                        </a:rPr>
                        <a:t>  Mr. Rahul Dutta</a:t>
                      </a:r>
                    </a:p>
                  </a:txBody>
                  <a:tcPr marL="4623" marR="4623" marT="508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6088114"/>
                  </a:ext>
                </a:extLst>
              </a:tr>
            </a:tbl>
          </a:graphicData>
        </a:graphic>
      </p:graphicFrame>
      <p:sp>
        <p:nvSpPr>
          <p:cNvPr id="7" name="Star: 32 Points 6">
            <a:extLst>
              <a:ext uri="{FF2B5EF4-FFF2-40B4-BE49-F238E27FC236}">
                <a16:creationId xmlns:a16="http://schemas.microsoft.com/office/drawing/2014/main" id="{3D7BE9BB-A5D5-7E2E-A69A-49EBA07DF098}"/>
              </a:ext>
            </a:extLst>
          </p:cNvPr>
          <p:cNvSpPr/>
          <p:nvPr/>
        </p:nvSpPr>
        <p:spPr>
          <a:xfrm rot="21384826">
            <a:off x="5171977" y="1546039"/>
            <a:ext cx="1574001" cy="722500"/>
          </a:xfrm>
          <a:prstGeom prst="star32">
            <a:avLst/>
          </a:prstGeom>
          <a:solidFill>
            <a:srgbClr val="FFFF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i="0" u="none" kern="1200" cap="small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  <a:ea typeface="+mn-ea"/>
                <a:cs typeface="+mn-cs"/>
              </a:rPr>
              <a:t>₹2,000</a:t>
            </a:r>
            <a:endParaRPr lang="en-US" sz="1600" dirty="0">
              <a:solidFill>
                <a:srgbClr val="FF0000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8D7DAB6-59E1-EB31-55EE-7031109D4503}"/>
              </a:ext>
            </a:extLst>
          </p:cNvPr>
          <p:cNvCxnSpPr>
            <a:cxnSpLocks/>
          </p:cNvCxnSpPr>
          <p:nvPr/>
        </p:nvCxnSpPr>
        <p:spPr>
          <a:xfrm>
            <a:off x="5150921" y="1497518"/>
            <a:ext cx="640279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tar: 32 Points 13">
            <a:extLst>
              <a:ext uri="{FF2B5EF4-FFF2-40B4-BE49-F238E27FC236}">
                <a16:creationId xmlns:a16="http://schemas.microsoft.com/office/drawing/2014/main" id="{64EBB32B-2A11-31C7-0183-5E454E02032B}"/>
              </a:ext>
            </a:extLst>
          </p:cNvPr>
          <p:cNvSpPr/>
          <p:nvPr/>
        </p:nvSpPr>
        <p:spPr>
          <a:xfrm rot="21384826">
            <a:off x="5171977" y="2636749"/>
            <a:ext cx="1574001" cy="722500"/>
          </a:xfrm>
          <a:prstGeom prst="star32">
            <a:avLst/>
          </a:prstGeom>
          <a:solidFill>
            <a:srgbClr val="FFFF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i="0" u="none" kern="1200" cap="small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  <a:ea typeface="+mn-ea"/>
                <a:cs typeface="+mn-cs"/>
              </a:rPr>
              <a:t>₹1,500</a:t>
            </a:r>
            <a:endParaRPr lang="en-US" sz="1600" dirty="0">
              <a:solidFill>
                <a:srgbClr val="FF0000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35AA80B-477C-59F8-6F92-B7F479A485EE}"/>
              </a:ext>
            </a:extLst>
          </p:cNvPr>
          <p:cNvCxnSpPr>
            <a:cxnSpLocks/>
          </p:cNvCxnSpPr>
          <p:nvPr/>
        </p:nvCxnSpPr>
        <p:spPr>
          <a:xfrm>
            <a:off x="5165091" y="2578704"/>
            <a:ext cx="582072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tar: 32 Points 15">
            <a:extLst>
              <a:ext uri="{FF2B5EF4-FFF2-40B4-BE49-F238E27FC236}">
                <a16:creationId xmlns:a16="http://schemas.microsoft.com/office/drawing/2014/main" id="{53928B3D-5D78-A3E4-C4E7-5A67380FEC78}"/>
              </a:ext>
            </a:extLst>
          </p:cNvPr>
          <p:cNvSpPr/>
          <p:nvPr/>
        </p:nvSpPr>
        <p:spPr>
          <a:xfrm rot="21384826">
            <a:off x="5193856" y="5058682"/>
            <a:ext cx="1574001" cy="597107"/>
          </a:xfrm>
          <a:prstGeom prst="star32">
            <a:avLst/>
          </a:prstGeom>
          <a:solidFill>
            <a:srgbClr val="FFFF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i="0" u="none" kern="1200" cap="small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  <a:ea typeface="+mn-ea"/>
                <a:cs typeface="+mn-cs"/>
              </a:rPr>
              <a:t>₹3,000</a:t>
            </a:r>
            <a:endParaRPr lang="en-US" sz="1600" dirty="0">
              <a:solidFill>
                <a:srgbClr val="FF0000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F71FF19-1B27-1F22-98D3-547496F0480A}"/>
              </a:ext>
            </a:extLst>
          </p:cNvPr>
          <p:cNvCxnSpPr>
            <a:cxnSpLocks/>
          </p:cNvCxnSpPr>
          <p:nvPr/>
        </p:nvCxnSpPr>
        <p:spPr>
          <a:xfrm>
            <a:off x="5174062" y="4957899"/>
            <a:ext cx="582072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tar: 32 Points 17">
            <a:extLst>
              <a:ext uri="{FF2B5EF4-FFF2-40B4-BE49-F238E27FC236}">
                <a16:creationId xmlns:a16="http://schemas.microsoft.com/office/drawing/2014/main" id="{98AAC9B1-8284-CEF9-4845-D662BF888B0F}"/>
              </a:ext>
            </a:extLst>
          </p:cNvPr>
          <p:cNvSpPr/>
          <p:nvPr/>
        </p:nvSpPr>
        <p:spPr>
          <a:xfrm rot="21384826">
            <a:off x="5186923" y="6064701"/>
            <a:ext cx="1574001" cy="722500"/>
          </a:xfrm>
          <a:prstGeom prst="star32">
            <a:avLst/>
          </a:prstGeom>
          <a:solidFill>
            <a:srgbClr val="FFFF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i="0" u="none" kern="1200" cap="small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  <a:ea typeface="+mn-ea"/>
                <a:cs typeface="+mn-cs"/>
              </a:rPr>
              <a:t>₹1,000</a:t>
            </a:r>
            <a:endParaRPr lang="en-US" sz="1600" dirty="0">
              <a:solidFill>
                <a:srgbClr val="FF0000"/>
              </a:solidFill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6BD32A3-103B-B3C3-9294-FB0B5B5582E1}"/>
              </a:ext>
            </a:extLst>
          </p:cNvPr>
          <p:cNvCxnSpPr>
            <a:cxnSpLocks/>
          </p:cNvCxnSpPr>
          <p:nvPr/>
        </p:nvCxnSpPr>
        <p:spPr>
          <a:xfrm>
            <a:off x="5174061" y="5926535"/>
            <a:ext cx="582072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tar: 32 Points 19">
            <a:extLst>
              <a:ext uri="{FF2B5EF4-FFF2-40B4-BE49-F238E27FC236}">
                <a16:creationId xmlns:a16="http://schemas.microsoft.com/office/drawing/2014/main" id="{0D7165C4-B0E6-9454-7562-4A71D07A1D2D}"/>
              </a:ext>
            </a:extLst>
          </p:cNvPr>
          <p:cNvSpPr/>
          <p:nvPr/>
        </p:nvSpPr>
        <p:spPr>
          <a:xfrm rot="21384826">
            <a:off x="5171978" y="3998267"/>
            <a:ext cx="1574001" cy="722500"/>
          </a:xfrm>
          <a:prstGeom prst="star32">
            <a:avLst/>
          </a:prstGeom>
          <a:solidFill>
            <a:srgbClr val="FFFF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i="0" u="none" kern="1200" cap="small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  <a:ea typeface="+mn-ea"/>
                <a:cs typeface="+mn-cs"/>
              </a:rPr>
              <a:t>₹1,500</a:t>
            </a:r>
            <a:endParaRPr lang="en-US" sz="1600" dirty="0">
              <a:solidFill>
                <a:srgbClr val="FF0000"/>
              </a:solidFill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58E4390-43C0-6224-04D0-8D7E2B73B5DE}"/>
              </a:ext>
            </a:extLst>
          </p:cNvPr>
          <p:cNvCxnSpPr>
            <a:cxnSpLocks/>
          </p:cNvCxnSpPr>
          <p:nvPr/>
        </p:nvCxnSpPr>
        <p:spPr>
          <a:xfrm>
            <a:off x="5188996" y="3949747"/>
            <a:ext cx="582072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6E959F8-3620-2A4D-A6CC-6AA70975C85A}"/>
              </a:ext>
            </a:extLst>
          </p:cNvPr>
          <p:cNvSpPr txBox="1"/>
          <p:nvPr/>
        </p:nvSpPr>
        <p:spPr>
          <a:xfrm>
            <a:off x="0" y="21310"/>
            <a:ext cx="6857999" cy="10298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000" b="1" kern="100" cap="small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Class – 11 &amp; 12</a:t>
            </a:r>
            <a:endParaRPr lang="en-US" sz="2400" kern="1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6256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E19416A-42CE-BB82-1895-6C3769EC63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105302"/>
              </p:ext>
            </p:extLst>
          </p:nvPr>
        </p:nvGraphicFramePr>
        <p:xfrm>
          <a:off x="29832" y="15903"/>
          <a:ext cx="6801568" cy="9864092"/>
        </p:xfrm>
        <a:graphic>
          <a:graphicData uri="http://schemas.openxmlformats.org/drawingml/2006/table">
            <a:tbl>
              <a:tblPr/>
              <a:tblGrid>
                <a:gridCol w="4342143">
                  <a:extLst>
                    <a:ext uri="{9D8B030D-6E8A-4147-A177-3AD203B41FA5}">
                      <a16:colId xmlns:a16="http://schemas.microsoft.com/office/drawing/2014/main" val="3534591294"/>
                    </a:ext>
                  </a:extLst>
                </a:gridCol>
                <a:gridCol w="2459425">
                  <a:extLst>
                    <a:ext uri="{9D8B030D-6E8A-4147-A177-3AD203B41FA5}">
                      <a16:colId xmlns:a16="http://schemas.microsoft.com/office/drawing/2014/main" val="3084731303"/>
                    </a:ext>
                  </a:extLst>
                </a:gridCol>
              </a:tblGrid>
              <a:tr h="409603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b="1" i="0" u="none" strike="noStrike" kern="1200" cap="small" baseline="0" dirty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Oxygen" panose="02000503000000000000" pitchFamily="2" charset="0"/>
                          <a:ea typeface="+mn-ea"/>
                          <a:cs typeface="+mn-cs"/>
                        </a:rPr>
                        <a:t>Class – 9 &amp; 10</a:t>
                      </a:r>
                    </a:p>
                    <a:p>
                      <a:pPr lvl="0" algn="ctr" fontAlgn="ctr">
                        <a:lnSpc>
                          <a:spcPct val="100000"/>
                        </a:lnSpc>
                      </a:pPr>
                      <a:r>
                        <a:rPr lang="en-US" sz="4800" b="1" i="0" u="none" strike="noStrike" cap="small" baseline="0" dirty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Oxygen" panose="02000503000000000000" pitchFamily="2" charset="0"/>
                        </a:rPr>
                        <a:t>Per Subject</a:t>
                      </a:r>
                      <a:endParaRPr lang="en-US" sz="1050" b="1" i="0" u="none" strike="noStrike" cap="small" baseline="0" dirty="0"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Oxygen" panose="02000503000000000000" pitchFamily="2" charset="0"/>
                      </a:endParaRPr>
                    </a:p>
                    <a:p>
                      <a:pPr lvl="0" algn="ctr" fontAlgn="ctr">
                        <a:lnSpc>
                          <a:spcPct val="100000"/>
                        </a:lnSpc>
                      </a:pPr>
                      <a:endParaRPr lang="en-US" sz="2800" b="1" i="0" u="none" strike="noStrike" cap="small" baseline="0" dirty="0"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Oxygen" panose="02000503000000000000" pitchFamily="2" charset="0"/>
                      </a:endParaRPr>
                    </a:p>
                  </a:txBody>
                  <a:tcPr marL="4763" marR="4763" marT="476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1" i="0" u="none" kern="1200" cap="small" dirty="0"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Oxygen" panose="02000503000000000000" pitchFamily="2" charset="0"/>
                        <a:ea typeface="+mn-ea"/>
                        <a:cs typeface="+mn-cs"/>
                      </a:endParaRPr>
                    </a:p>
                    <a:p>
                      <a:pPr marL="0" marR="0" lvl="0" indent="0" algn="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i="0" u="none" kern="1200" cap="small" dirty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Oxygen" panose="02000503000000000000" pitchFamily="2" charset="0"/>
                          <a:ea typeface="+mn-ea"/>
                          <a:cs typeface="+mn-cs"/>
                        </a:rPr>
                        <a:t>  ₹1,600</a:t>
                      </a:r>
                      <a:r>
                        <a:rPr lang="en-US" sz="2400" b="1" i="0" u="none" strike="noStrike" kern="1200" cap="small" baseline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Oxygen" panose="02000503000000000000" pitchFamily="2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1" i="0" u="none" strike="noStrike" kern="1200" cap="small" baseline="0" dirty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Oxygen" panose="02000503000000000000" pitchFamily="2" charset="0"/>
                          <a:ea typeface="+mn-ea"/>
                          <a:cs typeface="+mn-cs"/>
                        </a:rPr>
                        <a:t>/ month</a:t>
                      </a:r>
                      <a:r>
                        <a:rPr lang="en-US" sz="2400" b="1" i="0" u="none" kern="1200" cap="small" dirty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Oxygen" panose="02000503000000000000" pitchFamily="2" charset="0"/>
                          <a:ea typeface="+mn-ea"/>
                          <a:cs typeface="+mn-cs"/>
                        </a:rPr>
                        <a:t>  </a:t>
                      </a:r>
                      <a:endParaRPr lang="en-US" sz="3600" dirty="0">
                        <a:solidFill>
                          <a:srgbClr val="C00000"/>
                        </a:solidFill>
                      </a:endParaRPr>
                    </a:p>
                  </a:txBody>
                  <a:tcPr marL="4763" marR="4763" marT="476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1831411"/>
                  </a:ext>
                </a:extLst>
              </a:tr>
              <a:tr h="993448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b="1" i="0" u="none" strike="noStrike" kern="1200" cap="small" baseline="0" dirty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Oxygen" panose="02000503000000000000" pitchFamily="2" charset="0"/>
                          <a:ea typeface="+mn-ea"/>
                          <a:cs typeface="+mn-cs"/>
                        </a:rPr>
                        <a:t>Class – 8</a:t>
                      </a:r>
                    </a:p>
                    <a:p>
                      <a:pPr lvl="0" algn="ctr" fontAlgn="ctr">
                        <a:lnSpc>
                          <a:spcPct val="100000"/>
                        </a:lnSpc>
                      </a:pPr>
                      <a:r>
                        <a:rPr lang="en-US" sz="4800" b="1" i="0" u="none" strike="noStrike" cap="small" baseline="0" dirty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Oxygen" panose="02000503000000000000" pitchFamily="2" charset="0"/>
                        </a:rPr>
                        <a:t>Per Subject</a:t>
                      </a:r>
                    </a:p>
                    <a:p>
                      <a:pPr lvl="0" algn="ctr" fontAlgn="ctr">
                        <a:lnSpc>
                          <a:spcPct val="100000"/>
                        </a:lnSpc>
                      </a:pPr>
                      <a:endParaRPr lang="en-US" sz="2800" b="1" i="0" u="none" strike="noStrike" cap="small" baseline="0" dirty="0"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Oxygen" panose="02000503000000000000" pitchFamily="2" charset="0"/>
                      </a:endParaRPr>
                    </a:p>
                  </a:txBody>
                  <a:tcPr marL="4763" marR="4763" marT="476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1" i="0" u="none" kern="1200" cap="small" dirty="0"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Oxygen" panose="02000503000000000000" pitchFamily="2" charset="0"/>
                        <a:ea typeface="+mn-ea"/>
                        <a:cs typeface="+mn-cs"/>
                      </a:endParaRPr>
                    </a:p>
                    <a:p>
                      <a:pPr marL="0" marR="0" lvl="0" indent="0" algn="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i="0" u="none" kern="1200" cap="small" dirty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Oxygen" panose="02000503000000000000" pitchFamily="2" charset="0"/>
                          <a:ea typeface="+mn-ea"/>
                          <a:cs typeface="+mn-cs"/>
                        </a:rPr>
                        <a:t>  ₹1,200 </a:t>
                      </a:r>
                      <a:r>
                        <a:rPr lang="en-US" sz="2400" b="1" i="0" u="none" strike="noStrike" kern="1200" cap="small" baseline="0" dirty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Oxygen" panose="02000503000000000000" pitchFamily="2" charset="0"/>
                          <a:ea typeface="+mn-ea"/>
                          <a:cs typeface="+mn-cs"/>
                        </a:rPr>
                        <a:t>/ month</a:t>
                      </a:r>
                      <a:r>
                        <a:rPr lang="en-US" sz="2400" b="1" i="0" u="none" kern="1200" cap="small" dirty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Oxygen" panose="02000503000000000000" pitchFamily="2" charset="0"/>
                          <a:ea typeface="+mn-ea"/>
                          <a:cs typeface="+mn-cs"/>
                        </a:rPr>
                        <a:t>  </a:t>
                      </a:r>
                      <a:endParaRPr lang="en-US" sz="3600" dirty="0">
                        <a:solidFill>
                          <a:srgbClr val="C00000"/>
                        </a:solidFill>
                      </a:endParaRPr>
                    </a:p>
                  </a:txBody>
                  <a:tcPr marL="4763" marR="4763" marT="476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1777322"/>
                  </a:ext>
                </a:extLst>
              </a:tr>
              <a:tr h="596275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b="1" i="0" u="none" strike="noStrike" kern="1200" cap="small" baseline="0" dirty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Oxygen" panose="02000503000000000000" pitchFamily="2" charset="0"/>
                          <a:ea typeface="+mn-ea"/>
                          <a:cs typeface="+mn-cs"/>
                        </a:rPr>
                        <a:t>Public Speaking</a:t>
                      </a:r>
                    </a:p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b="1" i="0" u="none" strike="noStrike" kern="1200" cap="small" baseline="0" dirty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Oxygen" panose="02000503000000000000" pitchFamily="2" charset="0"/>
                          <a:ea typeface="+mn-ea"/>
                          <a:cs typeface="+mn-cs"/>
                        </a:rPr>
                        <a:t>&amp; Grooming</a:t>
                      </a:r>
                      <a:endParaRPr lang="en-US" sz="4800" b="1" i="0" u="none" strike="noStrike" cap="small" baseline="0" dirty="0"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Oxygen" panose="02000503000000000000" pitchFamily="2" charset="0"/>
                      </a:endParaRPr>
                    </a:p>
                    <a:p>
                      <a:pPr lvl="0" algn="ctr" fontAlgn="ctr">
                        <a:lnSpc>
                          <a:spcPct val="150000"/>
                        </a:lnSpc>
                      </a:pPr>
                      <a:r>
                        <a:rPr lang="en-US" sz="3200" b="1" i="0" u="none" strike="noStrike" cap="small" baseline="0" dirty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Oxygen" panose="02000503000000000000" pitchFamily="2" charset="0"/>
                        </a:rPr>
                        <a:t>Class 3 – 10</a:t>
                      </a:r>
                    </a:p>
                  </a:txBody>
                  <a:tcPr marL="4763" marR="4763" marT="476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u="none" kern="1200" cap="small" dirty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Oxygen" panose="02000503000000000000" pitchFamily="2" charset="0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i="0" u="none" kern="1200" cap="small" dirty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Oxygen" panose="02000503000000000000" pitchFamily="2" charset="0"/>
                          <a:ea typeface="+mn-ea"/>
                          <a:cs typeface="+mn-cs"/>
                        </a:rPr>
                        <a:t>₹2,000</a:t>
                      </a:r>
                      <a:r>
                        <a:rPr lang="en-US" sz="2400" b="1" i="0" u="none" strike="noStrike" kern="1200" cap="small" baseline="0" dirty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Oxygen" panose="02000503000000000000" pitchFamily="2" charset="0"/>
                          <a:ea typeface="+mn-ea"/>
                          <a:cs typeface="+mn-cs"/>
                        </a:rPr>
                        <a:t>/ month</a:t>
                      </a:r>
                      <a:r>
                        <a:rPr lang="en-US" sz="2400" b="1" i="0" u="none" kern="1200" cap="small" dirty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Oxygen" panose="02000503000000000000" pitchFamily="2" charset="0"/>
                          <a:ea typeface="+mn-ea"/>
                          <a:cs typeface="+mn-cs"/>
                        </a:rPr>
                        <a:t>  </a:t>
                      </a:r>
                      <a:endParaRPr lang="en-US" sz="2400" dirty="0">
                        <a:solidFill>
                          <a:srgbClr val="C00000"/>
                        </a:solidFill>
                      </a:endParaRPr>
                    </a:p>
                  </a:txBody>
                  <a:tcPr marL="4763" marR="4763" marT="476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1322545"/>
                  </a:ext>
                </a:extLst>
              </a:tr>
              <a:tr h="2381117"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sz="5400" b="1" i="0" u="none" strike="noStrike" cap="small" baseline="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Oxygen" panose="02000503000000000000" pitchFamily="2" charset="0"/>
                        </a:rPr>
                        <a:t>AI, Robotics, Coding &amp; IoT</a:t>
                      </a:r>
                    </a:p>
                    <a:p>
                      <a:pPr marL="0" marR="0" lvl="0" indent="0" algn="ctr" defTabSz="685800" rtl="0" eaLnBrk="1" fontAlgn="ctr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i="0" u="none" strike="noStrike" cap="small" baseline="0" dirty="0" err="1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Oxygen" panose="02000503000000000000" pitchFamily="2" charset="0"/>
                        </a:rPr>
                        <a:t>Basak</a:t>
                      </a:r>
                      <a:r>
                        <a:rPr lang="en-US" sz="3200" b="1" i="0" u="none" strike="noStrike" cap="small" baseline="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Oxygen" panose="02000503000000000000" pitchFamily="2" charset="0"/>
                        </a:rPr>
                        <a:t> &amp; Debsingha Sir</a:t>
                      </a:r>
                    </a:p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i="0" u="none" strike="noStrike" cap="small" baseline="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Oxygen" panose="02000503000000000000" pitchFamily="2" charset="0"/>
                        </a:rPr>
                        <a:t>Class 3 – 10</a:t>
                      </a:r>
                    </a:p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1" i="0" u="none" strike="noStrike" cap="small" baseline="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Oxygen" panose="02000503000000000000" pitchFamily="2" charset="0"/>
                      </a:endParaRP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i="0" u="none" kern="1200" cap="small" dirty="0"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Oxygen" panose="02000503000000000000" pitchFamily="2" charset="0"/>
                        <a:ea typeface="+mn-ea"/>
                        <a:cs typeface="+mn-cs"/>
                      </a:endParaRPr>
                    </a:p>
                    <a:p>
                      <a:pPr marL="0" marR="0" lvl="0" indent="0" algn="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i="0" u="none" kern="1200" cap="small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Oxygen" panose="02000503000000000000" pitchFamily="2" charset="0"/>
                          <a:ea typeface="+mn-ea"/>
                          <a:cs typeface="+mn-cs"/>
                        </a:rPr>
                        <a:t>  ₹4,000 </a:t>
                      </a:r>
                      <a:r>
                        <a:rPr lang="en-US" sz="2400" b="1" i="0" u="none" strike="noStrike" kern="1200" cap="small" baseline="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Oxygen" panose="02000503000000000000" pitchFamily="2" charset="0"/>
                          <a:ea typeface="+mn-ea"/>
                          <a:cs typeface="+mn-cs"/>
                        </a:rPr>
                        <a:t>/ month</a:t>
                      </a:r>
                      <a:r>
                        <a:rPr lang="en-US" sz="2400" b="1" i="0" u="none" kern="1200" cap="small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Oxygen" panose="02000503000000000000" pitchFamily="2" charset="0"/>
                          <a:ea typeface="+mn-ea"/>
                          <a:cs typeface="+mn-cs"/>
                        </a:rPr>
                        <a:t>  </a:t>
                      </a:r>
                      <a:endParaRPr lang="en-US" sz="3600" dirty="0">
                        <a:solidFill>
                          <a:schemeClr val="bg1"/>
                        </a:solidFill>
                      </a:endParaRPr>
                    </a:p>
                    <a:p>
                      <a:pPr algn="ctr" fontAlgn="ctr"/>
                      <a:endParaRPr lang="en-US" sz="3600" b="0" i="0" u="none" strike="noStrike" cap="small" baseline="0" dirty="0">
                        <a:solidFill>
                          <a:srgbClr val="000000"/>
                        </a:solidFill>
                        <a:effectLst/>
                        <a:latin typeface="Oxygen" panose="02000503000000000000" pitchFamily="2" charset="0"/>
                      </a:endParaRPr>
                    </a:p>
                  </a:txBody>
                  <a:tcPr marL="4763" marR="4763" marT="476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3179387"/>
                  </a:ext>
                </a:extLst>
              </a:tr>
            </a:tbl>
          </a:graphicData>
        </a:graphic>
      </p:graphicFrame>
      <p:sp>
        <p:nvSpPr>
          <p:cNvPr id="4" name="Star: 32 Points 3">
            <a:extLst>
              <a:ext uri="{FF2B5EF4-FFF2-40B4-BE49-F238E27FC236}">
                <a16:creationId xmlns:a16="http://schemas.microsoft.com/office/drawing/2014/main" id="{9D34FB73-85DE-EABC-36DB-3241AAB08D85}"/>
              </a:ext>
            </a:extLst>
          </p:cNvPr>
          <p:cNvSpPr/>
          <p:nvPr/>
        </p:nvSpPr>
        <p:spPr>
          <a:xfrm rot="21344965">
            <a:off x="3814985" y="652887"/>
            <a:ext cx="2829823" cy="1510642"/>
          </a:xfrm>
          <a:prstGeom prst="star32">
            <a:avLst>
              <a:gd name="adj" fmla="val 42327"/>
            </a:avLst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i="0" u="none" kern="1200" cap="small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  <a:ea typeface="+mn-ea"/>
                <a:cs typeface="+mn-cs"/>
              </a:rPr>
              <a:t>₹800</a:t>
            </a:r>
            <a:endParaRPr lang="en-US" sz="4800" dirty="0">
              <a:solidFill>
                <a:srgbClr val="FF0000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31F6572-B326-8A55-4E62-A6DACFC86C81}"/>
              </a:ext>
            </a:extLst>
          </p:cNvPr>
          <p:cNvCxnSpPr>
            <a:cxnSpLocks/>
          </p:cNvCxnSpPr>
          <p:nvPr/>
        </p:nvCxnSpPr>
        <p:spPr>
          <a:xfrm>
            <a:off x="4738530" y="408921"/>
            <a:ext cx="919135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47E1040-2707-EF45-FDF1-E67D7AA06E08}"/>
              </a:ext>
            </a:extLst>
          </p:cNvPr>
          <p:cNvCxnSpPr>
            <a:cxnSpLocks/>
          </p:cNvCxnSpPr>
          <p:nvPr/>
        </p:nvCxnSpPr>
        <p:spPr>
          <a:xfrm>
            <a:off x="4714587" y="4724715"/>
            <a:ext cx="100584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F0BA729-AA08-BA39-BA56-6D7424ADAD64}"/>
              </a:ext>
            </a:extLst>
          </p:cNvPr>
          <p:cNvCxnSpPr>
            <a:cxnSpLocks/>
          </p:cNvCxnSpPr>
          <p:nvPr/>
        </p:nvCxnSpPr>
        <p:spPr>
          <a:xfrm>
            <a:off x="4751771" y="2560718"/>
            <a:ext cx="905894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tar: 32 Points 19">
            <a:extLst>
              <a:ext uri="{FF2B5EF4-FFF2-40B4-BE49-F238E27FC236}">
                <a16:creationId xmlns:a16="http://schemas.microsoft.com/office/drawing/2014/main" id="{2292A354-C6FF-E1F8-D7E4-AF69F97ECCE7}"/>
              </a:ext>
            </a:extLst>
          </p:cNvPr>
          <p:cNvSpPr/>
          <p:nvPr/>
        </p:nvSpPr>
        <p:spPr>
          <a:xfrm rot="21344965">
            <a:off x="3865028" y="2663512"/>
            <a:ext cx="2829823" cy="1510642"/>
          </a:xfrm>
          <a:prstGeom prst="star32">
            <a:avLst>
              <a:gd name="adj" fmla="val 42327"/>
            </a:avLst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i="0" u="none" kern="1200" cap="small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  <a:ea typeface="+mn-ea"/>
                <a:cs typeface="+mn-cs"/>
              </a:rPr>
              <a:t>₹600</a:t>
            </a:r>
            <a:endParaRPr lang="en-US" sz="4800" dirty="0">
              <a:solidFill>
                <a:srgbClr val="FF0000"/>
              </a:solidFill>
            </a:endParaRPr>
          </a:p>
        </p:txBody>
      </p:sp>
      <p:sp>
        <p:nvSpPr>
          <p:cNvPr id="26" name="Star: 32 Points 25">
            <a:extLst>
              <a:ext uri="{FF2B5EF4-FFF2-40B4-BE49-F238E27FC236}">
                <a16:creationId xmlns:a16="http://schemas.microsoft.com/office/drawing/2014/main" id="{45388BB2-4C89-630D-B3AF-8FD73477081E}"/>
              </a:ext>
            </a:extLst>
          </p:cNvPr>
          <p:cNvSpPr/>
          <p:nvPr/>
        </p:nvSpPr>
        <p:spPr>
          <a:xfrm rot="21344965">
            <a:off x="3731830" y="5106106"/>
            <a:ext cx="3043596" cy="1605203"/>
          </a:xfrm>
          <a:prstGeom prst="star32">
            <a:avLst>
              <a:gd name="adj" fmla="val 42327"/>
            </a:avLst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300" b="1" i="0" u="none" kern="1200" cap="small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  <a:ea typeface="+mn-ea"/>
                <a:cs typeface="+mn-cs"/>
              </a:rPr>
              <a:t>₹1,000</a:t>
            </a:r>
            <a:endParaRPr lang="en-US" sz="4300" dirty="0">
              <a:solidFill>
                <a:srgbClr val="FF0000"/>
              </a:solidFill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2628103-18AD-2A12-8B9F-CBC1AFAD8C06}"/>
              </a:ext>
            </a:extLst>
          </p:cNvPr>
          <p:cNvCxnSpPr>
            <a:cxnSpLocks/>
          </p:cNvCxnSpPr>
          <p:nvPr/>
        </p:nvCxnSpPr>
        <p:spPr>
          <a:xfrm>
            <a:off x="4591178" y="7244511"/>
            <a:ext cx="100584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Star: 32 Points 29">
            <a:extLst>
              <a:ext uri="{FF2B5EF4-FFF2-40B4-BE49-F238E27FC236}">
                <a16:creationId xmlns:a16="http://schemas.microsoft.com/office/drawing/2014/main" id="{E26F7A0A-4269-0A41-5223-431E92ACBFB4}"/>
              </a:ext>
            </a:extLst>
          </p:cNvPr>
          <p:cNvSpPr/>
          <p:nvPr/>
        </p:nvSpPr>
        <p:spPr>
          <a:xfrm rot="21344965">
            <a:off x="3554021" y="8031057"/>
            <a:ext cx="3219087" cy="1605203"/>
          </a:xfrm>
          <a:prstGeom prst="star32">
            <a:avLst>
              <a:gd name="adj" fmla="val 42327"/>
            </a:avLst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300" b="1" i="0" u="none" kern="1200" cap="small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  <a:ea typeface="+mn-ea"/>
                <a:cs typeface="+mn-cs"/>
              </a:rPr>
              <a:t>₹2,000</a:t>
            </a:r>
            <a:endParaRPr lang="en-US" sz="43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6266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E19416A-42CE-BB82-1895-6C3769EC63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1145316"/>
              </p:ext>
            </p:extLst>
          </p:nvPr>
        </p:nvGraphicFramePr>
        <p:xfrm>
          <a:off x="29832" y="15903"/>
          <a:ext cx="6801568" cy="9863006"/>
        </p:xfrm>
        <a:graphic>
          <a:graphicData uri="http://schemas.openxmlformats.org/drawingml/2006/table">
            <a:tbl>
              <a:tblPr/>
              <a:tblGrid>
                <a:gridCol w="4342143">
                  <a:extLst>
                    <a:ext uri="{9D8B030D-6E8A-4147-A177-3AD203B41FA5}">
                      <a16:colId xmlns:a16="http://schemas.microsoft.com/office/drawing/2014/main" val="3534591294"/>
                    </a:ext>
                  </a:extLst>
                </a:gridCol>
                <a:gridCol w="2459425">
                  <a:extLst>
                    <a:ext uri="{9D8B030D-6E8A-4147-A177-3AD203B41FA5}">
                      <a16:colId xmlns:a16="http://schemas.microsoft.com/office/drawing/2014/main" val="3084731303"/>
                    </a:ext>
                  </a:extLst>
                </a:gridCol>
              </a:tblGrid>
              <a:tr h="409603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b="1" i="0" u="none" strike="noStrike" kern="1200" cap="small" baseline="0" dirty="0" err="1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Oxygen" panose="02000503000000000000" pitchFamily="2" charset="0"/>
                          <a:ea typeface="+mn-ea"/>
                          <a:cs typeface="+mn-cs"/>
                        </a:rPr>
                        <a:t>B.Com</a:t>
                      </a:r>
                      <a:r>
                        <a:rPr lang="en-US" sz="4400" b="1" i="0" u="none" strike="noStrike" kern="1200" cap="small" baseline="0" dirty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Oxygen" panose="02000503000000000000" pitchFamily="2" charset="0"/>
                          <a:ea typeface="+mn-ea"/>
                          <a:cs typeface="+mn-cs"/>
                        </a:rPr>
                        <a:t>. (Hons.)</a:t>
                      </a:r>
                    </a:p>
                    <a:p>
                      <a:pPr lvl="0" algn="ctr" fontAlgn="ctr">
                        <a:lnSpc>
                          <a:spcPct val="100000"/>
                        </a:lnSpc>
                      </a:pPr>
                      <a:r>
                        <a:rPr lang="en-US" sz="4800" b="1" i="0" u="none" strike="noStrike" cap="small" baseline="0" dirty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Oxygen" panose="02000503000000000000" pitchFamily="2" charset="0"/>
                        </a:rPr>
                        <a:t>Per Subject</a:t>
                      </a:r>
                      <a:endParaRPr lang="en-US" sz="1050" b="1" i="0" u="none" strike="noStrike" cap="small" baseline="0" dirty="0"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Oxygen" panose="02000503000000000000" pitchFamily="2" charset="0"/>
                      </a:endParaRPr>
                    </a:p>
                    <a:p>
                      <a:pPr lvl="0" algn="ctr" fontAlgn="ctr">
                        <a:lnSpc>
                          <a:spcPct val="100000"/>
                        </a:lnSpc>
                      </a:pPr>
                      <a:endParaRPr lang="en-US" sz="2800" b="1" i="0" u="none" strike="noStrike" cap="small" baseline="0" dirty="0"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Oxygen" panose="02000503000000000000" pitchFamily="2" charset="0"/>
                      </a:endParaRPr>
                    </a:p>
                  </a:txBody>
                  <a:tcPr marL="4763" marR="4763" marT="476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1" i="0" u="none" kern="1200" cap="small" dirty="0"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Oxygen" panose="02000503000000000000" pitchFamily="2" charset="0"/>
                        <a:ea typeface="+mn-ea"/>
                        <a:cs typeface="+mn-cs"/>
                      </a:endParaRPr>
                    </a:p>
                    <a:p>
                      <a:pPr marL="0" marR="0" lvl="0" indent="0" algn="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i="0" u="none" kern="1200" cap="small" dirty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Oxygen" panose="02000503000000000000" pitchFamily="2" charset="0"/>
                          <a:ea typeface="+mn-ea"/>
                          <a:cs typeface="+mn-cs"/>
                        </a:rPr>
                        <a:t>  ₹2,400 </a:t>
                      </a:r>
                      <a:r>
                        <a:rPr lang="en-US" sz="2400" b="1" i="0" u="none" strike="noStrike" kern="1200" cap="small" baseline="0" dirty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Oxygen" panose="02000503000000000000" pitchFamily="2" charset="0"/>
                          <a:ea typeface="+mn-ea"/>
                          <a:cs typeface="+mn-cs"/>
                        </a:rPr>
                        <a:t>/ month</a:t>
                      </a:r>
                      <a:r>
                        <a:rPr lang="en-US" sz="2400" b="1" i="0" u="none" kern="1200" cap="small" dirty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Oxygen" panose="02000503000000000000" pitchFamily="2" charset="0"/>
                          <a:ea typeface="+mn-ea"/>
                          <a:cs typeface="+mn-cs"/>
                        </a:rPr>
                        <a:t>  </a:t>
                      </a:r>
                      <a:endParaRPr lang="en-US" sz="3600" dirty="0">
                        <a:solidFill>
                          <a:srgbClr val="C00000"/>
                        </a:solidFill>
                      </a:endParaRPr>
                    </a:p>
                  </a:txBody>
                  <a:tcPr marL="4763" marR="4763" marT="476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1831411"/>
                  </a:ext>
                </a:extLst>
              </a:tr>
              <a:tr h="993448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b="1" i="0" u="none" strike="noStrike" kern="1200" cap="small" baseline="0" dirty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Oxygen" panose="02000503000000000000" pitchFamily="2" charset="0"/>
                          <a:ea typeface="+mn-ea"/>
                          <a:cs typeface="+mn-cs"/>
                        </a:rPr>
                        <a:t>B.B.A. / </a:t>
                      </a:r>
                      <a:r>
                        <a:rPr lang="en-US" sz="4400" b="1" i="0" u="none" strike="noStrike" kern="1200" cap="small" baseline="0" dirty="0" err="1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Oxygen" panose="02000503000000000000" pitchFamily="2" charset="0"/>
                          <a:ea typeface="+mn-ea"/>
                          <a:cs typeface="+mn-cs"/>
                        </a:rPr>
                        <a:t>B.Com</a:t>
                      </a:r>
                      <a:r>
                        <a:rPr lang="en-US" sz="4400" b="1" i="0" u="none" strike="noStrike" kern="1200" cap="small" baseline="0" dirty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Oxygen" panose="02000503000000000000" pitchFamily="2" charset="0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lvl="0" algn="ctr" fontAlgn="ctr">
                        <a:lnSpc>
                          <a:spcPct val="100000"/>
                        </a:lnSpc>
                      </a:pPr>
                      <a:r>
                        <a:rPr lang="en-US" sz="4800" b="1" i="0" u="none" strike="noStrike" cap="small" baseline="0" dirty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Oxygen" panose="02000503000000000000" pitchFamily="2" charset="0"/>
                        </a:rPr>
                        <a:t>Per Subject</a:t>
                      </a:r>
                    </a:p>
                    <a:p>
                      <a:pPr lvl="0" algn="ctr" fontAlgn="ctr">
                        <a:lnSpc>
                          <a:spcPct val="100000"/>
                        </a:lnSpc>
                      </a:pPr>
                      <a:endParaRPr lang="en-US" sz="2800" b="1" i="0" u="none" strike="noStrike" cap="small" baseline="0" dirty="0"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Oxygen" panose="02000503000000000000" pitchFamily="2" charset="0"/>
                      </a:endParaRPr>
                    </a:p>
                  </a:txBody>
                  <a:tcPr marL="4763" marR="4763" marT="476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1" i="0" u="none" kern="1200" cap="small" dirty="0"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Oxygen" panose="02000503000000000000" pitchFamily="2" charset="0"/>
                        <a:ea typeface="+mn-ea"/>
                        <a:cs typeface="+mn-cs"/>
                      </a:endParaRPr>
                    </a:p>
                    <a:p>
                      <a:pPr marL="0" marR="0" lvl="0" indent="0" algn="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i="0" u="none" kern="1200" cap="small" dirty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Oxygen" panose="02000503000000000000" pitchFamily="2" charset="0"/>
                          <a:ea typeface="+mn-ea"/>
                          <a:cs typeface="+mn-cs"/>
                        </a:rPr>
                        <a:t>  ₹2,000 </a:t>
                      </a:r>
                      <a:r>
                        <a:rPr lang="en-US" sz="2400" b="1" i="0" u="none" strike="noStrike" kern="1200" cap="small" baseline="0" dirty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Oxygen" panose="02000503000000000000" pitchFamily="2" charset="0"/>
                          <a:ea typeface="+mn-ea"/>
                          <a:cs typeface="+mn-cs"/>
                        </a:rPr>
                        <a:t>/ month</a:t>
                      </a:r>
                      <a:r>
                        <a:rPr lang="en-US" sz="2400" b="1" i="0" u="none" kern="1200" cap="small" dirty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Oxygen" panose="02000503000000000000" pitchFamily="2" charset="0"/>
                          <a:ea typeface="+mn-ea"/>
                          <a:cs typeface="+mn-cs"/>
                        </a:rPr>
                        <a:t>  </a:t>
                      </a:r>
                      <a:endParaRPr lang="en-US" sz="3600" dirty="0">
                        <a:solidFill>
                          <a:srgbClr val="C00000"/>
                        </a:solidFill>
                      </a:endParaRPr>
                    </a:p>
                  </a:txBody>
                  <a:tcPr marL="4763" marR="4763" marT="476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1777322"/>
                  </a:ext>
                </a:extLst>
              </a:tr>
              <a:tr h="846379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b="1" i="0" u="none" strike="noStrike" kern="1200" cap="small" baseline="0" dirty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Oxygen" panose="02000503000000000000" pitchFamily="2" charset="0"/>
                          <a:ea typeface="+mn-ea"/>
                          <a:cs typeface="+mn-cs"/>
                        </a:rPr>
                        <a:t>C.A., C.M.A., C.S.</a:t>
                      </a:r>
                    </a:p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0" b="1" i="0" u="none" strike="noStrike" cap="small" baseline="0" dirty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Oxygen" panose="02000503000000000000" pitchFamily="2" charset="0"/>
                        </a:rPr>
                        <a:t>Foundation</a:t>
                      </a:r>
                    </a:p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0" b="1" i="0" u="none" strike="noStrike" cap="small" baseline="0" dirty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Oxygen" panose="02000503000000000000" pitchFamily="2" charset="0"/>
                        </a:rPr>
                        <a:t>Inter</a:t>
                      </a:r>
                    </a:p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0" b="1" i="0" u="none" strike="noStrike" cap="small" baseline="0" dirty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Oxygen" panose="02000503000000000000" pitchFamily="2" charset="0"/>
                        </a:rPr>
                        <a:t>Final</a:t>
                      </a:r>
                    </a:p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u="none" strike="noStrike" cap="small" baseline="0" dirty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Oxygen" panose="02000503000000000000" pitchFamily="2" charset="0"/>
                        </a:rPr>
                        <a:t>C.F.A. Discounted Fees: </a:t>
                      </a:r>
                      <a:r>
                        <a:rPr lang="en-US" sz="2000" b="1" i="0" u="none" kern="1200" cap="small" dirty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Oxygen" panose="02000503000000000000" pitchFamily="2" charset="0"/>
                          <a:ea typeface="+mn-ea"/>
                          <a:cs typeface="+mn-cs"/>
                        </a:rPr>
                        <a:t>₹25, 30 &amp; 35K</a:t>
                      </a:r>
                      <a:endParaRPr lang="en-US" sz="2000" b="1" i="0" u="none" strike="noStrike" cap="small" baseline="0" dirty="0"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Oxygen" panose="02000503000000000000" pitchFamily="2" charset="0"/>
                      </a:endParaRPr>
                    </a:p>
                  </a:txBody>
                  <a:tcPr marL="4763" marR="4763" marT="476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1" i="0" u="none" kern="1200" cap="small" dirty="0"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Oxygen" panose="02000503000000000000" pitchFamily="2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i="0" u="none" kern="1200" cap="small" dirty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Oxygen" panose="02000503000000000000" pitchFamily="2" charset="0"/>
                          <a:ea typeface="+mn-ea"/>
                          <a:cs typeface="+mn-cs"/>
                        </a:rPr>
                        <a:t>(Per Sem)</a:t>
                      </a:r>
                    </a:p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1" i="0" u="none" kern="1200" cap="small" dirty="0"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Oxygen" panose="02000503000000000000" pitchFamily="2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1" i="0" u="none" kern="1200" cap="small" dirty="0"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Oxygen" panose="02000503000000000000" pitchFamily="2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1" i="0" u="none" kern="1200" cap="small" dirty="0"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Oxygen" panose="02000503000000000000" pitchFamily="2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1" i="0" u="none" kern="1200" cap="small" dirty="0"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Oxygen" panose="02000503000000000000" pitchFamily="2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i="0" u="none" kern="1200" cap="small" dirty="0"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Oxygen" panose="02000503000000000000" pitchFamily="2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u="none" kern="1200" cap="small" dirty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Oxygen" panose="02000503000000000000" pitchFamily="2" charset="0"/>
                          <a:ea typeface="+mn-ea"/>
                          <a:cs typeface="+mn-cs"/>
                        </a:rPr>
                        <a:t>For Found, Inter &amp; Final</a:t>
                      </a:r>
                      <a:endParaRPr lang="en-US" sz="2400" b="1" i="0" u="none" kern="1200" cap="small" dirty="0"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Oxygen" panose="02000503000000000000" pitchFamily="2" charset="0"/>
                        <a:ea typeface="+mn-ea"/>
                        <a:cs typeface="+mn-cs"/>
                      </a:endParaRPr>
                    </a:p>
                  </a:txBody>
                  <a:tcPr marL="4763" marR="4763" marT="476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1322545"/>
                  </a:ext>
                </a:extLst>
              </a:tr>
              <a:tr h="2381117"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sz="4400" b="1" i="0" u="none" strike="noStrike" cap="small" baseline="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Oxygen" panose="02000503000000000000" pitchFamily="2" charset="0"/>
                        </a:rPr>
                        <a:t>L.L.B.</a:t>
                      </a:r>
                    </a:p>
                    <a:p>
                      <a:pPr lvl="0" algn="ctr" fontAlgn="ctr"/>
                      <a:r>
                        <a:rPr lang="en-US" sz="4400" b="1" i="0" u="none" strike="noStrike" cap="small" baseline="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Oxygen" panose="02000503000000000000" pitchFamily="2" charset="0"/>
                        </a:rPr>
                        <a:t>L.L.M.</a:t>
                      </a:r>
                    </a:p>
                    <a:p>
                      <a:pPr lvl="0" algn="ctr" fontAlgn="ctr"/>
                      <a:r>
                        <a:rPr lang="en-US" sz="4400" b="1" i="0" u="none" strike="noStrike" cap="small" baseline="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Oxygen" panose="02000503000000000000" pitchFamily="2" charset="0"/>
                        </a:rPr>
                        <a:t>C.L.A.T.</a:t>
                      </a: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i="0" u="none" kern="1200" cap="small" dirty="0"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Oxygen" panose="02000503000000000000" pitchFamily="2" charset="0"/>
                        <a:ea typeface="+mn-ea"/>
                        <a:cs typeface="+mn-cs"/>
                      </a:endParaRPr>
                    </a:p>
                    <a:p>
                      <a:pPr marL="0" marR="0" lvl="0" indent="0" algn="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i="0" u="none" kern="1200" cap="small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Oxygen" panose="02000503000000000000" pitchFamily="2" charset="0"/>
                          <a:ea typeface="+mn-ea"/>
                          <a:cs typeface="+mn-cs"/>
                        </a:rPr>
                        <a:t>  ₹4,000 </a:t>
                      </a:r>
                      <a:r>
                        <a:rPr lang="en-US" sz="2400" b="1" i="0" u="none" strike="noStrike" kern="1200" cap="small" baseline="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Oxygen" panose="02000503000000000000" pitchFamily="2" charset="0"/>
                          <a:ea typeface="+mn-ea"/>
                          <a:cs typeface="+mn-cs"/>
                        </a:rPr>
                        <a:t>/ month</a:t>
                      </a:r>
                      <a:r>
                        <a:rPr lang="en-US" sz="2400" b="1" i="0" u="none" kern="1200" cap="small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Oxygen" panose="02000503000000000000" pitchFamily="2" charset="0"/>
                          <a:ea typeface="+mn-ea"/>
                          <a:cs typeface="+mn-cs"/>
                        </a:rPr>
                        <a:t>  </a:t>
                      </a:r>
                      <a:endParaRPr lang="en-US" sz="3600" dirty="0">
                        <a:solidFill>
                          <a:schemeClr val="bg1"/>
                        </a:solidFill>
                      </a:endParaRPr>
                    </a:p>
                    <a:p>
                      <a:pPr algn="ctr" fontAlgn="ctr"/>
                      <a:endParaRPr lang="en-US" sz="3600" b="0" i="0" u="none" strike="noStrike" cap="small" baseline="0" dirty="0">
                        <a:solidFill>
                          <a:srgbClr val="000000"/>
                        </a:solidFill>
                        <a:effectLst/>
                        <a:latin typeface="Oxygen" panose="02000503000000000000" pitchFamily="2" charset="0"/>
                      </a:endParaRPr>
                    </a:p>
                  </a:txBody>
                  <a:tcPr marL="4763" marR="4763" marT="476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3179387"/>
                  </a:ext>
                </a:extLst>
              </a:tr>
            </a:tbl>
          </a:graphicData>
        </a:graphic>
      </p:graphicFrame>
      <p:sp>
        <p:nvSpPr>
          <p:cNvPr id="4" name="Star: 32 Points 3">
            <a:extLst>
              <a:ext uri="{FF2B5EF4-FFF2-40B4-BE49-F238E27FC236}">
                <a16:creationId xmlns:a16="http://schemas.microsoft.com/office/drawing/2014/main" id="{9D34FB73-85DE-EABC-36DB-3241AAB08D85}"/>
              </a:ext>
            </a:extLst>
          </p:cNvPr>
          <p:cNvSpPr/>
          <p:nvPr/>
        </p:nvSpPr>
        <p:spPr>
          <a:xfrm rot="21344965">
            <a:off x="3811316" y="670795"/>
            <a:ext cx="3005508" cy="1510642"/>
          </a:xfrm>
          <a:prstGeom prst="star32">
            <a:avLst>
              <a:gd name="adj" fmla="val 42327"/>
            </a:avLst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i="0" u="none" kern="1200" cap="small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  <a:ea typeface="+mn-ea"/>
                <a:cs typeface="+mn-cs"/>
              </a:rPr>
              <a:t>₹1,200</a:t>
            </a:r>
            <a:endParaRPr lang="en-US" sz="4400" dirty="0">
              <a:solidFill>
                <a:srgbClr val="FF0000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31F6572-B326-8A55-4E62-A6DACFC86C81}"/>
              </a:ext>
            </a:extLst>
          </p:cNvPr>
          <p:cNvCxnSpPr>
            <a:cxnSpLocks/>
          </p:cNvCxnSpPr>
          <p:nvPr/>
        </p:nvCxnSpPr>
        <p:spPr>
          <a:xfrm>
            <a:off x="4684741" y="402945"/>
            <a:ext cx="919135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F0BA729-AA08-BA39-BA56-6D7424ADAD64}"/>
              </a:ext>
            </a:extLst>
          </p:cNvPr>
          <p:cNvCxnSpPr>
            <a:cxnSpLocks/>
          </p:cNvCxnSpPr>
          <p:nvPr/>
        </p:nvCxnSpPr>
        <p:spPr>
          <a:xfrm>
            <a:off x="4694523" y="2566694"/>
            <a:ext cx="905894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Star: 32 Points 29">
            <a:extLst>
              <a:ext uri="{FF2B5EF4-FFF2-40B4-BE49-F238E27FC236}">
                <a16:creationId xmlns:a16="http://schemas.microsoft.com/office/drawing/2014/main" id="{E26F7A0A-4269-0A41-5223-431E92ACBFB4}"/>
              </a:ext>
            </a:extLst>
          </p:cNvPr>
          <p:cNvSpPr/>
          <p:nvPr/>
        </p:nvSpPr>
        <p:spPr>
          <a:xfrm rot="21344965">
            <a:off x="3320341" y="8139228"/>
            <a:ext cx="3219087" cy="1605203"/>
          </a:xfrm>
          <a:prstGeom prst="star32">
            <a:avLst>
              <a:gd name="adj" fmla="val 42327"/>
            </a:avLst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300" b="1" i="0" u="none" kern="1200" cap="small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  <a:ea typeface="+mn-ea"/>
                <a:cs typeface="+mn-cs"/>
              </a:rPr>
              <a:t>₹2,000</a:t>
            </a:r>
            <a:endParaRPr lang="en-US" sz="4300" dirty="0">
              <a:solidFill>
                <a:srgbClr val="FF0000"/>
              </a:solidFill>
            </a:endParaRPr>
          </a:p>
        </p:txBody>
      </p:sp>
      <p:sp>
        <p:nvSpPr>
          <p:cNvPr id="2" name="Star: 32 Points 1">
            <a:extLst>
              <a:ext uri="{FF2B5EF4-FFF2-40B4-BE49-F238E27FC236}">
                <a16:creationId xmlns:a16="http://schemas.microsoft.com/office/drawing/2014/main" id="{07FAAF4B-656D-44D2-0EFC-9586E53DEDB1}"/>
              </a:ext>
            </a:extLst>
          </p:cNvPr>
          <p:cNvSpPr/>
          <p:nvPr/>
        </p:nvSpPr>
        <p:spPr>
          <a:xfrm rot="21344965">
            <a:off x="3750742" y="2830418"/>
            <a:ext cx="3101216" cy="1510642"/>
          </a:xfrm>
          <a:prstGeom prst="star32">
            <a:avLst>
              <a:gd name="adj" fmla="val 42327"/>
            </a:avLst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i="0" u="none" kern="1200" cap="small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  <a:ea typeface="+mn-ea"/>
                <a:cs typeface="+mn-cs"/>
              </a:rPr>
              <a:t>₹1,000</a:t>
            </a:r>
            <a:endParaRPr lang="en-US" sz="4400" dirty="0">
              <a:solidFill>
                <a:srgbClr val="FF000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0A2D6AF-065B-38AD-3B57-76E8FB9D104B}"/>
              </a:ext>
            </a:extLst>
          </p:cNvPr>
          <p:cNvSpPr/>
          <p:nvPr/>
        </p:nvSpPr>
        <p:spPr>
          <a:xfrm>
            <a:off x="3647077" y="6726413"/>
            <a:ext cx="864859" cy="4282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i="0" u="none" kern="1200" cap="small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₹ 5</a:t>
            </a:r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0K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DF24C8A-C040-7EFF-43FF-5F6214E0C3C4}"/>
              </a:ext>
            </a:extLst>
          </p:cNvPr>
          <p:cNvCxnSpPr>
            <a:cxnSpLocks/>
          </p:cNvCxnSpPr>
          <p:nvPr/>
        </p:nvCxnSpPr>
        <p:spPr>
          <a:xfrm>
            <a:off x="3807125" y="6940844"/>
            <a:ext cx="687003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D83EEC7-B105-D82C-E0E0-C2ABFD32D2FC}"/>
              </a:ext>
            </a:extLst>
          </p:cNvPr>
          <p:cNvCxnSpPr>
            <a:cxnSpLocks/>
          </p:cNvCxnSpPr>
          <p:nvPr/>
        </p:nvCxnSpPr>
        <p:spPr>
          <a:xfrm>
            <a:off x="4598035" y="7966988"/>
            <a:ext cx="100584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75590C00-1D4A-F615-D040-3AB41B7287E2}"/>
              </a:ext>
            </a:extLst>
          </p:cNvPr>
          <p:cNvSpPr/>
          <p:nvPr/>
        </p:nvSpPr>
        <p:spPr>
          <a:xfrm>
            <a:off x="3647077" y="6116813"/>
            <a:ext cx="864859" cy="4282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i="0" u="none" kern="1200" cap="small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₹ 4</a:t>
            </a:r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0K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4A4EA87-14E0-80E8-1654-4D26AB4BCDDB}"/>
              </a:ext>
            </a:extLst>
          </p:cNvPr>
          <p:cNvCxnSpPr>
            <a:cxnSpLocks/>
          </p:cNvCxnSpPr>
          <p:nvPr/>
        </p:nvCxnSpPr>
        <p:spPr>
          <a:xfrm>
            <a:off x="3766485" y="6331244"/>
            <a:ext cx="687003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EB2247D0-D9C4-6932-A67B-ABA0F4FEF28D}"/>
              </a:ext>
            </a:extLst>
          </p:cNvPr>
          <p:cNvSpPr/>
          <p:nvPr/>
        </p:nvSpPr>
        <p:spPr>
          <a:xfrm>
            <a:off x="3636917" y="5497053"/>
            <a:ext cx="864859" cy="4282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i="0" u="none" kern="1200" cap="small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₹ </a:t>
            </a:r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30K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47E1040-2707-EF45-FDF1-E67D7AA06E08}"/>
              </a:ext>
            </a:extLst>
          </p:cNvPr>
          <p:cNvCxnSpPr>
            <a:cxnSpLocks/>
          </p:cNvCxnSpPr>
          <p:nvPr/>
        </p:nvCxnSpPr>
        <p:spPr>
          <a:xfrm>
            <a:off x="3756325" y="5711484"/>
            <a:ext cx="687003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tar: 32 Points 12">
            <a:extLst>
              <a:ext uri="{FF2B5EF4-FFF2-40B4-BE49-F238E27FC236}">
                <a16:creationId xmlns:a16="http://schemas.microsoft.com/office/drawing/2014/main" id="{A82AB7B9-DCE4-45E1-A527-691CCA598421}"/>
              </a:ext>
            </a:extLst>
          </p:cNvPr>
          <p:cNvSpPr/>
          <p:nvPr/>
        </p:nvSpPr>
        <p:spPr>
          <a:xfrm rot="21344965">
            <a:off x="4578257" y="6567434"/>
            <a:ext cx="1908022" cy="704725"/>
          </a:xfrm>
          <a:prstGeom prst="star32">
            <a:avLst>
              <a:gd name="adj" fmla="val 42327"/>
            </a:avLst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i="0" u="none" kern="1200" cap="small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  <a:ea typeface="+mn-ea"/>
                <a:cs typeface="+mn-cs"/>
              </a:rPr>
              <a:t>₹</a:t>
            </a:r>
            <a:r>
              <a:rPr lang="en-US" sz="3200" b="1" cap="small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2</a:t>
            </a:r>
            <a:r>
              <a:rPr lang="en-US" sz="3200" b="1" i="0" u="none" kern="1200" cap="small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  <a:ea typeface="+mn-ea"/>
                <a:cs typeface="+mn-cs"/>
              </a:rPr>
              <a:t>5K</a:t>
            </a:r>
            <a:endParaRPr lang="en-US" sz="4400" dirty="0">
              <a:solidFill>
                <a:srgbClr val="FF0000"/>
              </a:solidFill>
            </a:endParaRPr>
          </a:p>
        </p:txBody>
      </p:sp>
      <p:sp>
        <p:nvSpPr>
          <p:cNvPr id="10" name="Star: 32 Points 9">
            <a:extLst>
              <a:ext uri="{FF2B5EF4-FFF2-40B4-BE49-F238E27FC236}">
                <a16:creationId xmlns:a16="http://schemas.microsoft.com/office/drawing/2014/main" id="{83D56425-9CA1-E6B9-36AB-FF8C558EED98}"/>
              </a:ext>
            </a:extLst>
          </p:cNvPr>
          <p:cNvSpPr/>
          <p:nvPr/>
        </p:nvSpPr>
        <p:spPr>
          <a:xfrm rot="21344965">
            <a:off x="4547805" y="5958618"/>
            <a:ext cx="1886861" cy="704725"/>
          </a:xfrm>
          <a:prstGeom prst="star32">
            <a:avLst>
              <a:gd name="adj" fmla="val 42327"/>
            </a:avLst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i="0" u="none" kern="1200" cap="small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  <a:ea typeface="+mn-ea"/>
                <a:cs typeface="+mn-cs"/>
              </a:rPr>
              <a:t>₹</a:t>
            </a:r>
            <a:r>
              <a:rPr lang="en-US" sz="3200" b="1" cap="small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20</a:t>
            </a:r>
            <a:r>
              <a:rPr lang="en-US" sz="3200" b="1" i="0" u="none" kern="1200" cap="small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  <a:ea typeface="+mn-ea"/>
                <a:cs typeface="+mn-cs"/>
              </a:rPr>
              <a:t>K</a:t>
            </a:r>
            <a:endParaRPr lang="en-US" sz="4400" dirty="0">
              <a:solidFill>
                <a:srgbClr val="FF0000"/>
              </a:solidFill>
            </a:endParaRPr>
          </a:p>
        </p:txBody>
      </p:sp>
      <p:sp>
        <p:nvSpPr>
          <p:cNvPr id="8" name="Star: 32 Points 7">
            <a:extLst>
              <a:ext uri="{FF2B5EF4-FFF2-40B4-BE49-F238E27FC236}">
                <a16:creationId xmlns:a16="http://schemas.microsoft.com/office/drawing/2014/main" id="{BCB45559-6CF2-9F75-06B9-4244CE62B8A8}"/>
              </a:ext>
            </a:extLst>
          </p:cNvPr>
          <p:cNvSpPr/>
          <p:nvPr/>
        </p:nvSpPr>
        <p:spPr>
          <a:xfrm rot="21344965">
            <a:off x="4527433" y="5337447"/>
            <a:ext cx="1924927" cy="704725"/>
          </a:xfrm>
          <a:prstGeom prst="star32">
            <a:avLst>
              <a:gd name="adj" fmla="val 42327"/>
            </a:avLst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i="0" u="none" kern="1200" cap="small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  <a:ea typeface="+mn-ea"/>
                <a:cs typeface="+mn-cs"/>
              </a:rPr>
              <a:t>₹15K</a:t>
            </a:r>
            <a:endParaRPr lang="en-US" sz="4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2585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E19416A-42CE-BB82-1895-6C3769EC63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1748606"/>
              </p:ext>
            </p:extLst>
          </p:nvPr>
        </p:nvGraphicFramePr>
        <p:xfrm>
          <a:off x="29832" y="15903"/>
          <a:ext cx="6801568" cy="9848852"/>
        </p:xfrm>
        <a:graphic>
          <a:graphicData uri="http://schemas.openxmlformats.org/drawingml/2006/table">
            <a:tbl>
              <a:tblPr/>
              <a:tblGrid>
                <a:gridCol w="4342143">
                  <a:extLst>
                    <a:ext uri="{9D8B030D-6E8A-4147-A177-3AD203B41FA5}">
                      <a16:colId xmlns:a16="http://schemas.microsoft.com/office/drawing/2014/main" val="3534591294"/>
                    </a:ext>
                  </a:extLst>
                </a:gridCol>
                <a:gridCol w="2459425">
                  <a:extLst>
                    <a:ext uri="{9D8B030D-6E8A-4147-A177-3AD203B41FA5}">
                      <a16:colId xmlns:a16="http://schemas.microsoft.com/office/drawing/2014/main" val="3084731303"/>
                    </a:ext>
                  </a:extLst>
                </a:gridCol>
              </a:tblGrid>
              <a:tr h="409603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i="0" u="none" strike="noStrike" kern="1200" cap="small" baseline="0" dirty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Oxygen" panose="02000503000000000000" pitchFamily="2" charset="0"/>
                          <a:ea typeface="+mn-ea"/>
                          <a:cs typeface="+mn-cs"/>
                        </a:rPr>
                        <a:t>Artificial Intelligence</a:t>
                      </a:r>
                      <a:endParaRPr lang="en-US" sz="800" b="1" i="0" u="none" strike="noStrike" cap="small" baseline="0" dirty="0"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Oxygen" panose="02000503000000000000" pitchFamily="2" charset="0"/>
                      </a:endParaRPr>
                    </a:p>
                    <a:p>
                      <a:pPr lvl="0" algn="ctr" fontAlgn="ctr">
                        <a:lnSpc>
                          <a:spcPct val="100000"/>
                        </a:lnSpc>
                      </a:pPr>
                      <a:endParaRPr lang="it-IT" sz="300" b="1" i="0" u="none" strike="noStrike" cap="small" baseline="0" dirty="0"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Oxygen" panose="02000503000000000000" pitchFamily="2" charset="0"/>
                      </a:endParaRPr>
                    </a:p>
                    <a:p>
                      <a:pPr lvl="0" algn="ctr" fontAlgn="ctr">
                        <a:lnSpc>
                          <a:spcPct val="100000"/>
                        </a:lnSpc>
                      </a:pPr>
                      <a:r>
                        <a:rPr lang="it-IT" sz="1800" b="1" i="0" u="none" strike="noStrike" cap="small" baseline="0" dirty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Oxygen" panose="02000503000000000000" pitchFamily="2" charset="0"/>
                        </a:rPr>
                        <a:t>AI Basics, Python &amp; Data Analytics,</a:t>
                      </a:r>
                    </a:p>
                    <a:p>
                      <a:pPr lvl="0" algn="ctr" fontAlgn="ctr">
                        <a:lnSpc>
                          <a:spcPct val="100000"/>
                        </a:lnSpc>
                      </a:pPr>
                      <a:r>
                        <a:rPr lang="it-IT" sz="1800" b="1" i="0" u="none" strike="noStrike" cap="small" baseline="0" dirty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Oxygen" panose="02000503000000000000" pitchFamily="2" charset="0"/>
                        </a:rPr>
                        <a:t>AI/ML &amp; Data Science, DSP, NLP</a:t>
                      </a:r>
                    </a:p>
                    <a:p>
                      <a:pPr lvl="0" algn="ctr" fontAlgn="ctr">
                        <a:lnSpc>
                          <a:spcPct val="100000"/>
                        </a:lnSpc>
                      </a:pPr>
                      <a:r>
                        <a:rPr lang="it-IT" sz="1800" b="1" i="0" u="none" strike="noStrike" cap="small" baseline="0" dirty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Oxygen" panose="02000503000000000000" pitchFamily="2" charset="0"/>
                        </a:rPr>
                        <a:t>Computer Vision, IoT &amp; Robotics</a:t>
                      </a:r>
                    </a:p>
                    <a:p>
                      <a:pPr lvl="0" algn="ctr" fontAlgn="ctr">
                        <a:lnSpc>
                          <a:spcPct val="100000"/>
                        </a:lnSpc>
                      </a:pPr>
                      <a:endParaRPr lang="it-IT" sz="900" b="1" i="0" u="none" strike="noStrike" cap="small" baseline="0" dirty="0"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Oxygen" panose="02000503000000000000" pitchFamily="2" charset="0"/>
                      </a:endParaRPr>
                    </a:p>
                  </a:txBody>
                  <a:tcPr marL="4763" marR="4763" marT="476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1" i="0" u="none" kern="1200" cap="small" dirty="0"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Oxygen" panose="02000503000000000000" pitchFamily="2" charset="0"/>
                        <a:ea typeface="+mn-ea"/>
                        <a:cs typeface="+mn-cs"/>
                      </a:endParaRPr>
                    </a:p>
                    <a:p>
                      <a:pPr marL="0" marR="0" lvl="0" indent="0" algn="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i="0" u="none" kern="1200" cap="small" dirty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Oxygen" panose="02000503000000000000" pitchFamily="2" charset="0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sz="2000" b="1" i="0" u="none" kern="1200" cap="small" dirty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Oxygen" panose="02000503000000000000" pitchFamily="2" charset="0"/>
                          <a:ea typeface="+mn-ea"/>
                          <a:cs typeface="+mn-cs"/>
                        </a:rPr>
                        <a:t>₹18K </a:t>
                      </a:r>
                      <a:r>
                        <a:rPr lang="en-US" sz="2000" b="1" i="0" u="none" strike="noStrike" kern="1200" cap="small" baseline="0" dirty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Oxygen" panose="02000503000000000000" pitchFamily="2" charset="0"/>
                          <a:ea typeface="+mn-ea"/>
                          <a:cs typeface="+mn-cs"/>
                        </a:rPr>
                        <a:t>/ 3 months</a:t>
                      </a:r>
                      <a:r>
                        <a:rPr lang="en-US" sz="1800" b="1" i="0" u="none" strike="noStrike" kern="1200" cap="small" baseline="0" dirty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Oxygen" panose="02000503000000000000" pitchFamily="2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1" i="0" u="none" kern="1200" cap="small" dirty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Oxygen" panose="02000503000000000000" pitchFamily="2" charset="0"/>
                          <a:ea typeface="+mn-ea"/>
                          <a:cs typeface="+mn-cs"/>
                        </a:rPr>
                        <a:t>  </a:t>
                      </a:r>
                      <a:endParaRPr lang="en-US" sz="3600" dirty="0">
                        <a:solidFill>
                          <a:srgbClr val="C00000"/>
                        </a:solidFill>
                      </a:endParaRPr>
                    </a:p>
                  </a:txBody>
                  <a:tcPr marL="4763" marR="4763" marT="476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1831411"/>
                  </a:ext>
                </a:extLst>
              </a:tr>
              <a:tr h="993448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b="1" i="0" u="none" strike="noStrike" kern="1200" cap="small" baseline="0" dirty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Oxygen" panose="02000503000000000000" pitchFamily="2" charset="0"/>
                          <a:ea typeface="+mn-ea"/>
                          <a:cs typeface="+mn-cs"/>
                        </a:rPr>
                        <a:t>I.T. Courses</a:t>
                      </a:r>
                    </a:p>
                    <a:p>
                      <a:pPr lvl="0" algn="ctr" fontAlgn="ctr">
                        <a:lnSpc>
                          <a:spcPct val="100000"/>
                        </a:lnSpc>
                      </a:pPr>
                      <a:r>
                        <a:rPr lang="en-US" sz="1400" b="1" i="0" u="none" strike="noStrike" cap="small" baseline="0" dirty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Oxygen" panose="02000503000000000000" pitchFamily="2" charset="0"/>
                        </a:rPr>
                        <a:t>MS Office (Basics &amp; Advanced), C - C++</a:t>
                      </a:r>
                    </a:p>
                    <a:p>
                      <a:pPr lvl="0" algn="ctr" fontAlgn="ctr">
                        <a:lnSpc>
                          <a:spcPct val="100000"/>
                        </a:lnSpc>
                      </a:pPr>
                      <a:r>
                        <a:rPr lang="en-US" sz="1400" b="1" i="0" u="none" strike="noStrike" cap="small" baseline="0" dirty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Oxygen" panose="02000503000000000000" pitchFamily="2" charset="0"/>
                        </a:rPr>
                        <a:t>Database (SQL, NoSQL), Web, Java (adv) </a:t>
                      </a:r>
                      <a:r>
                        <a:rPr lang="en-US" sz="1400" b="1" i="0" u="none" strike="noStrike" cap="small" baseline="0" dirty="0" err="1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Oxygen" panose="02000503000000000000" pitchFamily="2" charset="0"/>
                        </a:rPr>
                        <a:t>.Net</a:t>
                      </a:r>
                      <a:endParaRPr lang="en-US" sz="1400" b="1" i="0" u="none" strike="noStrike" cap="small" baseline="0" dirty="0"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Oxygen" panose="02000503000000000000" pitchFamily="2" charset="0"/>
                      </a:endParaRPr>
                    </a:p>
                    <a:p>
                      <a:pPr lvl="0" algn="ctr" fontAlgn="ctr">
                        <a:lnSpc>
                          <a:spcPct val="100000"/>
                        </a:lnSpc>
                      </a:pPr>
                      <a:r>
                        <a:rPr lang="en-US" sz="1400" b="1" i="0" u="none" strike="noStrike" cap="small" baseline="0" dirty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Oxygen" panose="02000503000000000000" pitchFamily="2" charset="0"/>
                        </a:rPr>
                        <a:t>ReactJS, MUI, React Native, PHP – WordPress</a:t>
                      </a:r>
                    </a:p>
                    <a:p>
                      <a:pPr lvl="0" algn="ctr" fontAlgn="ctr">
                        <a:lnSpc>
                          <a:spcPct val="100000"/>
                        </a:lnSpc>
                      </a:pPr>
                      <a:r>
                        <a:rPr lang="en-US" sz="1400" b="1" i="0" u="none" strike="noStrike" cap="small" baseline="0" dirty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Oxygen" panose="02000503000000000000" pitchFamily="2" charset="0"/>
                        </a:rPr>
                        <a:t>Project Management &amp; Business Analysis </a:t>
                      </a:r>
                    </a:p>
                    <a:p>
                      <a:pPr lvl="0" algn="ctr" fontAlgn="ctr">
                        <a:lnSpc>
                          <a:spcPct val="100000"/>
                        </a:lnSpc>
                      </a:pPr>
                      <a:r>
                        <a:rPr lang="en-US" sz="1400" b="1" i="0" u="none" strike="noStrike" cap="small" baseline="0" dirty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Oxygen" panose="02000503000000000000" pitchFamily="2" charset="0"/>
                        </a:rPr>
                        <a:t>Linux, Shell Script, Networking &amp; CCNA</a:t>
                      </a:r>
                    </a:p>
                    <a:p>
                      <a:pPr lvl="0" algn="ctr" fontAlgn="ctr">
                        <a:lnSpc>
                          <a:spcPct val="100000"/>
                        </a:lnSpc>
                      </a:pPr>
                      <a:r>
                        <a:rPr lang="en-US" sz="1400" b="1" i="0" u="none" strike="noStrike" cap="small" baseline="0" dirty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Oxygen" panose="02000503000000000000" pitchFamily="2" charset="0"/>
                        </a:rPr>
                        <a:t>DevOps, Docker &amp; Kubernetes, Cloud</a:t>
                      </a:r>
                    </a:p>
                    <a:p>
                      <a:pPr lvl="0" algn="ctr" fontAlgn="ctr">
                        <a:lnSpc>
                          <a:spcPct val="100000"/>
                        </a:lnSpc>
                      </a:pPr>
                      <a:r>
                        <a:rPr lang="en-US" sz="1400" b="1" i="0" u="none" strike="noStrike" cap="small" baseline="0" dirty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Oxygen" panose="02000503000000000000" pitchFamily="2" charset="0"/>
                        </a:rPr>
                        <a:t>Tally, Multimedia </a:t>
                      </a:r>
                    </a:p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cap="small" baseline="0" dirty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Oxygen" panose="02000503000000000000" pitchFamily="2" charset="0"/>
                        </a:rPr>
                        <a:t>Test Automation, Cyber security, Live Projects</a:t>
                      </a:r>
                    </a:p>
                  </a:txBody>
                  <a:tcPr marL="4763" marR="4763" marT="476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1" i="0" u="none" kern="1200" cap="small" dirty="0"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Oxygen" panose="02000503000000000000" pitchFamily="2" charset="0"/>
                        <a:ea typeface="+mn-ea"/>
                        <a:cs typeface="+mn-cs"/>
                      </a:endParaRPr>
                    </a:p>
                    <a:p>
                      <a:pPr marL="0" marR="0" lvl="0" indent="0" algn="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u="none" kern="1200" cap="small" dirty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Oxygen" panose="02000503000000000000" pitchFamily="2" charset="0"/>
                          <a:ea typeface="+mn-ea"/>
                          <a:cs typeface="+mn-cs"/>
                        </a:rPr>
                        <a:t>  ₹12K </a:t>
                      </a:r>
                      <a:r>
                        <a:rPr lang="en-US" sz="2000" b="1" i="0" u="none" strike="noStrike" kern="1200" cap="small" baseline="0" dirty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Oxygen" panose="02000503000000000000" pitchFamily="2" charset="0"/>
                          <a:ea typeface="+mn-ea"/>
                          <a:cs typeface="+mn-cs"/>
                        </a:rPr>
                        <a:t>/ 3 months</a:t>
                      </a:r>
                      <a:r>
                        <a:rPr lang="en-US" sz="1800" b="1" i="0" u="none" strike="noStrike" kern="1200" cap="small" baseline="0" dirty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Oxygen" panose="02000503000000000000" pitchFamily="2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1" i="0" u="none" kern="1200" cap="small" dirty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Oxygen" panose="02000503000000000000" pitchFamily="2" charset="0"/>
                          <a:ea typeface="+mn-ea"/>
                          <a:cs typeface="+mn-cs"/>
                        </a:rPr>
                        <a:t>  </a:t>
                      </a:r>
                      <a:endParaRPr lang="en-US" sz="3200" dirty="0">
                        <a:solidFill>
                          <a:srgbClr val="C00000"/>
                        </a:solidFill>
                      </a:endParaRPr>
                    </a:p>
                  </a:txBody>
                  <a:tcPr marL="4763" marR="4763" marT="476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1777322"/>
                  </a:ext>
                </a:extLst>
              </a:tr>
              <a:tr h="846379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1" i="0" u="none" strike="noStrike" kern="1200" cap="small" baseline="0" dirty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Oxygen" panose="02000503000000000000" pitchFamily="2" charset="0"/>
                          <a:ea typeface="+mn-ea"/>
                          <a:cs typeface="+mn-cs"/>
                        </a:rPr>
                        <a:t>Language Grooming</a:t>
                      </a:r>
                    </a:p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u="none" strike="noStrike" cap="small" baseline="0" dirty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Oxygen" panose="02000503000000000000" pitchFamily="2" charset="0"/>
                        </a:rPr>
                        <a:t>Spoken English, Public Speaking</a:t>
                      </a:r>
                    </a:p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u="none" strike="noStrike" cap="small" baseline="0" dirty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Oxygen" panose="02000503000000000000" pitchFamily="2" charset="0"/>
                        </a:rPr>
                        <a:t>IELTS, TOEFL, PTE, GRE</a:t>
                      </a:r>
                    </a:p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u="none" strike="noStrike" cap="small" baseline="0" dirty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Oxygen" panose="02000503000000000000" pitchFamily="2" charset="0"/>
                        </a:rPr>
                        <a:t>German, French, Japanese</a:t>
                      </a:r>
                    </a:p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1" i="0" u="none" strike="noStrike" cap="small" baseline="0" dirty="0"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Oxygen" panose="02000503000000000000" pitchFamily="2" charset="0"/>
                      </a:endParaRPr>
                    </a:p>
                  </a:txBody>
                  <a:tcPr marL="4763" marR="4763" marT="476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i="0" u="none" kern="1200" cap="small" dirty="0"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Oxygen" panose="02000503000000000000" pitchFamily="2" charset="0"/>
                        <a:ea typeface="+mn-ea"/>
                        <a:cs typeface="+mn-cs"/>
                      </a:endParaRPr>
                    </a:p>
                    <a:p>
                      <a:pPr marL="0" marR="0" lvl="0" indent="0" algn="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i="0" u="none" kern="1200" cap="small" dirty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Oxygen" panose="02000503000000000000" pitchFamily="2" charset="0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sz="2000" b="1" i="0" u="none" kern="1200" cap="small" dirty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Oxygen" panose="02000503000000000000" pitchFamily="2" charset="0"/>
                          <a:ea typeface="+mn-ea"/>
                          <a:cs typeface="+mn-cs"/>
                        </a:rPr>
                        <a:t>₹12K </a:t>
                      </a:r>
                      <a:r>
                        <a:rPr lang="en-US" sz="2000" b="1" i="0" u="none" strike="noStrike" kern="1200" cap="small" baseline="0" dirty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Oxygen" panose="02000503000000000000" pitchFamily="2" charset="0"/>
                          <a:ea typeface="+mn-ea"/>
                          <a:cs typeface="+mn-cs"/>
                        </a:rPr>
                        <a:t>/ 3 months</a:t>
                      </a:r>
                      <a:r>
                        <a:rPr lang="en-US" sz="1800" b="1" i="0" u="none" strike="noStrike" kern="1200" cap="small" baseline="0" dirty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Oxygen" panose="02000503000000000000" pitchFamily="2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1" i="0" u="none" kern="1200" cap="small" dirty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Oxygen" panose="02000503000000000000" pitchFamily="2" charset="0"/>
                          <a:ea typeface="+mn-ea"/>
                          <a:cs typeface="+mn-cs"/>
                        </a:rPr>
                        <a:t>  </a:t>
                      </a:r>
                      <a:endParaRPr lang="en-US" sz="3200" dirty="0">
                        <a:solidFill>
                          <a:srgbClr val="C00000"/>
                        </a:solidFill>
                      </a:endParaRPr>
                    </a:p>
                    <a:p>
                      <a:pPr marL="0" marR="0" lvl="0" indent="0" algn="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1" i="0" u="none" kern="1200" cap="small" dirty="0"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Oxygen" panose="02000503000000000000" pitchFamily="2" charset="0"/>
                        <a:ea typeface="+mn-ea"/>
                        <a:cs typeface="+mn-cs"/>
                      </a:endParaRPr>
                    </a:p>
                  </a:txBody>
                  <a:tcPr marL="4763" marR="4763" marT="476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1322545"/>
                  </a:ext>
                </a:extLst>
              </a:tr>
              <a:tr h="2381117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i="0" u="none" strike="noStrike" kern="1200" cap="small" baseline="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Oxygen" panose="02000503000000000000" pitchFamily="2" charset="0"/>
                          <a:ea typeface="+mn-ea"/>
                          <a:cs typeface="+mn-cs"/>
                        </a:rPr>
                        <a:t>Corporate Mentoring</a:t>
                      </a:r>
                    </a:p>
                    <a:p>
                      <a:pPr marL="0" marR="0" lvl="0" indent="0" algn="ctr" defTabSz="685800" rtl="0" eaLnBrk="1" fontAlgn="ctr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u="none" strike="noStrike" kern="1200" cap="small" baseline="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Oxygen" panose="02000503000000000000" pitchFamily="2" charset="0"/>
                          <a:ea typeface="+mn-ea"/>
                          <a:cs typeface="+mn-cs"/>
                        </a:rPr>
                        <a:t>Project Management (Prince 2)</a:t>
                      </a:r>
                    </a:p>
                    <a:p>
                      <a:pPr marL="0" marR="0" lvl="0" indent="0" algn="ctr" defTabSz="685800" rtl="0" eaLnBrk="1" fontAlgn="ctr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u="none" strike="noStrike" kern="1200" cap="small" baseline="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Oxygen" panose="02000503000000000000" pitchFamily="2" charset="0"/>
                          <a:ea typeface="+mn-ea"/>
                          <a:cs typeface="+mn-cs"/>
                        </a:rPr>
                        <a:t>Agile Scrum</a:t>
                      </a:r>
                    </a:p>
                    <a:p>
                      <a:pPr marL="0" marR="0" lvl="0" indent="0" algn="ctr" defTabSz="685800" rtl="0" eaLnBrk="1" fontAlgn="ctr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u="none" strike="noStrike" kern="1200" cap="small" baseline="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Oxygen" panose="02000503000000000000" pitchFamily="2" charset="0"/>
                          <a:ea typeface="+mn-ea"/>
                          <a:cs typeface="+mn-cs"/>
                        </a:rPr>
                        <a:t>Business Analysis</a:t>
                      </a:r>
                    </a:p>
                    <a:p>
                      <a:pPr marL="0" marR="0" lvl="0" indent="0" algn="ctr" defTabSz="685800" rtl="0" eaLnBrk="1" fontAlgn="ctr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u="none" strike="noStrike" kern="1200" cap="small" baseline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Oxygen" panose="02000503000000000000" pitchFamily="2" charset="0"/>
                          <a:ea typeface="+mn-ea"/>
                          <a:cs typeface="+mn-cs"/>
                        </a:rPr>
                        <a:t>Classroom to Boardroom</a:t>
                      </a:r>
                      <a:endParaRPr lang="en-US" sz="2000" b="1" i="0" u="none" strike="noStrike" kern="1200" cap="small" baseline="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Oxygen" panose="02000503000000000000" pitchFamily="2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685800" rtl="0" eaLnBrk="1" fontAlgn="ctr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u="none" strike="noStrike" kern="1200" cap="small" baseline="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Oxygen" panose="02000503000000000000" pitchFamily="2" charset="0"/>
                          <a:ea typeface="+mn-ea"/>
                          <a:cs typeface="+mn-cs"/>
                        </a:rPr>
                        <a:t>Employee to Manager</a:t>
                      </a:r>
                    </a:p>
                    <a:p>
                      <a:pPr marL="0" marR="0" lvl="0" indent="0" algn="ctr" defTabSz="685800" rtl="0" eaLnBrk="1" fontAlgn="ctr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u="none" strike="noStrike" kern="1200" cap="small" baseline="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Oxygen" panose="02000503000000000000" pitchFamily="2" charset="0"/>
                          <a:ea typeface="+mn-ea"/>
                          <a:cs typeface="+mn-cs"/>
                        </a:rPr>
                        <a:t>Executive Training</a:t>
                      </a:r>
                    </a:p>
                    <a:p>
                      <a:pPr marL="0" marR="0" lvl="0" indent="0" algn="ctr" defTabSz="685800" rtl="0" eaLnBrk="1" fontAlgn="ctr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1" i="0" u="none" strike="noStrike" kern="1200" cap="small" baseline="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Oxygen" panose="02000503000000000000" pitchFamily="2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685800" rtl="0" eaLnBrk="1" fontAlgn="ctr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="1" i="0" u="none" strike="noStrike" kern="1200" cap="small" baseline="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Oxygen" panose="02000503000000000000" pitchFamily="2" charset="0"/>
                        <a:ea typeface="+mn-ea"/>
                        <a:cs typeface="+mn-cs"/>
                      </a:endParaRP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i="0" u="none" kern="1200" cap="small" dirty="0"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Oxygen" panose="02000503000000000000" pitchFamily="2" charset="0"/>
                        <a:ea typeface="+mn-ea"/>
                        <a:cs typeface="+mn-cs"/>
                      </a:endParaRPr>
                    </a:p>
                    <a:p>
                      <a:pPr marL="0" marR="0" lvl="0" indent="0" algn="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i="0" u="none" kern="1200" cap="small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Oxygen" panose="02000503000000000000" pitchFamily="2" charset="0"/>
                          <a:ea typeface="+mn-ea"/>
                          <a:cs typeface="+mn-cs"/>
                        </a:rPr>
                        <a:t>  ₹4k </a:t>
                      </a:r>
                      <a:r>
                        <a:rPr lang="en-US" sz="2400" b="1" i="0" u="none" strike="noStrike" kern="1200" cap="small" baseline="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Oxygen" panose="02000503000000000000" pitchFamily="2" charset="0"/>
                          <a:ea typeface="+mn-ea"/>
                          <a:cs typeface="+mn-cs"/>
                        </a:rPr>
                        <a:t>/ 2 Days</a:t>
                      </a:r>
                      <a:r>
                        <a:rPr lang="en-US" sz="2400" b="1" i="0" u="none" kern="1200" cap="small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Oxygen" panose="02000503000000000000" pitchFamily="2" charset="0"/>
                          <a:ea typeface="+mn-ea"/>
                          <a:cs typeface="+mn-cs"/>
                        </a:rPr>
                        <a:t>  </a:t>
                      </a:r>
                      <a:endParaRPr lang="en-US" sz="3600" dirty="0">
                        <a:solidFill>
                          <a:schemeClr val="bg1"/>
                        </a:solidFill>
                      </a:endParaRPr>
                    </a:p>
                    <a:p>
                      <a:pPr algn="ctr" fontAlgn="ctr"/>
                      <a:endParaRPr lang="en-US" sz="3600" b="0" i="0" u="none" strike="noStrike" cap="small" baseline="0" dirty="0">
                        <a:solidFill>
                          <a:srgbClr val="000000"/>
                        </a:solidFill>
                        <a:effectLst/>
                        <a:latin typeface="Oxygen" panose="02000503000000000000" pitchFamily="2" charset="0"/>
                      </a:endParaRPr>
                    </a:p>
                  </a:txBody>
                  <a:tcPr marL="4763" marR="4763" marT="476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3179387"/>
                  </a:ext>
                </a:extLst>
              </a:tr>
            </a:tbl>
          </a:graphicData>
        </a:graphic>
      </p:graphicFrame>
      <p:sp>
        <p:nvSpPr>
          <p:cNvPr id="4" name="Star: 32 Points 3">
            <a:extLst>
              <a:ext uri="{FF2B5EF4-FFF2-40B4-BE49-F238E27FC236}">
                <a16:creationId xmlns:a16="http://schemas.microsoft.com/office/drawing/2014/main" id="{9D34FB73-85DE-EABC-36DB-3241AAB08D85}"/>
              </a:ext>
            </a:extLst>
          </p:cNvPr>
          <p:cNvSpPr/>
          <p:nvPr/>
        </p:nvSpPr>
        <p:spPr>
          <a:xfrm rot="21344965">
            <a:off x="4251811" y="647262"/>
            <a:ext cx="2052804" cy="1031789"/>
          </a:xfrm>
          <a:prstGeom prst="star32">
            <a:avLst>
              <a:gd name="adj" fmla="val 42327"/>
            </a:avLst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i="0" u="none" kern="1200" cap="small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  <a:ea typeface="+mn-ea"/>
                <a:cs typeface="+mn-cs"/>
              </a:rPr>
              <a:t>₹9K</a:t>
            </a:r>
            <a:endParaRPr lang="en-US" sz="4400" dirty="0">
              <a:solidFill>
                <a:srgbClr val="FF0000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31F6572-B326-8A55-4E62-A6DACFC86C81}"/>
              </a:ext>
            </a:extLst>
          </p:cNvPr>
          <p:cNvCxnSpPr>
            <a:cxnSpLocks/>
          </p:cNvCxnSpPr>
          <p:nvPr/>
        </p:nvCxnSpPr>
        <p:spPr>
          <a:xfrm>
            <a:off x="4926042" y="402945"/>
            <a:ext cx="627781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9C972F5-2EE3-D4A4-4733-776FE8CEEB47}"/>
              </a:ext>
            </a:extLst>
          </p:cNvPr>
          <p:cNvCxnSpPr>
            <a:cxnSpLocks/>
          </p:cNvCxnSpPr>
          <p:nvPr/>
        </p:nvCxnSpPr>
        <p:spPr>
          <a:xfrm>
            <a:off x="4940988" y="2127153"/>
            <a:ext cx="627781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tar: 32 Points 16">
            <a:extLst>
              <a:ext uri="{FF2B5EF4-FFF2-40B4-BE49-F238E27FC236}">
                <a16:creationId xmlns:a16="http://schemas.microsoft.com/office/drawing/2014/main" id="{A06C81F8-C46D-A66C-CA62-491463968E5E}"/>
              </a:ext>
            </a:extLst>
          </p:cNvPr>
          <p:cNvSpPr/>
          <p:nvPr/>
        </p:nvSpPr>
        <p:spPr>
          <a:xfrm rot="21344965">
            <a:off x="4147039" y="2654331"/>
            <a:ext cx="2052804" cy="1031789"/>
          </a:xfrm>
          <a:prstGeom prst="star32">
            <a:avLst>
              <a:gd name="adj" fmla="val 42327"/>
            </a:avLst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i="0" u="none" kern="1200" cap="small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  <a:ea typeface="+mn-ea"/>
                <a:cs typeface="+mn-cs"/>
              </a:rPr>
              <a:t>₹</a:t>
            </a:r>
            <a:r>
              <a:rPr lang="en-US" sz="4400" b="1" cap="small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6</a:t>
            </a:r>
            <a:r>
              <a:rPr lang="en-US" sz="4400" b="1" i="0" u="none" kern="1200" cap="small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  <a:ea typeface="+mn-ea"/>
                <a:cs typeface="+mn-cs"/>
              </a:rPr>
              <a:t>K</a:t>
            </a:r>
            <a:endParaRPr lang="en-US" sz="4400" dirty="0">
              <a:solidFill>
                <a:srgbClr val="FF0000"/>
              </a:solidFill>
            </a:endParaRPr>
          </a:p>
        </p:txBody>
      </p:sp>
      <p:sp>
        <p:nvSpPr>
          <p:cNvPr id="18" name="Star: 32 Points 17">
            <a:extLst>
              <a:ext uri="{FF2B5EF4-FFF2-40B4-BE49-F238E27FC236}">
                <a16:creationId xmlns:a16="http://schemas.microsoft.com/office/drawing/2014/main" id="{2D5576D4-CF5C-5691-013D-5F3938FF89F3}"/>
              </a:ext>
            </a:extLst>
          </p:cNvPr>
          <p:cNvSpPr/>
          <p:nvPr/>
        </p:nvSpPr>
        <p:spPr>
          <a:xfrm rot="21344965">
            <a:off x="3947240" y="4752866"/>
            <a:ext cx="2483892" cy="1248465"/>
          </a:xfrm>
          <a:prstGeom prst="star32">
            <a:avLst>
              <a:gd name="adj" fmla="val 42327"/>
            </a:avLst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i="0" u="none" kern="1200" cap="small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  <a:ea typeface="+mn-ea"/>
                <a:cs typeface="+mn-cs"/>
              </a:rPr>
              <a:t>₹</a:t>
            </a:r>
            <a:r>
              <a:rPr lang="en-US" sz="4400" b="1" cap="small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6</a:t>
            </a:r>
            <a:r>
              <a:rPr lang="en-US" sz="4400" b="1" i="0" u="none" kern="1200" cap="small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  <a:ea typeface="+mn-ea"/>
                <a:cs typeface="+mn-cs"/>
              </a:rPr>
              <a:t>K</a:t>
            </a:r>
            <a:endParaRPr lang="en-US" sz="4400" dirty="0">
              <a:solidFill>
                <a:srgbClr val="FF0000"/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5B145B1-1EA6-36CC-734A-38FB3DDB2FC1}"/>
              </a:ext>
            </a:extLst>
          </p:cNvPr>
          <p:cNvCxnSpPr>
            <a:cxnSpLocks/>
          </p:cNvCxnSpPr>
          <p:nvPr/>
        </p:nvCxnSpPr>
        <p:spPr>
          <a:xfrm>
            <a:off x="4926042" y="4592447"/>
            <a:ext cx="627781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8C37C00-7B18-B23D-5948-C7E3299FF782}"/>
              </a:ext>
            </a:extLst>
          </p:cNvPr>
          <p:cNvCxnSpPr>
            <a:cxnSpLocks/>
          </p:cNvCxnSpPr>
          <p:nvPr/>
        </p:nvCxnSpPr>
        <p:spPr>
          <a:xfrm>
            <a:off x="5019667" y="6478023"/>
            <a:ext cx="627781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Star: 32 Points 21">
            <a:extLst>
              <a:ext uri="{FF2B5EF4-FFF2-40B4-BE49-F238E27FC236}">
                <a16:creationId xmlns:a16="http://schemas.microsoft.com/office/drawing/2014/main" id="{7FEF9979-E64E-05BB-A3B0-1C9884EC1785}"/>
              </a:ext>
            </a:extLst>
          </p:cNvPr>
          <p:cNvSpPr/>
          <p:nvPr/>
        </p:nvSpPr>
        <p:spPr>
          <a:xfrm rot="21344965">
            <a:off x="3807303" y="6947994"/>
            <a:ext cx="2732281" cy="1661707"/>
          </a:xfrm>
          <a:prstGeom prst="star32">
            <a:avLst>
              <a:gd name="adj" fmla="val 42327"/>
            </a:avLst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i="0" u="none" kern="1200" cap="small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  <a:ea typeface="+mn-ea"/>
                <a:cs typeface="+mn-cs"/>
              </a:rPr>
              <a:t>₹2K</a:t>
            </a:r>
            <a:endParaRPr lang="en-US" sz="4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3877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DAB982F-150D-AB96-BFA8-65CDEE53239B}"/>
              </a:ext>
            </a:extLst>
          </p:cNvPr>
          <p:cNvSpPr txBox="1"/>
          <p:nvPr/>
        </p:nvSpPr>
        <p:spPr>
          <a:xfrm>
            <a:off x="-125039" y="162738"/>
            <a:ext cx="7109639" cy="97872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800" b="1" cap="smal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Free Seminar</a:t>
            </a:r>
          </a:p>
          <a:p>
            <a:pPr algn="ctr"/>
            <a:r>
              <a:rPr lang="en-US" sz="8800" b="1" cap="smal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On              </a:t>
            </a:r>
          </a:p>
          <a:p>
            <a:pPr algn="ctr">
              <a:lnSpc>
                <a:spcPct val="300000"/>
              </a:lnSpc>
            </a:pPr>
            <a:r>
              <a:rPr lang="en-US" sz="4000" b="1" cap="smal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Venue: N-1/25 Patuli, Kol 94</a:t>
            </a:r>
          </a:p>
          <a:p>
            <a:pPr algn="ctr"/>
            <a:r>
              <a:rPr lang="en-US" sz="2400" b="1" cap="smal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Call</a:t>
            </a:r>
            <a:r>
              <a:rPr lang="en-US" sz="4000" b="1" cap="smal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 </a:t>
            </a:r>
            <a:r>
              <a:rPr lang="en-US" sz="4400" b="1" cap="smal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9073700094</a:t>
            </a:r>
            <a:r>
              <a:rPr lang="en-US" sz="4000" b="1" cap="smal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 </a:t>
            </a:r>
            <a:r>
              <a:rPr lang="en-US" sz="2400" b="1" cap="smal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for Registration</a:t>
            </a:r>
          </a:p>
          <a:p>
            <a:pPr algn="ctr">
              <a:lnSpc>
                <a:spcPct val="200000"/>
              </a:lnSpc>
            </a:pPr>
            <a:r>
              <a:rPr lang="en-US" sz="8000" b="1" cap="small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50% Discount</a:t>
            </a:r>
          </a:p>
          <a:p>
            <a:pPr algn="ctr"/>
            <a:r>
              <a:rPr lang="en-US" sz="5400" b="1" cap="small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On Spot-Enrollment</a:t>
            </a:r>
          </a:p>
          <a:p>
            <a:pPr algn="ctr"/>
            <a:r>
              <a:rPr lang="en-US" sz="3000" b="1" cap="small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Enroll Now Or on the Seminar Date</a:t>
            </a:r>
          </a:p>
        </p:txBody>
      </p:sp>
    </p:spTree>
    <p:extLst>
      <p:ext uri="{BB962C8B-B14F-4D97-AF65-F5344CB8AC3E}">
        <p14:creationId xmlns:p14="http://schemas.microsoft.com/office/powerpoint/2010/main" val="815913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412</TotalTime>
  <Words>596</Words>
  <Application>Microsoft Office PowerPoint</Application>
  <PresentationFormat>A4 Paper (210x297 mm)</PresentationFormat>
  <Paragraphs>179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Oxygen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Anirban Chakrabarty</dc:creator>
  <cp:lastModifiedBy>Anirban Chakrabarty</cp:lastModifiedBy>
  <cp:revision>21</cp:revision>
  <dcterms:created xsi:type="dcterms:W3CDTF">2023-09-17T05:41:11Z</dcterms:created>
  <dcterms:modified xsi:type="dcterms:W3CDTF">2023-09-17T15:01:04Z</dcterms:modified>
</cp:coreProperties>
</file>