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50AA-4996-4F04-8C55-D39408B50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13957-4906-4427-B626-B4CE7BB2E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122AD-ABBD-4D25-9213-BEC53B24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88B2-348B-418F-A511-26A789EEB289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5AEB9-349C-445F-9FC8-44002057F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DBC2A-D439-4BB3-AF1F-E74758B0C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8C6F-6D28-481B-966D-D609B2AC5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341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C82EB-CC30-4119-9329-0B390D4F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A3705-7C12-4EB0-8B5A-AD6AA39EF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A1963-4EF8-4984-8B5E-501480F7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88B2-348B-418F-A511-26A789EEB289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52137-67D5-468B-B353-628F7683F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2A811-98F9-4E86-B463-74D7EA05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8C6F-6D28-481B-966D-D609B2AC5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68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CE2F15-64F0-477E-B974-25C062C32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13CAD-87F0-4203-AEF9-45965D76E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10EFC-13FA-4C99-ACD6-E9F2091C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88B2-348B-418F-A511-26A789EEB289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A87A3-EBBB-4FF8-9402-663F781D7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5316C-6F38-4875-AA85-02C0C664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8C6F-6D28-481B-966D-D609B2AC5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061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0A33-FB2B-4809-AC12-156D0422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870A7-6D5D-44D5-85E5-29D559A48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F3F18-9DFE-4FCD-BEBB-D329C575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88B2-348B-418F-A511-26A789EEB289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92337-DDED-4BF9-9FA0-D3B27E20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CB64D-9761-4E62-88B8-04078E77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8C6F-6D28-481B-966D-D609B2AC5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544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F460E-AA4F-4B72-91DE-EE2FAE178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F2540-6085-4655-B3A3-8EFD052BB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F17AB-F80E-4374-AA27-E4C25A82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88B2-348B-418F-A511-26A789EEB289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D95F4-715E-4DCB-92B4-9FD4D94A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E2BBC-E879-4671-9A8D-09AC1C0F1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8C6F-6D28-481B-966D-D609B2AC5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277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9B377-F054-44A3-9F3F-297E4035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D7D60-3E19-45CB-9642-613010A77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50DD6-0302-4DAC-B00B-E8BA00B7C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15902-213C-4EA4-B3C5-686E1157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88B2-348B-418F-A511-26A789EEB289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3DCE2-39A6-465F-A9BE-976BB161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B9AC5-0E5F-42BA-AD49-58677F5F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8C6F-6D28-481B-966D-D609B2AC5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46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9B25E-EAD0-4C0E-9275-469EE5E35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67C39-1C07-4923-97B9-0702B8B72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135F9-DEE6-4C40-BF84-B4EE7942D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B8E19E-033E-4132-B360-1ACEBB28E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60138-E111-479E-8EF9-23BF2864B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6456A-CC64-4CA6-BEE0-E2BD00B16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88B2-348B-418F-A511-26A789EEB289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645D72-B401-40D2-AA53-F67D1F9C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B6FEC1-3948-42EF-BBEF-46899488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8C6F-6D28-481B-966D-D609B2AC5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422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5CDD3-0896-42B0-A384-16D3013CE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E7860-7E28-42D1-AB75-FBB90763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88B2-348B-418F-A511-26A789EEB289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D26C8-3201-448B-8A18-30E13A19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733FF-BBA5-4F1F-AD3B-3EE719693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8C6F-6D28-481B-966D-D609B2AC5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390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B9FAE5-CE3D-4575-8882-9110F21C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88B2-348B-418F-A511-26A789EEB289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3391A-1703-4181-9089-963CB4E8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FAE99-C8EC-4F32-A2F3-A06DF0FF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8C6F-6D28-481B-966D-D609B2AC5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975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BF878-65EC-4629-93F9-BD02B50CF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86366-DDD1-4BDD-AC08-674AD4F38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82B3D-BD4F-4A45-A913-ABE2B2B1B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2FA85-AFF2-492E-BF39-CC84F655C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88B2-348B-418F-A511-26A789EEB289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DA640-5BEB-4A13-A269-253267AE4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40B8F-F263-4253-AB34-C02E3325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8C6F-6D28-481B-966D-D609B2AC5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512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5042-6A42-4326-A5BA-AEB868321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488E5D-8909-47E6-AD4B-F5D332BF2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050EA-B801-4F00-8229-2BDAE343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57855-C9CC-4CFD-A3E2-0C311B8A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88B2-348B-418F-A511-26A789EEB289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F21F7-8A85-40B5-BCA3-39FD8447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F890C-22C3-4DDD-9696-33859095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8C6F-6D28-481B-966D-D609B2AC5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338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31307-A21A-4012-BF7C-631D8A6F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2EE2F-AA87-4BBC-9855-B9A5FF797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32A29-31C1-4764-B330-6070FDE6B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E88B2-348B-418F-A511-26A789EEB289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F7F48-803A-4561-83AE-BAC6EC200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8074A-F827-4893-9935-98020035B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68C6F-6D28-481B-966D-D609B2AC5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03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1120anirban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2">
            <a:extLst>
              <a:ext uri="{FF2B5EF4-FFF2-40B4-BE49-F238E27FC236}">
                <a16:creationId xmlns:a16="http://schemas.microsoft.com/office/drawing/2014/main" id="{DDB5EBE6-DC83-4C22-A245-44C7445E9AF2}"/>
              </a:ext>
            </a:extLst>
          </p:cNvPr>
          <p:cNvSpPr/>
          <p:nvPr/>
        </p:nvSpPr>
        <p:spPr>
          <a:xfrm>
            <a:off x="4033226" y="1925497"/>
            <a:ext cx="2932935" cy="3152535"/>
          </a:xfrm>
          <a:prstGeom prst="roundRect">
            <a:avLst>
              <a:gd name="adj" fmla="val 9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B063F2-3DF0-4B92-B14A-3BEA0C2087FD}"/>
              </a:ext>
            </a:extLst>
          </p:cNvPr>
          <p:cNvSpPr/>
          <p:nvPr/>
        </p:nvSpPr>
        <p:spPr>
          <a:xfrm>
            <a:off x="3824629" y="381242"/>
            <a:ext cx="75415" cy="6476761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D21A43-7369-49B0-A177-575F11A00F48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6616FCF-658A-46B8-8458-6B3E12305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04" y="381238"/>
            <a:ext cx="2471777" cy="921014"/>
          </a:xfrm>
          <a:prstGeom prst="rect">
            <a:avLst/>
          </a:prstGeom>
        </p:spPr>
      </p:pic>
      <p:sp>
        <p:nvSpPr>
          <p:cNvPr id="18" name="Freeform 22">
            <a:extLst>
              <a:ext uri="{FF2B5EF4-FFF2-40B4-BE49-F238E27FC236}">
                <a16:creationId xmlns:a16="http://schemas.microsoft.com/office/drawing/2014/main" id="{E342C9F1-212F-4C96-A051-F2F4224CB3DC}"/>
              </a:ext>
            </a:extLst>
          </p:cNvPr>
          <p:cNvSpPr/>
          <p:nvPr/>
        </p:nvSpPr>
        <p:spPr>
          <a:xfrm>
            <a:off x="802505" y="156881"/>
            <a:ext cx="802950" cy="802951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rgbClr val="FF8C52"/>
          </a:solidFill>
          <a:ln>
            <a:solidFill>
              <a:srgbClr val="FF8C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Oxygen" panose="02000503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0EA6DA-4210-4C68-9CB8-A7373AF8DCD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82E103-D333-43E6-B24E-AAE46A49364B}"/>
              </a:ext>
            </a:extLst>
          </p:cNvPr>
          <p:cNvSpPr/>
          <p:nvPr/>
        </p:nvSpPr>
        <p:spPr>
          <a:xfrm>
            <a:off x="4270238" y="2091357"/>
            <a:ext cx="1696780" cy="2936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For Our Students</a:t>
            </a:r>
          </a:p>
        </p:txBody>
      </p:sp>
      <p:sp>
        <p:nvSpPr>
          <p:cNvPr id="21" name="Rounded Rectangle 34">
            <a:extLst>
              <a:ext uri="{FF2B5EF4-FFF2-40B4-BE49-F238E27FC236}">
                <a16:creationId xmlns:a16="http://schemas.microsoft.com/office/drawing/2014/main" id="{A598C130-1A47-46FB-A8D8-983965105574}"/>
              </a:ext>
            </a:extLst>
          </p:cNvPr>
          <p:cNvSpPr/>
          <p:nvPr/>
        </p:nvSpPr>
        <p:spPr>
          <a:xfrm>
            <a:off x="9151645" y="1934866"/>
            <a:ext cx="2932935" cy="3152535"/>
          </a:xfrm>
          <a:prstGeom prst="roundRect">
            <a:avLst>
              <a:gd name="adj" fmla="val 9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800B09-7BE5-4A21-909F-844D4FBC6CAD}"/>
              </a:ext>
            </a:extLst>
          </p:cNvPr>
          <p:cNvSpPr/>
          <p:nvPr/>
        </p:nvSpPr>
        <p:spPr>
          <a:xfrm>
            <a:off x="9444263" y="2148258"/>
            <a:ext cx="2408495" cy="31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About the Institution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F4671F-B215-45BC-AEBB-4FC524AAC7FF}"/>
              </a:ext>
            </a:extLst>
          </p:cNvPr>
          <p:cNvSpPr/>
          <p:nvPr/>
        </p:nvSpPr>
        <p:spPr>
          <a:xfrm>
            <a:off x="9290483" y="2449748"/>
            <a:ext cx="2759848" cy="2472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ICSE/CBSE/WB VI-XII all subjects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NEET/IIT/JEE competitive exams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Great location, open 7 days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4 floors 4ksqft, 15 class rooms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Spoken English &amp; grooming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Professional counselling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Edtech app by 2023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12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12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6FE0C4-33B3-4F61-ABFB-22CB01910074}"/>
              </a:ext>
            </a:extLst>
          </p:cNvPr>
          <p:cNvSpPr txBox="1"/>
          <p:nvPr/>
        </p:nvSpPr>
        <p:spPr>
          <a:xfrm>
            <a:off x="4698841" y="156881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ANODIAM INSTITUTE – WELCOME OUR FACULTY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6F7E5C-856B-43FA-9A24-F21ECEB2DF48}"/>
              </a:ext>
            </a:extLst>
          </p:cNvPr>
          <p:cNvSpPr/>
          <p:nvPr/>
        </p:nvSpPr>
        <p:spPr>
          <a:xfrm>
            <a:off x="4100124" y="2385357"/>
            <a:ext cx="2370275" cy="25204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Best teachers in town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Individual care for students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Best teaching techniques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Doubt clearing sessions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Extra makeup classes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Regular mock exams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Parent teacher meetings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All round feedback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Career counselling</a:t>
            </a:r>
          </a:p>
        </p:txBody>
      </p:sp>
      <p:sp>
        <p:nvSpPr>
          <p:cNvPr id="26" name="Rounded Rectangle 33">
            <a:extLst>
              <a:ext uri="{FF2B5EF4-FFF2-40B4-BE49-F238E27FC236}">
                <a16:creationId xmlns:a16="http://schemas.microsoft.com/office/drawing/2014/main" id="{95212731-6FB8-4B8C-AB56-0E687AAF68EB}"/>
              </a:ext>
            </a:extLst>
          </p:cNvPr>
          <p:cNvSpPr/>
          <p:nvPr/>
        </p:nvSpPr>
        <p:spPr>
          <a:xfrm>
            <a:off x="6470399" y="1599415"/>
            <a:ext cx="2790699" cy="3814568"/>
          </a:xfrm>
          <a:prstGeom prst="roundRect">
            <a:avLst>
              <a:gd name="adj" fmla="val 9399"/>
            </a:avLst>
          </a:prstGeom>
          <a:solidFill>
            <a:srgbClr val="FFF0DC"/>
          </a:solidFill>
          <a:ln>
            <a:noFill/>
          </a:ln>
          <a:effectLst>
            <a:glow rad="101600">
              <a:srgbClr val="FFF0DC">
                <a:alpha val="60000"/>
              </a:srgb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06610F-6EA5-4A03-8230-9B590D64D9FE}"/>
              </a:ext>
            </a:extLst>
          </p:cNvPr>
          <p:cNvSpPr/>
          <p:nvPr/>
        </p:nvSpPr>
        <p:spPr>
          <a:xfrm>
            <a:off x="6556098" y="1776614"/>
            <a:ext cx="2666363" cy="372463"/>
          </a:xfrm>
          <a:prstGeom prst="rect">
            <a:avLst/>
          </a:prstGeom>
          <a:solidFill>
            <a:srgbClr val="FFF0DC"/>
          </a:solidFill>
          <a:ln>
            <a:noFill/>
          </a:ln>
          <a:effectLst>
            <a:glow rad="101600">
              <a:srgbClr val="FFF0DC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For Our Faculty Members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1BD1CE-1D41-47DE-B51A-7FB9FD715AB3}"/>
              </a:ext>
            </a:extLst>
          </p:cNvPr>
          <p:cNvSpPr/>
          <p:nvPr/>
        </p:nvSpPr>
        <p:spPr>
          <a:xfrm>
            <a:off x="6560882" y="2162167"/>
            <a:ext cx="2556514" cy="3049708"/>
          </a:xfrm>
          <a:prstGeom prst="rect">
            <a:avLst/>
          </a:prstGeom>
          <a:solidFill>
            <a:srgbClr val="FFF0DC"/>
          </a:solidFill>
          <a:ln>
            <a:noFill/>
          </a:ln>
          <a:effectLst>
            <a:glow rad="101600">
              <a:srgbClr val="FFF0DC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Most rewarding package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Astronomical growth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Best talents in the field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Teamwork &amp; synergy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Professional &amp; compassionate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Gratifying environment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Effective marketing support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Proficient management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Feature rich app support</a:t>
            </a:r>
          </a:p>
        </p:txBody>
      </p:sp>
      <p:pic>
        <p:nvPicPr>
          <p:cNvPr id="29" name="Picture 2" descr="Premium Vector | Happy family characters activity caring dad teaching son  to ride bike for the first time father teach kid boy cycling outdoor  parenting fatherhood concept cartoon people vector illustration">
            <a:extLst>
              <a:ext uri="{FF2B5EF4-FFF2-40B4-BE49-F238E27FC236}">
                <a16:creationId xmlns:a16="http://schemas.microsoft.com/office/drawing/2014/main" id="{3C3BAFC8-7842-4E2F-87C4-52C71F218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47" y="2355964"/>
            <a:ext cx="3222872" cy="290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1BF8D3B-1CB4-4A3F-8935-DCAB5D63EA5E}"/>
              </a:ext>
            </a:extLst>
          </p:cNvPr>
          <p:cNvSpPr/>
          <p:nvPr/>
        </p:nvSpPr>
        <p:spPr>
          <a:xfrm>
            <a:off x="417268" y="2408253"/>
            <a:ext cx="2702823" cy="270282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62000">
                <a:srgbClr val="FFFFFF">
                  <a:alpha val="0"/>
                </a:srgbClr>
              </a:gs>
              <a:gs pos="72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68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2">
            <a:extLst>
              <a:ext uri="{FF2B5EF4-FFF2-40B4-BE49-F238E27FC236}">
                <a16:creationId xmlns:a16="http://schemas.microsoft.com/office/drawing/2014/main" id="{DDB5EBE6-DC83-4C22-A245-44C7445E9AF2}"/>
              </a:ext>
            </a:extLst>
          </p:cNvPr>
          <p:cNvSpPr/>
          <p:nvPr/>
        </p:nvSpPr>
        <p:spPr>
          <a:xfrm>
            <a:off x="4033226" y="1925497"/>
            <a:ext cx="2932935" cy="3152535"/>
          </a:xfrm>
          <a:prstGeom prst="roundRect">
            <a:avLst>
              <a:gd name="adj" fmla="val 9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B063F2-3DF0-4B92-B14A-3BEA0C2087FD}"/>
              </a:ext>
            </a:extLst>
          </p:cNvPr>
          <p:cNvSpPr/>
          <p:nvPr/>
        </p:nvSpPr>
        <p:spPr>
          <a:xfrm>
            <a:off x="3824629" y="381242"/>
            <a:ext cx="75415" cy="6476761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D21A43-7369-49B0-A177-575F11A00F48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2E33487-89B7-4B7D-B9DB-027618FB0BD7}"/>
              </a:ext>
            </a:extLst>
          </p:cNvPr>
          <p:cNvGrpSpPr/>
          <p:nvPr/>
        </p:nvGrpSpPr>
        <p:grpSpPr>
          <a:xfrm>
            <a:off x="389495" y="2040333"/>
            <a:ext cx="3034632" cy="2973107"/>
            <a:chOff x="949116" y="1557339"/>
            <a:chExt cx="4443004" cy="435292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F0ED079-E6F2-43D8-8362-52E45D628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8535" y="1557339"/>
              <a:ext cx="4352922" cy="435292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D48F212-2F2B-42F8-8A34-16F253FBB3FE}"/>
                </a:ext>
              </a:extLst>
            </p:cNvPr>
            <p:cNvSpPr/>
            <p:nvPr/>
          </p:nvSpPr>
          <p:spPr>
            <a:xfrm>
              <a:off x="998535" y="1557339"/>
              <a:ext cx="4352922" cy="4352925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62000">
                  <a:srgbClr val="FFFFFF">
                    <a:alpha val="0"/>
                  </a:srgbClr>
                </a:gs>
                <a:gs pos="72000">
                  <a:schemeClr val="bg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sp>
          <p:nvSpPr>
            <p:cNvPr id="10" name="Curved Right Arrow 5">
              <a:extLst>
                <a:ext uri="{FF2B5EF4-FFF2-40B4-BE49-F238E27FC236}">
                  <a16:creationId xmlns:a16="http://schemas.microsoft.com/office/drawing/2014/main" id="{285FAFFD-1034-4776-843C-C56C8A382740}"/>
                </a:ext>
              </a:extLst>
            </p:cNvPr>
            <p:cNvSpPr/>
            <p:nvPr/>
          </p:nvSpPr>
          <p:spPr>
            <a:xfrm rot="1585307">
              <a:off x="1653735" y="1671941"/>
              <a:ext cx="1557017" cy="2623596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35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1" name="Curved Right Arrow 7">
              <a:extLst>
                <a:ext uri="{FF2B5EF4-FFF2-40B4-BE49-F238E27FC236}">
                  <a16:creationId xmlns:a16="http://schemas.microsoft.com/office/drawing/2014/main" id="{8805FC5B-81FA-475E-B013-625BF2B57A21}"/>
                </a:ext>
              </a:extLst>
            </p:cNvPr>
            <p:cNvSpPr/>
            <p:nvPr/>
          </p:nvSpPr>
          <p:spPr>
            <a:xfrm rot="17415098">
              <a:off x="1495071" y="3593148"/>
              <a:ext cx="1028227" cy="2120138"/>
            </a:xfrm>
            <a:prstGeom prst="curvedRightArrow">
              <a:avLst>
                <a:gd name="adj1" fmla="val 34480"/>
                <a:gd name="adj2" fmla="val 65778"/>
                <a:gd name="adj3" fmla="val 74492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3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2" name="Curved Right Arrow 8">
              <a:extLst>
                <a:ext uri="{FF2B5EF4-FFF2-40B4-BE49-F238E27FC236}">
                  <a16:creationId xmlns:a16="http://schemas.microsoft.com/office/drawing/2014/main" id="{649FDE97-4C17-4A4E-BEE5-A415B42BEE98}"/>
                </a:ext>
              </a:extLst>
            </p:cNvPr>
            <p:cNvSpPr/>
            <p:nvPr/>
          </p:nvSpPr>
          <p:spPr>
            <a:xfrm rot="9710082">
              <a:off x="3346506" y="3804302"/>
              <a:ext cx="1270707" cy="1891319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6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3" name="Curved Right Arrow 9">
              <a:extLst>
                <a:ext uri="{FF2B5EF4-FFF2-40B4-BE49-F238E27FC236}">
                  <a16:creationId xmlns:a16="http://schemas.microsoft.com/office/drawing/2014/main" id="{858FD66D-1976-4BE7-A5B5-F821B4422778}"/>
                </a:ext>
              </a:extLst>
            </p:cNvPr>
            <p:cNvSpPr/>
            <p:nvPr/>
          </p:nvSpPr>
          <p:spPr>
            <a:xfrm rot="7027064">
              <a:off x="3486624" y="2292440"/>
              <a:ext cx="1568046" cy="2242946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6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0C61C81-B921-48AE-81A8-550BBFA8A7F8}"/>
                </a:ext>
              </a:extLst>
            </p:cNvPr>
            <p:cNvGrpSpPr/>
            <p:nvPr/>
          </p:nvGrpSpPr>
          <p:grpSpPr>
            <a:xfrm>
              <a:off x="2658659" y="3562083"/>
              <a:ext cx="719999" cy="720001"/>
              <a:chOff x="9978760" y="2835009"/>
              <a:chExt cx="720000" cy="720000"/>
            </a:xfrm>
          </p:grpSpPr>
          <p:sp>
            <p:nvSpPr>
              <p:cNvPr id="15" name="Teardrop 14">
                <a:extLst>
                  <a:ext uri="{FF2B5EF4-FFF2-40B4-BE49-F238E27FC236}">
                    <a16:creationId xmlns:a16="http://schemas.microsoft.com/office/drawing/2014/main" id="{A2926311-30A6-4FA6-9FD8-5AA299471E4A}"/>
                  </a:ext>
                </a:extLst>
              </p:cNvPr>
              <p:cNvSpPr/>
              <p:nvPr/>
            </p:nvSpPr>
            <p:spPr>
              <a:xfrm rot="7924694">
                <a:off x="9978760" y="2835009"/>
                <a:ext cx="720000" cy="720000"/>
              </a:xfrm>
              <a:prstGeom prst="teardrop">
                <a:avLst/>
              </a:prstGeom>
              <a:solidFill>
                <a:srgbClr val="FF8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Oxygen" panose="02000503000000000000" pitchFamily="2" charset="0"/>
                </a:endParaRPr>
              </a:p>
            </p:txBody>
          </p:sp>
          <p:sp>
            <p:nvSpPr>
              <p:cNvPr id="16" name="Freeform 14">
                <a:extLst>
                  <a:ext uri="{FF2B5EF4-FFF2-40B4-BE49-F238E27FC236}">
                    <a16:creationId xmlns:a16="http://schemas.microsoft.com/office/drawing/2014/main" id="{55DEE0ED-CFD3-4BE8-8A05-A1C96B4916F1}"/>
                  </a:ext>
                </a:extLst>
              </p:cNvPr>
              <p:cNvSpPr/>
              <p:nvPr/>
            </p:nvSpPr>
            <p:spPr>
              <a:xfrm>
                <a:off x="10122761" y="2979010"/>
                <a:ext cx="432000" cy="432000"/>
              </a:xfrm>
              <a:custGeom>
                <a:avLst/>
                <a:gdLst>
                  <a:gd name="connsiteX0" fmla="*/ 1080000 w 2160000"/>
                  <a:gd name="connsiteY0" fmla="*/ 0 h 2160000"/>
                  <a:gd name="connsiteX1" fmla="*/ 2154424 w 2160000"/>
                  <a:gd name="connsiteY1" fmla="*/ 969576 h 2160000"/>
                  <a:gd name="connsiteX2" fmla="*/ 2157027 w 2160000"/>
                  <a:gd name="connsiteY2" fmla="*/ 1021127 h 2160000"/>
                  <a:gd name="connsiteX3" fmla="*/ 2159999 w 2160000"/>
                  <a:gd name="connsiteY3" fmla="*/ 1021127 h 2160000"/>
                  <a:gd name="connsiteX4" fmla="*/ 2159999 w 2160000"/>
                  <a:gd name="connsiteY4" fmla="*/ 1079980 h 2160000"/>
                  <a:gd name="connsiteX5" fmla="*/ 2160000 w 2160000"/>
                  <a:gd name="connsiteY5" fmla="*/ 1080000 h 2160000"/>
                  <a:gd name="connsiteX6" fmla="*/ 2159999 w 2160000"/>
                  <a:gd name="connsiteY6" fmla="*/ 1080021 h 2160000"/>
                  <a:gd name="connsiteX7" fmla="*/ 2159999 w 2160000"/>
                  <a:gd name="connsiteY7" fmla="*/ 1716639 h 2160000"/>
                  <a:gd name="connsiteX8" fmla="*/ 2157838 w 2160000"/>
                  <a:gd name="connsiteY8" fmla="*/ 1716639 h 2160000"/>
                  <a:gd name="connsiteX9" fmla="*/ 2160000 w 2160000"/>
                  <a:gd name="connsiteY9" fmla="*/ 1738544 h 2160000"/>
                  <a:gd name="connsiteX10" fmla="*/ 1891921 w 2160000"/>
                  <a:gd name="connsiteY10" fmla="*/ 2012333 h 2160000"/>
                  <a:gd name="connsiteX11" fmla="*/ 1623842 w 2160000"/>
                  <a:gd name="connsiteY11" fmla="*/ 1738544 h 2160000"/>
                  <a:gd name="connsiteX12" fmla="*/ 1626005 w 2160000"/>
                  <a:gd name="connsiteY12" fmla="*/ 1716639 h 2160000"/>
                  <a:gd name="connsiteX13" fmla="*/ 1620298 w 2160000"/>
                  <a:gd name="connsiteY13" fmla="*/ 1716639 h 2160000"/>
                  <a:gd name="connsiteX14" fmla="*/ 1620298 w 2160000"/>
                  <a:gd name="connsiteY14" fmla="*/ 1090950 h 2160000"/>
                  <a:gd name="connsiteX15" fmla="*/ 1618898 w 2160000"/>
                  <a:gd name="connsiteY15" fmla="*/ 1090937 h 2160000"/>
                  <a:gd name="connsiteX16" fmla="*/ 1620000 w 2160000"/>
                  <a:gd name="connsiteY16" fmla="*/ 1080000 h 2160000"/>
                  <a:gd name="connsiteX17" fmla="*/ 1080000 w 2160000"/>
                  <a:gd name="connsiteY17" fmla="*/ 540000 h 2160000"/>
                  <a:gd name="connsiteX18" fmla="*/ 540000 w 2160000"/>
                  <a:gd name="connsiteY18" fmla="*/ 1080000 h 2160000"/>
                  <a:gd name="connsiteX19" fmla="*/ 1080000 w 2160000"/>
                  <a:gd name="connsiteY19" fmla="*/ 1620000 h 2160000"/>
                  <a:gd name="connsiteX20" fmla="*/ 1172144 w 2160000"/>
                  <a:gd name="connsiteY20" fmla="*/ 1610711 h 2160000"/>
                  <a:gd name="connsiteX21" fmla="*/ 1192722 w 2160000"/>
                  <a:gd name="connsiteY21" fmla="*/ 1599542 h 2160000"/>
                  <a:gd name="connsiteX22" fmla="*/ 1205334 w 2160000"/>
                  <a:gd name="connsiteY22" fmla="*/ 1595627 h 2160000"/>
                  <a:gd name="connsiteX23" fmla="*/ 1218649 w 2160000"/>
                  <a:gd name="connsiteY23" fmla="*/ 1594482 h 2160000"/>
                  <a:gd name="connsiteX24" fmla="*/ 1273176 w 2160000"/>
                  <a:gd name="connsiteY24" fmla="*/ 1581875 h 2160000"/>
                  <a:gd name="connsiteX25" fmla="*/ 1277433 w 2160000"/>
                  <a:gd name="connsiteY25" fmla="*/ 1580379 h 2160000"/>
                  <a:gd name="connsiteX26" fmla="*/ 1297818 w 2160000"/>
                  <a:gd name="connsiteY26" fmla="*/ 1578324 h 2160000"/>
                  <a:gd name="connsiteX27" fmla="*/ 1567818 w 2160000"/>
                  <a:gd name="connsiteY27" fmla="*/ 1848324 h 2160000"/>
                  <a:gd name="connsiteX28" fmla="*/ 1469563 w 2160000"/>
                  <a:gd name="connsiteY28" fmla="*/ 2056669 h 2160000"/>
                  <a:gd name="connsiteX29" fmla="*/ 1412948 w 2160000"/>
                  <a:gd name="connsiteY29" fmla="*/ 2091019 h 2160000"/>
                  <a:gd name="connsiteX30" fmla="*/ 1398272 w 2160000"/>
                  <a:gd name="connsiteY30" fmla="*/ 2101498 h 2160000"/>
                  <a:gd name="connsiteX31" fmla="*/ 1374464 w 2160000"/>
                  <a:gd name="connsiteY31" fmla="*/ 2110955 h 2160000"/>
                  <a:gd name="connsiteX32" fmla="*/ 1376211 w 2160000"/>
                  <a:gd name="connsiteY32" fmla="*/ 2117860 h 2160000"/>
                  <a:gd name="connsiteX33" fmla="*/ 1321962 w 2160000"/>
                  <a:gd name="connsiteY33" fmla="*/ 2131809 h 2160000"/>
                  <a:gd name="connsiteX34" fmla="*/ 1306247 w 2160000"/>
                  <a:gd name="connsiteY34" fmla="*/ 2138051 h 2160000"/>
                  <a:gd name="connsiteX35" fmla="*/ 1267530 w 2160000"/>
                  <a:gd name="connsiteY35" fmla="*/ 2142656 h 2160000"/>
                  <a:gd name="connsiteX36" fmla="*/ 1190424 w 2160000"/>
                  <a:gd name="connsiteY36" fmla="*/ 2154424 h 2160000"/>
                  <a:gd name="connsiteX37" fmla="*/ 1080000 w 2160000"/>
                  <a:gd name="connsiteY37" fmla="*/ 2160000 h 2160000"/>
                  <a:gd name="connsiteX38" fmla="*/ 0 w 2160000"/>
                  <a:gd name="connsiteY38" fmla="*/ 1080000 h 2160000"/>
                  <a:gd name="connsiteX39" fmla="*/ 1080000 w 2160000"/>
                  <a:gd name="connsiteY39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60000" h="2160000">
                    <a:moveTo>
                      <a:pt x="1080000" y="0"/>
                    </a:moveTo>
                    <a:cubicBezTo>
                      <a:pt x="1639189" y="0"/>
                      <a:pt x="2099117" y="424979"/>
                      <a:pt x="2154424" y="969576"/>
                    </a:cubicBezTo>
                    <a:lnTo>
                      <a:pt x="2157027" y="1021127"/>
                    </a:lnTo>
                    <a:lnTo>
                      <a:pt x="2159999" y="1021127"/>
                    </a:lnTo>
                    <a:lnTo>
                      <a:pt x="2159999" y="1079980"/>
                    </a:lnTo>
                    <a:lnTo>
                      <a:pt x="2160000" y="1080000"/>
                    </a:lnTo>
                    <a:lnTo>
                      <a:pt x="2159999" y="1080021"/>
                    </a:lnTo>
                    <a:lnTo>
                      <a:pt x="2159999" y="1716639"/>
                    </a:lnTo>
                    <a:lnTo>
                      <a:pt x="2157838" y="1716639"/>
                    </a:lnTo>
                    <a:lnTo>
                      <a:pt x="2160000" y="1738544"/>
                    </a:lnTo>
                    <a:cubicBezTo>
                      <a:pt x="2160000" y="1889753"/>
                      <a:pt x="2039977" y="2012333"/>
                      <a:pt x="1891921" y="2012333"/>
                    </a:cubicBezTo>
                    <a:cubicBezTo>
                      <a:pt x="1743865" y="2012333"/>
                      <a:pt x="1623842" y="1889753"/>
                      <a:pt x="1623842" y="1738544"/>
                    </a:cubicBezTo>
                    <a:lnTo>
                      <a:pt x="1626005" y="1716639"/>
                    </a:lnTo>
                    <a:lnTo>
                      <a:pt x="1620298" y="1716639"/>
                    </a:lnTo>
                    <a:lnTo>
                      <a:pt x="1620298" y="1090950"/>
                    </a:lnTo>
                    <a:lnTo>
                      <a:pt x="1618898" y="1090937"/>
                    </a:lnTo>
                    <a:lnTo>
                      <a:pt x="1620000" y="1080000"/>
                    </a:lnTo>
                    <a:cubicBezTo>
                      <a:pt x="1620000" y="781766"/>
                      <a:pt x="1378234" y="540000"/>
                      <a:pt x="1080000" y="540000"/>
                    </a:cubicBezTo>
                    <a:cubicBezTo>
                      <a:pt x="781766" y="540000"/>
                      <a:pt x="540000" y="781766"/>
                      <a:pt x="540000" y="1080000"/>
                    </a:cubicBezTo>
                    <a:cubicBezTo>
                      <a:pt x="540000" y="1378234"/>
                      <a:pt x="781766" y="1620000"/>
                      <a:pt x="1080000" y="1620000"/>
                    </a:cubicBezTo>
                    <a:lnTo>
                      <a:pt x="1172144" y="1610711"/>
                    </a:lnTo>
                    <a:lnTo>
                      <a:pt x="1192722" y="1599542"/>
                    </a:lnTo>
                    <a:lnTo>
                      <a:pt x="1205334" y="1595627"/>
                    </a:lnTo>
                    <a:lnTo>
                      <a:pt x="1218649" y="1594482"/>
                    </a:lnTo>
                    <a:cubicBezTo>
                      <a:pt x="1237851" y="1591023"/>
                      <a:pt x="1256099" y="1586790"/>
                      <a:pt x="1273176" y="1581875"/>
                    </a:cubicBezTo>
                    <a:lnTo>
                      <a:pt x="1277433" y="1580379"/>
                    </a:lnTo>
                    <a:lnTo>
                      <a:pt x="1297818" y="1578324"/>
                    </a:lnTo>
                    <a:cubicBezTo>
                      <a:pt x="1446935" y="1578324"/>
                      <a:pt x="1567818" y="1699207"/>
                      <a:pt x="1567818" y="1848324"/>
                    </a:cubicBezTo>
                    <a:cubicBezTo>
                      <a:pt x="1567818" y="1932202"/>
                      <a:pt x="1529570" y="2007147"/>
                      <a:pt x="1469563" y="2056669"/>
                    </a:cubicBezTo>
                    <a:lnTo>
                      <a:pt x="1412948" y="2091019"/>
                    </a:lnTo>
                    <a:lnTo>
                      <a:pt x="1398272" y="2101498"/>
                    </a:lnTo>
                    <a:lnTo>
                      <a:pt x="1374464" y="2110955"/>
                    </a:lnTo>
                    <a:lnTo>
                      <a:pt x="1376211" y="2117860"/>
                    </a:lnTo>
                    <a:lnTo>
                      <a:pt x="1321962" y="2131809"/>
                    </a:lnTo>
                    <a:lnTo>
                      <a:pt x="1306247" y="2138051"/>
                    </a:lnTo>
                    <a:lnTo>
                      <a:pt x="1267530" y="2142656"/>
                    </a:lnTo>
                    <a:lnTo>
                      <a:pt x="1190424" y="2154424"/>
                    </a:lnTo>
                    <a:cubicBezTo>
                      <a:pt x="1154118" y="2158111"/>
                      <a:pt x="1117280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Oxygen" panose="02000503000000000000" pitchFamily="2" charset="0"/>
                </a:endParaRPr>
              </a:p>
            </p:txBody>
          </p:sp>
        </p:grp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86616FCF-658A-46B8-8458-6B3E12305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04" y="381238"/>
            <a:ext cx="2471777" cy="921014"/>
          </a:xfrm>
          <a:prstGeom prst="rect">
            <a:avLst/>
          </a:prstGeom>
        </p:spPr>
      </p:pic>
      <p:sp>
        <p:nvSpPr>
          <p:cNvPr id="18" name="Freeform 22">
            <a:extLst>
              <a:ext uri="{FF2B5EF4-FFF2-40B4-BE49-F238E27FC236}">
                <a16:creationId xmlns:a16="http://schemas.microsoft.com/office/drawing/2014/main" id="{E342C9F1-212F-4C96-A051-F2F4224CB3DC}"/>
              </a:ext>
            </a:extLst>
          </p:cNvPr>
          <p:cNvSpPr/>
          <p:nvPr/>
        </p:nvSpPr>
        <p:spPr>
          <a:xfrm>
            <a:off x="802505" y="156881"/>
            <a:ext cx="802950" cy="802951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rgbClr val="FF8C52"/>
          </a:solidFill>
          <a:ln>
            <a:solidFill>
              <a:srgbClr val="FF8C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Oxygen" panose="02000503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0EA6DA-4210-4C68-9CB8-A7373AF8DCD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82E103-D333-43E6-B24E-AAE46A49364B}"/>
              </a:ext>
            </a:extLst>
          </p:cNvPr>
          <p:cNvSpPr/>
          <p:nvPr/>
        </p:nvSpPr>
        <p:spPr>
          <a:xfrm>
            <a:off x="4270238" y="2091357"/>
            <a:ext cx="1696780" cy="2936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For Our Students</a:t>
            </a:r>
          </a:p>
        </p:txBody>
      </p:sp>
      <p:sp>
        <p:nvSpPr>
          <p:cNvPr id="21" name="Rounded Rectangle 34">
            <a:extLst>
              <a:ext uri="{FF2B5EF4-FFF2-40B4-BE49-F238E27FC236}">
                <a16:creationId xmlns:a16="http://schemas.microsoft.com/office/drawing/2014/main" id="{A598C130-1A47-46FB-A8D8-983965105574}"/>
              </a:ext>
            </a:extLst>
          </p:cNvPr>
          <p:cNvSpPr/>
          <p:nvPr/>
        </p:nvSpPr>
        <p:spPr>
          <a:xfrm>
            <a:off x="9151645" y="1934866"/>
            <a:ext cx="2932935" cy="3152535"/>
          </a:xfrm>
          <a:prstGeom prst="roundRect">
            <a:avLst>
              <a:gd name="adj" fmla="val 9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800B09-7BE5-4A21-909F-844D4FBC6CAD}"/>
              </a:ext>
            </a:extLst>
          </p:cNvPr>
          <p:cNvSpPr/>
          <p:nvPr/>
        </p:nvSpPr>
        <p:spPr>
          <a:xfrm>
            <a:off x="9444263" y="2148258"/>
            <a:ext cx="2408495" cy="31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About the Institution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F4671F-B215-45BC-AEBB-4FC524AAC7FF}"/>
              </a:ext>
            </a:extLst>
          </p:cNvPr>
          <p:cNvSpPr/>
          <p:nvPr/>
        </p:nvSpPr>
        <p:spPr>
          <a:xfrm>
            <a:off x="9290483" y="2449748"/>
            <a:ext cx="2759848" cy="2472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ICSE/CBSE/WB VI-XII all subjects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NEET/IIT/JEE competitive exams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Great location, open 7 days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4 floors 4ksqft, 15 class rooms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Spoken English &amp; grooming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Professional counselling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Edtech app by 2023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12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12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6FE0C4-33B3-4F61-ABFB-22CB01910074}"/>
              </a:ext>
            </a:extLst>
          </p:cNvPr>
          <p:cNvSpPr txBox="1"/>
          <p:nvPr/>
        </p:nvSpPr>
        <p:spPr>
          <a:xfrm>
            <a:off x="4698841" y="156881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ANODIAM INSTITUTE – WELCOME OUR FACULTY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6F7E5C-856B-43FA-9A24-F21ECEB2DF48}"/>
              </a:ext>
            </a:extLst>
          </p:cNvPr>
          <p:cNvSpPr/>
          <p:nvPr/>
        </p:nvSpPr>
        <p:spPr>
          <a:xfrm>
            <a:off x="4100124" y="2385357"/>
            <a:ext cx="2370275" cy="25204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Best teachers in town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Individual care for students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Best teaching techniques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Doubt clearing sessions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Extra makeup classes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Regular mock exams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Parent teacher meetings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All round feedback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Career counselling</a:t>
            </a:r>
          </a:p>
        </p:txBody>
      </p:sp>
      <p:sp>
        <p:nvSpPr>
          <p:cNvPr id="26" name="Rounded Rectangle 33">
            <a:extLst>
              <a:ext uri="{FF2B5EF4-FFF2-40B4-BE49-F238E27FC236}">
                <a16:creationId xmlns:a16="http://schemas.microsoft.com/office/drawing/2014/main" id="{95212731-6FB8-4B8C-AB56-0E687AAF68EB}"/>
              </a:ext>
            </a:extLst>
          </p:cNvPr>
          <p:cNvSpPr/>
          <p:nvPr/>
        </p:nvSpPr>
        <p:spPr>
          <a:xfrm>
            <a:off x="6470399" y="1599415"/>
            <a:ext cx="2790699" cy="3814568"/>
          </a:xfrm>
          <a:prstGeom prst="roundRect">
            <a:avLst>
              <a:gd name="adj" fmla="val 9399"/>
            </a:avLst>
          </a:prstGeom>
          <a:solidFill>
            <a:srgbClr val="FFF0DC"/>
          </a:solidFill>
          <a:ln>
            <a:noFill/>
          </a:ln>
          <a:effectLst>
            <a:glow rad="101600">
              <a:srgbClr val="FFF0DC">
                <a:alpha val="60000"/>
              </a:srgb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06610F-6EA5-4A03-8230-9B590D64D9FE}"/>
              </a:ext>
            </a:extLst>
          </p:cNvPr>
          <p:cNvSpPr/>
          <p:nvPr/>
        </p:nvSpPr>
        <p:spPr>
          <a:xfrm>
            <a:off x="6556098" y="1776614"/>
            <a:ext cx="2666363" cy="372463"/>
          </a:xfrm>
          <a:prstGeom prst="rect">
            <a:avLst/>
          </a:prstGeom>
          <a:solidFill>
            <a:srgbClr val="FFF0DC"/>
          </a:solidFill>
          <a:ln>
            <a:noFill/>
          </a:ln>
          <a:effectLst>
            <a:glow rad="101600">
              <a:srgbClr val="FFF0DC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For Our Faculty Members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1BD1CE-1D41-47DE-B51A-7FB9FD715AB3}"/>
              </a:ext>
            </a:extLst>
          </p:cNvPr>
          <p:cNvSpPr/>
          <p:nvPr/>
        </p:nvSpPr>
        <p:spPr>
          <a:xfrm>
            <a:off x="6560882" y="2162167"/>
            <a:ext cx="2556514" cy="3049708"/>
          </a:xfrm>
          <a:prstGeom prst="rect">
            <a:avLst/>
          </a:prstGeom>
          <a:solidFill>
            <a:srgbClr val="FFF0DC"/>
          </a:solidFill>
          <a:ln>
            <a:noFill/>
          </a:ln>
          <a:effectLst>
            <a:glow rad="101600">
              <a:srgbClr val="FFF0DC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Most rewarding package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Astronomical growth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Best talents in the field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Teamwork &amp; synergy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Professional &amp; compassionate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Gratifying environment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Effective marketing support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Proficient management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Feature rich app support</a:t>
            </a:r>
          </a:p>
        </p:txBody>
      </p:sp>
    </p:spTree>
    <p:extLst>
      <p:ext uri="{BB962C8B-B14F-4D97-AF65-F5344CB8AC3E}">
        <p14:creationId xmlns:p14="http://schemas.microsoft.com/office/powerpoint/2010/main" val="286647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Vector | Happy family characters activity caring dad teaching son  to ride bike for the first time father teach kid boy cycling outdoor  parenting fatherhood concept cartoon people vector illustration">
            <a:extLst>
              <a:ext uri="{FF2B5EF4-FFF2-40B4-BE49-F238E27FC236}">
                <a16:creationId xmlns:a16="http://schemas.microsoft.com/office/drawing/2014/main" id="{C4431D3B-1415-494D-83A2-79CD28DCA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47" y="2355964"/>
            <a:ext cx="3222872" cy="290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B063F2-3DF0-4B92-B14A-3BEA0C2087FD}"/>
              </a:ext>
            </a:extLst>
          </p:cNvPr>
          <p:cNvSpPr/>
          <p:nvPr/>
        </p:nvSpPr>
        <p:spPr>
          <a:xfrm>
            <a:off x="3824629" y="381242"/>
            <a:ext cx="75415" cy="6476761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D21A43-7369-49B0-A177-575F11A00F48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6616FCF-658A-46B8-8458-6B3E12305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04" y="381238"/>
            <a:ext cx="2471777" cy="921014"/>
          </a:xfrm>
          <a:prstGeom prst="rect">
            <a:avLst/>
          </a:prstGeom>
        </p:spPr>
      </p:pic>
      <p:sp>
        <p:nvSpPr>
          <p:cNvPr id="18" name="Freeform 22">
            <a:extLst>
              <a:ext uri="{FF2B5EF4-FFF2-40B4-BE49-F238E27FC236}">
                <a16:creationId xmlns:a16="http://schemas.microsoft.com/office/drawing/2014/main" id="{E342C9F1-212F-4C96-A051-F2F4224CB3DC}"/>
              </a:ext>
            </a:extLst>
          </p:cNvPr>
          <p:cNvSpPr/>
          <p:nvPr/>
        </p:nvSpPr>
        <p:spPr>
          <a:xfrm>
            <a:off x="802505" y="156881"/>
            <a:ext cx="802950" cy="802951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rgbClr val="FF8C52"/>
          </a:solidFill>
          <a:ln>
            <a:solidFill>
              <a:srgbClr val="FF8C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Oxygen" panose="02000503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0EA6DA-4210-4C68-9CB8-A7373AF8DCD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Email: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  <a:hlinkClick r:id="rId4"/>
              </a:rPr>
              <a:t>1120anirban@gmail.com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||                 Phone: 9073 700094                  ||                  N-1/25 Patuli, Kolkata 700094                                                                          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6FE0C4-33B3-4F61-ABFB-22CB01910074}"/>
              </a:ext>
            </a:extLst>
          </p:cNvPr>
          <p:cNvSpPr txBox="1"/>
          <p:nvPr/>
        </p:nvSpPr>
        <p:spPr>
          <a:xfrm>
            <a:off x="4698841" y="156881"/>
            <a:ext cx="356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FACULTY MEMBERS REQUIRED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48F212-2F2B-42F8-8A34-16F253FBB3FE}"/>
              </a:ext>
            </a:extLst>
          </p:cNvPr>
          <p:cNvSpPr/>
          <p:nvPr/>
        </p:nvSpPr>
        <p:spPr>
          <a:xfrm>
            <a:off x="417268" y="2408253"/>
            <a:ext cx="2702823" cy="270282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62000">
                <a:srgbClr val="FFFFFF">
                  <a:alpha val="0"/>
                </a:srgbClr>
              </a:gs>
              <a:gs pos="72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4" name="Rounded Rectangle 32">
            <a:extLst>
              <a:ext uri="{FF2B5EF4-FFF2-40B4-BE49-F238E27FC236}">
                <a16:creationId xmlns:a16="http://schemas.microsoft.com/office/drawing/2014/main" id="{DDB5EBE6-DC83-4C22-A245-44C7445E9AF2}"/>
              </a:ext>
            </a:extLst>
          </p:cNvPr>
          <p:cNvSpPr/>
          <p:nvPr/>
        </p:nvSpPr>
        <p:spPr>
          <a:xfrm>
            <a:off x="4818418" y="921839"/>
            <a:ext cx="2932935" cy="2697029"/>
          </a:xfrm>
          <a:prstGeom prst="roundRect">
            <a:avLst>
              <a:gd name="adj" fmla="val 9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82E103-D333-43E6-B24E-AAE46A49364B}"/>
              </a:ext>
            </a:extLst>
          </p:cNvPr>
          <p:cNvSpPr/>
          <p:nvPr/>
        </p:nvSpPr>
        <p:spPr>
          <a:xfrm>
            <a:off x="5055430" y="1087698"/>
            <a:ext cx="1696780" cy="2936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Whom We Need?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6F7E5C-856B-43FA-9A24-F21ECEB2DF48}"/>
              </a:ext>
            </a:extLst>
          </p:cNvPr>
          <p:cNvSpPr/>
          <p:nvPr/>
        </p:nvSpPr>
        <p:spPr>
          <a:xfrm>
            <a:off x="4839015" y="1381698"/>
            <a:ext cx="2556513" cy="2087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Empathetic &amp; inspiring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Adaptable &amp; innovative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Confident &amp; pleasing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In-depth subject knowledge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Aware of exam patterns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Experience in teaching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V-blogging is an add on</a:t>
            </a:r>
          </a:p>
        </p:txBody>
      </p:sp>
      <p:sp>
        <p:nvSpPr>
          <p:cNvPr id="29" name="Rounded Rectangle 32">
            <a:extLst>
              <a:ext uri="{FF2B5EF4-FFF2-40B4-BE49-F238E27FC236}">
                <a16:creationId xmlns:a16="http://schemas.microsoft.com/office/drawing/2014/main" id="{517EEBE5-9B31-4C5E-8CA5-33CF09C3BEDC}"/>
              </a:ext>
            </a:extLst>
          </p:cNvPr>
          <p:cNvSpPr/>
          <p:nvPr/>
        </p:nvSpPr>
        <p:spPr>
          <a:xfrm>
            <a:off x="7604692" y="1064305"/>
            <a:ext cx="2932935" cy="2697029"/>
          </a:xfrm>
          <a:prstGeom prst="roundRect">
            <a:avLst>
              <a:gd name="adj" fmla="val 939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250000-53C5-480C-B565-9D21343F8B83}"/>
              </a:ext>
            </a:extLst>
          </p:cNvPr>
          <p:cNvSpPr/>
          <p:nvPr/>
        </p:nvSpPr>
        <p:spPr>
          <a:xfrm>
            <a:off x="7841703" y="1230164"/>
            <a:ext cx="2218669" cy="3225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You Are Expected To ...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590B2D-8B51-4911-BC9C-4FE8F7506CE6}"/>
              </a:ext>
            </a:extLst>
          </p:cNvPr>
          <p:cNvSpPr/>
          <p:nvPr/>
        </p:nvSpPr>
        <p:spPr>
          <a:xfrm>
            <a:off x="7625289" y="1524164"/>
            <a:ext cx="2790924" cy="2087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Teach with excellence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Take individual care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Clear doubts &amp; build concepts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Take regular mock exams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Parent-teacher meetings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All round feedback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Prepare students for best results</a:t>
            </a:r>
          </a:p>
        </p:txBody>
      </p:sp>
      <p:sp>
        <p:nvSpPr>
          <p:cNvPr id="32" name="Rounded Rectangle 32">
            <a:extLst>
              <a:ext uri="{FF2B5EF4-FFF2-40B4-BE49-F238E27FC236}">
                <a16:creationId xmlns:a16="http://schemas.microsoft.com/office/drawing/2014/main" id="{5D7D4EA2-5991-4A7C-8F67-6B325A154564}"/>
              </a:ext>
            </a:extLst>
          </p:cNvPr>
          <p:cNvSpPr/>
          <p:nvPr/>
        </p:nvSpPr>
        <p:spPr>
          <a:xfrm>
            <a:off x="4983353" y="3451021"/>
            <a:ext cx="2932935" cy="2768885"/>
          </a:xfrm>
          <a:prstGeom prst="roundRect">
            <a:avLst>
              <a:gd name="adj" fmla="val 939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D38500E-163C-4A15-83C0-5D749F5FF15A}"/>
              </a:ext>
            </a:extLst>
          </p:cNvPr>
          <p:cNvSpPr/>
          <p:nvPr/>
        </p:nvSpPr>
        <p:spPr>
          <a:xfrm>
            <a:off x="5221088" y="3618870"/>
            <a:ext cx="2218669" cy="3225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About Anodiam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0A29B7-E703-4E2F-AA0A-B50EC799BAC5}"/>
              </a:ext>
            </a:extLst>
          </p:cNvPr>
          <p:cNvSpPr/>
          <p:nvPr/>
        </p:nvSpPr>
        <p:spPr>
          <a:xfrm>
            <a:off x="5004674" y="3912870"/>
            <a:ext cx="3160808" cy="2087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ICSE/CBSE/WB VI-XII all subjects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NEET/IIT/JEE competitive exams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Edtech app under construction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Open, flexible &amp; innovative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Grooming, coding, holistic style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Dedicated multilevel building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Great location, open 7 days</a:t>
            </a:r>
          </a:p>
        </p:txBody>
      </p:sp>
      <p:sp>
        <p:nvSpPr>
          <p:cNvPr id="35" name="Rounded Rectangle 32">
            <a:extLst>
              <a:ext uri="{FF2B5EF4-FFF2-40B4-BE49-F238E27FC236}">
                <a16:creationId xmlns:a16="http://schemas.microsoft.com/office/drawing/2014/main" id="{9928AE7E-8EF0-4323-B839-30D9CBCB1F01}"/>
              </a:ext>
            </a:extLst>
          </p:cNvPr>
          <p:cNvSpPr/>
          <p:nvPr/>
        </p:nvSpPr>
        <p:spPr>
          <a:xfrm>
            <a:off x="7853162" y="3679062"/>
            <a:ext cx="2932935" cy="2697029"/>
          </a:xfrm>
          <a:prstGeom prst="roundRect">
            <a:avLst>
              <a:gd name="adj" fmla="val 9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Oxygen" panose="02000503000000000000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1A284DC-3811-41C7-9DB0-D21FEE10EB7C}"/>
              </a:ext>
            </a:extLst>
          </p:cNvPr>
          <p:cNvSpPr/>
          <p:nvPr/>
        </p:nvSpPr>
        <p:spPr>
          <a:xfrm>
            <a:off x="8090174" y="3844921"/>
            <a:ext cx="2218668" cy="293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What You Can Expect ...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D2807B6-A39A-4A69-BEAA-677823A22484}"/>
              </a:ext>
            </a:extLst>
          </p:cNvPr>
          <p:cNvSpPr/>
          <p:nvPr/>
        </p:nvSpPr>
        <p:spPr>
          <a:xfrm>
            <a:off x="7873759" y="4138921"/>
            <a:ext cx="2912338" cy="2087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Supportive leadership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Proficient &amp; compassionate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Gratifying environment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Teamwork &amp; synergy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Effective marketing support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Most rewarding package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Astronomical career growth</a:t>
            </a:r>
          </a:p>
        </p:txBody>
      </p:sp>
    </p:spTree>
    <p:extLst>
      <p:ext uri="{BB962C8B-B14F-4D97-AF65-F5344CB8AC3E}">
        <p14:creationId xmlns:p14="http://schemas.microsoft.com/office/powerpoint/2010/main" val="1431748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397</Words>
  <Application>Microsoft Office PowerPoint</Application>
  <PresentationFormat>Widescreen</PresentationFormat>
  <Paragraphs>94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Anirban Chakrabarty</cp:lastModifiedBy>
  <cp:revision>16</cp:revision>
  <dcterms:created xsi:type="dcterms:W3CDTF">2023-05-01T05:17:08Z</dcterms:created>
  <dcterms:modified xsi:type="dcterms:W3CDTF">2023-05-03T14:18:39Z</dcterms:modified>
</cp:coreProperties>
</file>