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16"/>
  </p:notesMasterIdLst>
  <p:sldIdLst>
    <p:sldId id="299" r:id="rId3"/>
    <p:sldId id="276" r:id="rId4"/>
    <p:sldId id="277" r:id="rId5"/>
    <p:sldId id="278" r:id="rId6"/>
    <p:sldId id="279" r:id="rId7"/>
    <p:sldId id="282" r:id="rId8"/>
    <p:sldId id="297" r:id="rId9"/>
    <p:sldId id="298" r:id="rId10"/>
    <p:sldId id="295" r:id="rId11"/>
    <p:sldId id="283" r:id="rId12"/>
    <p:sldId id="274" r:id="rId13"/>
    <p:sldId id="275" r:id="rId14"/>
    <p:sldId id="300" r:id="rId15"/>
  </p:sldIdLst>
  <p:sldSz cx="9144000" cy="514826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82D70"/>
    <a:srgbClr val="008000"/>
    <a:srgbClr val="660066"/>
    <a:srgbClr val="9900CC"/>
    <a:srgbClr val="FF3399"/>
    <a:srgbClr val="77933C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62" autoAdjust="0"/>
    <p:restoredTop sz="92518" autoAdjust="0"/>
  </p:normalViewPr>
  <p:slideViewPr>
    <p:cSldViewPr>
      <p:cViewPr varScale="1">
        <p:scale>
          <a:sx n="149" d="100"/>
          <a:sy n="149" d="100"/>
        </p:scale>
        <p:origin x="144" y="144"/>
      </p:cViewPr>
      <p:guideLst>
        <p:guide orient="horz" pos="1622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FAFE-A5F3-402C-BA46-3D9FE492012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7588" y="514350"/>
            <a:ext cx="45688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22631-2A06-4F95-B726-7C494139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5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9964-1668-45ED-BFD8-472DB969BAE3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3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22631-2A06-4F95-B726-7C494139F5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7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5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150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150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150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742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020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90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0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519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559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573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9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224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235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793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50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977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7322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1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AA0D-8FD2-4CC2-BE39-E782CBE084E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78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6439-90AB-4B67-B1CB-BA2BC3D44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37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5060" y="2148290"/>
            <a:ext cx="34355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Module 1</a:t>
            </a:r>
            <a:endParaRPr lang="en-IN" sz="6000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5060" y="2148290"/>
            <a:ext cx="3179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prstClr val="black"/>
                </a:solidFill>
                <a:latin typeface="+mj-lt"/>
              </a:rPr>
              <a:t>Module 4</a:t>
            </a:r>
            <a:endParaRPr lang="en-IN" sz="6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896620" y="453231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266825" y="453231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941820" y="158591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598920" y="158591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30292" y="143351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61671" y="150971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67325" y="145121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05375" y="135569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6710" y="60281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Q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7800" y="75487"/>
            <a:ext cx="7532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Name the quadrants of the point (-3, -2), (2, -3), (2, 2), 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850" y="391513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(-5, 2).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3750" y="75487"/>
            <a:ext cx="7532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Name the quadrants of the point (-3, -2), (2, -3), (2, 2),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4850" y="392906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(-5, 2).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3124200" y="1635390"/>
            <a:ext cx="2827019" cy="1104900"/>
          </a:xfrm>
          <a:prstGeom prst="cloudCallout">
            <a:avLst>
              <a:gd name="adj1" fmla="val 17536"/>
              <a:gd name="adj2" fmla="val -15429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63491" y="1876737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sign of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b="1" i="1" dirty="0">
                <a:solidFill>
                  <a:schemeClr val="bg1"/>
                </a:solidFill>
                <a:latin typeface="Book Antiqua" pitchFamily="18" charset="0"/>
              </a:rPr>
              <a:t>x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co-ordinate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33875" y="1880949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mic Sans MS" pitchFamily="66" charset="0"/>
              </a:rPr>
              <a:t>-</a:t>
            </a:r>
          </a:p>
        </p:txBody>
      </p:sp>
      <p:sp>
        <p:nvSpPr>
          <p:cNvPr id="22" name="Cloud Callout 21"/>
          <p:cNvSpPr/>
          <p:nvPr/>
        </p:nvSpPr>
        <p:spPr>
          <a:xfrm>
            <a:off x="6088381" y="1583531"/>
            <a:ext cx="2827019" cy="1104900"/>
          </a:xfrm>
          <a:prstGeom prst="cloudCallout">
            <a:avLst>
              <a:gd name="adj1" fmla="val -68043"/>
              <a:gd name="adj2" fmla="val -15516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27672" y="182487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sign of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 y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co-ordinate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98056" y="182909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mic Sans MS" pitchFamily="66" charset="0"/>
              </a:rPr>
              <a:t>-</a:t>
            </a:r>
          </a:p>
        </p:txBody>
      </p:sp>
      <p:sp>
        <p:nvSpPr>
          <p:cNvPr id="26" name="Cloud Callout 25"/>
          <p:cNvSpPr/>
          <p:nvPr/>
        </p:nvSpPr>
        <p:spPr>
          <a:xfrm>
            <a:off x="4878833" y="2959565"/>
            <a:ext cx="3160831" cy="1104900"/>
          </a:xfrm>
          <a:prstGeom prst="cloudCallout">
            <a:avLst>
              <a:gd name="adj1" fmla="val 8419"/>
              <a:gd name="adj2" fmla="val -8274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Callout 26"/>
          <p:cNvSpPr/>
          <p:nvPr/>
        </p:nvSpPr>
        <p:spPr>
          <a:xfrm>
            <a:off x="4800600" y="2921465"/>
            <a:ext cx="3276600" cy="1176666"/>
          </a:xfrm>
          <a:prstGeom prst="cloudCallout">
            <a:avLst>
              <a:gd name="adj1" fmla="val -41022"/>
              <a:gd name="adj2" fmla="val -7498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56821" y="3230335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point (-3,-2)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l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ies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in which quadrant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31155" y="338589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III</a:t>
            </a:r>
            <a:r>
              <a:rPr lang="en-US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rd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Quadrant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6399" y="754856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(i)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99750" y="754856"/>
            <a:ext cx="781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In the point </a:t>
            </a:r>
            <a:r>
              <a:rPr lang="en-US" dirty="0" smtClean="0">
                <a:latin typeface="Bookman Old Style" pitchFamily="18" charset="0"/>
              </a:rPr>
              <a:t>(–3</a:t>
            </a:r>
            <a:r>
              <a:rPr lang="en-US" dirty="0">
                <a:latin typeface="Bookman Old Style" pitchFamily="18" charset="0"/>
              </a:rPr>
              <a:t>, –</a:t>
            </a:r>
            <a:r>
              <a:rPr lang="en-US" dirty="0" smtClean="0">
                <a:latin typeface="Bookman Old Style" pitchFamily="18" charset="0"/>
              </a:rPr>
              <a:t>2), </a:t>
            </a:r>
            <a:r>
              <a:rPr lang="en-US" dirty="0">
                <a:latin typeface="Bookman Old Style" pitchFamily="18" charset="0"/>
              </a:rPr>
              <a:t>abscissa is </a:t>
            </a:r>
            <a:r>
              <a:rPr lang="en-US" dirty="0" smtClean="0">
                <a:latin typeface="Bookman Old Style" pitchFamily="18" charset="0"/>
              </a:rPr>
              <a:t>negative </a:t>
            </a:r>
            <a:r>
              <a:rPr lang="en-US" dirty="0">
                <a:latin typeface="Bookman Old Style" pitchFamily="18" charset="0"/>
              </a:rPr>
              <a:t>and ordinate is negative. </a:t>
            </a:r>
            <a:r>
              <a:rPr lang="en-US" dirty="0" smtClean="0">
                <a:latin typeface="Bookman Old Style" pitchFamily="18" charset="0"/>
              </a:rPr>
              <a:t>So, </a:t>
            </a:r>
            <a:r>
              <a:rPr lang="en-US" dirty="0">
                <a:latin typeface="Bookman Old Style" pitchFamily="18" charset="0"/>
              </a:rPr>
              <a:t>it lies in </a:t>
            </a:r>
            <a:r>
              <a:rPr lang="en-US" dirty="0" smtClean="0">
                <a:latin typeface="Bookman Old Style" pitchFamily="18" charset="0"/>
              </a:rPr>
              <a:t>the third </a:t>
            </a:r>
            <a:r>
              <a:rPr lang="en-US" dirty="0">
                <a:latin typeface="Bookman Old Style" pitchFamily="18" charset="0"/>
              </a:rPr>
              <a:t>quadrant</a:t>
            </a:r>
            <a:r>
              <a:rPr lang="en-US" dirty="0" smtClean="0">
                <a:latin typeface="Bookman Old Style" pitchFamily="18" charset="0"/>
              </a:rPr>
              <a:t>.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" y="754856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>
                <a:latin typeface="Book Antiqua" pitchFamily="18" charset="0"/>
              </a:rPr>
              <a:t>Soln</a:t>
            </a:r>
            <a:r>
              <a:rPr lang="en-US" b="1" i="1" dirty="0">
                <a:latin typeface="Book Antiqua" pitchFamily="18" charset="0"/>
              </a:rPr>
              <a:t>:</a:t>
            </a:r>
            <a:endParaRPr lang="en-US" dirty="0">
              <a:latin typeface="Bookman Old Style"/>
            </a:endParaRPr>
          </a:p>
        </p:txBody>
      </p:sp>
      <p:sp>
        <p:nvSpPr>
          <p:cNvPr id="36" name="Cloud Callout 35"/>
          <p:cNvSpPr/>
          <p:nvPr/>
        </p:nvSpPr>
        <p:spPr>
          <a:xfrm>
            <a:off x="3276600" y="2202456"/>
            <a:ext cx="2827019" cy="1104900"/>
          </a:xfrm>
          <a:prstGeom prst="cloudCallout">
            <a:avLst>
              <a:gd name="adj1" fmla="val 41522"/>
              <a:gd name="adj2" fmla="val -20823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515891" y="2443803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sign of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b="1" i="1" dirty="0">
                <a:solidFill>
                  <a:schemeClr val="bg1"/>
                </a:solidFill>
                <a:latin typeface="Book Antiqua" pitchFamily="18" charset="0"/>
              </a:rPr>
              <a:t>x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co-ordinate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86275" y="244801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Comic Sans MS" pitchFamily="66" charset="0"/>
              </a:rPr>
              <a:t>+</a:t>
            </a:r>
            <a:endParaRPr lang="en-US" sz="32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9" name="Cloud Callout 38"/>
          <p:cNvSpPr/>
          <p:nvPr/>
        </p:nvSpPr>
        <p:spPr>
          <a:xfrm>
            <a:off x="6240781" y="2150597"/>
            <a:ext cx="2827019" cy="1104900"/>
          </a:xfrm>
          <a:prstGeom prst="cloudCallout">
            <a:avLst>
              <a:gd name="adj1" fmla="val -48782"/>
              <a:gd name="adj2" fmla="val -19886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480072" y="2391944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sign of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 y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co-ordinate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50456" y="2396156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mic Sans MS" pitchFamily="66" charset="0"/>
              </a:rPr>
              <a:t>-</a:t>
            </a:r>
          </a:p>
        </p:txBody>
      </p:sp>
      <p:sp>
        <p:nvSpPr>
          <p:cNvPr id="42" name="Cloud Callout 41"/>
          <p:cNvSpPr/>
          <p:nvPr/>
        </p:nvSpPr>
        <p:spPr>
          <a:xfrm>
            <a:off x="5031233" y="3526631"/>
            <a:ext cx="3160831" cy="1104900"/>
          </a:xfrm>
          <a:prstGeom prst="cloudCallout">
            <a:avLst>
              <a:gd name="adj1" fmla="val 8419"/>
              <a:gd name="adj2" fmla="val -8274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Callout 42"/>
          <p:cNvSpPr/>
          <p:nvPr/>
        </p:nvSpPr>
        <p:spPr>
          <a:xfrm>
            <a:off x="4953000" y="3562501"/>
            <a:ext cx="3276600" cy="1176666"/>
          </a:xfrm>
          <a:prstGeom prst="cloudCallout">
            <a:avLst>
              <a:gd name="adj1" fmla="val -41022"/>
              <a:gd name="adj2" fmla="val -7498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209221" y="3797401"/>
            <a:ext cx="293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point (2,-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3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)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l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ies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in which quadrant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83555" y="395296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IV</a:t>
            </a:r>
            <a:r>
              <a:rPr lang="en-US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th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5800" y="1478302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</a:rPr>
              <a:t>ii)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79151" y="1478302"/>
            <a:ext cx="781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In the point </a:t>
            </a:r>
            <a:r>
              <a:rPr lang="en-US" dirty="0" smtClean="0">
                <a:latin typeface="Bookman Old Style" pitchFamily="18" charset="0"/>
              </a:rPr>
              <a:t>(2, –</a:t>
            </a:r>
            <a:r>
              <a:rPr lang="en-US" dirty="0">
                <a:latin typeface="Bookman Old Style" pitchFamily="18" charset="0"/>
              </a:rPr>
              <a:t>3</a:t>
            </a:r>
            <a:r>
              <a:rPr lang="en-US" dirty="0" smtClean="0">
                <a:latin typeface="Bookman Old Style" pitchFamily="18" charset="0"/>
              </a:rPr>
              <a:t>), </a:t>
            </a:r>
            <a:r>
              <a:rPr lang="en-US" dirty="0">
                <a:latin typeface="Bookman Old Style" pitchFamily="18" charset="0"/>
              </a:rPr>
              <a:t>abscissa is </a:t>
            </a:r>
            <a:r>
              <a:rPr lang="en-US" dirty="0" smtClean="0">
                <a:latin typeface="Bookman Old Style" pitchFamily="18" charset="0"/>
              </a:rPr>
              <a:t>positive </a:t>
            </a:r>
            <a:r>
              <a:rPr lang="en-US" dirty="0">
                <a:latin typeface="Bookman Old Style" pitchFamily="18" charset="0"/>
              </a:rPr>
              <a:t>and ordinate is negative. </a:t>
            </a:r>
            <a:r>
              <a:rPr lang="en-US" dirty="0" smtClean="0">
                <a:latin typeface="Bookman Old Style" pitchFamily="18" charset="0"/>
              </a:rPr>
              <a:t>So, </a:t>
            </a:r>
            <a:r>
              <a:rPr lang="en-US" dirty="0">
                <a:latin typeface="Bookman Old Style" pitchFamily="18" charset="0"/>
              </a:rPr>
              <a:t>it lies in </a:t>
            </a:r>
            <a:r>
              <a:rPr lang="en-US" dirty="0" smtClean="0">
                <a:latin typeface="Bookman Old Style" pitchFamily="18" charset="0"/>
              </a:rPr>
              <a:t>the fourth </a:t>
            </a:r>
            <a:r>
              <a:rPr lang="en-US" dirty="0">
                <a:latin typeface="Bookman Old Style" pitchFamily="18" charset="0"/>
              </a:rPr>
              <a:t>quadrant</a:t>
            </a:r>
            <a:r>
              <a:rPr lang="en-US" dirty="0" smtClean="0">
                <a:latin typeface="Bookman Old Style" pitchFamily="18" charset="0"/>
              </a:rPr>
              <a:t>.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2" name="Cloud Callout 61"/>
          <p:cNvSpPr/>
          <p:nvPr/>
        </p:nvSpPr>
        <p:spPr>
          <a:xfrm>
            <a:off x="3124200" y="2764631"/>
            <a:ext cx="2827019" cy="1104900"/>
          </a:xfrm>
          <a:prstGeom prst="cloudCallout">
            <a:avLst>
              <a:gd name="adj1" fmla="val 77138"/>
              <a:gd name="adj2" fmla="val -25286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363491" y="300597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sign of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b="1" i="1" dirty="0">
                <a:solidFill>
                  <a:schemeClr val="bg1"/>
                </a:solidFill>
                <a:latin typeface="Book Antiqua" pitchFamily="18" charset="0"/>
              </a:rPr>
              <a:t>x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co-ordinate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33875" y="301019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Comic Sans MS" pitchFamily="66" charset="0"/>
              </a:rPr>
              <a:t>+</a:t>
            </a:r>
            <a:endParaRPr lang="en-US" sz="32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65" name="Cloud Callout 64"/>
          <p:cNvSpPr/>
          <p:nvPr/>
        </p:nvSpPr>
        <p:spPr>
          <a:xfrm>
            <a:off x="6088381" y="2612231"/>
            <a:ext cx="2827019" cy="1104900"/>
          </a:xfrm>
          <a:prstGeom prst="cloudCallout">
            <a:avLst>
              <a:gd name="adj1" fmla="val -14256"/>
              <a:gd name="adj2" fmla="val -23977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327672" y="285357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sign of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 y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co-ordinate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98056" y="285779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Comic Sans MS" pitchFamily="66" charset="0"/>
              </a:rPr>
              <a:t>+</a:t>
            </a:r>
            <a:endParaRPr lang="en-US" sz="32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68" name="Cloud Callout 67"/>
          <p:cNvSpPr/>
          <p:nvPr/>
        </p:nvSpPr>
        <p:spPr>
          <a:xfrm>
            <a:off x="4878833" y="3819529"/>
            <a:ext cx="3160831" cy="1104900"/>
          </a:xfrm>
          <a:prstGeom prst="cloudCallout">
            <a:avLst>
              <a:gd name="adj1" fmla="val 15245"/>
              <a:gd name="adj2" fmla="val -6229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loud Callout 68"/>
          <p:cNvSpPr/>
          <p:nvPr/>
        </p:nvSpPr>
        <p:spPr>
          <a:xfrm>
            <a:off x="4800600" y="3855399"/>
            <a:ext cx="3276600" cy="1176666"/>
          </a:xfrm>
          <a:prstGeom prst="cloudCallout">
            <a:avLst>
              <a:gd name="adj1" fmla="val -42590"/>
              <a:gd name="adj2" fmla="val -5665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056821" y="4090299"/>
            <a:ext cx="29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point (2, 2)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l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ies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in which quadrant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31155" y="4277299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I</a:t>
            </a:r>
            <a:r>
              <a:rPr lang="en-US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st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98500" y="218522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</a:rPr>
              <a:t>iii)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91851" y="2185220"/>
            <a:ext cx="781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In the point </a:t>
            </a:r>
            <a:r>
              <a:rPr lang="en-US" dirty="0" smtClean="0">
                <a:latin typeface="Bookman Old Style" pitchFamily="18" charset="0"/>
              </a:rPr>
              <a:t>(2, 2), </a:t>
            </a:r>
            <a:r>
              <a:rPr lang="en-US" dirty="0">
                <a:latin typeface="Bookman Old Style" pitchFamily="18" charset="0"/>
              </a:rPr>
              <a:t>abscissa is </a:t>
            </a:r>
            <a:r>
              <a:rPr lang="en-US" dirty="0" smtClean="0">
                <a:latin typeface="Bookman Old Style" pitchFamily="18" charset="0"/>
              </a:rPr>
              <a:t>positive </a:t>
            </a:r>
            <a:r>
              <a:rPr lang="en-US" dirty="0">
                <a:latin typeface="Bookman Old Style" pitchFamily="18" charset="0"/>
              </a:rPr>
              <a:t>and ordinate is </a:t>
            </a:r>
            <a:r>
              <a:rPr lang="en-US" dirty="0" smtClean="0">
                <a:latin typeface="Bookman Old Style" pitchFamily="18" charset="0"/>
              </a:rPr>
              <a:t>positive</a:t>
            </a:r>
            <a:r>
              <a:rPr lang="en-US" dirty="0">
                <a:latin typeface="Bookman Old Style" pitchFamily="18" charset="0"/>
              </a:rPr>
              <a:t>. </a:t>
            </a:r>
            <a:r>
              <a:rPr lang="en-US" dirty="0" smtClean="0">
                <a:latin typeface="Bookman Old Style" pitchFamily="18" charset="0"/>
              </a:rPr>
              <a:t>So, </a:t>
            </a:r>
            <a:r>
              <a:rPr lang="en-US" dirty="0">
                <a:latin typeface="Bookman Old Style" pitchFamily="18" charset="0"/>
              </a:rPr>
              <a:t>it lies in </a:t>
            </a:r>
            <a:r>
              <a:rPr lang="en-US" dirty="0" smtClean="0">
                <a:latin typeface="Bookman Old Style" pitchFamily="18" charset="0"/>
              </a:rPr>
              <a:t>the first </a:t>
            </a:r>
            <a:r>
              <a:rPr lang="en-US" dirty="0">
                <a:latin typeface="Bookman Old Style" pitchFamily="18" charset="0"/>
              </a:rPr>
              <a:t>quadrant</a:t>
            </a:r>
            <a:r>
              <a:rPr lang="en-US" dirty="0" smtClean="0">
                <a:latin typeface="Bookman Old Style" pitchFamily="18" charset="0"/>
              </a:rPr>
              <a:t>.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6" name="Cloud Callout 75"/>
          <p:cNvSpPr/>
          <p:nvPr/>
        </p:nvSpPr>
        <p:spPr>
          <a:xfrm>
            <a:off x="152400" y="3526631"/>
            <a:ext cx="2827019" cy="1104900"/>
          </a:xfrm>
          <a:prstGeom prst="cloudCallout">
            <a:avLst>
              <a:gd name="adj1" fmla="val -17876"/>
              <a:gd name="adj2" fmla="val -29596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91691" y="376797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sign of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b="1" i="1" dirty="0">
                <a:solidFill>
                  <a:schemeClr val="bg1"/>
                </a:solidFill>
                <a:latin typeface="Book Antiqua" pitchFamily="18" charset="0"/>
              </a:rPr>
              <a:t>x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co-ordinate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62075" y="377219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mic Sans MS" pitchFamily="66" charset="0"/>
              </a:rPr>
              <a:t>-</a:t>
            </a:r>
          </a:p>
        </p:txBody>
      </p:sp>
      <p:sp>
        <p:nvSpPr>
          <p:cNvPr id="79" name="Cloud Callout 78"/>
          <p:cNvSpPr/>
          <p:nvPr/>
        </p:nvSpPr>
        <p:spPr>
          <a:xfrm>
            <a:off x="3124200" y="3488531"/>
            <a:ext cx="2827019" cy="1104900"/>
          </a:xfrm>
          <a:prstGeom prst="cloudCallout">
            <a:avLst>
              <a:gd name="adj1" fmla="val -106237"/>
              <a:gd name="adj2" fmla="val -29581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363491" y="372987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sign of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 y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co-ordinate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33875" y="3734090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Comic Sans MS" pitchFamily="66" charset="0"/>
              </a:rPr>
              <a:t>+</a:t>
            </a:r>
            <a:endParaRPr lang="en-US" sz="32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2" name="Cloud Callout 81"/>
          <p:cNvSpPr/>
          <p:nvPr/>
        </p:nvSpPr>
        <p:spPr>
          <a:xfrm>
            <a:off x="5793233" y="3726656"/>
            <a:ext cx="3160831" cy="1104900"/>
          </a:xfrm>
          <a:prstGeom prst="cloudCallout">
            <a:avLst>
              <a:gd name="adj1" fmla="val -51654"/>
              <a:gd name="adj2" fmla="val -4591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loud Callout 82"/>
          <p:cNvSpPr/>
          <p:nvPr/>
        </p:nvSpPr>
        <p:spPr>
          <a:xfrm>
            <a:off x="5715000" y="3731090"/>
            <a:ext cx="3276600" cy="1176666"/>
          </a:xfrm>
          <a:prstGeom prst="cloudCallout">
            <a:avLst>
              <a:gd name="adj1" fmla="val -140846"/>
              <a:gd name="adj2" fmla="val 406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971221" y="3997426"/>
            <a:ext cx="3015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point (-5, 2)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l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ies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in which quadrant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45555" y="415299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II</a:t>
            </a:r>
            <a:r>
              <a:rPr lang="en-US" b="1" baseline="30000" dirty="0" err="1" smtClean="0">
                <a:solidFill>
                  <a:srgbClr val="FFFF00"/>
                </a:solidFill>
                <a:latin typeface="Comic Sans MS" pitchFamily="66" charset="0"/>
              </a:rPr>
              <a:t>nd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Quadrant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88255" y="2932914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</a:rPr>
              <a:t>iv)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81606" y="2932914"/>
            <a:ext cx="781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In the point </a:t>
            </a:r>
            <a:r>
              <a:rPr lang="en-US" dirty="0" smtClean="0">
                <a:latin typeface="Bookman Old Style" pitchFamily="18" charset="0"/>
              </a:rPr>
              <a:t>(–5, 2), </a:t>
            </a:r>
            <a:r>
              <a:rPr lang="en-US" dirty="0">
                <a:latin typeface="Bookman Old Style" pitchFamily="18" charset="0"/>
              </a:rPr>
              <a:t>abscissa is </a:t>
            </a:r>
            <a:r>
              <a:rPr lang="en-US" dirty="0" smtClean="0">
                <a:latin typeface="Bookman Old Style" pitchFamily="18" charset="0"/>
              </a:rPr>
              <a:t>negative </a:t>
            </a:r>
            <a:r>
              <a:rPr lang="en-US" dirty="0">
                <a:latin typeface="Bookman Old Style" pitchFamily="18" charset="0"/>
              </a:rPr>
              <a:t>and ordinate is </a:t>
            </a:r>
            <a:r>
              <a:rPr lang="en-US" dirty="0" smtClean="0">
                <a:latin typeface="Bookman Old Style" pitchFamily="18" charset="0"/>
              </a:rPr>
              <a:t>positive</a:t>
            </a:r>
            <a:r>
              <a:rPr lang="en-US" dirty="0">
                <a:latin typeface="Bookman Old Style" pitchFamily="18" charset="0"/>
              </a:rPr>
              <a:t>. </a:t>
            </a:r>
            <a:r>
              <a:rPr lang="en-US" dirty="0" smtClean="0">
                <a:latin typeface="Bookman Old Style" pitchFamily="18" charset="0"/>
              </a:rPr>
              <a:t>So, </a:t>
            </a:r>
            <a:r>
              <a:rPr lang="en-US" dirty="0">
                <a:latin typeface="Bookman Old Style" pitchFamily="18" charset="0"/>
              </a:rPr>
              <a:t>it lies in </a:t>
            </a:r>
            <a:r>
              <a:rPr lang="en-US" dirty="0" smtClean="0">
                <a:latin typeface="Bookman Old Style" pitchFamily="18" charset="0"/>
              </a:rPr>
              <a:t>the second </a:t>
            </a:r>
            <a:r>
              <a:rPr lang="en-US" dirty="0">
                <a:latin typeface="Bookman Old Style" pitchFamily="18" charset="0"/>
              </a:rPr>
              <a:t>quadrant</a:t>
            </a:r>
            <a:r>
              <a:rPr lang="en-US" dirty="0" smtClean="0">
                <a:latin typeface="Bookman Old Style" pitchFamily="18" charset="0"/>
              </a:rPr>
              <a:t>. 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2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000"/>
                            </p:stCondLst>
                            <p:childTnLst>
                              <p:par>
                                <p:cTn id="3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500"/>
                            </p:stCondLst>
                            <p:childTnLst>
                              <p:par>
                                <p:cTn id="4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4" grpId="0" animBg="1"/>
      <p:bldP spid="74" grpId="1" animBg="1"/>
      <p:bldP spid="60" grpId="0" animBg="1"/>
      <p:bldP spid="60" grpId="1" animBg="1"/>
      <p:bldP spid="61" grpId="0" animBg="1"/>
      <p:bldP spid="61" grpId="1" animBg="1"/>
      <p:bldP spid="47" grpId="0" animBg="1"/>
      <p:bldP spid="47" grpId="1" animBg="1"/>
      <p:bldP spid="46" grpId="0" animBg="1"/>
      <p:bldP spid="46" grpId="1" animBg="1"/>
      <p:bldP spid="17" grpId="0" animBg="1"/>
      <p:bldP spid="17" grpId="1" animBg="1"/>
      <p:bldP spid="18" grpId="0" animBg="1"/>
      <p:bldP spid="18" grpId="1" animBg="1"/>
      <p:bldP spid="2" grpId="0"/>
      <p:bldP spid="5" grpId="0"/>
      <p:bldP spid="16" grpId="0"/>
      <p:bldP spid="19" grpId="0" animBg="1"/>
      <p:bldP spid="19" grpId="1" animBg="1"/>
      <p:bldP spid="20" grpId="0"/>
      <p:bldP spid="20" grpId="1"/>
      <p:bldP spid="21" grpId="0"/>
      <p:bldP spid="21" grpId="1"/>
      <p:bldP spid="22" grpId="0" animBg="1"/>
      <p:bldP spid="22" grpId="1" animBg="1"/>
      <p:bldP spid="23" grpId="0"/>
      <p:bldP spid="23" grpId="1"/>
      <p:bldP spid="24" grpId="0"/>
      <p:bldP spid="24" grpId="1"/>
      <p:bldP spid="26" grpId="0" animBg="1"/>
      <p:bldP spid="26" grpId="1" animBg="1"/>
      <p:bldP spid="27" grpId="0" animBg="1"/>
      <p:bldP spid="27" grpId="1" animBg="1"/>
      <p:bldP spid="28" grpId="0"/>
      <p:bldP spid="28" grpId="1"/>
      <p:bldP spid="29" grpId="0"/>
      <p:bldP spid="29" grpId="1"/>
      <p:bldP spid="33" grpId="0"/>
      <p:bldP spid="35" grpId="0"/>
      <p:bldP spid="36" grpId="0" animBg="1"/>
      <p:bldP spid="36" grpId="1" animBg="1"/>
      <p:bldP spid="37" grpId="0"/>
      <p:bldP spid="37" grpId="1"/>
      <p:bldP spid="38" grpId="0"/>
      <p:bldP spid="38" grpId="1"/>
      <p:bldP spid="39" grpId="0" animBg="1"/>
      <p:bldP spid="39" grpId="1" animBg="1"/>
      <p:bldP spid="40" grpId="0"/>
      <p:bldP spid="40" grpId="1"/>
      <p:bldP spid="41" grpId="0"/>
      <p:bldP spid="41" grpId="1"/>
      <p:bldP spid="42" grpId="0" animBg="1"/>
      <p:bldP spid="42" grpId="1" animBg="1"/>
      <p:bldP spid="43" grpId="0" animBg="1"/>
      <p:bldP spid="43" grpId="1" animBg="1"/>
      <p:bldP spid="44" grpId="0"/>
      <p:bldP spid="44" grpId="1"/>
      <p:bldP spid="45" grpId="0"/>
      <p:bldP spid="45" grpId="1"/>
      <p:bldP spid="48" grpId="0"/>
      <p:bldP spid="62" grpId="0" animBg="1"/>
      <p:bldP spid="62" grpId="1" animBg="1"/>
      <p:bldP spid="63" grpId="0"/>
      <p:bldP spid="63" grpId="1"/>
      <p:bldP spid="64" grpId="0"/>
      <p:bldP spid="64" grpId="1"/>
      <p:bldP spid="65" grpId="0" animBg="1"/>
      <p:bldP spid="65" grpId="1" animBg="1"/>
      <p:bldP spid="66" grpId="0"/>
      <p:bldP spid="66" grpId="1"/>
      <p:bldP spid="67" grpId="0"/>
      <p:bldP spid="67" grpId="1"/>
      <p:bldP spid="68" grpId="0" animBg="1"/>
      <p:bldP spid="68" grpId="1" animBg="1"/>
      <p:bldP spid="69" grpId="0" animBg="1"/>
      <p:bldP spid="69" grpId="1" animBg="1"/>
      <p:bldP spid="70" grpId="0"/>
      <p:bldP spid="70" grpId="1"/>
      <p:bldP spid="71" grpId="0"/>
      <p:bldP spid="71" grpId="1"/>
      <p:bldP spid="72" grpId="0"/>
      <p:bldP spid="76" grpId="0" animBg="1"/>
      <p:bldP spid="76" grpId="1" animBg="1"/>
      <p:bldP spid="77" grpId="0"/>
      <p:bldP spid="77" grpId="1"/>
      <p:bldP spid="78" grpId="0"/>
      <p:bldP spid="78" grpId="1"/>
      <p:bldP spid="79" grpId="0" animBg="1"/>
      <p:bldP spid="79" grpId="1" animBg="1"/>
      <p:bldP spid="80" grpId="0"/>
      <p:bldP spid="80" grpId="1"/>
      <p:bldP spid="81" grpId="0"/>
      <p:bldP spid="81" grpId="1"/>
      <p:bldP spid="82" grpId="0" animBg="1"/>
      <p:bldP spid="82" grpId="1" animBg="1"/>
      <p:bldP spid="83" grpId="0" animBg="1"/>
      <p:bldP spid="83" grpId="1" animBg="1"/>
      <p:bldP spid="84" grpId="0"/>
      <p:bldP spid="84" grpId="1"/>
      <p:bldP spid="85" grpId="0"/>
      <p:bldP spid="85" grpId="1"/>
      <p:bldP spid="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3424237" y="459583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Rectangle 58"/>
          <p:cNvSpPr/>
          <p:nvPr/>
        </p:nvSpPr>
        <p:spPr>
          <a:xfrm>
            <a:off x="2814629" y="453322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Rectangle 23"/>
          <p:cNvSpPr/>
          <p:nvPr/>
        </p:nvSpPr>
        <p:spPr>
          <a:xfrm>
            <a:off x="1776415" y="453313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661984" y="450054"/>
            <a:ext cx="304800" cy="257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Rectangle 1"/>
          <p:cNvSpPr/>
          <p:nvPr/>
        </p:nvSpPr>
        <p:spPr>
          <a:xfrm>
            <a:off x="47625" y="59531"/>
            <a:ext cx="68519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(ii) Which of the following points will lie on X- axis or Y- axis?</a:t>
            </a:r>
          </a:p>
        </p:txBody>
      </p:sp>
      <p:sp>
        <p:nvSpPr>
          <p:cNvPr id="3" name="Rectangle 2"/>
          <p:cNvSpPr/>
          <p:nvPr/>
        </p:nvSpPr>
        <p:spPr>
          <a:xfrm>
            <a:off x="364675" y="413657"/>
            <a:ext cx="4091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A(0,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), B(5, 0), C(4.5, 0), D (0, 3.2).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92996" y="59531"/>
            <a:ext cx="6443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Which of the following points will lie on X- axis or Y- axis?</a:t>
            </a:r>
          </a:p>
        </p:txBody>
      </p:sp>
      <p:sp>
        <p:nvSpPr>
          <p:cNvPr id="7" name="Rectangle 6"/>
          <p:cNvSpPr/>
          <p:nvPr/>
        </p:nvSpPr>
        <p:spPr>
          <a:xfrm>
            <a:off x="361950" y="413657"/>
            <a:ext cx="4091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A(0,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), B(5, 0), C(4.5, 0), D (0, 3.2). 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192232" y="1450834"/>
            <a:ext cx="3057526" cy="1017236"/>
          </a:xfrm>
          <a:prstGeom prst="cloudCallout">
            <a:avLst>
              <a:gd name="adj1" fmla="val -26815"/>
              <a:gd name="adj2" fmla="val -11409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3083" y="1759435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 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x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co-ordinate is zero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223470" y="3543474"/>
            <a:ext cx="3299049" cy="1221115"/>
          </a:xfrm>
          <a:prstGeom prst="cloudCallout">
            <a:avLst>
              <a:gd name="adj1" fmla="val -2266"/>
              <a:gd name="adj2" fmla="val -16383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4871" y="3825965"/>
            <a:ext cx="300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point (0, 2) lies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on which axis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5639" y="393124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Y -axis 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3290" y="812006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</a:rPr>
              <a:t>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821" y="81200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1" dirty="0" err="1" smtClean="0">
                <a:latin typeface="Book Antiqua" pitchFamily="18" charset="0"/>
              </a:rPr>
              <a:t>Soln</a:t>
            </a:r>
            <a:r>
              <a:rPr lang="en-US" b="1" i="1" dirty="0">
                <a:latin typeface="Book Antiqua" pitchFamily="18" charset="0"/>
              </a:rPr>
              <a:t> </a:t>
            </a:r>
            <a:r>
              <a:rPr lang="en-US" b="1" i="1" dirty="0" smtClean="0">
                <a:latin typeface="Book Antiqua" pitchFamily="18" charset="0"/>
              </a:rPr>
              <a:t>:</a:t>
            </a:r>
            <a:endParaRPr lang="en-US" dirty="0">
              <a:latin typeface="Bookman Old Style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5472" y="812006"/>
            <a:ext cx="523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The point </a:t>
            </a:r>
            <a:r>
              <a:rPr lang="en-US" dirty="0" smtClean="0">
                <a:latin typeface="Bookman Old Style" pitchFamily="18" charset="0"/>
              </a:rPr>
              <a:t>(0, </a:t>
            </a:r>
            <a:r>
              <a:rPr lang="en-US" dirty="0">
                <a:latin typeface="Bookman Old Style" pitchFamily="18" charset="0"/>
              </a:rPr>
              <a:t>2</a:t>
            </a:r>
            <a:r>
              <a:rPr lang="en-US" dirty="0" smtClean="0">
                <a:latin typeface="Bookman Old Style" pitchFamily="18" charset="0"/>
              </a:rPr>
              <a:t>) </a:t>
            </a:r>
            <a:r>
              <a:rPr lang="en-US" dirty="0">
                <a:latin typeface="Bookman Old Style" pitchFamily="18" charset="0"/>
              </a:rPr>
              <a:t>lies on </a:t>
            </a:r>
            <a:r>
              <a:rPr lang="en-US" dirty="0" smtClean="0">
                <a:latin typeface="Bookman Old Style" pitchFamily="18" charset="0"/>
              </a:rPr>
              <a:t>the y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- axis</a:t>
            </a:r>
            <a:r>
              <a:rPr lang="en-US" dirty="0">
                <a:latin typeface="Bookman Old Style" pitchFamily="18" charset="0"/>
              </a:rPr>
              <a:t>.</a:t>
            </a:r>
          </a:p>
        </p:txBody>
      </p:sp>
      <p:sp>
        <p:nvSpPr>
          <p:cNvPr id="25" name="Cloud Callout 24"/>
          <p:cNvSpPr/>
          <p:nvPr/>
        </p:nvSpPr>
        <p:spPr>
          <a:xfrm>
            <a:off x="737936" y="1583531"/>
            <a:ext cx="3057526" cy="1017236"/>
          </a:xfrm>
          <a:prstGeom prst="cloudCallout">
            <a:avLst>
              <a:gd name="adj1" fmla="val -4778"/>
              <a:gd name="adj2" fmla="val -13065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9569" y="1892132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 </a:t>
            </a:r>
            <a:r>
              <a:rPr lang="en-US" b="1" i="1" dirty="0">
                <a:solidFill>
                  <a:schemeClr val="bg1"/>
                </a:solidFill>
                <a:latin typeface="Book Antiqua" pitchFamily="18" charset="0"/>
              </a:rPr>
              <a:t>y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co-ordinate is zero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1" name="Cloud Callout 30"/>
          <p:cNvSpPr/>
          <p:nvPr/>
        </p:nvSpPr>
        <p:spPr>
          <a:xfrm>
            <a:off x="157200" y="3488531"/>
            <a:ext cx="3348000" cy="1188000"/>
          </a:xfrm>
          <a:prstGeom prst="cloudCallout">
            <a:avLst>
              <a:gd name="adj1" fmla="val 12612"/>
              <a:gd name="adj2" fmla="val -16672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86103" y="3819150"/>
            <a:ext cx="29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point (5, 0)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l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ies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on which axis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16871" y="3924427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X -axis 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4362" y="124664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</a:rPr>
              <a:t>ii)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15472" y="1246643"/>
            <a:ext cx="523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The point </a:t>
            </a:r>
            <a:r>
              <a:rPr lang="en-US" dirty="0" smtClean="0">
                <a:latin typeface="Bookman Old Style" pitchFamily="18" charset="0"/>
              </a:rPr>
              <a:t>(5, </a:t>
            </a:r>
            <a:r>
              <a:rPr lang="en-US" dirty="0">
                <a:latin typeface="Bookman Old Style" pitchFamily="18" charset="0"/>
              </a:rPr>
              <a:t>0</a:t>
            </a:r>
            <a:r>
              <a:rPr lang="en-US" dirty="0" smtClean="0">
                <a:latin typeface="Bookman Old Style" pitchFamily="18" charset="0"/>
              </a:rPr>
              <a:t>) </a:t>
            </a:r>
            <a:r>
              <a:rPr lang="en-US" dirty="0">
                <a:latin typeface="Bookman Old Style" pitchFamily="18" charset="0"/>
              </a:rPr>
              <a:t>lies on </a:t>
            </a:r>
            <a:r>
              <a:rPr lang="en-US" dirty="0" smtClean="0">
                <a:latin typeface="Bookman Old Style" pitchFamily="18" charset="0"/>
              </a:rPr>
              <a:t>the </a:t>
            </a:r>
            <a:r>
              <a:rPr lang="en-US" dirty="0">
                <a:latin typeface="Bookman Old Style" pitchFamily="18" charset="0"/>
              </a:rPr>
              <a:t>x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- axis</a:t>
            </a:r>
            <a:r>
              <a:rPr lang="en-US" dirty="0">
                <a:latin typeface="Bookman Old Style" pitchFamily="18" charset="0"/>
              </a:rPr>
              <a:t>.</a:t>
            </a:r>
          </a:p>
        </p:txBody>
      </p:sp>
      <p:sp>
        <p:nvSpPr>
          <p:cNvPr id="61" name="Cloud Callout 60"/>
          <p:cNvSpPr/>
          <p:nvPr/>
        </p:nvSpPr>
        <p:spPr>
          <a:xfrm>
            <a:off x="1447800" y="2210607"/>
            <a:ext cx="3057526" cy="1017236"/>
          </a:xfrm>
          <a:prstGeom prst="cloudCallout">
            <a:avLst>
              <a:gd name="adj1" fmla="val 8995"/>
              <a:gd name="adj2" fmla="val -19452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509433" y="2519208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 </a:t>
            </a:r>
            <a:r>
              <a:rPr lang="en-US" b="1" i="1" dirty="0">
                <a:solidFill>
                  <a:schemeClr val="bg1"/>
                </a:solidFill>
                <a:latin typeface="Book Antiqua" pitchFamily="18" charset="0"/>
              </a:rPr>
              <a:t>y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co-ordinate is zero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5" name="Cloud Callout 64"/>
          <p:cNvSpPr/>
          <p:nvPr/>
        </p:nvSpPr>
        <p:spPr>
          <a:xfrm>
            <a:off x="1821279" y="3640931"/>
            <a:ext cx="3299049" cy="1221115"/>
          </a:xfrm>
          <a:prstGeom prst="cloudCallout">
            <a:avLst>
              <a:gd name="adj1" fmla="val -4488"/>
              <a:gd name="adj2" fmla="val -12917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007118" y="3971550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point (4.5, 0)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l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ies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on which axis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98046" y="4076827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X -axis 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45432" y="1671399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</a:rPr>
              <a:t>iii)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15472" y="1671399"/>
            <a:ext cx="523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The point </a:t>
            </a:r>
            <a:r>
              <a:rPr lang="en-US" dirty="0" smtClean="0">
                <a:latin typeface="Bookman Old Style" pitchFamily="18" charset="0"/>
              </a:rPr>
              <a:t>(4.5, </a:t>
            </a:r>
            <a:r>
              <a:rPr lang="en-US" dirty="0">
                <a:latin typeface="Bookman Old Style" pitchFamily="18" charset="0"/>
              </a:rPr>
              <a:t>0</a:t>
            </a:r>
            <a:r>
              <a:rPr lang="en-US" dirty="0" smtClean="0">
                <a:latin typeface="Bookman Old Style" pitchFamily="18" charset="0"/>
              </a:rPr>
              <a:t>) </a:t>
            </a:r>
            <a:r>
              <a:rPr lang="en-US" dirty="0">
                <a:latin typeface="Bookman Old Style" pitchFamily="18" charset="0"/>
              </a:rPr>
              <a:t>lies on </a:t>
            </a:r>
            <a:r>
              <a:rPr lang="en-US" dirty="0" smtClean="0">
                <a:latin typeface="Bookman Old Style" pitchFamily="18" charset="0"/>
              </a:rPr>
              <a:t>the </a:t>
            </a:r>
            <a:r>
              <a:rPr lang="en-US" dirty="0">
                <a:latin typeface="Bookman Old Style" pitchFamily="18" charset="0"/>
              </a:rPr>
              <a:t>x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- axis</a:t>
            </a:r>
            <a:r>
              <a:rPr lang="en-US" dirty="0">
                <a:latin typeface="Bookman Old Style" pitchFamily="18" charset="0"/>
              </a:rPr>
              <a:t>.</a:t>
            </a:r>
          </a:p>
        </p:txBody>
      </p:sp>
      <p:sp>
        <p:nvSpPr>
          <p:cNvPr id="74" name="Cloud Callout 73"/>
          <p:cNvSpPr/>
          <p:nvPr/>
        </p:nvSpPr>
        <p:spPr>
          <a:xfrm>
            <a:off x="5285562" y="1099695"/>
            <a:ext cx="3057526" cy="1017236"/>
          </a:xfrm>
          <a:prstGeom prst="cloudCallout">
            <a:avLst>
              <a:gd name="adj1" fmla="val -92136"/>
              <a:gd name="adj2" fmla="val -8452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347195" y="1408296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Its 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x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co-ordinate is zero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8" name="Cloud Callout 77"/>
          <p:cNvSpPr/>
          <p:nvPr/>
        </p:nvSpPr>
        <p:spPr>
          <a:xfrm>
            <a:off x="5145412" y="2953216"/>
            <a:ext cx="3299049" cy="1221115"/>
          </a:xfrm>
          <a:prstGeom prst="cloudCallout">
            <a:avLst>
              <a:gd name="adj1" fmla="val -7872"/>
              <a:gd name="adj2" fmla="val -14023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295155" y="3283835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the point (0, 3.2)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l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ies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on which axis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22179" y="33891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Y -axis 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63065" y="2088495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</a:rPr>
              <a:t>iv)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5472" y="2088495"/>
            <a:ext cx="523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The point </a:t>
            </a:r>
            <a:r>
              <a:rPr lang="en-US" dirty="0" smtClean="0">
                <a:latin typeface="Bookman Old Style" pitchFamily="18" charset="0"/>
              </a:rPr>
              <a:t>(0, 3.2) </a:t>
            </a:r>
            <a:r>
              <a:rPr lang="en-US" dirty="0">
                <a:latin typeface="Bookman Old Style" pitchFamily="18" charset="0"/>
              </a:rPr>
              <a:t>lies on </a:t>
            </a:r>
            <a:r>
              <a:rPr lang="en-US" dirty="0" smtClean="0">
                <a:latin typeface="Bookman Old Style" pitchFamily="18" charset="0"/>
              </a:rPr>
              <a:t>the y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- axis</a:t>
            </a:r>
            <a:r>
              <a:rPr lang="en-US" dirty="0">
                <a:latin typeface="Bookman Old Style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240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59" grpId="0" animBg="1"/>
      <p:bldP spid="59" grpId="1" animBg="1"/>
      <p:bldP spid="24" grpId="0" animBg="1"/>
      <p:bldP spid="24" grpId="1" animBg="1"/>
      <p:bldP spid="8" grpId="0" animBg="1"/>
      <p:bldP spid="8" grpId="1" animBg="1"/>
      <p:bldP spid="3" grpId="0"/>
      <p:bldP spid="7" grpId="0"/>
      <p:bldP spid="9" grpId="0" animBg="1"/>
      <p:bldP spid="9" grpId="1" animBg="1"/>
      <p:bldP spid="10" grpId="0"/>
      <p:bldP spid="10" grpId="1"/>
      <p:bldP spid="16" grpId="0" animBg="1"/>
      <p:bldP spid="16" grpId="1" animBg="1"/>
      <p:bldP spid="18" grpId="0"/>
      <p:bldP spid="18" grpId="1"/>
      <p:bldP spid="19" grpId="0"/>
      <p:bldP spid="19" grpId="1"/>
      <p:bldP spid="20" grpId="0"/>
      <p:bldP spid="21" grpId="0"/>
      <p:bldP spid="25" grpId="0" animBg="1"/>
      <p:bldP spid="25" grpId="1" animBg="1"/>
      <p:bldP spid="26" grpId="0"/>
      <p:bldP spid="26" grpId="1"/>
      <p:bldP spid="31" grpId="0" animBg="1"/>
      <p:bldP spid="31" grpId="1" animBg="1"/>
      <p:bldP spid="32" grpId="0"/>
      <p:bldP spid="32" grpId="1"/>
      <p:bldP spid="33" grpId="0"/>
      <p:bldP spid="33" grpId="1"/>
      <p:bldP spid="39" grpId="0"/>
      <p:bldP spid="61" grpId="0" animBg="1"/>
      <p:bldP spid="61" grpId="1" animBg="1"/>
      <p:bldP spid="62" grpId="0"/>
      <p:bldP spid="62" grpId="1"/>
      <p:bldP spid="65" grpId="0" animBg="1"/>
      <p:bldP spid="65" grpId="1" animBg="1"/>
      <p:bldP spid="66" grpId="0"/>
      <p:bldP spid="66" grpId="1"/>
      <p:bldP spid="67" grpId="0"/>
      <p:bldP spid="67" grpId="1"/>
      <p:bldP spid="70" grpId="0"/>
      <p:bldP spid="74" grpId="0" animBg="1"/>
      <p:bldP spid="74" grpId="1" animBg="1"/>
      <p:bldP spid="75" grpId="0"/>
      <p:bldP spid="75" grpId="1"/>
      <p:bldP spid="78" grpId="0" animBg="1"/>
      <p:bldP spid="78" grpId="1" animBg="1"/>
      <p:bldP spid="79" grpId="0"/>
      <p:bldP spid="79" grpId="1"/>
      <p:bldP spid="80" grpId="0"/>
      <p:bldP spid="80" grpId="1"/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60947" y="1148008"/>
            <a:ext cx="8033563" cy="368005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5033857"/>
            <a:ext cx="9144000" cy="11440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467591" y="249405"/>
            <a:ext cx="85308" cy="4576234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8150" y="4661466"/>
            <a:ext cx="8186581" cy="200789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  <a:latin typeface="BadaBoom BB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white">
          <a:xfrm>
            <a:off x="8610600" y="251439"/>
            <a:ext cx="115073" cy="4598098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2125" y="941803"/>
            <a:ext cx="457200" cy="451086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686303" y="436863"/>
            <a:ext cx="7771394" cy="66840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7"/>
          <p:cNvSpPr>
            <a:spLocks noGrp="1"/>
          </p:cNvSpPr>
          <p:nvPr>
            <p:ph type="ctrTitle" idx="4294967295"/>
          </p:nvPr>
        </p:nvSpPr>
        <p:spPr>
          <a:xfrm>
            <a:off x="592885" y="364331"/>
            <a:ext cx="8001612" cy="61016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sz="3200" b="1" dirty="0" smtClean="0">
                <a:solidFill>
                  <a:srgbClr val="002060"/>
                </a:solidFill>
                <a:latin typeface="Bookman Old Style" pitchFamily="18" charset="0"/>
              </a:rPr>
              <a:t>Co-ordinate Geometry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604" y="1262016"/>
            <a:ext cx="2026800" cy="1607087"/>
            <a:chOff x="5910370" y="1995690"/>
            <a:chExt cx="2026800" cy="1605600"/>
          </a:xfrm>
        </p:grpSpPr>
        <p:sp>
          <p:nvSpPr>
            <p:cNvPr id="3" name="Hexagon 2"/>
            <p:cNvSpPr/>
            <p:nvPr/>
          </p:nvSpPr>
          <p:spPr>
            <a:xfrm>
              <a:off x="5910370" y="1995690"/>
              <a:ext cx="2026800" cy="1605600"/>
            </a:xfrm>
            <a:prstGeom prst="hexagon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0880" y="2008338"/>
              <a:ext cx="2016290" cy="1582442"/>
            </a:xfrm>
            <a:prstGeom prst="hexagon">
              <a:avLst/>
            </a:prstGeom>
          </p:spPr>
        </p:pic>
      </p:grp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8" t="54010" r="28601" b="6231"/>
          <a:stretch/>
        </p:blipFill>
        <p:spPr>
          <a:xfrm>
            <a:off x="2381876" y="2098189"/>
            <a:ext cx="2049753" cy="1628176"/>
          </a:xfrm>
          <a:prstGeom prst="hexagon">
            <a:avLst/>
          </a:prstGeom>
          <a:ln w="28575">
            <a:solidFill>
              <a:srgbClr val="002060"/>
            </a:solidFill>
          </a:ln>
        </p:spPr>
      </p:pic>
      <p:grpSp>
        <p:nvGrpSpPr>
          <p:cNvPr id="20" name="Group 19"/>
          <p:cNvGrpSpPr/>
          <p:nvPr/>
        </p:nvGrpSpPr>
        <p:grpSpPr>
          <a:xfrm>
            <a:off x="670951" y="2921585"/>
            <a:ext cx="2026800" cy="1645681"/>
            <a:chOff x="670951" y="2861425"/>
            <a:chExt cx="2026800" cy="1645681"/>
          </a:xfrm>
        </p:grpSpPr>
        <p:sp>
          <p:nvSpPr>
            <p:cNvPr id="21" name="Hexagon 20"/>
            <p:cNvSpPr/>
            <p:nvPr/>
          </p:nvSpPr>
          <p:spPr>
            <a:xfrm>
              <a:off x="670951" y="2900019"/>
              <a:ext cx="2026800" cy="1607087"/>
            </a:xfrm>
            <a:prstGeom prst="hexagon">
              <a:avLst/>
            </a:prstGeom>
            <a:blipFill dpi="0" rotWithShape="1">
              <a:blip r:embed="rId4"/>
              <a:srcRect/>
              <a:stretch>
                <a:fillRect l="-11000" t="-11000" r="-12000" b="-11000"/>
              </a:stretch>
            </a:blip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922350" y="3860115"/>
              <a:ext cx="1524000" cy="4287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401885" y="3817742"/>
              <a:ext cx="276038" cy="30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45508" y="3817742"/>
              <a:ext cx="276038" cy="30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87103" y="3817742"/>
              <a:ext cx="276038" cy="30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19820" y="3817742"/>
              <a:ext cx="276038" cy="30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7" name="Oval 25"/>
            <p:cNvSpPr/>
            <p:nvPr/>
          </p:nvSpPr>
          <p:spPr>
            <a:xfrm>
              <a:off x="1025604" y="3845150"/>
              <a:ext cx="36000" cy="360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28" name="Oval 26"/>
            <p:cNvSpPr/>
            <p:nvPr/>
          </p:nvSpPr>
          <p:spPr>
            <a:xfrm>
              <a:off x="1285028" y="3845150"/>
              <a:ext cx="36000" cy="360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29" name="Oval 27"/>
            <p:cNvSpPr/>
            <p:nvPr/>
          </p:nvSpPr>
          <p:spPr>
            <a:xfrm>
              <a:off x="1518316" y="3845150"/>
              <a:ext cx="36000" cy="360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30" name="Oval 28"/>
            <p:cNvSpPr/>
            <p:nvPr/>
          </p:nvSpPr>
          <p:spPr>
            <a:xfrm>
              <a:off x="2248994" y="3845150"/>
              <a:ext cx="36000" cy="360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8176" y="3845132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7239" y="382556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X′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3" name="Oval 34"/>
            <p:cNvSpPr/>
            <p:nvPr/>
          </p:nvSpPr>
          <p:spPr>
            <a:xfrm>
              <a:off x="1776225" y="3845150"/>
              <a:ext cx="36000" cy="360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34" name="Oval 35"/>
            <p:cNvSpPr/>
            <p:nvPr/>
          </p:nvSpPr>
          <p:spPr>
            <a:xfrm>
              <a:off x="2019778" y="3845150"/>
              <a:ext cx="36000" cy="360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1283431" y="2981433"/>
              <a:ext cx="8910" cy="1356603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9"/>
            <p:cNvSpPr/>
            <p:nvPr/>
          </p:nvSpPr>
          <p:spPr>
            <a:xfrm>
              <a:off x="1270682" y="4148150"/>
              <a:ext cx="39600" cy="360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37" name="Oval 40"/>
            <p:cNvSpPr/>
            <p:nvPr/>
          </p:nvSpPr>
          <p:spPr>
            <a:xfrm>
              <a:off x="1272482" y="3407910"/>
              <a:ext cx="36000" cy="360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38" name="Oval 41"/>
            <p:cNvSpPr/>
            <p:nvPr/>
          </p:nvSpPr>
          <p:spPr>
            <a:xfrm>
              <a:off x="1266056" y="3156633"/>
              <a:ext cx="36000" cy="360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29930" y="3518501"/>
              <a:ext cx="276038" cy="30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29930" y="3271917"/>
              <a:ext cx="276038" cy="30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29930" y="3022353"/>
              <a:ext cx="276038" cy="30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9990" y="2861425"/>
              <a:ext cx="292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5494" y="4198168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Y′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4" name="Oval 51"/>
            <p:cNvSpPr/>
            <p:nvPr/>
          </p:nvSpPr>
          <p:spPr>
            <a:xfrm>
              <a:off x="1270682" y="3654982"/>
              <a:ext cx="39600" cy="360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45" name="Oval 52"/>
            <p:cNvSpPr/>
            <p:nvPr/>
          </p:nvSpPr>
          <p:spPr>
            <a:xfrm>
              <a:off x="1282558" y="3845132"/>
              <a:ext cx="39600" cy="360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46" name="Oval 55"/>
            <p:cNvSpPr/>
            <p:nvPr/>
          </p:nvSpPr>
          <p:spPr>
            <a:xfrm>
              <a:off x="1399327" y="3738577"/>
              <a:ext cx="39600" cy="360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prstClr val="white"/>
                </a:solidFill>
              </a:endParaRPr>
            </a:p>
          </p:txBody>
        </p:sp>
        <p:sp>
          <p:nvSpPr>
            <p:cNvPr id="47" name="Oval 56"/>
            <p:cNvSpPr/>
            <p:nvPr/>
          </p:nvSpPr>
          <p:spPr>
            <a:xfrm>
              <a:off x="1921239" y="3489149"/>
              <a:ext cx="39600" cy="360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prstClr val="white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1406035" y="3507165"/>
              <a:ext cx="528780" cy="25688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20057005">
              <a:off x="1240007" y="3397729"/>
              <a:ext cx="8258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 smtClean="0">
                  <a:solidFill>
                    <a:srgbClr val="C00000"/>
                  </a:solidFill>
                  <a:latin typeface="Bookman Old Style" pitchFamily="18" charset="0"/>
                </a:rPr>
                <a:t>Distance</a:t>
              </a:r>
              <a:endParaRPr lang="en-IN" sz="11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510245" y="280578"/>
            <a:ext cx="8157892" cy="2034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86021"/>
            <a:ext cx="7010400" cy="46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660066"/>
                </a:solidFill>
                <a:latin typeface="Bookman Old Style" pitchFamily="18" charset="0"/>
              </a:rPr>
              <a:t>What is Co-ordinate Geometry ?</a:t>
            </a:r>
            <a:endParaRPr lang="en-IN" sz="2400" b="1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772239"/>
            <a:ext cx="8686800" cy="708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79646">
                    <a:lumMod val="50000"/>
                  </a:srgbClr>
                </a:solidFill>
              </a:rPr>
              <a:t>Co-ordinate geometry is a branch of mathematics which helps us to study the </a:t>
            </a:r>
          </a:p>
          <a:p>
            <a:r>
              <a:rPr lang="en-IN" sz="2000" dirty="0" smtClean="0">
                <a:solidFill>
                  <a:srgbClr val="F79646">
                    <a:lumMod val="50000"/>
                  </a:srgbClr>
                </a:solidFill>
              </a:rPr>
              <a:t>properties of Geometric figures by placing them on a Co-ordinate plane.</a:t>
            </a:r>
            <a:endParaRPr lang="en-IN" sz="2000" dirty="0">
              <a:solidFill>
                <a:srgbClr val="F79646">
                  <a:lumMod val="50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430079"/>
            <a:ext cx="8686800" cy="4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4BACC6">
                    <a:lumMod val="75000"/>
                  </a:srgbClr>
                </a:solidFill>
              </a:rPr>
              <a:t>Example :</a:t>
            </a:r>
            <a:r>
              <a:rPr lang="en-IN" sz="2000" dirty="0" smtClean="0">
                <a:solidFill>
                  <a:srgbClr val="F79646">
                    <a:lumMod val="50000"/>
                  </a:srgbClr>
                </a:solidFill>
              </a:rPr>
              <a:t> Distance between points, </a:t>
            </a:r>
            <a:endParaRPr lang="en-IN" sz="2000" dirty="0">
              <a:solidFill>
                <a:srgbClr val="F79646">
                  <a:lumMod val="5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3585" y="1430079"/>
            <a:ext cx="2970621" cy="400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F79646">
                    <a:lumMod val="50000"/>
                  </a:srgbClr>
                </a:solidFill>
              </a:rPr>
              <a:t>Area of plane figures,…etc.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25338" y="2054320"/>
            <a:ext cx="5093500" cy="2822767"/>
            <a:chOff x="325338" y="2052413"/>
            <a:chExt cx="5093500" cy="2820155"/>
          </a:xfrm>
        </p:grpSpPr>
        <p:pic>
          <p:nvPicPr>
            <p:cNvPr id="50" name="Picture 49" descr="graph.jpg"/>
            <p:cNvPicPr>
              <a:picLocks noChangeAspect="1"/>
            </p:cNvPicPr>
            <p:nvPr/>
          </p:nvPicPr>
          <p:blipFill rotWithShape="1">
            <a:blip r:embed="rId2" cstate="print"/>
            <a:srcRect l="5756" t="4073" r="38764" b="14647"/>
            <a:stretch/>
          </p:blipFill>
          <p:spPr>
            <a:xfrm rot="16200000">
              <a:off x="1502406" y="890067"/>
              <a:ext cx="2754086" cy="5078778"/>
            </a:xfrm>
            <a:prstGeom prst="rect">
              <a:avLst/>
            </a:prstGeom>
            <a:solidFill>
              <a:srgbClr val="0000FF"/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51" name="Straight Connector 50"/>
            <p:cNvCxnSpPr/>
            <p:nvPr/>
          </p:nvCxnSpPr>
          <p:spPr>
            <a:xfrm>
              <a:off x="561766" y="3851760"/>
              <a:ext cx="4608000" cy="1588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3319305" y="3807891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513923" y="3807891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54138" y="3807891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97761" y="3807891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39356" y="3807891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72073" y="3807891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18431" y="3807891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75058" y="3804478"/>
              <a:ext cx="28084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8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93935" y="3802909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37558" y="3802909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79153" y="3802909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111870" y="3802909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358228" y="3802909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608289" y="3802909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45794" y="3807381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3203132" y="38362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684654" y="383029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944078" y="383029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415332" y="383029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4648620" y="383029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784366" y="383029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1017654" y="383029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277078" y="383029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1510366" y="383029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2241044" y="383029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2474332" y="383029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2724878" y="383029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062454" y="3679904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5338" y="3667348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X′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4167841" y="383029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768275" y="383029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2011828" y="383029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891049" y="383029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rot="16200000">
              <a:off x="57067" y="3436930"/>
              <a:ext cx="2448000" cy="1588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1270470" y="437566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1262732" y="4133012"/>
              <a:ext cx="396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1264532" y="339345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258106" y="31424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1261592" y="289556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264044" y="263564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21980" y="3503945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21980" y="3257589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21980" y="3008256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21980" y="2759701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30858" y="2501490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57932" y="2097718"/>
              <a:ext cx="328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37544" y="4534014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Y′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1262732" y="3640300"/>
              <a:ext cx="396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1274608" y="3830274"/>
              <a:ext cx="396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2956718" y="383162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3443608" y="383162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1757670" y="3090170"/>
              <a:ext cx="396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2966360" y="2584880"/>
              <a:ext cx="396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 rot="-60000" flipV="1">
              <a:off x="1777470" y="2615608"/>
              <a:ext cx="1222691" cy="47456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-1320000">
              <a:off x="1669592" y="2518563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C00000"/>
                  </a:solidFill>
                  <a:latin typeface="Bookman Old Style" pitchFamily="18" charset="0"/>
                </a:rPr>
                <a:t>Distance</a:t>
              </a:r>
              <a:endParaRPr lang="en-IN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3256094" y="2361783"/>
              <a:ext cx="1363495" cy="982800"/>
            </a:xfrm>
            <a:prstGeom prst="triangle">
              <a:avLst/>
            </a:prstGeom>
            <a:gradFill flip="none" rotWithShape="1">
              <a:gsLst>
                <a:gs pos="0">
                  <a:srgbClr val="0000FF">
                    <a:tint val="66000"/>
                    <a:satMod val="160000"/>
                  </a:srgbClr>
                </a:gs>
                <a:gs pos="50000">
                  <a:srgbClr val="0000FF">
                    <a:tint val="44500"/>
                    <a:satMod val="160000"/>
                  </a:srgbClr>
                </a:gs>
                <a:gs pos="100000">
                  <a:srgbClr val="0000FF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69573" y="2822528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C00000"/>
                  </a:solidFill>
                  <a:latin typeface="Bookman Old Style" pitchFamily="18" charset="0"/>
                </a:rPr>
                <a:t>Area</a:t>
              </a:r>
              <a:endParaRPr lang="en-IN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93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00" y="1277532"/>
            <a:ext cx="8686800" cy="1525411"/>
            <a:chOff x="228600" y="1276350"/>
            <a:chExt cx="8686800" cy="1524000"/>
          </a:xfrm>
        </p:grpSpPr>
        <p:sp>
          <p:nvSpPr>
            <p:cNvPr id="4" name="Rounded Rectangle 3"/>
            <p:cNvSpPr/>
            <p:nvPr/>
          </p:nvSpPr>
          <p:spPr>
            <a:xfrm>
              <a:off x="228600" y="1276350"/>
              <a:ext cx="8686800" cy="1524000"/>
            </a:xfrm>
            <a:prstGeom prst="roundRect">
              <a:avLst/>
            </a:prstGeom>
            <a:solidFill>
              <a:srgbClr val="A60A90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833" y="1433323"/>
              <a:ext cx="833433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IN" sz="3600" b="1" dirty="0" smtClean="0">
                  <a:ln w="12700" cmpd="sng">
                    <a:solidFill>
                      <a:srgbClr val="0000FF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Bookman Old Style" pitchFamily="18" charset="0"/>
                </a:rPr>
                <a:t>Let us understand the concept of </a:t>
              </a:r>
            </a:p>
            <a:p>
              <a:pPr algn="ctr"/>
              <a:r>
                <a:rPr lang="en-IN" sz="3600" b="1" dirty="0" smtClean="0">
                  <a:ln w="12700" cmpd="sng">
                    <a:solidFill>
                      <a:srgbClr val="0000FF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Bookman Old Style" pitchFamily="18" charset="0"/>
                </a:rPr>
                <a:t>co-ordinate plane</a:t>
              </a:r>
              <a:endParaRPr lang="en-IN" sz="3600" b="1" dirty="0">
                <a:ln w="12700" cmpd="sng">
                  <a:solidFill>
                    <a:srgbClr val="0000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1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loud Callout 19"/>
          <p:cNvSpPr/>
          <p:nvPr/>
        </p:nvSpPr>
        <p:spPr bwMode="auto">
          <a:xfrm>
            <a:off x="1600933" y="570288"/>
            <a:ext cx="2944058" cy="835989"/>
          </a:xfrm>
          <a:prstGeom prst="cloudCallout">
            <a:avLst>
              <a:gd name="adj1" fmla="val -53869"/>
              <a:gd name="adj2" fmla="val 58315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srgbClr val="FFFF00"/>
                </a:solidFill>
                <a:latin typeface="Comic Sans MS" pitchFamily="66" charset="0"/>
              </a:rPr>
              <a:t>How do I locate my seat ?</a:t>
            </a:r>
            <a:endParaRPr lang="en-US" sz="1600" b="1" kern="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8608" y="559264"/>
            <a:ext cx="5540299" cy="1016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</a:rPr>
              <a:t>To locate my seat, I required 2 numbers</a:t>
            </a:r>
          </a:p>
          <a:p>
            <a:pPr algn="ctr"/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</a:rPr>
              <a:t>ROW NUMBER</a:t>
            </a:r>
          </a:p>
          <a:p>
            <a:pPr algn="ctr"/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</a:rPr>
              <a:t>COLUMN NUMBER</a:t>
            </a:r>
            <a:endParaRPr lang="en-IN" sz="20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600" y="571401"/>
            <a:ext cx="5513048" cy="16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</a:rPr>
              <a:t>Similarly, 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</a:rPr>
              <a:t>To locate the position of any point in a 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</a:rPr>
              <a:t>plane, we require 2 co-ordinates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</a:rPr>
              <a:t>X-coordinate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</a:rPr>
              <a:t>Y-coordinate  </a:t>
            </a:r>
            <a:endParaRPr lang="en-IN" sz="20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937539" y="734724"/>
            <a:ext cx="2974730" cy="1916100"/>
            <a:chOff x="5917443" y="663773"/>
            <a:chExt cx="2974730" cy="1914327"/>
          </a:xfrm>
        </p:grpSpPr>
        <p:grpSp>
          <p:nvGrpSpPr>
            <p:cNvPr id="17" name="Group 16"/>
            <p:cNvGrpSpPr/>
            <p:nvPr/>
          </p:nvGrpSpPr>
          <p:grpSpPr>
            <a:xfrm>
              <a:off x="5920668" y="971550"/>
              <a:ext cx="2971505" cy="1606550"/>
              <a:chOff x="1612900" y="584200"/>
              <a:chExt cx="5918200" cy="3975100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2900" y="584200"/>
                <a:ext cx="5918200" cy="3975100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825225" y="2719590"/>
                <a:ext cx="1603337" cy="144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spc="600" dirty="0" smtClean="0">
                    <a:solidFill>
                      <a:prstClr val="black"/>
                    </a:solidFill>
                  </a:rPr>
                  <a:t>D5</a:t>
                </a:r>
                <a:endParaRPr lang="en-IN" sz="3200" b="1" spc="6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917443" y="663773"/>
              <a:ext cx="1399742" cy="30777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Movie Ticket</a:t>
              </a:r>
              <a:endParaRPr lang="en-IN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8600" y="2148348"/>
            <a:ext cx="5688724" cy="2804076"/>
            <a:chOff x="228600" y="2146360"/>
            <a:chExt cx="5688724" cy="280148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146360"/>
              <a:ext cx="5688724" cy="2801482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>
            <a:xfrm>
              <a:off x="1707244" y="2262282"/>
              <a:ext cx="144000" cy="144000"/>
            </a:xfrm>
            <a:prstGeom prst="wedgeRoundRectCallout">
              <a:avLst>
                <a:gd name="adj1" fmla="val -20833"/>
                <a:gd name="adj2" fmla="val 72365"/>
                <a:gd name="adj3" fmla="val 16667"/>
              </a:avLst>
            </a:prstGeom>
            <a:solidFill>
              <a:srgbClr val="FFC0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IN" sz="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" name="Rounded Rectangular Callout 3"/>
            <p:cNvSpPr/>
            <p:nvPr/>
          </p:nvSpPr>
          <p:spPr>
            <a:xfrm>
              <a:off x="1922278" y="2266950"/>
              <a:ext cx="144000" cy="144000"/>
            </a:xfrm>
            <a:prstGeom prst="wedgeRoundRectCallout">
              <a:avLst>
                <a:gd name="adj1" fmla="val -20833"/>
                <a:gd name="adj2" fmla="val 72365"/>
                <a:gd name="adj3" fmla="val 16667"/>
              </a:avLst>
            </a:prstGeom>
            <a:solidFill>
              <a:srgbClr val="FFC0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IN" sz="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" name="Rounded Rectangular Callout 4"/>
            <p:cNvSpPr/>
            <p:nvPr/>
          </p:nvSpPr>
          <p:spPr>
            <a:xfrm>
              <a:off x="2142000" y="2266950"/>
              <a:ext cx="144000" cy="144000"/>
            </a:xfrm>
            <a:prstGeom prst="wedgeRoundRectCallout">
              <a:avLst>
                <a:gd name="adj1" fmla="val -20833"/>
                <a:gd name="adj2" fmla="val 72365"/>
                <a:gd name="adj3" fmla="val 16667"/>
              </a:avLst>
            </a:prstGeom>
            <a:solidFill>
              <a:srgbClr val="FFC0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IN" sz="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3958698" y="2266950"/>
              <a:ext cx="144000" cy="144000"/>
            </a:xfrm>
            <a:prstGeom prst="wedgeRoundRectCallout">
              <a:avLst>
                <a:gd name="adj1" fmla="val -20833"/>
                <a:gd name="adj2" fmla="val 72365"/>
                <a:gd name="adj3" fmla="val 16667"/>
              </a:avLst>
            </a:prstGeom>
            <a:solidFill>
              <a:srgbClr val="FFC0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prstClr val="black"/>
                  </a:solidFill>
                  <a:latin typeface="Bookman Old Style" pitchFamily="18" charset="0"/>
                </a:rPr>
                <a:t>9</a:t>
              </a:r>
              <a:endParaRPr lang="en-IN" sz="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4129342" y="2262740"/>
              <a:ext cx="331200" cy="144000"/>
            </a:xfrm>
            <a:prstGeom prst="wedgeRoundRectCallout">
              <a:avLst>
                <a:gd name="adj1" fmla="val -20833"/>
                <a:gd name="adj2" fmla="val 72365"/>
                <a:gd name="adj3" fmla="val 16667"/>
              </a:avLst>
            </a:prstGeom>
            <a:solidFill>
              <a:srgbClr val="FFC0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prstClr val="black"/>
                  </a:solidFill>
                  <a:latin typeface="Bookman Old Style" pitchFamily="18" charset="0"/>
                </a:rPr>
                <a:t>10</a:t>
              </a:r>
              <a:endParaRPr lang="en-IN" sz="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4486922" y="2262740"/>
              <a:ext cx="331200" cy="144000"/>
            </a:xfrm>
            <a:prstGeom prst="wedgeRoundRectCallout">
              <a:avLst>
                <a:gd name="adj1" fmla="val -20833"/>
                <a:gd name="adj2" fmla="val 72365"/>
                <a:gd name="adj3" fmla="val 16667"/>
              </a:avLst>
            </a:prstGeom>
            <a:solidFill>
              <a:srgbClr val="FFC0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prstClr val="black"/>
                  </a:solidFill>
                  <a:latin typeface="Bookman Old Style" pitchFamily="18" charset="0"/>
                </a:rPr>
                <a:t>11</a:t>
              </a:r>
              <a:endParaRPr lang="en-IN" sz="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2774044" y="2270682"/>
              <a:ext cx="144000" cy="144000"/>
            </a:xfrm>
            <a:prstGeom prst="wedgeRoundRectCallout">
              <a:avLst>
                <a:gd name="adj1" fmla="val -20833"/>
                <a:gd name="adj2" fmla="val 72365"/>
                <a:gd name="adj3" fmla="val 16667"/>
              </a:avLst>
            </a:prstGeom>
            <a:solidFill>
              <a:srgbClr val="FFC0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prstClr val="black"/>
                  </a:solidFill>
                  <a:latin typeface="Bookman Old Style" pitchFamily="18" charset="0"/>
                </a:rPr>
                <a:t>4</a:t>
              </a:r>
              <a:endParaRPr lang="en-IN" sz="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2989078" y="2275350"/>
              <a:ext cx="144000" cy="144000"/>
            </a:xfrm>
            <a:prstGeom prst="wedgeRoundRectCallout">
              <a:avLst>
                <a:gd name="adj1" fmla="val -20833"/>
                <a:gd name="adj2" fmla="val 72365"/>
                <a:gd name="adj3" fmla="val 16667"/>
              </a:avLst>
            </a:prstGeom>
            <a:solidFill>
              <a:srgbClr val="FFC0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prstClr val="black"/>
                  </a:solidFill>
                  <a:latin typeface="Bookman Old Style" pitchFamily="18" charset="0"/>
                </a:rPr>
                <a:t>5</a:t>
              </a:r>
              <a:endParaRPr lang="en-IN" sz="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3208800" y="2275350"/>
              <a:ext cx="144000" cy="144000"/>
            </a:xfrm>
            <a:prstGeom prst="wedgeRoundRectCallout">
              <a:avLst>
                <a:gd name="adj1" fmla="val -20833"/>
                <a:gd name="adj2" fmla="val 72365"/>
                <a:gd name="adj3" fmla="val 16667"/>
              </a:avLst>
            </a:prstGeom>
            <a:solidFill>
              <a:srgbClr val="FFC0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prstClr val="black"/>
                  </a:solidFill>
                  <a:latin typeface="Bookman Old Style" pitchFamily="18" charset="0"/>
                </a:rPr>
                <a:t>6</a:t>
              </a:r>
              <a:endParaRPr lang="en-IN" sz="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3411244" y="2275828"/>
              <a:ext cx="144000" cy="144000"/>
            </a:xfrm>
            <a:prstGeom prst="wedgeRoundRectCallout">
              <a:avLst>
                <a:gd name="adj1" fmla="val -20833"/>
                <a:gd name="adj2" fmla="val 72365"/>
                <a:gd name="adj3" fmla="val 16667"/>
              </a:avLst>
            </a:prstGeom>
            <a:solidFill>
              <a:srgbClr val="FFC0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prstClr val="black"/>
                  </a:solidFill>
                  <a:latin typeface="Bookman Old Style" pitchFamily="18" charset="0"/>
                </a:rPr>
                <a:t>7</a:t>
              </a:r>
              <a:endParaRPr lang="en-IN" sz="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3630966" y="2275828"/>
              <a:ext cx="144000" cy="144000"/>
            </a:xfrm>
            <a:prstGeom prst="wedgeRoundRectCallout">
              <a:avLst>
                <a:gd name="adj1" fmla="val -20833"/>
                <a:gd name="adj2" fmla="val 72365"/>
                <a:gd name="adj3" fmla="val 16667"/>
              </a:avLst>
            </a:prstGeom>
            <a:solidFill>
              <a:srgbClr val="FFC0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prstClr val="black"/>
                  </a:solidFill>
                  <a:latin typeface="Bookman Old Style" pitchFamily="18" charset="0"/>
                </a:rPr>
                <a:t>8</a:t>
              </a:r>
              <a:endParaRPr lang="en-IN" sz="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8054377" y="1828890"/>
            <a:ext cx="720000" cy="720667"/>
          </a:xfrm>
          <a:prstGeom prst="ellipse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" name="Cloud Callout 18"/>
          <p:cNvSpPr/>
          <p:nvPr/>
        </p:nvSpPr>
        <p:spPr bwMode="auto">
          <a:xfrm>
            <a:off x="5077268" y="1178101"/>
            <a:ext cx="2944058" cy="686242"/>
          </a:xfrm>
          <a:prstGeom prst="cloudCallout">
            <a:avLst>
              <a:gd name="adj1" fmla="val 51765"/>
              <a:gd name="adj2" fmla="val 77132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srgbClr val="FFFF00"/>
                </a:solidFill>
                <a:latin typeface="Comic Sans MS" pitchFamily="66" charset="0"/>
              </a:rPr>
              <a:t>My Seat Number</a:t>
            </a:r>
            <a:endParaRPr lang="en-US" sz="1600" b="1" kern="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pic>
        <p:nvPicPr>
          <p:cNvPr id="21" name="Picture 20" descr="32887-Curious-Little-Boy-Touching-His-Chin-While-Thinking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7" b="100000" l="0" r="53906"/>
                    </a14:imgEffect>
                  </a14:imgLayer>
                </a14:imgProps>
              </a:ext>
            </a:extLst>
          </a:blip>
          <a:srcRect r="12791"/>
          <a:stretch>
            <a:fillRect/>
          </a:stretch>
        </p:blipFill>
        <p:spPr>
          <a:xfrm>
            <a:off x="297734" y="564842"/>
            <a:ext cx="1916266" cy="1933025"/>
          </a:xfrm>
          <a:prstGeom prst="rect">
            <a:avLst/>
          </a:prstGeom>
        </p:spPr>
      </p:pic>
      <p:sp>
        <p:nvSpPr>
          <p:cNvPr id="25" name="Rounded Rectangular Callout 99"/>
          <p:cNvSpPr/>
          <p:nvPr/>
        </p:nvSpPr>
        <p:spPr bwMode="auto">
          <a:xfrm>
            <a:off x="7335296" y="1414090"/>
            <a:ext cx="990600" cy="655627"/>
          </a:xfrm>
          <a:custGeom>
            <a:avLst/>
            <a:gdLst>
              <a:gd name="connsiteX0" fmla="*/ 0 w 2880000"/>
              <a:gd name="connsiteY0" fmla="*/ 90002 h 540000"/>
              <a:gd name="connsiteX1" fmla="*/ 90002 w 2880000"/>
              <a:gd name="connsiteY1" fmla="*/ 0 h 540000"/>
              <a:gd name="connsiteX2" fmla="*/ 1680000 w 2880000"/>
              <a:gd name="connsiteY2" fmla="*/ 0 h 540000"/>
              <a:gd name="connsiteX3" fmla="*/ 1680000 w 2880000"/>
              <a:gd name="connsiteY3" fmla="*/ 0 h 540000"/>
              <a:gd name="connsiteX4" fmla="*/ 2400000 w 2880000"/>
              <a:gd name="connsiteY4" fmla="*/ 0 h 540000"/>
              <a:gd name="connsiteX5" fmla="*/ 2789998 w 2880000"/>
              <a:gd name="connsiteY5" fmla="*/ 0 h 540000"/>
              <a:gd name="connsiteX6" fmla="*/ 2880000 w 2880000"/>
              <a:gd name="connsiteY6" fmla="*/ 90002 h 540000"/>
              <a:gd name="connsiteX7" fmla="*/ 2880000 w 2880000"/>
              <a:gd name="connsiteY7" fmla="*/ 315000 h 540000"/>
              <a:gd name="connsiteX8" fmla="*/ 2880000 w 2880000"/>
              <a:gd name="connsiteY8" fmla="*/ 315000 h 540000"/>
              <a:gd name="connsiteX9" fmla="*/ 2880000 w 2880000"/>
              <a:gd name="connsiteY9" fmla="*/ 450000 h 540000"/>
              <a:gd name="connsiteX10" fmla="*/ 2880000 w 2880000"/>
              <a:gd name="connsiteY10" fmla="*/ 449998 h 540000"/>
              <a:gd name="connsiteX11" fmla="*/ 2789998 w 2880000"/>
              <a:gd name="connsiteY11" fmla="*/ 540000 h 540000"/>
              <a:gd name="connsiteX12" fmla="*/ 2400000 w 2880000"/>
              <a:gd name="connsiteY12" fmla="*/ 540000 h 540000"/>
              <a:gd name="connsiteX13" fmla="*/ 2525155 w 2880000"/>
              <a:gd name="connsiteY13" fmla="*/ 982946 h 540000"/>
              <a:gd name="connsiteX14" fmla="*/ 1680000 w 2880000"/>
              <a:gd name="connsiteY14" fmla="*/ 540000 h 540000"/>
              <a:gd name="connsiteX15" fmla="*/ 90002 w 2880000"/>
              <a:gd name="connsiteY15" fmla="*/ 540000 h 540000"/>
              <a:gd name="connsiteX16" fmla="*/ 0 w 2880000"/>
              <a:gd name="connsiteY16" fmla="*/ 449998 h 540000"/>
              <a:gd name="connsiteX17" fmla="*/ 0 w 2880000"/>
              <a:gd name="connsiteY17" fmla="*/ 450000 h 540000"/>
              <a:gd name="connsiteX18" fmla="*/ 0 w 2880000"/>
              <a:gd name="connsiteY18" fmla="*/ 315000 h 540000"/>
              <a:gd name="connsiteX19" fmla="*/ 0 w 2880000"/>
              <a:gd name="connsiteY19" fmla="*/ 315000 h 540000"/>
              <a:gd name="connsiteX20" fmla="*/ 0 w 2880000"/>
              <a:gd name="connsiteY20" fmla="*/ 90002 h 540000"/>
              <a:gd name="connsiteX0" fmla="*/ 0 w 2880000"/>
              <a:gd name="connsiteY0" fmla="*/ 90002 h 982946"/>
              <a:gd name="connsiteX1" fmla="*/ 90002 w 2880000"/>
              <a:gd name="connsiteY1" fmla="*/ 0 h 982946"/>
              <a:gd name="connsiteX2" fmla="*/ 1680000 w 2880000"/>
              <a:gd name="connsiteY2" fmla="*/ 0 h 982946"/>
              <a:gd name="connsiteX3" fmla="*/ 1680000 w 2880000"/>
              <a:gd name="connsiteY3" fmla="*/ 0 h 982946"/>
              <a:gd name="connsiteX4" fmla="*/ 2400000 w 2880000"/>
              <a:gd name="connsiteY4" fmla="*/ 0 h 982946"/>
              <a:gd name="connsiteX5" fmla="*/ 2789998 w 2880000"/>
              <a:gd name="connsiteY5" fmla="*/ 0 h 982946"/>
              <a:gd name="connsiteX6" fmla="*/ 2880000 w 2880000"/>
              <a:gd name="connsiteY6" fmla="*/ 90002 h 982946"/>
              <a:gd name="connsiteX7" fmla="*/ 2880000 w 2880000"/>
              <a:gd name="connsiteY7" fmla="*/ 315000 h 982946"/>
              <a:gd name="connsiteX8" fmla="*/ 2880000 w 2880000"/>
              <a:gd name="connsiteY8" fmla="*/ 315000 h 982946"/>
              <a:gd name="connsiteX9" fmla="*/ 2880000 w 2880000"/>
              <a:gd name="connsiteY9" fmla="*/ 450000 h 982946"/>
              <a:gd name="connsiteX10" fmla="*/ 2880000 w 2880000"/>
              <a:gd name="connsiteY10" fmla="*/ 449998 h 982946"/>
              <a:gd name="connsiteX11" fmla="*/ 2789998 w 2880000"/>
              <a:gd name="connsiteY11" fmla="*/ 540000 h 982946"/>
              <a:gd name="connsiteX12" fmla="*/ 2400000 w 2880000"/>
              <a:gd name="connsiteY12" fmla="*/ 540000 h 982946"/>
              <a:gd name="connsiteX13" fmla="*/ 2525155 w 2880000"/>
              <a:gd name="connsiteY13" fmla="*/ 982946 h 982946"/>
              <a:gd name="connsiteX14" fmla="*/ 2109658 w 2880000"/>
              <a:gd name="connsiteY14" fmla="*/ 551017 h 982946"/>
              <a:gd name="connsiteX15" fmla="*/ 90002 w 2880000"/>
              <a:gd name="connsiteY15" fmla="*/ 540000 h 982946"/>
              <a:gd name="connsiteX16" fmla="*/ 0 w 2880000"/>
              <a:gd name="connsiteY16" fmla="*/ 449998 h 982946"/>
              <a:gd name="connsiteX17" fmla="*/ 0 w 2880000"/>
              <a:gd name="connsiteY17" fmla="*/ 450000 h 982946"/>
              <a:gd name="connsiteX18" fmla="*/ 0 w 2880000"/>
              <a:gd name="connsiteY18" fmla="*/ 315000 h 982946"/>
              <a:gd name="connsiteX19" fmla="*/ 0 w 2880000"/>
              <a:gd name="connsiteY19" fmla="*/ 315000 h 982946"/>
              <a:gd name="connsiteX20" fmla="*/ 0 w 2880000"/>
              <a:gd name="connsiteY20" fmla="*/ 90002 h 982946"/>
              <a:gd name="connsiteX0" fmla="*/ 0 w 2880000"/>
              <a:gd name="connsiteY0" fmla="*/ 90002 h 982946"/>
              <a:gd name="connsiteX1" fmla="*/ 90002 w 2880000"/>
              <a:gd name="connsiteY1" fmla="*/ 0 h 982946"/>
              <a:gd name="connsiteX2" fmla="*/ 1680000 w 2880000"/>
              <a:gd name="connsiteY2" fmla="*/ 0 h 982946"/>
              <a:gd name="connsiteX3" fmla="*/ 1680000 w 2880000"/>
              <a:gd name="connsiteY3" fmla="*/ 0 h 982946"/>
              <a:gd name="connsiteX4" fmla="*/ 2400000 w 2880000"/>
              <a:gd name="connsiteY4" fmla="*/ 0 h 982946"/>
              <a:gd name="connsiteX5" fmla="*/ 2789998 w 2880000"/>
              <a:gd name="connsiteY5" fmla="*/ 0 h 982946"/>
              <a:gd name="connsiteX6" fmla="*/ 2880000 w 2880000"/>
              <a:gd name="connsiteY6" fmla="*/ 90002 h 982946"/>
              <a:gd name="connsiteX7" fmla="*/ 2880000 w 2880000"/>
              <a:gd name="connsiteY7" fmla="*/ 315000 h 982946"/>
              <a:gd name="connsiteX8" fmla="*/ 2880000 w 2880000"/>
              <a:gd name="connsiteY8" fmla="*/ 315000 h 982946"/>
              <a:gd name="connsiteX9" fmla="*/ 2880000 w 2880000"/>
              <a:gd name="connsiteY9" fmla="*/ 450000 h 982946"/>
              <a:gd name="connsiteX10" fmla="*/ 2880000 w 2880000"/>
              <a:gd name="connsiteY10" fmla="*/ 449998 h 982946"/>
              <a:gd name="connsiteX11" fmla="*/ 2789998 w 2880000"/>
              <a:gd name="connsiteY11" fmla="*/ 540000 h 982946"/>
              <a:gd name="connsiteX12" fmla="*/ 2400000 w 2880000"/>
              <a:gd name="connsiteY12" fmla="*/ 540000 h 982946"/>
              <a:gd name="connsiteX13" fmla="*/ 2525155 w 2880000"/>
              <a:gd name="connsiteY13" fmla="*/ 982946 h 982946"/>
              <a:gd name="connsiteX14" fmla="*/ 1757118 w 2880000"/>
              <a:gd name="connsiteY14" fmla="*/ 540000 h 982946"/>
              <a:gd name="connsiteX15" fmla="*/ 90002 w 2880000"/>
              <a:gd name="connsiteY15" fmla="*/ 540000 h 982946"/>
              <a:gd name="connsiteX16" fmla="*/ 0 w 2880000"/>
              <a:gd name="connsiteY16" fmla="*/ 449998 h 982946"/>
              <a:gd name="connsiteX17" fmla="*/ 0 w 2880000"/>
              <a:gd name="connsiteY17" fmla="*/ 450000 h 982946"/>
              <a:gd name="connsiteX18" fmla="*/ 0 w 2880000"/>
              <a:gd name="connsiteY18" fmla="*/ 315000 h 982946"/>
              <a:gd name="connsiteX19" fmla="*/ 0 w 2880000"/>
              <a:gd name="connsiteY19" fmla="*/ 315000 h 982946"/>
              <a:gd name="connsiteX20" fmla="*/ 0 w 2880000"/>
              <a:gd name="connsiteY20" fmla="*/ 90002 h 982946"/>
              <a:gd name="connsiteX0" fmla="*/ 0 w 2880000"/>
              <a:gd name="connsiteY0" fmla="*/ 90002 h 982946"/>
              <a:gd name="connsiteX1" fmla="*/ 90002 w 2880000"/>
              <a:gd name="connsiteY1" fmla="*/ 0 h 982946"/>
              <a:gd name="connsiteX2" fmla="*/ 1680000 w 2880000"/>
              <a:gd name="connsiteY2" fmla="*/ 0 h 982946"/>
              <a:gd name="connsiteX3" fmla="*/ 1680000 w 2880000"/>
              <a:gd name="connsiteY3" fmla="*/ 0 h 982946"/>
              <a:gd name="connsiteX4" fmla="*/ 2400000 w 2880000"/>
              <a:gd name="connsiteY4" fmla="*/ 0 h 982946"/>
              <a:gd name="connsiteX5" fmla="*/ 2789998 w 2880000"/>
              <a:gd name="connsiteY5" fmla="*/ 0 h 982946"/>
              <a:gd name="connsiteX6" fmla="*/ 2880000 w 2880000"/>
              <a:gd name="connsiteY6" fmla="*/ 90002 h 982946"/>
              <a:gd name="connsiteX7" fmla="*/ 2880000 w 2880000"/>
              <a:gd name="connsiteY7" fmla="*/ 315000 h 982946"/>
              <a:gd name="connsiteX8" fmla="*/ 2880000 w 2880000"/>
              <a:gd name="connsiteY8" fmla="*/ 315000 h 982946"/>
              <a:gd name="connsiteX9" fmla="*/ 2880000 w 2880000"/>
              <a:gd name="connsiteY9" fmla="*/ 450000 h 982946"/>
              <a:gd name="connsiteX10" fmla="*/ 2880000 w 2880000"/>
              <a:gd name="connsiteY10" fmla="*/ 449998 h 982946"/>
              <a:gd name="connsiteX11" fmla="*/ 2789998 w 2880000"/>
              <a:gd name="connsiteY11" fmla="*/ 540000 h 982946"/>
              <a:gd name="connsiteX12" fmla="*/ 2102545 w 2880000"/>
              <a:gd name="connsiteY12" fmla="*/ 528983 h 982946"/>
              <a:gd name="connsiteX13" fmla="*/ 2525155 w 2880000"/>
              <a:gd name="connsiteY13" fmla="*/ 982946 h 982946"/>
              <a:gd name="connsiteX14" fmla="*/ 1757118 w 2880000"/>
              <a:gd name="connsiteY14" fmla="*/ 540000 h 982946"/>
              <a:gd name="connsiteX15" fmla="*/ 90002 w 2880000"/>
              <a:gd name="connsiteY15" fmla="*/ 540000 h 982946"/>
              <a:gd name="connsiteX16" fmla="*/ 0 w 2880000"/>
              <a:gd name="connsiteY16" fmla="*/ 449998 h 982946"/>
              <a:gd name="connsiteX17" fmla="*/ 0 w 2880000"/>
              <a:gd name="connsiteY17" fmla="*/ 450000 h 982946"/>
              <a:gd name="connsiteX18" fmla="*/ 0 w 2880000"/>
              <a:gd name="connsiteY18" fmla="*/ 315000 h 982946"/>
              <a:gd name="connsiteX19" fmla="*/ 0 w 2880000"/>
              <a:gd name="connsiteY19" fmla="*/ 315000 h 982946"/>
              <a:gd name="connsiteX20" fmla="*/ 0 w 2880000"/>
              <a:gd name="connsiteY20" fmla="*/ 90002 h 98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80000" h="982946">
                <a:moveTo>
                  <a:pt x="0" y="90002"/>
                </a:moveTo>
                <a:cubicBezTo>
                  <a:pt x="0" y="40295"/>
                  <a:pt x="40295" y="0"/>
                  <a:pt x="90002" y="0"/>
                </a:cubicBezTo>
                <a:lnTo>
                  <a:pt x="1680000" y="0"/>
                </a:lnTo>
                <a:lnTo>
                  <a:pt x="1680000" y="0"/>
                </a:lnTo>
                <a:lnTo>
                  <a:pt x="2400000" y="0"/>
                </a:lnTo>
                <a:lnTo>
                  <a:pt x="2789998" y="0"/>
                </a:lnTo>
                <a:cubicBezTo>
                  <a:pt x="2839705" y="0"/>
                  <a:pt x="2880000" y="40295"/>
                  <a:pt x="2880000" y="90002"/>
                </a:cubicBezTo>
                <a:lnTo>
                  <a:pt x="2880000" y="315000"/>
                </a:lnTo>
                <a:lnTo>
                  <a:pt x="2880000" y="315000"/>
                </a:lnTo>
                <a:lnTo>
                  <a:pt x="2880000" y="450000"/>
                </a:lnTo>
                <a:lnTo>
                  <a:pt x="2880000" y="449998"/>
                </a:lnTo>
                <a:cubicBezTo>
                  <a:pt x="2880000" y="499705"/>
                  <a:pt x="2839705" y="540000"/>
                  <a:pt x="2789998" y="540000"/>
                </a:cubicBezTo>
                <a:lnTo>
                  <a:pt x="2102545" y="528983"/>
                </a:lnTo>
                <a:lnTo>
                  <a:pt x="2525155" y="982946"/>
                </a:lnTo>
                <a:lnTo>
                  <a:pt x="1757118" y="540000"/>
                </a:lnTo>
                <a:lnTo>
                  <a:pt x="90002" y="540000"/>
                </a:lnTo>
                <a:cubicBezTo>
                  <a:pt x="40295" y="540000"/>
                  <a:pt x="0" y="499705"/>
                  <a:pt x="0" y="449998"/>
                </a:cubicBezTo>
                <a:lnTo>
                  <a:pt x="0" y="450000"/>
                </a:lnTo>
                <a:lnTo>
                  <a:pt x="0" y="315000"/>
                </a:lnTo>
                <a:lnTo>
                  <a:pt x="0" y="315000"/>
                </a:lnTo>
                <a:lnTo>
                  <a:pt x="0" y="9000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ROW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480863" y="3130080"/>
            <a:ext cx="3171671" cy="228812"/>
          </a:xfrm>
          <a:prstGeom prst="roundRect">
            <a:avLst/>
          </a:prstGeom>
          <a:solidFill>
            <a:srgbClr val="FF0066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125187" y="2001250"/>
            <a:ext cx="298918" cy="405934"/>
          </a:xfrm>
          <a:prstGeom prst="roundRect">
            <a:avLst/>
          </a:prstGeom>
          <a:solidFill>
            <a:srgbClr val="FF0066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427046" y="1999206"/>
            <a:ext cx="298918" cy="405934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 bwMode="auto">
          <a:xfrm>
            <a:off x="7106689" y="2640775"/>
            <a:ext cx="1469816" cy="374997"/>
          </a:xfrm>
          <a:prstGeom prst="wedgeRoundRectCallout">
            <a:avLst>
              <a:gd name="adj1" fmla="val 53487"/>
              <a:gd name="adj2" fmla="val -13401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COLUMN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956554" y="2247706"/>
            <a:ext cx="216000" cy="1801667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931817" y="3111379"/>
            <a:ext cx="288000" cy="2882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8" name="Cloud Callout 47"/>
          <p:cNvSpPr/>
          <p:nvPr/>
        </p:nvSpPr>
        <p:spPr bwMode="auto">
          <a:xfrm>
            <a:off x="3208800" y="1851061"/>
            <a:ext cx="2944058" cy="835989"/>
          </a:xfrm>
          <a:prstGeom prst="cloudCallout">
            <a:avLst>
              <a:gd name="adj1" fmla="val -53120"/>
              <a:gd name="adj2" fmla="val 115034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srgbClr val="FFFF00"/>
                </a:solidFill>
                <a:latin typeface="Comic Sans MS" pitchFamily="66" charset="0"/>
              </a:rPr>
              <a:t>Yeah !!! I found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srgbClr val="FFFF00"/>
                </a:solidFill>
                <a:latin typeface="Comic Sans MS" pitchFamily="66" charset="0"/>
              </a:rPr>
              <a:t> my Seat</a:t>
            </a:r>
            <a:endParaRPr lang="en-US" sz="1600" b="1" kern="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1888" y="210394"/>
            <a:ext cx="3959125" cy="369571"/>
          </a:xfrm>
          <a:prstGeom prst="rect">
            <a:avLst/>
          </a:prstGeom>
          <a:solidFill>
            <a:srgbClr val="26004C"/>
          </a:solidFill>
          <a:ln>
            <a:solidFill>
              <a:schemeClr val="tx1"/>
            </a:solidFill>
          </a:ln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pc="150" dirty="0" smtClean="0">
                <a:ln w="11430"/>
                <a:solidFill>
                  <a:prstClr val="white"/>
                </a:solidFill>
                <a:latin typeface="Bookman Old Style" pitchFamily="18" charset="0"/>
              </a:rPr>
              <a:t>DEMONSTRATION</a:t>
            </a:r>
            <a:endParaRPr lang="en-US" spc="150" dirty="0">
              <a:ln w="11430"/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build="allAtOnce" animBg="1"/>
      <p:bldP spid="49" grpId="0" build="allAtOnce"/>
      <p:bldP spid="18" grpId="0" animBg="1"/>
      <p:bldP spid="18" grpId="1" animBg="1"/>
      <p:bldP spid="19" grpId="0" animBg="1"/>
      <p:bldP spid="19" grpId="1" build="allAtOnce" animBg="1"/>
      <p:bldP spid="25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47" grpId="0" animBg="1"/>
      <p:bldP spid="48" grpId="0" animBg="1"/>
      <p:bldP spid="48" grpI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5060" y="2148290"/>
            <a:ext cx="31390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prstClr val="black"/>
                </a:solidFill>
                <a:latin typeface="Bodoni MT" panose="02070603080606020203" pitchFamily="18" charset="0"/>
              </a:rPr>
              <a:t>Module 2</a:t>
            </a:r>
            <a:endParaRPr lang="en-IN" sz="6000" dirty="0">
              <a:solidFill>
                <a:prstClr val="black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7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716019" y="-538183"/>
            <a:ext cx="4968775" cy="6248400"/>
          </a:xfrm>
          <a:prstGeom prst="rect">
            <a:avLst/>
          </a:prstGeom>
          <a:solidFill>
            <a:srgbClr val="0000FF"/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9" name="Rectangle 88"/>
          <p:cNvSpPr/>
          <p:nvPr/>
        </p:nvSpPr>
        <p:spPr>
          <a:xfrm>
            <a:off x="3210542" y="2328644"/>
            <a:ext cx="252000" cy="25223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39400" y="2586733"/>
            <a:ext cx="5328000" cy="15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16200000">
            <a:off x="953528" y="2586418"/>
            <a:ext cx="4504167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20691" y="2530937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6875" y="2530937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7090" y="2530937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40713" y="2530937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2308" y="2530937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15025" y="2530937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1383" y="2530937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7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11444" y="2530937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8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41956" y="2515634"/>
            <a:ext cx="280846" cy="323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</a:rPr>
              <a:t>0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48949" y="2541305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9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4620" y="2541305"/>
            <a:ext cx="367408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10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5170" y="2537837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-9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31354" y="2537837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-8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71569" y="2537837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-7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15192" y="2537837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56787" y="2537837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89504" y="2537837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35862" y="2537837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85923" y="2537837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23428" y="2530433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8802" y="2546004"/>
            <a:ext cx="42191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-10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82644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429000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644" y="230977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2288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921712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92966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626254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118966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369512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02800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62000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95288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254712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488000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18678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451966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702512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935800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182644" y="2066896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182644" y="132666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182156" y="107537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182644" y="828306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182156" y="56815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95008" y="455297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187270" y="4310100"/>
            <a:ext cx="396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189070" y="356985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182644" y="3318576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6130" y="307151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188582" y="2811341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54044" y="2172033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962922" y="1932128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62922" y="1685550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962922" y="1192382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62922" y="942818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962922" y="694033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7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62922" y="435576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8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95600" y="4413518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-8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04478" y="4173619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-7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04478" y="3927035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04478" y="3680451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904478" y="3433860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04478" y="3184303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04478" y="2935511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913356" y="2677061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88020" y="2414718"/>
            <a:ext cx="344966" cy="33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780" y="2417236"/>
            <a:ext cx="394660" cy="33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X′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41810" y="101548"/>
            <a:ext cx="328936" cy="33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162082" y="4711467"/>
            <a:ext cx="378630" cy="33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Y′</a:t>
            </a:r>
          </a:p>
        </p:txBody>
      </p:sp>
      <p:sp>
        <p:nvSpPr>
          <p:cNvPr id="92" name="Oval 91"/>
          <p:cNvSpPr/>
          <p:nvPr/>
        </p:nvSpPr>
        <p:spPr>
          <a:xfrm>
            <a:off x="3172633" y="2553003"/>
            <a:ext cx="72000" cy="72067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ounded Rectangular Callout 95"/>
          <p:cNvSpPr/>
          <p:nvPr/>
        </p:nvSpPr>
        <p:spPr bwMode="auto">
          <a:xfrm>
            <a:off x="3258165" y="1268052"/>
            <a:ext cx="2990245" cy="1276145"/>
          </a:xfrm>
          <a:custGeom>
            <a:avLst/>
            <a:gdLst>
              <a:gd name="connsiteX0" fmla="*/ 0 w 2910894"/>
              <a:gd name="connsiteY0" fmla="*/ 120817 h 724889"/>
              <a:gd name="connsiteX1" fmla="*/ 120817 w 2910894"/>
              <a:gd name="connsiteY1" fmla="*/ 0 h 724889"/>
              <a:gd name="connsiteX2" fmla="*/ 485149 w 2910894"/>
              <a:gd name="connsiteY2" fmla="*/ 0 h 724889"/>
              <a:gd name="connsiteX3" fmla="*/ 485149 w 2910894"/>
              <a:gd name="connsiteY3" fmla="*/ 0 h 724889"/>
              <a:gd name="connsiteX4" fmla="*/ 1212873 w 2910894"/>
              <a:gd name="connsiteY4" fmla="*/ 0 h 724889"/>
              <a:gd name="connsiteX5" fmla="*/ 2790077 w 2910894"/>
              <a:gd name="connsiteY5" fmla="*/ 0 h 724889"/>
              <a:gd name="connsiteX6" fmla="*/ 2910894 w 2910894"/>
              <a:gd name="connsiteY6" fmla="*/ 120817 h 724889"/>
              <a:gd name="connsiteX7" fmla="*/ 2910894 w 2910894"/>
              <a:gd name="connsiteY7" fmla="*/ 422852 h 724889"/>
              <a:gd name="connsiteX8" fmla="*/ 2910894 w 2910894"/>
              <a:gd name="connsiteY8" fmla="*/ 422852 h 724889"/>
              <a:gd name="connsiteX9" fmla="*/ 2910894 w 2910894"/>
              <a:gd name="connsiteY9" fmla="*/ 604074 h 724889"/>
              <a:gd name="connsiteX10" fmla="*/ 2910894 w 2910894"/>
              <a:gd name="connsiteY10" fmla="*/ 604072 h 724889"/>
              <a:gd name="connsiteX11" fmla="*/ 2790077 w 2910894"/>
              <a:gd name="connsiteY11" fmla="*/ 724889 h 724889"/>
              <a:gd name="connsiteX12" fmla="*/ 1212873 w 2910894"/>
              <a:gd name="connsiteY12" fmla="*/ 724889 h 724889"/>
              <a:gd name="connsiteX13" fmla="*/ -79351 w 2910894"/>
              <a:gd name="connsiteY13" fmla="*/ 1274964 h 724889"/>
              <a:gd name="connsiteX14" fmla="*/ 485149 w 2910894"/>
              <a:gd name="connsiteY14" fmla="*/ 724889 h 724889"/>
              <a:gd name="connsiteX15" fmla="*/ 120817 w 2910894"/>
              <a:gd name="connsiteY15" fmla="*/ 724889 h 724889"/>
              <a:gd name="connsiteX16" fmla="*/ 0 w 2910894"/>
              <a:gd name="connsiteY16" fmla="*/ 604072 h 724889"/>
              <a:gd name="connsiteX17" fmla="*/ 0 w 2910894"/>
              <a:gd name="connsiteY17" fmla="*/ 604074 h 724889"/>
              <a:gd name="connsiteX18" fmla="*/ 0 w 2910894"/>
              <a:gd name="connsiteY18" fmla="*/ 422852 h 724889"/>
              <a:gd name="connsiteX19" fmla="*/ 0 w 2910894"/>
              <a:gd name="connsiteY19" fmla="*/ 422852 h 724889"/>
              <a:gd name="connsiteX20" fmla="*/ 0 w 2910894"/>
              <a:gd name="connsiteY20" fmla="*/ 120817 h 724889"/>
              <a:gd name="connsiteX0" fmla="*/ 79351 w 2990245"/>
              <a:gd name="connsiteY0" fmla="*/ 120817 h 1274964"/>
              <a:gd name="connsiteX1" fmla="*/ 200168 w 2990245"/>
              <a:gd name="connsiteY1" fmla="*/ 0 h 1274964"/>
              <a:gd name="connsiteX2" fmla="*/ 564500 w 2990245"/>
              <a:gd name="connsiteY2" fmla="*/ 0 h 1274964"/>
              <a:gd name="connsiteX3" fmla="*/ 564500 w 2990245"/>
              <a:gd name="connsiteY3" fmla="*/ 0 h 1274964"/>
              <a:gd name="connsiteX4" fmla="*/ 1292224 w 2990245"/>
              <a:gd name="connsiteY4" fmla="*/ 0 h 1274964"/>
              <a:gd name="connsiteX5" fmla="*/ 2869428 w 2990245"/>
              <a:gd name="connsiteY5" fmla="*/ 0 h 1274964"/>
              <a:gd name="connsiteX6" fmla="*/ 2990245 w 2990245"/>
              <a:gd name="connsiteY6" fmla="*/ 120817 h 1274964"/>
              <a:gd name="connsiteX7" fmla="*/ 2990245 w 2990245"/>
              <a:gd name="connsiteY7" fmla="*/ 422852 h 1274964"/>
              <a:gd name="connsiteX8" fmla="*/ 2990245 w 2990245"/>
              <a:gd name="connsiteY8" fmla="*/ 422852 h 1274964"/>
              <a:gd name="connsiteX9" fmla="*/ 2990245 w 2990245"/>
              <a:gd name="connsiteY9" fmla="*/ 604074 h 1274964"/>
              <a:gd name="connsiteX10" fmla="*/ 2990245 w 2990245"/>
              <a:gd name="connsiteY10" fmla="*/ 604072 h 1274964"/>
              <a:gd name="connsiteX11" fmla="*/ 2869428 w 2990245"/>
              <a:gd name="connsiteY11" fmla="*/ 724889 h 1274964"/>
              <a:gd name="connsiteX12" fmla="*/ 930086 w 2990245"/>
              <a:gd name="connsiteY12" fmla="*/ 738469 h 1274964"/>
              <a:gd name="connsiteX13" fmla="*/ 0 w 2990245"/>
              <a:gd name="connsiteY13" fmla="*/ 1274964 h 1274964"/>
              <a:gd name="connsiteX14" fmla="*/ 564500 w 2990245"/>
              <a:gd name="connsiteY14" fmla="*/ 724889 h 1274964"/>
              <a:gd name="connsiteX15" fmla="*/ 200168 w 2990245"/>
              <a:gd name="connsiteY15" fmla="*/ 724889 h 1274964"/>
              <a:gd name="connsiteX16" fmla="*/ 79351 w 2990245"/>
              <a:gd name="connsiteY16" fmla="*/ 604072 h 1274964"/>
              <a:gd name="connsiteX17" fmla="*/ 79351 w 2990245"/>
              <a:gd name="connsiteY17" fmla="*/ 604074 h 1274964"/>
              <a:gd name="connsiteX18" fmla="*/ 79351 w 2990245"/>
              <a:gd name="connsiteY18" fmla="*/ 422852 h 1274964"/>
              <a:gd name="connsiteX19" fmla="*/ 79351 w 2990245"/>
              <a:gd name="connsiteY19" fmla="*/ 422852 h 1274964"/>
              <a:gd name="connsiteX20" fmla="*/ 79351 w 2990245"/>
              <a:gd name="connsiteY20" fmla="*/ 120817 h 127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90245" h="1274964">
                <a:moveTo>
                  <a:pt x="79351" y="120817"/>
                </a:moveTo>
                <a:cubicBezTo>
                  <a:pt x="79351" y="54092"/>
                  <a:pt x="133443" y="0"/>
                  <a:pt x="200168" y="0"/>
                </a:cubicBezTo>
                <a:lnTo>
                  <a:pt x="564500" y="0"/>
                </a:lnTo>
                <a:lnTo>
                  <a:pt x="564500" y="0"/>
                </a:lnTo>
                <a:lnTo>
                  <a:pt x="1292224" y="0"/>
                </a:lnTo>
                <a:lnTo>
                  <a:pt x="2869428" y="0"/>
                </a:lnTo>
                <a:cubicBezTo>
                  <a:pt x="2936153" y="0"/>
                  <a:pt x="2990245" y="54092"/>
                  <a:pt x="2990245" y="120817"/>
                </a:cubicBezTo>
                <a:lnTo>
                  <a:pt x="2990245" y="422852"/>
                </a:lnTo>
                <a:lnTo>
                  <a:pt x="2990245" y="422852"/>
                </a:lnTo>
                <a:lnTo>
                  <a:pt x="2990245" y="604074"/>
                </a:lnTo>
                <a:lnTo>
                  <a:pt x="2990245" y="604072"/>
                </a:lnTo>
                <a:cubicBezTo>
                  <a:pt x="2990245" y="670797"/>
                  <a:pt x="2936153" y="724889"/>
                  <a:pt x="2869428" y="724889"/>
                </a:cubicBezTo>
                <a:lnTo>
                  <a:pt x="930086" y="738469"/>
                </a:lnTo>
                <a:lnTo>
                  <a:pt x="0" y="1274964"/>
                </a:lnTo>
                <a:lnTo>
                  <a:pt x="564500" y="724889"/>
                </a:lnTo>
                <a:lnTo>
                  <a:pt x="200168" y="724889"/>
                </a:lnTo>
                <a:cubicBezTo>
                  <a:pt x="133443" y="724889"/>
                  <a:pt x="79351" y="670797"/>
                  <a:pt x="79351" y="604072"/>
                </a:cubicBezTo>
                <a:lnTo>
                  <a:pt x="79351" y="604074"/>
                </a:lnTo>
                <a:lnTo>
                  <a:pt x="79351" y="422852"/>
                </a:lnTo>
                <a:lnTo>
                  <a:pt x="79351" y="422852"/>
                </a:lnTo>
                <a:lnTo>
                  <a:pt x="79351" y="12081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The point of intersection of X-axis and Y-axis is called </a:t>
            </a:r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Origin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and it is denoted by </a:t>
            </a:r>
            <a:r>
              <a:rPr lang="en-US" sz="1600" dirty="0">
                <a:solidFill>
                  <a:srgbClr val="0000FF"/>
                </a:solidFill>
                <a:latin typeface="Bookman Old Style" pitchFamily="18" charset="0"/>
              </a:rPr>
              <a:t>‘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dirty="0">
                <a:solidFill>
                  <a:srgbClr val="0000FF"/>
                </a:solidFill>
                <a:latin typeface="Bookman Old Style" pitchFamily="18" charset="0"/>
              </a:rPr>
              <a:t>’</a:t>
            </a: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934606" y="2332306"/>
            <a:ext cx="314510" cy="323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0000FF"/>
                </a:solidFill>
              </a:rPr>
              <a:t>O</a:t>
            </a:r>
            <a:endParaRPr lang="en-US" sz="1500" dirty="0">
              <a:solidFill>
                <a:srgbClr val="0000FF"/>
              </a:solidFill>
            </a:endParaRPr>
          </a:p>
        </p:txBody>
      </p:sp>
      <p:sp>
        <p:nvSpPr>
          <p:cNvPr id="98" name="Rounded Rectangular Callout 95"/>
          <p:cNvSpPr/>
          <p:nvPr/>
        </p:nvSpPr>
        <p:spPr bwMode="auto">
          <a:xfrm>
            <a:off x="4280090" y="1609768"/>
            <a:ext cx="2961702" cy="962658"/>
          </a:xfrm>
          <a:custGeom>
            <a:avLst/>
            <a:gdLst>
              <a:gd name="connsiteX0" fmla="*/ 0 w 2910894"/>
              <a:gd name="connsiteY0" fmla="*/ 120817 h 724889"/>
              <a:gd name="connsiteX1" fmla="*/ 120817 w 2910894"/>
              <a:gd name="connsiteY1" fmla="*/ 0 h 724889"/>
              <a:gd name="connsiteX2" fmla="*/ 485149 w 2910894"/>
              <a:gd name="connsiteY2" fmla="*/ 0 h 724889"/>
              <a:gd name="connsiteX3" fmla="*/ 485149 w 2910894"/>
              <a:gd name="connsiteY3" fmla="*/ 0 h 724889"/>
              <a:gd name="connsiteX4" fmla="*/ 1212873 w 2910894"/>
              <a:gd name="connsiteY4" fmla="*/ 0 h 724889"/>
              <a:gd name="connsiteX5" fmla="*/ 2790077 w 2910894"/>
              <a:gd name="connsiteY5" fmla="*/ 0 h 724889"/>
              <a:gd name="connsiteX6" fmla="*/ 2910894 w 2910894"/>
              <a:gd name="connsiteY6" fmla="*/ 120817 h 724889"/>
              <a:gd name="connsiteX7" fmla="*/ 2910894 w 2910894"/>
              <a:gd name="connsiteY7" fmla="*/ 422852 h 724889"/>
              <a:gd name="connsiteX8" fmla="*/ 2910894 w 2910894"/>
              <a:gd name="connsiteY8" fmla="*/ 422852 h 724889"/>
              <a:gd name="connsiteX9" fmla="*/ 2910894 w 2910894"/>
              <a:gd name="connsiteY9" fmla="*/ 604074 h 724889"/>
              <a:gd name="connsiteX10" fmla="*/ 2910894 w 2910894"/>
              <a:gd name="connsiteY10" fmla="*/ 604072 h 724889"/>
              <a:gd name="connsiteX11" fmla="*/ 2790077 w 2910894"/>
              <a:gd name="connsiteY11" fmla="*/ 724889 h 724889"/>
              <a:gd name="connsiteX12" fmla="*/ 1212873 w 2910894"/>
              <a:gd name="connsiteY12" fmla="*/ 724889 h 724889"/>
              <a:gd name="connsiteX13" fmla="*/ -79351 w 2910894"/>
              <a:gd name="connsiteY13" fmla="*/ 1274964 h 724889"/>
              <a:gd name="connsiteX14" fmla="*/ 485149 w 2910894"/>
              <a:gd name="connsiteY14" fmla="*/ 724889 h 724889"/>
              <a:gd name="connsiteX15" fmla="*/ 120817 w 2910894"/>
              <a:gd name="connsiteY15" fmla="*/ 724889 h 724889"/>
              <a:gd name="connsiteX16" fmla="*/ 0 w 2910894"/>
              <a:gd name="connsiteY16" fmla="*/ 604072 h 724889"/>
              <a:gd name="connsiteX17" fmla="*/ 0 w 2910894"/>
              <a:gd name="connsiteY17" fmla="*/ 604074 h 724889"/>
              <a:gd name="connsiteX18" fmla="*/ 0 w 2910894"/>
              <a:gd name="connsiteY18" fmla="*/ 422852 h 724889"/>
              <a:gd name="connsiteX19" fmla="*/ 0 w 2910894"/>
              <a:gd name="connsiteY19" fmla="*/ 422852 h 724889"/>
              <a:gd name="connsiteX20" fmla="*/ 0 w 2910894"/>
              <a:gd name="connsiteY20" fmla="*/ 120817 h 724889"/>
              <a:gd name="connsiteX0" fmla="*/ 79351 w 2990245"/>
              <a:gd name="connsiteY0" fmla="*/ 120817 h 1274964"/>
              <a:gd name="connsiteX1" fmla="*/ 200168 w 2990245"/>
              <a:gd name="connsiteY1" fmla="*/ 0 h 1274964"/>
              <a:gd name="connsiteX2" fmla="*/ 564500 w 2990245"/>
              <a:gd name="connsiteY2" fmla="*/ 0 h 1274964"/>
              <a:gd name="connsiteX3" fmla="*/ 564500 w 2990245"/>
              <a:gd name="connsiteY3" fmla="*/ 0 h 1274964"/>
              <a:gd name="connsiteX4" fmla="*/ 1292224 w 2990245"/>
              <a:gd name="connsiteY4" fmla="*/ 0 h 1274964"/>
              <a:gd name="connsiteX5" fmla="*/ 2869428 w 2990245"/>
              <a:gd name="connsiteY5" fmla="*/ 0 h 1274964"/>
              <a:gd name="connsiteX6" fmla="*/ 2990245 w 2990245"/>
              <a:gd name="connsiteY6" fmla="*/ 120817 h 1274964"/>
              <a:gd name="connsiteX7" fmla="*/ 2990245 w 2990245"/>
              <a:gd name="connsiteY7" fmla="*/ 422852 h 1274964"/>
              <a:gd name="connsiteX8" fmla="*/ 2990245 w 2990245"/>
              <a:gd name="connsiteY8" fmla="*/ 422852 h 1274964"/>
              <a:gd name="connsiteX9" fmla="*/ 2990245 w 2990245"/>
              <a:gd name="connsiteY9" fmla="*/ 604074 h 1274964"/>
              <a:gd name="connsiteX10" fmla="*/ 2990245 w 2990245"/>
              <a:gd name="connsiteY10" fmla="*/ 604072 h 1274964"/>
              <a:gd name="connsiteX11" fmla="*/ 2869428 w 2990245"/>
              <a:gd name="connsiteY11" fmla="*/ 724889 h 1274964"/>
              <a:gd name="connsiteX12" fmla="*/ 930086 w 2990245"/>
              <a:gd name="connsiteY12" fmla="*/ 738469 h 1274964"/>
              <a:gd name="connsiteX13" fmla="*/ 0 w 2990245"/>
              <a:gd name="connsiteY13" fmla="*/ 1274964 h 1274964"/>
              <a:gd name="connsiteX14" fmla="*/ 564500 w 2990245"/>
              <a:gd name="connsiteY14" fmla="*/ 724889 h 1274964"/>
              <a:gd name="connsiteX15" fmla="*/ 200168 w 2990245"/>
              <a:gd name="connsiteY15" fmla="*/ 724889 h 1274964"/>
              <a:gd name="connsiteX16" fmla="*/ 79351 w 2990245"/>
              <a:gd name="connsiteY16" fmla="*/ 604072 h 1274964"/>
              <a:gd name="connsiteX17" fmla="*/ 79351 w 2990245"/>
              <a:gd name="connsiteY17" fmla="*/ 604074 h 1274964"/>
              <a:gd name="connsiteX18" fmla="*/ 79351 w 2990245"/>
              <a:gd name="connsiteY18" fmla="*/ 422852 h 1274964"/>
              <a:gd name="connsiteX19" fmla="*/ 79351 w 2990245"/>
              <a:gd name="connsiteY19" fmla="*/ 422852 h 1274964"/>
              <a:gd name="connsiteX20" fmla="*/ 79351 w 2990245"/>
              <a:gd name="connsiteY20" fmla="*/ 120817 h 127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90245" h="1274964">
                <a:moveTo>
                  <a:pt x="79351" y="120817"/>
                </a:moveTo>
                <a:cubicBezTo>
                  <a:pt x="79351" y="54092"/>
                  <a:pt x="133443" y="0"/>
                  <a:pt x="200168" y="0"/>
                </a:cubicBezTo>
                <a:lnTo>
                  <a:pt x="564500" y="0"/>
                </a:lnTo>
                <a:lnTo>
                  <a:pt x="564500" y="0"/>
                </a:lnTo>
                <a:lnTo>
                  <a:pt x="1292224" y="0"/>
                </a:lnTo>
                <a:lnTo>
                  <a:pt x="2869428" y="0"/>
                </a:lnTo>
                <a:cubicBezTo>
                  <a:pt x="2936153" y="0"/>
                  <a:pt x="2990245" y="54092"/>
                  <a:pt x="2990245" y="120817"/>
                </a:cubicBezTo>
                <a:lnTo>
                  <a:pt x="2990245" y="422852"/>
                </a:lnTo>
                <a:lnTo>
                  <a:pt x="2990245" y="422852"/>
                </a:lnTo>
                <a:lnTo>
                  <a:pt x="2990245" y="604074"/>
                </a:lnTo>
                <a:lnTo>
                  <a:pt x="2990245" y="604072"/>
                </a:lnTo>
                <a:cubicBezTo>
                  <a:pt x="2990245" y="670797"/>
                  <a:pt x="2936153" y="724889"/>
                  <a:pt x="2869428" y="724889"/>
                </a:cubicBezTo>
                <a:lnTo>
                  <a:pt x="930086" y="738469"/>
                </a:lnTo>
                <a:lnTo>
                  <a:pt x="0" y="1274964"/>
                </a:lnTo>
                <a:lnTo>
                  <a:pt x="564500" y="724889"/>
                </a:lnTo>
                <a:lnTo>
                  <a:pt x="200168" y="724889"/>
                </a:lnTo>
                <a:cubicBezTo>
                  <a:pt x="133443" y="724889"/>
                  <a:pt x="79351" y="670797"/>
                  <a:pt x="79351" y="604072"/>
                </a:cubicBezTo>
                <a:lnTo>
                  <a:pt x="79351" y="604074"/>
                </a:lnTo>
                <a:lnTo>
                  <a:pt x="79351" y="422852"/>
                </a:lnTo>
                <a:lnTo>
                  <a:pt x="79351" y="422852"/>
                </a:lnTo>
                <a:lnTo>
                  <a:pt x="79351" y="12081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The points to the right of the Origin on the X-axis are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Positive</a:t>
            </a:r>
          </a:p>
        </p:txBody>
      </p:sp>
      <p:sp>
        <p:nvSpPr>
          <p:cNvPr id="100" name="Rounded Rectangular Callout 99"/>
          <p:cNvSpPr/>
          <p:nvPr/>
        </p:nvSpPr>
        <p:spPr bwMode="auto">
          <a:xfrm>
            <a:off x="91800" y="1576008"/>
            <a:ext cx="2880000" cy="983856"/>
          </a:xfrm>
          <a:custGeom>
            <a:avLst/>
            <a:gdLst>
              <a:gd name="connsiteX0" fmla="*/ 0 w 2880000"/>
              <a:gd name="connsiteY0" fmla="*/ 90002 h 540000"/>
              <a:gd name="connsiteX1" fmla="*/ 90002 w 2880000"/>
              <a:gd name="connsiteY1" fmla="*/ 0 h 540000"/>
              <a:gd name="connsiteX2" fmla="*/ 1680000 w 2880000"/>
              <a:gd name="connsiteY2" fmla="*/ 0 h 540000"/>
              <a:gd name="connsiteX3" fmla="*/ 1680000 w 2880000"/>
              <a:gd name="connsiteY3" fmla="*/ 0 h 540000"/>
              <a:gd name="connsiteX4" fmla="*/ 2400000 w 2880000"/>
              <a:gd name="connsiteY4" fmla="*/ 0 h 540000"/>
              <a:gd name="connsiteX5" fmla="*/ 2789998 w 2880000"/>
              <a:gd name="connsiteY5" fmla="*/ 0 h 540000"/>
              <a:gd name="connsiteX6" fmla="*/ 2880000 w 2880000"/>
              <a:gd name="connsiteY6" fmla="*/ 90002 h 540000"/>
              <a:gd name="connsiteX7" fmla="*/ 2880000 w 2880000"/>
              <a:gd name="connsiteY7" fmla="*/ 315000 h 540000"/>
              <a:gd name="connsiteX8" fmla="*/ 2880000 w 2880000"/>
              <a:gd name="connsiteY8" fmla="*/ 315000 h 540000"/>
              <a:gd name="connsiteX9" fmla="*/ 2880000 w 2880000"/>
              <a:gd name="connsiteY9" fmla="*/ 450000 h 540000"/>
              <a:gd name="connsiteX10" fmla="*/ 2880000 w 2880000"/>
              <a:gd name="connsiteY10" fmla="*/ 449998 h 540000"/>
              <a:gd name="connsiteX11" fmla="*/ 2789998 w 2880000"/>
              <a:gd name="connsiteY11" fmla="*/ 540000 h 540000"/>
              <a:gd name="connsiteX12" fmla="*/ 2400000 w 2880000"/>
              <a:gd name="connsiteY12" fmla="*/ 540000 h 540000"/>
              <a:gd name="connsiteX13" fmla="*/ 2525155 w 2880000"/>
              <a:gd name="connsiteY13" fmla="*/ 982946 h 540000"/>
              <a:gd name="connsiteX14" fmla="*/ 1680000 w 2880000"/>
              <a:gd name="connsiteY14" fmla="*/ 540000 h 540000"/>
              <a:gd name="connsiteX15" fmla="*/ 90002 w 2880000"/>
              <a:gd name="connsiteY15" fmla="*/ 540000 h 540000"/>
              <a:gd name="connsiteX16" fmla="*/ 0 w 2880000"/>
              <a:gd name="connsiteY16" fmla="*/ 449998 h 540000"/>
              <a:gd name="connsiteX17" fmla="*/ 0 w 2880000"/>
              <a:gd name="connsiteY17" fmla="*/ 450000 h 540000"/>
              <a:gd name="connsiteX18" fmla="*/ 0 w 2880000"/>
              <a:gd name="connsiteY18" fmla="*/ 315000 h 540000"/>
              <a:gd name="connsiteX19" fmla="*/ 0 w 2880000"/>
              <a:gd name="connsiteY19" fmla="*/ 315000 h 540000"/>
              <a:gd name="connsiteX20" fmla="*/ 0 w 2880000"/>
              <a:gd name="connsiteY20" fmla="*/ 90002 h 540000"/>
              <a:gd name="connsiteX0" fmla="*/ 0 w 2880000"/>
              <a:gd name="connsiteY0" fmla="*/ 90002 h 982946"/>
              <a:gd name="connsiteX1" fmla="*/ 90002 w 2880000"/>
              <a:gd name="connsiteY1" fmla="*/ 0 h 982946"/>
              <a:gd name="connsiteX2" fmla="*/ 1680000 w 2880000"/>
              <a:gd name="connsiteY2" fmla="*/ 0 h 982946"/>
              <a:gd name="connsiteX3" fmla="*/ 1680000 w 2880000"/>
              <a:gd name="connsiteY3" fmla="*/ 0 h 982946"/>
              <a:gd name="connsiteX4" fmla="*/ 2400000 w 2880000"/>
              <a:gd name="connsiteY4" fmla="*/ 0 h 982946"/>
              <a:gd name="connsiteX5" fmla="*/ 2789998 w 2880000"/>
              <a:gd name="connsiteY5" fmla="*/ 0 h 982946"/>
              <a:gd name="connsiteX6" fmla="*/ 2880000 w 2880000"/>
              <a:gd name="connsiteY6" fmla="*/ 90002 h 982946"/>
              <a:gd name="connsiteX7" fmla="*/ 2880000 w 2880000"/>
              <a:gd name="connsiteY7" fmla="*/ 315000 h 982946"/>
              <a:gd name="connsiteX8" fmla="*/ 2880000 w 2880000"/>
              <a:gd name="connsiteY8" fmla="*/ 315000 h 982946"/>
              <a:gd name="connsiteX9" fmla="*/ 2880000 w 2880000"/>
              <a:gd name="connsiteY9" fmla="*/ 450000 h 982946"/>
              <a:gd name="connsiteX10" fmla="*/ 2880000 w 2880000"/>
              <a:gd name="connsiteY10" fmla="*/ 449998 h 982946"/>
              <a:gd name="connsiteX11" fmla="*/ 2789998 w 2880000"/>
              <a:gd name="connsiteY11" fmla="*/ 540000 h 982946"/>
              <a:gd name="connsiteX12" fmla="*/ 2400000 w 2880000"/>
              <a:gd name="connsiteY12" fmla="*/ 540000 h 982946"/>
              <a:gd name="connsiteX13" fmla="*/ 2525155 w 2880000"/>
              <a:gd name="connsiteY13" fmla="*/ 982946 h 982946"/>
              <a:gd name="connsiteX14" fmla="*/ 2109658 w 2880000"/>
              <a:gd name="connsiteY14" fmla="*/ 551017 h 982946"/>
              <a:gd name="connsiteX15" fmla="*/ 90002 w 2880000"/>
              <a:gd name="connsiteY15" fmla="*/ 540000 h 982946"/>
              <a:gd name="connsiteX16" fmla="*/ 0 w 2880000"/>
              <a:gd name="connsiteY16" fmla="*/ 449998 h 982946"/>
              <a:gd name="connsiteX17" fmla="*/ 0 w 2880000"/>
              <a:gd name="connsiteY17" fmla="*/ 450000 h 982946"/>
              <a:gd name="connsiteX18" fmla="*/ 0 w 2880000"/>
              <a:gd name="connsiteY18" fmla="*/ 315000 h 982946"/>
              <a:gd name="connsiteX19" fmla="*/ 0 w 2880000"/>
              <a:gd name="connsiteY19" fmla="*/ 315000 h 982946"/>
              <a:gd name="connsiteX20" fmla="*/ 0 w 2880000"/>
              <a:gd name="connsiteY20" fmla="*/ 90002 h 982946"/>
              <a:gd name="connsiteX0" fmla="*/ 0 w 2880000"/>
              <a:gd name="connsiteY0" fmla="*/ 90002 h 982946"/>
              <a:gd name="connsiteX1" fmla="*/ 90002 w 2880000"/>
              <a:gd name="connsiteY1" fmla="*/ 0 h 982946"/>
              <a:gd name="connsiteX2" fmla="*/ 1680000 w 2880000"/>
              <a:gd name="connsiteY2" fmla="*/ 0 h 982946"/>
              <a:gd name="connsiteX3" fmla="*/ 1680000 w 2880000"/>
              <a:gd name="connsiteY3" fmla="*/ 0 h 982946"/>
              <a:gd name="connsiteX4" fmla="*/ 2400000 w 2880000"/>
              <a:gd name="connsiteY4" fmla="*/ 0 h 982946"/>
              <a:gd name="connsiteX5" fmla="*/ 2789998 w 2880000"/>
              <a:gd name="connsiteY5" fmla="*/ 0 h 982946"/>
              <a:gd name="connsiteX6" fmla="*/ 2880000 w 2880000"/>
              <a:gd name="connsiteY6" fmla="*/ 90002 h 982946"/>
              <a:gd name="connsiteX7" fmla="*/ 2880000 w 2880000"/>
              <a:gd name="connsiteY7" fmla="*/ 315000 h 982946"/>
              <a:gd name="connsiteX8" fmla="*/ 2880000 w 2880000"/>
              <a:gd name="connsiteY8" fmla="*/ 315000 h 982946"/>
              <a:gd name="connsiteX9" fmla="*/ 2880000 w 2880000"/>
              <a:gd name="connsiteY9" fmla="*/ 450000 h 982946"/>
              <a:gd name="connsiteX10" fmla="*/ 2880000 w 2880000"/>
              <a:gd name="connsiteY10" fmla="*/ 449998 h 982946"/>
              <a:gd name="connsiteX11" fmla="*/ 2789998 w 2880000"/>
              <a:gd name="connsiteY11" fmla="*/ 540000 h 982946"/>
              <a:gd name="connsiteX12" fmla="*/ 2400000 w 2880000"/>
              <a:gd name="connsiteY12" fmla="*/ 540000 h 982946"/>
              <a:gd name="connsiteX13" fmla="*/ 2525155 w 2880000"/>
              <a:gd name="connsiteY13" fmla="*/ 982946 h 982946"/>
              <a:gd name="connsiteX14" fmla="*/ 1757118 w 2880000"/>
              <a:gd name="connsiteY14" fmla="*/ 540000 h 982946"/>
              <a:gd name="connsiteX15" fmla="*/ 90002 w 2880000"/>
              <a:gd name="connsiteY15" fmla="*/ 540000 h 982946"/>
              <a:gd name="connsiteX16" fmla="*/ 0 w 2880000"/>
              <a:gd name="connsiteY16" fmla="*/ 449998 h 982946"/>
              <a:gd name="connsiteX17" fmla="*/ 0 w 2880000"/>
              <a:gd name="connsiteY17" fmla="*/ 450000 h 982946"/>
              <a:gd name="connsiteX18" fmla="*/ 0 w 2880000"/>
              <a:gd name="connsiteY18" fmla="*/ 315000 h 982946"/>
              <a:gd name="connsiteX19" fmla="*/ 0 w 2880000"/>
              <a:gd name="connsiteY19" fmla="*/ 315000 h 982946"/>
              <a:gd name="connsiteX20" fmla="*/ 0 w 2880000"/>
              <a:gd name="connsiteY20" fmla="*/ 90002 h 982946"/>
              <a:gd name="connsiteX0" fmla="*/ 0 w 2880000"/>
              <a:gd name="connsiteY0" fmla="*/ 90002 h 982946"/>
              <a:gd name="connsiteX1" fmla="*/ 90002 w 2880000"/>
              <a:gd name="connsiteY1" fmla="*/ 0 h 982946"/>
              <a:gd name="connsiteX2" fmla="*/ 1680000 w 2880000"/>
              <a:gd name="connsiteY2" fmla="*/ 0 h 982946"/>
              <a:gd name="connsiteX3" fmla="*/ 1680000 w 2880000"/>
              <a:gd name="connsiteY3" fmla="*/ 0 h 982946"/>
              <a:gd name="connsiteX4" fmla="*/ 2400000 w 2880000"/>
              <a:gd name="connsiteY4" fmla="*/ 0 h 982946"/>
              <a:gd name="connsiteX5" fmla="*/ 2789998 w 2880000"/>
              <a:gd name="connsiteY5" fmla="*/ 0 h 982946"/>
              <a:gd name="connsiteX6" fmla="*/ 2880000 w 2880000"/>
              <a:gd name="connsiteY6" fmla="*/ 90002 h 982946"/>
              <a:gd name="connsiteX7" fmla="*/ 2880000 w 2880000"/>
              <a:gd name="connsiteY7" fmla="*/ 315000 h 982946"/>
              <a:gd name="connsiteX8" fmla="*/ 2880000 w 2880000"/>
              <a:gd name="connsiteY8" fmla="*/ 315000 h 982946"/>
              <a:gd name="connsiteX9" fmla="*/ 2880000 w 2880000"/>
              <a:gd name="connsiteY9" fmla="*/ 450000 h 982946"/>
              <a:gd name="connsiteX10" fmla="*/ 2880000 w 2880000"/>
              <a:gd name="connsiteY10" fmla="*/ 449998 h 982946"/>
              <a:gd name="connsiteX11" fmla="*/ 2789998 w 2880000"/>
              <a:gd name="connsiteY11" fmla="*/ 540000 h 982946"/>
              <a:gd name="connsiteX12" fmla="*/ 2102545 w 2880000"/>
              <a:gd name="connsiteY12" fmla="*/ 528983 h 982946"/>
              <a:gd name="connsiteX13" fmla="*/ 2525155 w 2880000"/>
              <a:gd name="connsiteY13" fmla="*/ 982946 h 982946"/>
              <a:gd name="connsiteX14" fmla="*/ 1757118 w 2880000"/>
              <a:gd name="connsiteY14" fmla="*/ 540000 h 982946"/>
              <a:gd name="connsiteX15" fmla="*/ 90002 w 2880000"/>
              <a:gd name="connsiteY15" fmla="*/ 540000 h 982946"/>
              <a:gd name="connsiteX16" fmla="*/ 0 w 2880000"/>
              <a:gd name="connsiteY16" fmla="*/ 449998 h 982946"/>
              <a:gd name="connsiteX17" fmla="*/ 0 w 2880000"/>
              <a:gd name="connsiteY17" fmla="*/ 450000 h 982946"/>
              <a:gd name="connsiteX18" fmla="*/ 0 w 2880000"/>
              <a:gd name="connsiteY18" fmla="*/ 315000 h 982946"/>
              <a:gd name="connsiteX19" fmla="*/ 0 w 2880000"/>
              <a:gd name="connsiteY19" fmla="*/ 315000 h 982946"/>
              <a:gd name="connsiteX20" fmla="*/ 0 w 2880000"/>
              <a:gd name="connsiteY20" fmla="*/ 90002 h 98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80000" h="982946">
                <a:moveTo>
                  <a:pt x="0" y="90002"/>
                </a:moveTo>
                <a:cubicBezTo>
                  <a:pt x="0" y="40295"/>
                  <a:pt x="40295" y="0"/>
                  <a:pt x="90002" y="0"/>
                </a:cubicBezTo>
                <a:lnTo>
                  <a:pt x="1680000" y="0"/>
                </a:lnTo>
                <a:lnTo>
                  <a:pt x="1680000" y="0"/>
                </a:lnTo>
                <a:lnTo>
                  <a:pt x="2400000" y="0"/>
                </a:lnTo>
                <a:lnTo>
                  <a:pt x="2789998" y="0"/>
                </a:lnTo>
                <a:cubicBezTo>
                  <a:pt x="2839705" y="0"/>
                  <a:pt x="2880000" y="40295"/>
                  <a:pt x="2880000" y="90002"/>
                </a:cubicBezTo>
                <a:lnTo>
                  <a:pt x="2880000" y="315000"/>
                </a:lnTo>
                <a:lnTo>
                  <a:pt x="2880000" y="315000"/>
                </a:lnTo>
                <a:lnTo>
                  <a:pt x="2880000" y="450000"/>
                </a:lnTo>
                <a:lnTo>
                  <a:pt x="2880000" y="449998"/>
                </a:lnTo>
                <a:cubicBezTo>
                  <a:pt x="2880000" y="499705"/>
                  <a:pt x="2839705" y="540000"/>
                  <a:pt x="2789998" y="540000"/>
                </a:cubicBezTo>
                <a:lnTo>
                  <a:pt x="2102545" y="528983"/>
                </a:lnTo>
                <a:lnTo>
                  <a:pt x="2525155" y="982946"/>
                </a:lnTo>
                <a:lnTo>
                  <a:pt x="1757118" y="540000"/>
                </a:lnTo>
                <a:lnTo>
                  <a:pt x="90002" y="540000"/>
                </a:lnTo>
                <a:cubicBezTo>
                  <a:pt x="40295" y="540000"/>
                  <a:pt x="0" y="499705"/>
                  <a:pt x="0" y="449998"/>
                </a:cubicBezTo>
                <a:lnTo>
                  <a:pt x="0" y="450000"/>
                </a:lnTo>
                <a:lnTo>
                  <a:pt x="0" y="315000"/>
                </a:lnTo>
                <a:lnTo>
                  <a:pt x="0" y="315000"/>
                </a:lnTo>
                <a:lnTo>
                  <a:pt x="0" y="9000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The points to the left of the Origin on the X-axis are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Negative</a:t>
            </a:r>
          </a:p>
        </p:txBody>
      </p:sp>
      <p:sp>
        <p:nvSpPr>
          <p:cNvPr id="102" name="Rounded Rectangular Callout 95"/>
          <p:cNvSpPr/>
          <p:nvPr/>
        </p:nvSpPr>
        <p:spPr bwMode="auto">
          <a:xfrm>
            <a:off x="3200400" y="743638"/>
            <a:ext cx="2961702" cy="962658"/>
          </a:xfrm>
          <a:custGeom>
            <a:avLst/>
            <a:gdLst>
              <a:gd name="connsiteX0" fmla="*/ 0 w 2910894"/>
              <a:gd name="connsiteY0" fmla="*/ 120817 h 724889"/>
              <a:gd name="connsiteX1" fmla="*/ 120817 w 2910894"/>
              <a:gd name="connsiteY1" fmla="*/ 0 h 724889"/>
              <a:gd name="connsiteX2" fmla="*/ 485149 w 2910894"/>
              <a:gd name="connsiteY2" fmla="*/ 0 h 724889"/>
              <a:gd name="connsiteX3" fmla="*/ 485149 w 2910894"/>
              <a:gd name="connsiteY3" fmla="*/ 0 h 724889"/>
              <a:gd name="connsiteX4" fmla="*/ 1212873 w 2910894"/>
              <a:gd name="connsiteY4" fmla="*/ 0 h 724889"/>
              <a:gd name="connsiteX5" fmla="*/ 2790077 w 2910894"/>
              <a:gd name="connsiteY5" fmla="*/ 0 h 724889"/>
              <a:gd name="connsiteX6" fmla="*/ 2910894 w 2910894"/>
              <a:gd name="connsiteY6" fmla="*/ 120817 h 724889"/>
              <a:gd name="connsiteX7" fmla="*/ 2910894 w 2910894"/>
              <a:gd name="connsiteY7" fmla="*/ 422852 h 724889"/>
              <a:gd name="connsiteX8" fmla="*/ 2910894 w 2910894"/>
              <a:gd name="connsiteY8" fmla="*/ 422852 h 724889"/>
              <a:gd name="connsiteX9" fmla="*/ 2910894 w 2910894"/>
              <a:gd name="connsiteY9" fmla="*/ 604074 h 724889"/>
              <a:gd name="connsiteX10" fmla="*/ 2910894 w 2910894"/>
              <a:gd name="connsiteY10" fmla="*/ 604072 h 724889"/>
              <a:gd name="connsiteX11" fmla="*/ 2790077 w 2910894"/>
              <a:gd name="connsiteY11" fmla="*/ 724889 h 724889"/>
              <a:gd name="connsiteX12" fmla="*/ 1212873 w 2910894"/>
              <a:gd name="connsiteY12" fmla="*/ 724889 h 724889"/>
              <a:gd name="connsiteX13" fmla="*/ -79351 w 2910894"/>
              <a:gd name="connsiteY13" fmla="*/ 1274964 h 724889"/>
              <a:gd name="connsiteX14" fmla="*/ 485149 w 2910894"/>
              <a:gd name="connsiteY14" fmla="*/ 724889 h 724889"/>
              <a:gd name="connsiteX15" fmla="*/ 120817 w 2910894"/>
              <a:gd name="connsiteY15" fmla="*/ 724889 h 724889"/>
              <a:gd name="connsiteX16" fmla="*/ 0 w 2910894"/>
              <a:gd name="connsiteY16" fmla="*/ 604072 h 724889"/>
              <a:gd name="connsiteX17" fmla="*/ 0 w 2910894"/>
              <a:gd name="connsiteY17" fmla="*/ 604074 h 724889"/>
              <a:gd name="connsiteX18" fmla="*/ 0 w 2910894"/>
              <a:gd name="connsiteY18" fmla="*/ 422852 h 724889"/>
              <a:gd name="connsiteX19" fmla="*/ 0 w 2910894"/>
              <a:gd name="connsiteY19" fmla="*/ 422852 h 724889"/>
              <a:gd name="connsiteX20" fmla="*/ 0 w 2910894"/>
              <a:gd name="connsiteY20" fmla="*/ 120817 h 724889"/>
              <a:gd name="connsiteX0" fmla="*/ 79351 w 2990245"/>
              <a:gd name="connsiteY0" fmla="*/ 120817 h 1274964"/>
              <a:gd name="connsiteX1" fmla="*/ 200168 w 2990245"/>
              <a:gd name="connsiteY1" fmla="*/ 0 h 1274964"/>
              <a:gd name="connsiteX2" fmla="*/ 564500 w 2990245"/>
              <a:gd name="connsiteY2" fmla="*/ 0 h 1274964"/>
              <a:gd name="connsiteX3" fmla="*/ 564500 w 2990245"/>
              <a:gd name="connsiteY3" fmla="*/ 0 h 1274964"/>
              <a:gd name="connsiteX4" fmla="*/ 1292224 w 2990245"/>
              <a:gd name="connsiteY4" fmla="*/ 0 h 1274964"/>
              <a:gd name="connsiteX5" fmla="*/ 2869428 w 2990245"/>
              <a:gd name="connsiteY5" fmla="*/ 0 h 1274964"/>
              <a:gd name="connsiteX6" fmla="*/ 2990245 w 2990245"/>
              <a:gd name="connsiteY6" fmla="*/ 120817 h 1274964"/>
              <a:gd name="connsiteX7" fmla="*/ 2990245 w 2990245"/>
              <a:gd name="connsiteY7" fmla="*/ 422852 h 1274964"/>
              <a:gd name="connsiteX8" fmla="*/ 2990245 w 2990245"/>
              <a:gd name="connsiteY8" fmla="*/ 422852 h 1274964"/>
              <a:gd name="connsiteX9" fmla="*/ 2990245 w 2990245"/>
              <a:gd name="connsiteY9" fmla="*/ 604074 h 1274964"/>
              <a:gd name="connsiteX10" fmla="*/ 2990245 w 2990245"/>
              <a:gd name="connsiteY10" fmla="*/ 604072 h 1274964"/>
              <a:gd name="connsiteX11" fmla="*/ 2869428 w 2990245"/>
              <a:gd name="connsiteY11" fmla="*/ 724889 h 1274964"/>
              <a:gd name="connsiteX12" fmla="*/ 930086 w 2990245"/>
              <a:gd name="connsiteY12" fmla="*/ 738469 h 1274964"/>
              <a:gd name="connsiteX13" fmla="*/ 0 w 2990245"/>
              <a:gd name="connsiteY13" fmla="*/ 1274964 h 1274964"/>
              <a:gd name="connsiteX14" fmla="*/ 564500 w 2990245"/>
              <a:gd name="connsiteY14" fmla="*/ 724889 h 1274964"/>
              <a:gd name="connsiteX15" fmla="*/ 200168 w 2990245"/>
              <a:gd name="connsiteY15" fmla="*/ 724889 h 1274964"/>
              <a:gd name="connsiteX16" fmla="*/ 79351 w 2990245"/>
              <a:gd name="connsiteY16" fmla="*/ 604072 h 1274964"/>
              <a:gd name="connsiteX17" fmla="*/ 79351 w 2990245"/>
              <a:gd name="connsiteY17" fmla="*/ 604074 h 1274964"/>
              <a:gd name="connsiteX18" fmla="*/ 79351 w 2990245"/>
              <a:gd name="connsiteY18" fmla="*/ 422852 h 1274964"/>
              <a:gd name="connsiteX19" fmla="*/ 79351 w 2990245"/>
              <a:gd name="connsiteY19" fmla="*/ 422852 h 1274964"/>
              <a:gd name="connsiteX20" fmla="*/ 79351 w 2990245"/>
              <a:gd name="connsiteY20" fmla="*/ 120817 h 127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90245" h="1274964">
                <a:moveTo>
                  <a:pt x="79351" y="120817"/>
                </a:moveTo>
                <a:cubicBezTo>
                  <a:pt x="79351" y="54092"/>
                  <a:pt x="133443" y="0"/>
                  <a:pt x="200168" y="0"/>
                </a:cubicBezTo>
                <a:lnTo>
                  <a:pt x="564500" y="0"/>
                </a:lnTo>
                <a:lnTo>
                  <a:pt x="564500" y="0"/>
                </a:lnTo>
                <a:lnTo>
                  <a:pt x="1292224" y="0"/>
                </a:lnTo>
                <a:lnTo>
                  <a:pt x="2869428" y="0"/>
                </a:lnTo>
                <a:cubicBezTo>
                  <a:pt x="2936153" y="0"/>
                  <a:pt x="2990245" y="54092"/>
                  <a:pt x="2990245" y="120817"/>
                </a:cubicBezTo>
                <a:lnTo>
                  <a:pt x="2990245" y="422852"/>
                </a:lnTo>
                <a:lnTo>
                  <a:pt x="2990245" y="422852"/>
                </a:lnTo>
                <a:lnTo>
                  <a:pt x="2990245" y="604074"/>
                </a:lnTo>
                <a:lnTo>
                  <a:pt x="2990245" y="604072"/>
                </a:lnTo>
                <a:cubicBezTo>
                  <a:pt x="2990245" y="670797"/>
                  <a:pt x="2936153" y="724889"/>
                  <a:pt x="2869428" y="724889"/>
                </a:cubicBezTo>
                <a:lnTo>
                  <a:pt x="930086" y="738469"/>
                </a:lnTo>
                <a:lnTo>
                  <a:pt x="0" y="1274964"/>
                </a:lnTo>
                <a:lnTo>
                  <a:pt x="564500" y="724889"/>
                </a:lnTo>
                <a:lnTo>
                  <a:pt x="200168" y="724889"/>
                </a:lnTo>
                <a:cubicBezTo>
                  <a:pt x="133443" y="724889"/>
                  <a:pt x="79351" y="670797"/>
                  <a:pt x="79351" y="604072"/>
                </a:cubicBezTo>
                <a:lnTo>
                  <a:pt x="79351" y="604074"/>
                </a:lnTo>
                <a:lnTo>
                  <a:pt x="79351" y="422852"/>
                </a:lnTo>
                <a:lnTo>
                  <a:pt x="79351" y="422852"/>
                </a:lnTo>
                <a:lnTo>
                  <a:pt x="79351" y="12081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The points above the Origin on the Y-axis are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Positive</a:t>
            </a:r>
          </a:p>
        </p:txBody>
      </p:sp>
      <p:sp>
        <p:nvSpPr>
          <p:cNvPr id="106" name="Rounded Rectangular Callout 95"/>
          <p:cNvSpPr/>
          <p:nvPr/>
        </p:nvSpPr>
        <p:spPr bwMode="auto">
          <a:xfrm>
            <a:off x="3200400" y="2908080"/>
            <a:ext cx="2961702" cy="962658"/>
          </a:xfrm>
          <a:custGeom>
            <a:avLst/>
            <a:gdLst>
              <a:gd name="connsiteX0" fmla="*/ 0 w 2910894"/>
              <a:gd name="connsiteY0" fmla="*/ 120817 h 724889"/>
              <a:gd name="connsiteX1" fmla="*/ 120817 w 2910894"/>
              <a:gd name="connsiteY1" fmla="*/ 0 h 724889"/>
              <a:gd name="connsiteX2" fmla="*/ 485149 w 2910894"/>
              <a:gd name="connsiteY2" fmla="*/ 0 h 724889"/>
              <a:gd name="connsiteX3" fmla="*/ 485149 w 2910894"/>
              <a:gd name="connsiteY3" fmla="*/ 0 h 724889"/>
              <a:gd name="connsiteX4" fmla="*/ 1212873 w 2910894"/>
              <a:gd name="connsiteY4" fmla="*/ 0 h 724889"/>
              <a:gd name="connsiteX5" fmla="*/ 2790077 w 2910894"/>
              <a:gd name="connsiteY5" fmla="*/ 0 h 724889"/>
              <a:gd name="connsiteX6" fmla="*/ 2910894 w 2910894"/>
              <a:gd name="connsiteY6" fmla="*/ 120817 h 724889"/>
              <a:gd name="connsiteX7" fmla="*/ 2910894 w 2910894"/>
              <a:gd name="connsiteY7" fmla="*/ 422852 h 724889"/>
              <a:gd name="connsiteX8" fmla="*/ 2910894 w 2910894"/>
              <a:gd name="connsiteY8" fmla="*/ 422852 h 724889"/>
              <a:gd name="connsiteX9" fmla="*/ 2910894 w 2910894"/>
              <a:gd name="connsiteY9" fmla="*/ 604074 h 724889"/>
              <a:gd name="connsiteX10" fmla="*/ 2910894 w 2910894"/>
              <a:gd name="connsiteY10" fmla="*/ 604072 h 724889"/>
              <a:gd name="connsiteX11" fmla="*/ 2790077 w 2910894"/>
              <a:gd name="connsiteY11" fmla="*/ 724889 h 724889"/>
              <a:gd name="connsiteX12" fmla="*/ 1212873 w 2910894"/>
              <a:gd name="connsiteY12" fmla="*/ 724889 h 724889"/>
              <a:gd name="connsiteX13" fmla="*/ -79351 w 2910894"/>
              <a:gd name="connsiteY13" fmla="*/ 1274964 h 724889"/>
              <a:gd name="connsiteX14" fmla="*/ 485149 w 2910894"/>
              <a:gd name="connsiteY14" fmla="*/ 724889 h 724889"/>
              <a:gd name="connsiteX15" fmla="*/ 120817 w 2910894"/>
              <a:gd name="connsiteY15" fmla="*/ 724889 h 724889"/>
              <a:gd name="connsiteX16" fmla="*/ 0 w 2910894"/>
              <a:gd name="connsiteY16" fmla="*/ 604072 h 724889"/>
              <a:gd name="connsiteX17" fmla="*/ 0 w 2910894"/>
              <a:gd name="connsiteY17" fmla="*/ 604074 h 724889"/>
              <a:gd name="connsiteX18" fmla="*/ 0 w 2910894"/>
              <a:gd name="connsiteY18" fmla="*/ 422852 h 724889"/>
              <a:gd name="connsiteX19" fmla="*/ 0 w 2910894"/>
              <a:gd name="connsiteY19" fmla="*/ 422852 h 724889"/>
              <a:gd name="connsiteX20" fmla="*/ 0 w 2910894"/>
              <a:gd name="connsiteY20" fmla="*/ 120817 h 724889"/>
              <a:gd name="connsiteX0" fmla="*/ 79351 w 2990245"/>
              <a:gd name="connsiteY0" fmla="*/ 120817 h 1274964"/>
              <a:gd name="connsiteX1" fmla="*/ 200168 w 2990245"/>
              <a:gd name="connsiteY1" fmla="*/ 0 h 1274964"/>
              <a:gd name="connsiteX2" fmla="*/ 564500 w 2990245"/>
              <a:gd name="connsiteY2" fmla="*/ 0 h 1274964"/>
              <a:gd name="connsiteX3" fmla="*/ 564500 w 2990245"/>
              <a:gd name="connsiteY3" fmla="*/ 0 h 1274964"/>
              <a:gd name="connsiteX4" fmla="*/ 1292224 w 2990245"/>
              <a:gd name="connsiteY4" fmla="*/ 0 h 1274964"/>
              <a:gd name="connsiteX5" fmla="*/ 2869428 w 2990245"/>
              <a:gd name="connsiteY5" fmla="*/ 0 h 1274964"/>
              <a:gd name="connsiteX6" fmla="*/ 2990245 w 2990245"/>
              <a:gd name="connsiteY6" fmla="*/ 120817 h 1274964"/>
              <a:gd name="connsiteX7" fmla="*/ 2990245 w 2990245"/>
              <a:gd name="connsiteY7" fmla="*/ 422852 h 1274964"/>
              <a:gd name="connsiteX8" fmla="*/ 2990245 w 2990245"/>
              <a:gd name="connsiteY8" fmla="*/ 422852 h 1274964"/>
              <a:gd name="connsiteX9" fmla="*/ 2990245 w 2990245"/>
              <a:gd name="connsiteY9" fmla="*/ 604074 h 1274964"/>
              <a:gd name="connsiteX10" fmla="*/ 2990245 w 2990245"/>
              <a:gd name="connsiteY10" fmla="*/ 604072 h 1274964"/>
              <a:gd name="connsiteX11" fmla="*/ 2869428 w 2990245"/>
              <a:gd name="connsiteY11" fmla="*/ 724889 h 1274964"/>
              <a:gd name="connsiteX12" fmla="*/ 930086 w 2990245"/>
              <a:gd name="connsiteY12" fmla="*/ 738469 h 1274964"/>
              <a:gd name="connsiteX13" fmla="*/ 0 w 2990245"/>
              <a:gd name="connsiteY13" fmla="*/ 1274964 h 1274964"/>
              <a:gd name="connsiteX14" fmla="*/ 564500 w 2990245"/>
              <a:gd name="connsiteY14" fmla="*/ 724889 h 1274964"/>
              <a:gd name="connsiteX15" fmla="*/ 200168 w 2990245"/>
              <a:gd name="connsiteY15" fmla="*/ 724889 h 1274964"/>
              <a:gd name="connsiteX16" fmla="*/ 79351 w 2990245"/>
              <a:gd name="connsiteY16" fmla="*/ 604072 h 1274964"/>
              <a:gd name="connsiteX17" fmla="*/ 79351 w 2990245"/>
              <a:gd name="connsiteY17" fmla="*/ 604074 h 1274964"/>
              <a:gd name="connsiteX18" fmla="*/ 79351 w 2990245"/>
              <a:gd name="connsiteY18" fmla="*/ 422852 h 1274964"/>
              <a:gd name="connsiteX19" fmla="*/ 79351 w 2990245"/>
              <a:gd name="connsiteY19" fmla="*/ 422852 h 1274964"/>
              <a:gd name="connsiteX20" fmla="*/ 79351 w 2990245"/>
              <a:gd name="connsiteY20" fmla="*/ 120817 h 127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90245" h="1274964">
                <a:moveTo>
                  <a:pt x="79351" y="120817"/>
                </a:moveTo>
                <a:cubicBezTo>
                  <a:pt x="79351" y="54092"/>
                  <a:pt x="133443" y="0"/>
                  <a:pt x="200168" y="0"/>
                </a:cubicBezTo>
                <a:lnTo>
                  <a:pt x="564500" y="0"/>
                </a:lnTo>
                <a:lnTo>
                  <a:pt x="564500" y="0"/>
                </a:lnTo>
                <a:lnTo>
                  <a:pt x="1292224" y="0"/>
                </a:lnTo>
                <a:lnTo>
                  <a:pt x="2869428" y="0"/>
                </a:lnTo>
                <a:cubicBezTo>
                  <a:pt x="2936153" y="0"/>
                  <a:pt x="2990245" y="54092"/>
                  <a:pt x="2990245" y="120817"/>
                </a:cubicBezTo>
                <a:lnTo>
                  <a:pt x="2990245" y="422852"/>
                </a:lnTo>
                <a:lnTo>
                  <a:pt x="2990245" y="422852"/>
                </a:lnTo>
                <a:lnTo>
                  <a:pt x="2990245" y="604074"/>
                </a:lnTo>
                <a:lnTo>
                  <a:pt x="2990245" y="604072"/>
                </a:lnTo>
                <a:cubicBezTo>
                  <a:pt x="2990245" y="670797"/>
                  <a:pt x="2936153" y="724889"/>
                  <a:pt x="2869428" y="724889"/>
                </a:cubicBezTo>
                <a:lnTo>
                  <a:pt x="930086" y="738469"/>
                </a:lnTo>
                <a:lnTo>
                  <a:pt x="0" y="1274964"/>
                </a:lnTo>
                <a:lnTo>
                  <a:pt x="564500" y="724889"/>
                </a:lnTo>
                <a:lnTo>
                  <a:pt x="200168" y="724889"/>
                </a:lnTo>
                <a:cubicBezTo>
                  <a:pt x="133443" y="724889"/>
                  <a:pt x="79351" y="670797"/>
                  <a:pt x="79351" y="604072"/>
                </a:cubicBezTo>
                <a:lnTo>
                  <a:pt x="79351" y="604074"/>
                </a:lnTo>
                <a:lnTo>
                  <a:pt x="79351" y="422852"/>
                </a:lnTo>
                <a:lnTo>
                  <a:pt x="79351" y="422852"/>
                </a:lnTo>
                <a:lnTo>
                  <a:pt x="79351" y="12081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The points below the Origin on the Y-axis are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Negative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80423" y="703249"/>
            <a:ext cx="2089033" cy="4620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I</a:t>
            </a:r>
            <a:r>
              <a:rPr lang="en-US" sz="2400" b="1" baseline="30000" dirty="0" err="1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st</a:t>
            </a:r>
            <a:r>
              <a:rPr lang="en-US" sz="2400" b="1" dirty="0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 Quadrant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53852" y="4252090"/>
            <a:ext cx="2449709" cy="4620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III</a:t>
            </a:r>
            <a:r>
              <a:rPr lang="en-US" sz="2400" b="1" baseline="30000" dirty="0" err="1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rd</a:t>
            </a:r>
            <a:r>
              <a:rPr lang="en-US" sz="2400" b="1" dirty="0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 Quadrant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35838" y="721590"/>
            <a:ext cx="2289409" cy="4620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II</a:t>
            </a:r>
            <a:r>
              <a:rPr lang="en-US" sz="2400" b="1" baseline="30000" dirty="0" err="1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nd</a:t>
            </a:r>
            <a:r>
              <a:rPr lang="en-US" sz="2400" b="1" dirty="0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 Quadrant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597" y="4262197"/>
            <a:ext cx="2316660" cy="4620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IV</a:t>
            </a:r>
            <a:r>
              <a:rPr lang="en-US" sz="2400" b="1" baseline="30000" dirty="0" err="1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th</a:t>
            </a:r>
            <a:r>
              <a:rPr lang="en-US" sz="2400" b="1" dirty="0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 Quadrant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114800" y="1571587"/>
            <a:ext cx="303288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Cloud Callout 111"/>
          <p:cNvSpPr/>
          <p:nvPr/>
        </p:nvSpPr>
        <p:spPr bwMode="auto">
          <a:xfrm>
            <a:off x="4145947" y="586161"/>
            <a:ext cx="2940654" cy="760380"/>
          </a:xfrm>
          <a:prstGeom prst="cloudCallout">
            <a:avLst>
              <a:gd name="adj1" fmla="val -24923"/>
              <a:gd name="adj2" fmla="val 8500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Let us see how to get the X</a:t>
            </a:r>
            <a:r>
              <a:rPr lang="en-US" sz="1200" b="1" dirty="0">
                <a:solidFill>
                  <a:prstClr val="white"/>
                </a:solidFill>
                <a:latin typeface="Bookman Old Style" pitchFamily="18" charset="0"/>
              </a:rPr>
              <a:t>–coordinate of P</a:t>
            </a: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rot="5400000" flipV="1">
            <a:off x="3802100" y="2206591"/>
            <a:ext cx="72066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45475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44858" y="1550906"/>
            <a:ext cx="1595309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(X–coordinate,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589327" y="1561940"/>
            <a:ext cx="145905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Y–coordinate)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298096" y="1550801"/>
            <a:ext cx="42191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(4,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Cloud Callout 115"/>
          <p:cNvSpPr/>
          <p:nvPr/>
        </p:nvSpPr>
        <p:spPr bwMode="auto">
          <a:xfrm>
            <a:off x="4495800" y="591104"/>
            <a:ext cx="2940654" cy="760380"/>
          </a:xfrm>
          <a:prstGeom prst="cloudCallout">
            <a:avLst>
              <a:gd name="adj1" fmla="val -24923"/>
              <a:gd name="adj2" fmla="val 8500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Let us see how to get the Y</a:t>
            </a:r>
            <a:r>
              <a:rPr lang="en-US" sz="1200" b="1" dirty="0">
                <a:solidFill>
                  <a:prstClr val="white"/>
                </a:solidFill>
                <a:latin typeface="Bookman Old Style" pitchFamily="18" charset="0"/>
              </a:rPr>
              <a:t>–coordinate of P</a:t>
            </a: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3195008" y="1840470"/>
            <a:ext cx="972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4122611" y="1811405"/>
            <a:ext cx="72000" cy="7206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182644" y="182521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73859" y="1550576"/>
            <a:ext cx="360996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558563" y="1287646"/>
            <a:ext cx="328936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755044" y="1277532"/>
            <a:ext cx="909223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    ,    )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rot="5400000" flipV="1">
            <a:off x="1280394" y="2089026"/>
            <a:ext cx="9729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45909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832199" y="1298420"/>
            <a:ext cx="514885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–6 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1767115" y="1597143"/>
            <a:ext cx="1440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182644" y="157372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962922" y="1438966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1730980" y="1566005"/>
            <a:ext cx="72000" cy="7206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185166" y="1299593"/>
            <a:ext cx="303288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757773" y="3790354"/>
            <a:ext cx="328936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954254" y="3780253"/>
            <a:ext cx="909223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    ,    )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rot="5400000" flipV="1">
            <a:off x="1384468" y="3211909"/>
            <a:ext cx="124315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031407" y="3801128"/>
            <a:ext cx="514885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–5 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2003289" y="3831408"/>
            <a:ext cx="1188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971156" y="3803254"/>
            <a:ext cx="72000" cy="7206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340312" y="3802301"/>
            <a:ext cx="393056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–5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989462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187270" y="3816925"/>
            <a:ext cx="396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48200" y="4033380"/>
            <a:ext cx="303288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S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844681" y="4023279"/>
            <a:ext cx="848309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   ,    )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rot="5400000" flipV="1">
            <a:off x="4149343" y="3332039"/>
            <a:ext cx="147736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4921823" y="4044154"/>
            <a:ext cx="303288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3200400" y="4074920"/>
            <a:ext cx="1692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847983" y="4043447"/>
            <a:ext cx="72000" cy="7206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172679" y="4045327"/>
            <a:ext cx="393056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–6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868683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187270" y="4054623"/>
            <a:ext cx="396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78018" y="1044257"/>
            <a:ext cx="798616" cy="4004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(+,+)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936041" y="1048724"/>
            <a:ext cx="755335" cy="4004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(–,+)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110094" y="3927880"/>
            <a:ext cx="712053" cy="4004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(–,–)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3990706" y="4001224"/>
            <a:ext cx="755336" cy="4004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(+,–)</a:t>
            </a:r>
          </a:p>
        </p:txBody>
      </p:sp>
      <p:sp>
        <p:nvSpPr>
          <p:cNvPr id="144" name="Cloud Callout 143"/>
          <p:cNvSpPr/>
          <p:nvPr/>
        </p:nvSpPr>
        <p:spPr bwMode="auto">
          <a:xfrm>
            <a:off x="5423089" y="1186784"/>
            <a:ext cx="2918288" cy="1320157"/>
          </a:xfrm>
          <a:prstGeom prst="cloudCallout">
            <a:avLst>
              <a:gd name="adj1" fmla="val -88118"/>
              <a:gd name="adj2" fmla="val 1144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FFFF00"/>
                </a:solidFill>
                <a:latin typeface="Comic Sans MS" pitchFamily="66" charset="0"/>
              </a:rPr>
              <a:t>Drop a perpendicular from P on X-axis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084538" y="2778267"/>
            <a:ext cx="2320428" cy="1894709"/>
            <a:chOff x="4145946" y="2676172"/>
            <a:chExt cx="2320428" cy="1892956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5" name="Rounded Rectangular Callout 144"/>
            <p:cNvSpPr/>
            <p:nvPr/>
          </p:nvSpPr>
          <p:spPr bwMode="auto">
            <a:xfrm>
              <a:off x="4145946" y="2676172"/>
              <a:ext cx="2320428" cy="1892956"/>
            </a:xfrm>
            <a:custGeom>
              <a:avLst/>
              <a:gdLst>
                <a:gd name="connsiteX0" fmla="*/ 0 w 3321654"/>
                <a:gd name="connsiteY0" fmla="*/ 97464 h 584775"/>
                <a:gd name="connsiteX1" fmla="*/ 97464 w 3321654"/>
                <a:gd name="connsiteY1" fmla="*/ 0 h 584775"/>
                <a:gd name="connsiteX2" fmla="*/ 553609 w 3321654"/>
                <a:gd name="connsiteY2" fmla="*/ 0 h 584775"/>
                <a:gd name="connsiteX3" fmla="*/ 117288 w 3321654"/>
                <a:gd name="connsiteY3" fmla="*/ -1116716 h 584775"/>
                <a:gd name="connsiteX4" fmla="*/ 1384023 w 3321654"/>
                <a:gd name="connsiteY4" fmla="*/ 0 h 584775"/>
                <a:gd name="connsiteX5" fmla="*/ 3224190 w 3321654"/>
                <a:gd name="connsiteY5" fmla="*/ 0 h 584775"/>
                <a:gd name="connsiteX6" fmla="*/ 3321654 w 3321654"/>
                <a:gd name="connsiteY6" fmla="*/ 97464 h 584775"/>
                <a:gd name="connsiteX7" fmla="*/ 3321654 w 3321654"/>
                <a:gd name="connsiteY7" fmla="*/ 97463 h 584775"/>
                <a:gd name="connsiteX8" fmla="*/ 3321654 w 3321654"/>
                <a:gd name="connsiteY8" fmla="*/ 97463 h 584775"/>
                <a:gd name="connsiteX9" fmla="*/ 3321654 w 3321654"/>
                <a:gd name="connsiteY9" fmla="*/ 243656 h 584775"/>
                <a:gd name="connsiteX10" fmla="*/ 3321654 w 3321654"/>
                <a:gd name="connsiteY10" fmla="*/ 487311 h 584775"/>
                <a:gd name="connsiteX11" fmla="*/ 3224190 w 3321654"/>
                <a:gd name="connsiteY11" fmla="*/ 584775 h 584775"/>
                <a:gd name="connsiteX12" fmla="*/ 1384023 w 3321654"/>
                <a:gd name="connsiteY12" fmla="*/ 584775 h 584775"/>
                <a:gd name="connsiteX13" fmla="*/ 553609 w 3321654"/>
                <a:gd name="connsiteY13" fmla="*/ 584775 h 584775"/>
                <a:gd name="connsiteX14" fmla="*/ 553609 w 3321654"/>
                <a:gd name="connsiteY14" fmla="*/ 584775 h 584775"/>
                <a:gd name="connsiteX15" fmla="*/ 97464 w 3321654"/>
                <a:gd name="connsiteY15" fmla="*/ 584775 h 584775"/>
                <a:gd name="connsiteX16" fmla="*/ 0 w 3321654"/>
                <a:gd name="connsiteY16" fmla="*/ 487311 h 584775"/>
                <a:gd name="connsiteX17" fmla="*/ 0 w 3321654"/>
                <a:gd name="connsiteY17" fmla="*/ 243656 h 584775"/>
                <a:gd name="connsiteX18" fmla="*/ 0 w 3321654"/>
                <a:gd name="connsiteY18" fmla="*/ 97463 h 584775"/>
                <a:gd name="connsiteX19" fmla="*/ 0 w 3321654"/>
                <a:gd name="connsiteY19" fmla="*/ 97463 h 584775"/>
                <a:gd name="connsiteX20" fmla="*/ 0 w 3321654"/>
                <a:gd name="connsiteY20" fmla="*/ 97464 h 584775"/>
                <a:gd name="connsiteX0" fmla="*/ 0 w 3321654"/>
                <a:gd name="connsiteY0" fmla="*/ 1214180 h 1701491"/>
                <a:gd name="connsiteX1" fmla="*/ 97464 w 3321654"/>
                <a:gd name="connsiteY1" fmla="*/ 1116716 h 1701491"/>
                <a:gd name="connsiteX2" fmla="*/ 553609 w 3321654"/>
                <a:gd name="connsiteY2" fmla="*/ 1116716 h 1701491"/>
                <a:gd name="connsiteX3" fmla="*/ 117288 w 3321654"/>
                <a:gd name="connsiteY3" fmla="*/ 0 h 1701491"/>
                <a:gd name="connsiteX4" fmla="*/ 894166 w 3321654"/>
                <a:gd name="connsiteY4" fmla="*/ 1073173 h 1701491"/>
                <a:gd name="connsiteX5" fmla="*/ 3224190 w 3321654"/>
                <a:gd name="connsiteY5" fmla="*/ 1116716 h 1701491"/>
                <a:gd name="connsiteX6" fmla="*/ 3321654 w 3321654"/>
                <a:gd name="connsiteY6" fmla="*/ 1214180 h 1701491"/>
                <a:gd name="connsiteX7" fmla="*/ 3321654 w 3321654"/>
                <a:gd name="connsiteY7" fmla="*/ 1214179 h 1701491"/>
                <a:gd name="connsiteX8" fmla="*/ 3321654 w 3321654"/>
                <a:gd name="connsiteY8" fmla="*/ 1214179 h 1701491"/>
                <a:gd name="connsiteX9" fmla="*/ 3321654 w 3321654"/>
                <a:gd name="connsiteY9" fmla="*/ 1360372 h 1701491"/>
                <a:gd name="connsiteX10" fmla="*/ 3321654 w 3321654"/>
                <a:gd name="connsiteY10" fmla="*/ 1604027 h 1701491"/>
                <a:gd name="connsiteX11" fmla="*/ 3224190 w 3321654"/>
                <a:gd name="connsiteY11" fmla="*/ 1701491 h 1701491"/>
                <a:gd name="connsiteX12" fmla="*/ 1384023 w 3321654"/>
                <a:gd name="connsiteY12" fmla="*/ 1701491 h 1701491"/>
                <a:gd name="connsiteX13" fmla="*/ 553609 w 3321654"/>
                <a:gd name="connsiteY13" fmla="*/ 1701491 h 1701491"/>
                <a:gd name="connsiteX14" fmla="*/ 553609 w 3321654"/>
                <a:gd name="connsiteY14" fmla="*/ 1701491 h 1701491"/>
                <a:gd name="connsiteX15" fmla="*/ 97464 w 3321654"/>
                <a:gd name="connsiteY15" fmla="*/ 1701491 h 1701491"/>
                <a:gd name="connsiteX16" fmla="*/ 0 w 3321654"/>
                <a:gd name="connsiteY16" fmla="*/ 1604027 h 1701491"/>
                <a:gd name="connsiteX17" fmla="*/ 0 w 3321654"/>
                <a:gd name="connsiteY17" fmla="*/ 1360372 h 1701491"/>
                <a:gd name="connsiteX18" fmla="*/ 0 w 3321654"/>
                <a:gd name="connsiteY18" fmla="*/ 1214179 h 1701491"/>
                <a:gd name="connsiteX19" fmla="*/ 0 w 3321654"/>
                <a:gd name="connsiteY19" fmla="*/ 1214179 h 1701491"/>
                <a:gd name="connsiteX20" fmla="*/ 0 w 3321654"/>
                <a:gd name="connsiteY20" fmla="*/ 1214180 h 170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21654" h="1701491">
                  <a:moveTo>
                    <a:pt x="0" y="1214180"/>
                  </a:moveTo>
                  <a:cubicBezTo>
                    <a:pt x="0" y="1160352"/>
                    <a:pt x="43636" y="1116716"/>
                    <a:pt x="97464" y="1116716"/>
                  </a:cubicBezTo>
                  <a:lnTo>
                    <a:pt x="553609" y="1116716"/>
                  </a:lnTo>
                  <a:lnTo>
                    <a:pt x="117288" y="0"/>
                  </a:lnTo>
                  <a:lnTo>
                    <a:pt x="894166" y="1073173"/>
                  </a:lnTo>
                  <a:cubicBezTo>
                    <a:pt x="1507555" y="1073173"/>
                    <a:pt x="2610801" y="1116716"/>
                    <a:pt x="3224190" y="1116716"/>
                  </a:cubicBezTo>
                  <a:cubicBezTo>
                    <a:pt x="3278018" y="1116716"/>
                    <a:pt x="3321654" y="1160352"/>
                    <a:pt x="3321654" y="1214180"/>
                  </a:cubicBezTo>
                  <a:lnTo>
                    <a:pt x="3321654" y="1214179"/>
                  </a:lnTo>
                  <a:lnTo>
                    <a:pt x="3321654" y="1214179"/>
                  </a:lnTo>
                  <a:lnTo>
                    <a:pt x="3321654" y="1360372"/>
                  </a:lnTo>
                  <a:lnTo>
                    <a:pt x="3321654" y="1604027"/>
                  </a:lnTo>
                  <a:cubicBezTo>
                    <a:pt x="3321654" y="1657855"/>
                    <a:pt x="3278018" y="1701491"/>
                    <a:pt x="3224190" y="1701491"/>
                  </a:cubicBezTo>
                  <a:lnTo>
                    <a:pt x="1384023" y="1701491"/>
                  </a:lnTo>
                  <a:lnTo>
                    <a:pt x="553609" y="1701491"/>
                  </a:lnTo>
                  <a:lnTo>
                    <a:pt x="553609" y="1701491"/>
                  </a:lnTo>
                  <a:lnTo>
                    <a:pt x="97464" y="1701491"/>
                  </a:lnTo>
                  <a:cubicBezTo>
                    <a:pt x="43636" y="1701491"/>
                    <a:pt x="0" y="1657855"/>
                    <a:pt x="0" y="1604027"/>
                  </a:cubicBezTo>
                  <a:lnTo>
                    <a:pt x="0" y="1360372"/>
                  </a:lnTo>
                  <a:lnTo>
                    <a:pt x="0" y="1214179"/>
                  </a:lnTo>
                  <a:lnTo>
                    <a:pt x="0" y="1214179"/>
                  </a:lnTo>
                  <a:lnTo>
                    <a:pt x="0" y="121418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61167" y="3923395"/>
              <a:ext cx="2295159" cy="64573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Bookman Old Style" pitchFamily="18" charset="0"/>
                </a:rPr>
                <a:t>The point at which the line intersects the x-axis is the </a:t>
              </a:r>
            </a:p>
            <a:p>
              <a:r>
                <a:rPr lang="en-US" sz="1200" dirty="0">
                  <a:solidFill>
                    <a:prstClr val="black"/>
                  </a:solidFill>
                  <a:latin typeface="Bookman Old Style" pitchFamily="18" charset="0"/>
                </a:rPr>
                <a:t>X-coordinate</a:t>
              </a:r>
            </a:p>
          </p:txBody>
        </p:sp>
      </p:grpSp>
      <p:sp>
        <p:nvSpPr>
          <p:cNvPr id="146" name="Cloud Callout 145"/>
          <p:cNvSpPr/>
          <p:nvPr/>
        </p:nvSpPr>
        <p:spPr bwMode="auto">
          <a:xfrm>
            <a:off x="3409539" y="61505"/>
            <a:ext cx="2918288" cy="1320157"/>
          </a:xfrm>
          <a:prstGeom prst="cloudCallout">
            <a:avLst>
              <a:gd name="adj1" fmla="val -26892"/>
              <a:gd name="adj2" fmla="val 79238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FFFF00"/>
                </a:solidFill>
                <a:latin typeface="Comic Sans MS" pitchFamily="66" charset="0"/>
              </a:rPr>
              <a:t>Now, drop a perpendicular from P on Y-axis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891404" y="-7504"/>
            <a:ext cx="2570332" cy="1779498"/>
            <a:chOff x="4364850" y="3664414"/>
            <a:chExt cx="2570332" cy="177785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8" name="Rounded Rectangular Callout 144"/>
            <p:cNvSpPr/>
            <p:nvPr/>
          </p:nvSpPr>
          <p:spPr bwMode="auto">
            <a:xfrm flipH="1" flipV="1">
              <a:off x="4364850" y="3708598"/>
              <a:ext cx="2239812" cy="1733669"/>
            </a:xfrm>
            <a:custGeom>
              <a:avLst/>
              <a:gdLst>
                <a:gd name="connsiteX0" fmla="*/ 0 w 3321654"/>
                <a:gd name="connsiteY0" fmla="*/ 97464 h 584775"/>
                <a:gd name="connsiteX1" fmla="*/ 97464 w 3321654"/>
                <a:gd name="connsiteY1" fmla="*/ 0 h 584775"/>
                <a:gd name="connsiteX2" fmla="*/ 553609 w 3321654"/>
                <a:gd name="connsiteY2" fmla="*/ 0 h 584775"/>
                <a:gd name="connsiteX3" fmla="*/ 117288 w 3321654"/>
                <a:gd name="connsiteY3" fmla="*/ -1116716 h 584775"/>
                <a:gd name="connsiteX4" fmla="*/ 1384023 w 3321654"/>
                <a:gd name="connsiteY4" fmla="*/ 0 h 584775"/>
                <a:gd name="connsiteX5" fmla="*/ 3224190 w 3321654"/>
                <a:gd name="connsiteY5" fmla="*/ 0 h 584775"/>
                <a:gd name="connsiteX6" fmla="*/ 3321654 w 3321654"/>
                <a:gd name="connsiteY6" fmla="*/ 97464 h 584775"/>
                <a:gd name="connsiteX7" fmla="*/ 3321654 w 3321654"/>
                <a:gd name="connsiteY7" fmla="*/ 97463 h 584775"/>
                <a:gd name="connsiteX8" fmla="*/ 3321654 w 3321654"/>
                <a:gd name="connsiteY8" fmla="*/ 97463 h 584775"/>
                <a:gd name="connsiteX9" fmla="*/ 3321654 w 3321654"/>
                <a:gd name="connsiteY9" fmla="*/ 243656 h 584775"/>
                <a:gd name="connsiteX10" fmla="*/ 3321654 w 3321654"/>
                <a:gd name="connsiteY10" fmla="*/ 487311 h 584775"/>
                <a:gd name="connsiteX11" fmla="*/ 3224190 w 3321654"/>
                <a:gd name="connsiteY11" fmla="*/ 584775 h 584775"/>
                <a:gd name="connsiteX12" fmla="*/ 1384023 w 3321654"/>
                <a:gd name="connsiteY12" fmla="*/ 584775 h 584775"/>
                <a:gd name="connsiteX13" fmla="*/ 553609 w 3321654"/>
                <a:gd name="connsiteY13" fmla="*/ 584775 h 584775"/>
                <a:gd name="connsiteX14" fmla="*/ 553609 w 3321654"/>
                <a:gd name="connsiteY14" fmla="*/ 584775 h 584775"/>
                <a:gd name="connsiteX15" fmla="*/ 97464 w 3321654"/>
                <a:gd name="connsiteY15" fmla="*/ 584775 h 584775"/>
                <a:gd name="connsiteX16" fmla="*/ 0 w 3321654"/>
                <a:gd name="connsiteY16" fmla="*/ 487311 h 584775"/>
                <a:gd name="connsiteX17" fmla="*/ 0 w 3321654"/>
                <a:gd name="connsiteY17" fmla="*/ 243656 h 584775"/>
                <a:gd name="connsiteX18" fmla="*/ 0 w 3321654"/>
                <a:gd name="connsiteY18" fmla="*/ 97463 h 584775"/>
                <a:gd name="connsiteX19" fmla="*/ 0 w 3321654"/>
                <a:gd name="connsiteY19" fmla="*/ 97463 h 584775"/>
                <a:gd name="connsiteX20" fmla="*/ 0 w 3321654"/>
                <a:gd name="connsiteY20" fmla="*/ 97464 h 584775"/>
                <a:gd name="connsiteX0" fmla="*/ 0 w 3321654"/>
                <a:gd name="connsiteY0" fmla="*/ 1214180 h 1701491"/>
                <a:gd name="connsiteX1" fmla="*/ 97464 w 3321654"/>
                <a:gd name="connsiteY1" fmla="*/ 1116716 h 1701491"/>
                <a:gd name="connsiteX2" fmla="*/ 553609 w 3321654"/>
                <a:gd name="connsiteY2" fmla="*/ 1116716 h 1701491"/>
                <a:gd name="connsiteX3" fmla="*/ 117288 w 3321654"/>
                <a:gd name="connsiteY3" fmla="*/ 0 h 1701491"/>
                <a:gd name="connsiteX4" fmla="*/ 894166 w 3321654"/>
                <a:gd name="connsiteY4" fmla="*/ 1073173 h 1701491"/>
                <a:gd name="connsiteX5" fmla="*/ 3224190 w 3321654"/>
                <a:gd name="connsiteY5" fmla="*/ 1116716 h 1701491"/>
                <a:gd name="connsiteX6" fmla="*/ 3321654 w 3321654"/>
                <a:gd name="connsiteY6" fmla="*/ 1214180 h 1701491"/>
                <a:gd name="connsiteX7" fmla="*/ 3321654 w 3321654"/>
                <a:gd name="connsiteY7" fmla="*/ 1214179 h 1701491"/>
                <a:gd name="connsiteX8" fmla="*/ 3321654 w 3321654"/>
                <a:gd name="connsiteY8" fmla="*/ 1214179 h 1701491"/>
                <a:gd name="connsiteX9" fmla="*/ 3321654 w 3321654"/>
                <a:gd name="connsiteY9" fmla="*/ 1360372 h 1701491"/>
                <a:gd name="connsiteX10" fmla="*/ 3321654 w 3321654"/>
                <a:gd name="connsiteY10" fmla="*/ 1604027 h 1701491"/>
                <a:gd name="connsiteX11" fmla="*/ 3224190 w 3321654"/>
                <a:gd name="connsiteY11" fmla="*/ 1701491 h 1701491"/>
                <a:gd name="connsiteX12" fmla="*/ 1384023 w 3321654"/>
                <a:gd name="connsiteY12" fmla="*/ 1701491 h 1701491"/>
                <a:gd name="connsiteX13" fmla="*/ 553609 w 3321654"/>
                <a:gd name="connsiteY13" fmla="*/ 1701491 h 1701491"/>
                <a:gd name="connsiteX14" fmla="*/ 553609 w 3321654"/>
                <a:gd name="connsiteY14" fmla="*/ 1701491 h 1701491"/>
                <a:gd name="connsiteX15" fmla="*/ 97464 w 3321654"/>
                <a:gd name="connsiteY15" fmla="*/ 1701491 h 1701491"/>
                <a:gd name="connsiteX16" fmla="*/ 0 w 3321654"/>
                <a:gd name="connsiteY16" fmla="*/ 1604027 h 1701491"/>
                <a:gd name="connsiteX17" fmla="*/ 0 w 3321654"/>
                <a:gd name="connsiteY17" fmla="*/ 1360372 h 1701491"/>
                <a:gd name="connsiteX18" fmla="*/ 0 w 3321654"/>
                <a:gd name="connsiteY18" fmla="*/ 1214179 h 1701491"/>
                <a:gd name="connsiteX19" fmla="*/ 0 w 3321654"/>
                <a:gd name="connsiteY19" fmla="*/ 1214179 h 1701491"/>
                <a:gd name="connsiteX20" fmla="*/ 0 w 3321654"/>
                <a:gd name="connsiteY20" fmla="*/ 1214180 h 170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21654" h="1701491">
                  <a:moveTo>
                    <a:pt x="0" y="1214180"/>
                  </a:moveTo>
                  <a:cubicBezTo>
                    <a:pt x="0" y="1160352"/>
                    <a:pt x="43636" y="1116716"/>
                    <a:pt x="97464" y="1116716"/>
                  </a:cubicBezTo>
                  <a:lnTo>
                    <a:pt x="553609" y="1116716"/>
                  </a:lnTo>
                  <a:lnTo>
                    <a:pt x="117288" y="0"/>
                  </a:lnTo>
                  <a:lnTo>
                    <a:pt x="894166" y="1073173"/>
                  </a:lnTo>
                  <a:cubicBezTo>
                    <a:pt x="1507555" y="1073173"/>
                    <a:pt x="2610801" y="1116716"/>
                    <a:pt x="3224190" y="1116716"/>
                  </a:cubicBezTo>
                  <a:cubicBezTo>
                    <a:pt x="3278018" y="1116716"/>
                    <a:pt x="3321654" y="1160352"/>
                    <a:pt x="3321654" y="1214180"/>
                  </a:cubicBezTo>
                  <a:lnTo>
                    <a:pt x="3321654" y="1214179"/>
                  </a:lnTo>
                  <a:lnTo>
                    <a:pt x="3321654" y="1214179"/>
                  </a:lnTo>
                  <a:lnTo>
                    <a:pt x="3321654" y="1360372"/>
                  </a:lnTo>
                  <a:lnTo>
                    <a:pt x="3321654" y="1604027"/>
                  </a:lnTo>
                  <a:cubicBezTo>
                    <a:pt x="3321654" y="1657855"/>
                    <a:pt x="3278018" y="1701491"/>
                    <a:pt x="3224190" y="1701491"/>
                  </a:cubicBezTo>
                  <a:lnTo>
                    <a:pt x="1384023" y="1701491"/>
                  </a:lnTo>
                  <a:lnTo>
                    <a:pt x="553609" y="1701491"/>
                  </a:lnTo>
                  <a:lnTo>
                    <a:pt x="553609" y="1701491"/>
                  </a:lnTo>
                  <a:lnTo>
                    <a:pt x="97464" y="1701491"/>
                  </a:lnTo>
                  <a:cubicBezTo>
                    <a:pt x="43636" y="1701491"/>
                    <a:pt x="0" y="1657855"/>
                    <a:pt x="0" y="1604027"/>
                  </a:cubicBezTo>
                  <a:lnTo>
                    <a:pt x="0" y="1360372"/>
                  </a:lnTo>
                  <a:lnTo>
                    <a:pt x="0" y="1214179"/>
                  </a:lnTo>
                  <a:lnTo>
                    <a:pt x="0" y="1214179"/>
                  </a:lnTo>
                  <a:lnTo>
                    <a:pt x="0" y="121418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400071" y="3664414"/>
              <a:ext cx="2535111" cy="64573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Bookman Old Style" pitchFamily="18" charset="0"/>
                </a:rPr>
                <a:t>The point at which the line intersects  the y-axis is the </a:t>
              </a:r>
            </a:p>
            <a:p>
              <a:r>
                <a:rPr lang="en-US" sz="1200" dirty="0">
                  <a:solidFill>
                    <a:prstClr val="black"/>
                  </a:solidFill>
                  <a:latin typeface="Bookman Old Style" pitchFamily="18" charset="0"/>
                </a:rPr>
                <a:t>Y-coordinate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704428" y="2640990"/>
            <a:ext cx="1561861" cy="1285202"/>
            <a:chOff x="4093396" y="2835562"/>
            <a:chExt cx="1561861" cy="128401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1" name="Rounded Rectangular Callout 144"/>
            <p:cNvSpPr/>
            <p:nvPr/>
          </p:nvSpPr>
          <p:spPr bwMode="auto">
            <a:xfrm>
              <a:off x="4093396" y="2835562"/>
              <a:ext cx="1561861" cy="1284013"/>
            </a:xfrm>
            <a:custGeom>
              <a:avLst/>
              <a:gdLst>
                <a:gd name="connsiteX0" fmla="*/ 0 w 3321654"/>
                <a:gd name="connsiteY0" fmla="*/ 97464 h 584775"/>
                <a:gd name="connsiteX1" fmla="*/ 97464 w 3321654"/>
                <a:gd name="connsiteY1" fmla="*/ 0 h 584775"/>
                <a:gd name="connsiteX2" fmla="*/ 553609 w 3321654"/>
                <a:gd name="connsiteY2" fmla="*/ 0 h 584775"/>
                <a:gd name="connsiteX3" fmla="*/ 117288 w 3321654"/>
                <a:gd name="connsiteY3" fmla="*/ -1116716 h 584775"/>
                <a:gd name="connsiteX4" fmla="*/ 1384023 w 3321654"/>
                <a:gd name="connsiteY4" fmla="*/ 0 h 584775"/>
                <a:gd name="connsiteX5" fmla="*/ 3224190 w 3321654"/>
                <a:gd name="connsiteY5" fmla="*/ 0 h 584775"/>
                <a:gd name="connsiteX6" fmla="*/ 3321654 w 3321654"/>
                <a:gd name="connsiteY6" fmla="*/ 97464 h 584775"/>
                <a:gd name="connsiteX7" fmla="*/ 3321654 w 3321654"/>
                <a:gd name="connsiteY7" fmla="*/ 97463 h 584775"/>
                <a:gd name="connsiteX8" fmla="*/ 3321654 w 3321654"/>
                <a:gd name="connsiteY8" fmla="*/ 97463 h 584775"/>
                <a:gd name="connsiteX9" fmla="*/ 3321654 w 3321654"/>
                <a:gd name="connsiteY9" fmla="*/ 243656 h 584775"/>
                <a:gd name="connsiteX10" fmla="*/ 3321654 w 3321654"/>
                <a:gd name="connsiteY10" fmla="*/ 487311 h 584775"/>
                <a:gd name="connsiteX11" fmla="*/ 3224190 w 3321654"/>
                <a:gd name="connsiteY11" fmla="*/ 584775 h 584775"/>
                <a:gd name="connsiteX12" fmla="*/ 1384023 w 3321654"/>
                <a:gd name="connsiteY12" fmla="*/ 584775 h 584775"/>
                <a:gd name="connsiteX13" fmla="*/ 553609 w 3321654"/>
                <a:gd name="connsiteY13" fmla="*/ 584775 h 584775"/>
                <a:gd name="connsiteX14" fmla="*/ 553609 w 3321654"/>
                <a:gd name="connsiteY14" fmla="*/ 584775 h 584775"/>
                <a:gd name="connsiteX15" fmla="*/ 97464 w 3321654"/>
                <a:gd name="connsiteY15" fmla="*/ 584775 h 584775"/>
                <a:gd name="connsiteX16" fmla="*/ 0 w 3321654"/>
                <a:gd name="connsiteY16" fmla="*/ 487311 h 584775"/>
                <a:gd name="connsiteX17" fmla="*/ 0 w 3321654"/>
                <a:gd name="connsiteY17" fmla="*/ 243656 h 584775"/>
                <a:gd name="connsiteX18" fmla="*/ 0 w 3321654"/>
                <a:gd name="connsiteY18" fmla="*/ 97463 h 584775"/>
                <a:gd name="connsiteX19" fmla="*/ 0 w 3321654"/>
                <a:gd name="connsiteY19" fmla="*/ 97463 h 584775"/>
                <a:gd name="connsiteX20" fmla="*/ 0 w 3321654"/>
                <a:gd name="connsiteY20" fmla="*/ 97464 h 584775"/>
                <a:gd name="connsiteX0" fmla="*/ 0 w 3321654"/>
                <a:gd name="connsiteY0" fmla="*/ 1214180 h 1701491"/>
                <a:gd name="connsiteX1" fmla="*/ 97464 w 3321654"/>
                <a:gd name="connsiteY1" fmla="*/ 1116716 h 1701491"/>
                <a:gd name="connsiteX2" fmla="*/ 553609 w 3321654"/>
                <a:gd name="connsiteY2" fmla="*/ 1116716 h 1701491"/>
                <a:gd name="connsiteX3" fmla="*/ 117288 w 3321654"/>
                <a:gd name="connsiteY3" fmla="*/ 0 h 1701491"/>
                <a:gd name="connsiteX4" fmla="*/ 894166 w 3321654"/>
                <a:gd name="connsiteY4" fmla="*/ 1073173 h 1701491"/>
                <a:gd name="connsiteX5" fmla="*/ 3224190 w 3321654"/>
                <a:gd name="connsiteY5" fmla="*/ 1116716 h 1701491"/>
                <a:gd name="connsiteX6" fmla="*/ 3321654 w 3321654"/>
                <a:gd name="connsiteY6" fmla="*/ 1214180 h 1701491"/>
                <a:gd name="connsiteX7" fmla="*/ 3321654 w 3321654"/>
                <a:gd name="connsiteY7" fmla="*/ 1214179 h 1701491"/>
                <a:gd name="connsiteX8" fmla="*/ 3321654 w 3321654"/>
                <a:gd name="connsiteY8" fmla="*/ 1214179 h 1701491"/>
                <a:gd name="connsiteX9" fmla="*/ 3321654 w 3321654"/>
                <a:gd name="connsiteY9" fmla="*/ 1360372 h 1701491"/>
                <a:gd name="connsiteX10" fmla="*/ 3321654 w 3321654"/>
                <a:gd name="connsiteY10" fmla="*/ 1604027 h 1701491"/>
                <a:gd name="connsiteX11" fmla="*/ 3224190 w 3321654"/>
                <a:gd name="connsiteY11" fmla="*/ 1701491 h 1701491"/>
                <a:gd name="connsiteX12" fmla="*/ 1384023 w 3321654"/>
                <a:gd name="connsiteY12" fmla="*/ 1701491 h 1701491"/>
                <a:gd name="connsiteX13" fmla="*/ 553609 w 3321654"/>
                <a:gd name="connsiteY13" fmla="*/ 1701491 h 1701491"/>
                <a:gd name="connsiteX14" fmla="*/ 553609 w 3321654"/>
                <a:gd name="connsiteY14" fmla="*/ 1701491 h 1701491"/>
                <a:gd name="connsiteX15" fmla="*/ 97464 w 3321654"/>
                <a:gd name="connsiteY15" fmla="*/ 1701491 h 1701491"/>
                <a:gd name="connsiteX16" fmla="*/ 0 w 3321654"/>
                <a:gd name="connsiteY16" fmla="*/ 1604027 h 1701491"/>
                <a:gd name="connsiteX17" fmla="*/ 0 w 3321654"/>
                <a:gd name="connsiteY17" fmla="*/ 1360372 h 1701491"/>
                <a:gd name="connsiteX18" fmla="*/ 0 w 3321654"/>
                <a:gd name="connsiteY18" fmla="*/ 1214179 h 1701491"/>
                <a:gd name="connsiteX19" fmla="*/ 0 w 3321654"/>
                <a:gd name="connsiteY19" fmla="*/ 1214179 h 1701491"/>
                <a:gd name="connsiteX20" fmla="*/ 0 w 3321654"/>
                <a:gd name="connsiteY20" fmla="*/ 1214180 h 170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21654" h="1701491">
                  <a:moveTo>
                    <a:pt x="0" y="1214180"/>
                  </a:moveTo>
                  <a:cubicBezTo>
                    <a:pt x="0" y="1160352"/>
                    <a:pt x="43636" y="1116716"/>
                    <a:pt x="97464" y="1116716"/>
                  </a:cubicBezTo>
                  <a:lnTo>
                    <a:pt x="553609" y="1116716"/>
                  </a:lnTo>
                  <a:lnTo>
                    <a:pt x="117288" y="0"/>
                  </a:lnTo>
                  <a:lnTo>
                    <a:pt x="894166" y="1073173"/>
                  </a:lnTo>
                  <a:cubicBezTo>
                    <a:pt x="1507555" y="1073173"/>
                    <a:pt x="2610801" y="1116716"/>
                    <a:pt x="3224190" y="1116716"/>
                  </a:cubicBezTo>
                  <a:cubicBezTo>
                    <a:pt x="3278018" y="1116716"/>
                    <a:pt x="3321654" y="1160352"/>
                    <a:pt x="3321654" y="1214180"/>
                  </a:cubicBezTo>
                  <a:lnTo>
                    <a:pt x="3321654" y="1214179"/>
                  </a:lnTo>
                  <a:lnTo>
                    <a:pt x="3321654" y="1214179"/>
                  </a:lnTo>
                  <a:lnTo>
                    <a:pt x="3321654" y="1360372"/>
                  </a:lnTo>
                  <a:lnTo>
                    <a:pt x="3321654" y="1604027"/>
                  </a:lnTo>
                  <a:cubicBezTo>
                    <a:pt x="3321654" y="1657855"/>
                    <a:pt x="3278018" y="1701491"/>
                    <a:pt x="3224190" y="1701491"/>
                  </a:cubicBezTo>
                  <a:lnTo>
                    <a:pt x="1384023" y="1701491"/>
                  </a:lnTo>
                  <a:lnTo>
                    <a:pt x="553609" y="1701491"/>
                  </a:lnTo>
                  <a:lnTo>
                    <a:pt x="553609" y="1701491"/>
                  </a:lnTo>
                  <a:lnTo>
                    <a:pt x="97464" y="1701491"/>
                  </a:lnTo>
                  <a:cubicBezTo>
                    <a:pt x="43636" y="1701491"/>
                    <a:pt x="0" y="1657855"/>
                    <a:pt x="0" y="1604027"/>
                  </a:cubicBezTo>
                  <a:lnTo>
                    <a:pt x="0" y="1360372"/>
                  </a:lnTo>
                  <a:lnTo>
                    <a:pt x="0" y="1214179"/>
                  </a:lnTo>
                  <a:lnTo>
                    <a:pt x="0" y="1214179"/>
                  </a:lnTo>
                  <a:lnTo>
                    <a:pt x="0" y="121418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60136" y="3744725"/>
              <a:ext cx="1495121" cy="30749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ookman Old Style" pitchFamily="18" charset="0"/>
                </a:rPr>
                <a:t>This is X - axis</a:t>
              </a:r>
            </a:p>
          </p:txBody>
        </p:sp>
      </p:grpSp>
      <p:sp>
        <p:nvSpPr>
          <p:cNvPr id="156" name="Rounded Rectangular Callout 155"/>
          <p:cNvSpPr/>
          <p:nvPr/>
        </p:nvSpPr>
        <p:spPr bwMode="auto">
          <a:xfrm>
            <a:off x="3441743" y="270986"/>
            <a:ext cx="1706918" cy="372729"/>
          </a:xfrm>
          <a:prstGeom prst="wedgeRoundRectCallout">
            <a:avLst>
              <a:gd name="adj1" fmla="val -63295"/>
              <a:gd name="adj2" fmla="val 8348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8165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This is Y - axis</a:t>
            </a:r>
            <a:endParaRPr lang="en-US" sz="16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57" name="Cloud 156"/>
          <p:cNvSpPr/>
          <p:nvPr/>
        </p:nvSpPr>
        <p:spPr bwMode="auto">
          <a:xfrm flipH="1" flipV="1">
            <a:off x="5868151" y="773931"/>
            <a:ext cx="3022499" cy="106663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077710" y="926786"/>
            <a:ext cx="2592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The x – axis and the </a:t>
            </a:r>
          </a:p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y – axis divides the entire plane into 4 quadrants</a:t>
            </a:r>
          </a:p>
        </p:txBody>
      </p:sp>
      <p:sp>
        <p:nvSpPr>
          <p:cNvPr id="159" name="Cloud 158"/>
          <p:cNvSpPr/>
          <p:nvPr/>
        </p:nvSpPr>
        <p:spPr bwMode="auto">
          <a:xfrm flipH="1" flipV="1">
            <a:off x="5940159" y="1651517"/>
            <a:ext cx="3022499" cy="115982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189908" y="1771995"/>
            <a:ext cx="2592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The quadrants are numbered in </a:t>
            </a:r>
          </a:p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anti-clockwise direction from the top R.H.S </a:t>
            </a:r>
          </a:p>
        </p:txBody>
      </p:sp>
      <p:sp>
        <p:nvSpPr>
          <p:cNvPr id="161" name="Cloud Callout 160"/>
          <p:cNvSpPr/>
          <p:nvPr/>
        </p:nvSpPr>
        <p:spPr bwMode="auto">
          <a:xfrm flipH="1" flipV="1">
            <a:off x="5114584" y="621543"/>
            <a:ext cx="3022499" cy="1159824"/>
          </a:xfrm>
          <a:prstGeom prst="cloudCallout">
            <a:avLst>
              <a:gd name="adj1" fmla="val 65527"/>
              <a:gd name="adj2" fmla="val -33215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276652" y="760078"/>
            <a:ext cx="2592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Any point in the </a:t>
            </a:r>
            <a:r>
              <a:rPr lang="en-US" sz="1400" b="1" dirty="0" err="1">
                <a:solidFill>
                  <a:prstClr val="white"/>
                </a:solidFill>
                <a:latin typeface="Bookman Old Style" pitchFamily="18" charset="0"/>
              </a:rPr>
              <a:t>Ist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 quadrant will have both its x-coordinate and </a:t>
            </a:r>
          </a:p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y-coordinate 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POSITIVE</a:t>
            </a:r>
          </a:p>
        </p:txBody>
      </p:sp>
      <p:sp>
        <p:nvSpPr>
          <p:cNvPr id="163" name="Cloud Callout 162"/>
          <p:cNvSpPr/>
          <p:nvPr/>
        </p:nvSpPr>
        <p:spPr bwMode="auto">
          <a:xfrm flipH="1" flipV="1">
            <a:off x="2701636" y="341883"/>
            <a:ext cx="3120399" cy="1316366"/>
          </a:xfrm>
          <a:prstGeom prst="cloudCallout">
            <a:avLst>
              <a:gd name="adj1" fmla="val 67854"/>
              <a:gd name="adj2" fmla="val -22819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951389" y="467900"/>
            <a:ext cx="25928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Any point in the </a:t>
            </a:r>
            <a:r>
              <a:rPr lang="en-US" sz="1400" b="1" dirty="0" err="1">
                <a:solidFill>
                  <a:prstClr val="white"/>
                </a:solidFill>
                <a:latin typeface="Bookman Old Style" pitchFamily="18" charset="0"/>
              </a:rPr>
              <a:t>IInd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 quadrant will have its </a:t>
            </a:r>
          </a:p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x-coordinate 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NEGATIVE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 and y-coordinate 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POSITIVE</a:t>
            </a:r>
          </a:p>
        </p:txBody>
      </p:sp>
      <p:sp>
        <p:nvSpPr>
          <p:cNvPr id="165" name="Cloud Callout 164"/>
          <p:cNvSpPr/>
          <p:nvPr/>
        </p:nvSpPr>
        <p:spPr bwMode="auto">
          <a:xfrm flipH="1" flipV="1">
            <a:off x="325372" y="2430119"/>
            <a:ext cx="3022499" cy="1159824"/>
          </a:xfrm>
          <a:prstGeom prst="cloudCallout">
            <a:avLst>
              <a:gd name="adj1" fmla="val -21662"/>
              <a:gd name="adj2" fmla="val -68179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87443" y="2568654"/>
            <a:ext cx="2592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Any point in the </a:t>
            </a:r>
            <a:r>
              <a:rPr lang="en-US" sz="1400" b="1" dirty="0" err="1">
                <a:solidFill>
                  <a:prstClr val="white"/>
                </a:solidFill>
                <a:latin typeface="Bookman Old Style" pitchFamily="18" charset="0"/>
              </a:rPr>
              <a:t>IIIrd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 quadrant will have both its x-coordinate and </a:t>
            </a:r>
          </a:p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y-coordinate 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NEGATIVE</a:t>
            </a:r>
          </a:p>
        </p:txBody>
      </p:sp>
      <p:sp>
        <p:nvSpPr>
          <p:cNvPr id="167" name="Cloud Callout 166"/>
          <p:cNvSpPr/>
          <p:nvPr/>
        </p:nvSpPr>
        <p:spPr bwMode="auto">
          <a:xfrm flipH="1" flipV="1">
            <a:off x="4187906" y="2121861"/>
            <a:ext cx="3120399" cy="1316366"/>
          </a:xfrm>
          <a:prstGeom prst="cloudCallout">
            <a:avLst>
              <a:gd name="adj1" fmla="val 12859"/>
              <a:gd name="adj2" fmla="val -93235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437664" y="2247878"/>
            <a:ext cx="25928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Any point in the </a:t>
            </a:r>
            <a:r>
              <a:rPr lang="en-US" sz="1400" b="1" dirty="0" err="1">
                <a:solidFill>
                  <a:prstClr val="white"/>
                </a:solidFill>
                <a:latin typeface="Bookman Old Style" pitchFamily="18" charset="0"/>
              </a:rPr>
              <a:t>IVth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 quadrant will have its </a:t>
            </a:r>
          </a:p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x-coordinate 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POSITIVE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 and y-coordinate 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NEGATIVE</a:t>
            </a:r>
          </a:p>
        </p:txBody>
      </p:sp>
      <p:sp>
        <p:nvSpPr>
          <p:cNvPr id="154" name="Cloud Callout 153"/>
          <p:cNvSpPr/>
          <p:nvPr/>
        </p:nvSpPr>
        <p:spPr bwMode="auto">
          <a:xfrm flipH="1" flipV="1">
            <a:off x="3851921" y="573358"/>
            <a:ext cx="2766091" cy="776637"/>
          </a:xfrm>
          <a:prstGeom prst="cloudCallout">
            <a:avLst>
              <a:gd name="adj1" fmla="val 32470"/>
              <a:gd name="adj2" fmla="val -79793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929891" y="761835"/>
            <a:ext cx="259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Let us consider a point P in the plane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69" name="Cloud Callout 168"/>
          <p:cNvSpPr/>
          <p:nvPr/>
        </p:nvSpPr>
        <p:spPr bwMode="auto">
          <a:xfrm flipH="1" flipV="1">
            <a:off x="3921712" y="2591857"/>
            <a:ext cx="3026550" cy="1646786"/>
          </a:xfrm>
          <a:prstGeom prst="cloudCallout">
            <a:avLst>
              <a:gd name="adj1" fmla="val 36715"/>
              <a:gd name="adj2" fmla="val 93544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179762" y="2898666"/>
            <a:ext cx="2592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Every point in the coordinate plane has </a:t>
            </a:r>
          </a:p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X – coordinate and </a:t>
            </a:r>
          </a:p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Y – coordinate 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4892499" y="1801653"/>
            <a:ext cx="2272750" cy="1318020"/>
            <a:chOff x="4093396" y="2951144"/>
            <a:chExt cx="2272750" cy="131680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2" name="Rounded Rectangular Callout 144"/>
            <p:cNvSpPr/>
            <p:nvPr/>
          </p:nvSpPr>
          <p:spPr bwMode="auto">
            <a:xfrm>
              <a:off x="4093396" y="2951144"/>
              <a:ext cx="2238381" cy="1284013"/>
            </a:xfrm>
            <a:custGeom>
              <a:avLst/>
              <a:gdLst>
                <a:gd name="connsiteX0" fmla="*/ 0 w 3321654"/>
                <a:gd name="connsiteY0" fmla="*/ 97464 h 584775"/>
                <a:gd name="connsiteX1" fmla="*/ 97464 w 3321654"/>
                <a:gd name="connsiteY1" fmla="*/ 0 h 584775"/>
                <a:gd name="connsiteX2" fmla="*/ 553609 w 3321654"/>
                <a:gd name="connsiteY2" fmla="*/ 0 h 584775"/>
                <a:gd name="connsiteX3" fmla="*/ 117288 w 3321654"/>
                <a:gd name="connsiteY3" fmla="*/ -1116716 h 584775"/>
                <a:gd name="connsiteX4" fmla="*/ 1384023 w 3321654"/>
                <a:gd name="connsiteY4" fmla="*/ 0 h 584775"/>
                <a:gd name="connsiteX5" fmla="*/ 3224190 w 3321654"/>
                <a:gd name="connsiteY5" fmla="*/ 0 h 584775"/>
                <a:gd name="connsiteX6" fmla="*/ 3321654 w 3321654"/>
                <a:gd name="connsiteY6" fmla="*/ 97464 h 584775"/>
                <a:gd name="connsiteX7" fmla="*/ 3321654 w 3321654"/>
                <a:gd name="connsiteY7" fmla="*/ 97463 h 584775"/>
                <a:gd name="connsiteX8" fmla="*/ 3321654 w 3321654"/>
                <a:gd name="connsiteY8" fmla="*/ 97463 h 584775"/>
                <a:gd name="connsiteX9" fmla="*/ 3321654 w 3321654"/>
                <a:gd name="connsiteY9" fmla="*/ 243656 h 584775"/>
                <a:gd name="connsiteX10" fmla="*/ 3321654 w 3321654"/>
                <a:gd name="connsiteY10" fmla="*/ 487311 h 584775"/>
                <a:gd name="connsiteX11" fmla="*/ 3224190 w 3321654"/>
                <a:gd name="connsiteY11" fmla="*/ 584775 h 584775"/>
                <a:gd name="connsiteX12" fmla="*/ 1384023 w 3321654"/>
                <a:gd name="connsiteY12" fmla="*/ 584775 h 584775"/>
                <a:gd name="connsiteX13" fmla="*/ 553609 w 3321654"/>
                <a:gd name="connsiteY13" fmla="*/ 584775 h 584775"/>
                <a:gd name="connsiteX14" fmla="*/ 553609 w 3321654"/>
                <a:gd name="connsiteY14" fmla="*/ 584775 h 584775"/>
                <a:gd name="connsiteX15" fmla="*/ 97464 w 3321654"/>
                <a:gd name="connsiteY15" fmla="*/ 584775 h 584775"/>
                <a:gd name="connsiteX16" fmla="*/ 0 w 3321654"/>
                <a:gd name="connsiteY16" fmla="*/ 487311 h 584775"/>
                <a:gd name="connsiteX17" fmla="*/ 0 w 3321654"/>
                <a:gd name="connsiteY17" fmla="*/ 243656 h 584775"/>
                <a:gd name="connsiteX18" fmla="*/ 0 w 3321654"/>
                <a:gd name="connsiteY18" fmla="*/ 97463 h 584775"/>
                <a:gd name="connsiteX19" fmla="*/ 0 w 3321654"/>
                <a:gd name="connsiteY19" fmla="*/ 97463 h 584775"/>
                <a:gd name="connsiteX20" fmla="*/ 0 w 3321654"/>
                <a:gd name="connsiteY20" fmla="*/ 97464 h 584775"/>
                <a:gd name="connsiteX0" fmla="*/ 0 w 3321654"/>
                <a:gd name="connsiteY0" fmla="*/ 1214180 h 1701491"/>
                <a:gd name="connsiteX1" fmla="*/ 97464 w 3321654"/>
                <a:gd name="connsiteY1" fmla="*/ 1116716 h 1701491"/>
                <a:gd name="connsiteX2" fmla="*/ 553609 w 3321654"/>
                <a:gd name="connsiteY2" fmla="*/ 1116716 h 1701491"/>
                <a:gd name="connsiteX3" fmla="*/ 117288 w 3321654"/>
                <a:gd name="connsiteY3" fmla="*/ 0 h 1701491"/>
                <a:gd name="connsiteX4" fmla="*/ 894166 w 3321654"/>
                <a:gd name="connsiteY4" fmla="*/ 1073173 h 1701491"/>
                <a:gd name="connsiteX5" fmla="*/ 3224190 w 3321654"/>
                <a:gd name="connsiteY5" fmla="*/ 1116716 h 1701491"/>
                <a:gd name="connsiteX6" fmla="*/ 3321654 w 3321654"/>
                <a:gd name="connsiteY6" fmla="*/ 1214180 h 1701491"/>
                <a:gd name="connsiteX7" fmla="*/ 3321654 w 3321654"/>
                <a:gd name="connsiteY7" fmla="*/ 1214179 h 1701491"/>
                <a:gd name="connsiteX8" fmla="*/ 3321654 w 3321654"/>
                <a:gd name="connsiteY8" fmla="*/ 1214179 h 1701491"/>
                <a:gd name="connsiteX9" fmla="*/ 3321654 w 3321654"/>
                <a:gd name="connsiteY9" fmla="*/ 1360372 h 1701491"/>
                <a:gd name="connsiteX10" fmla="*/ 3321654 w 3321654"/>
                <a:gd name="connsiteY10" fmla="*/ 1604027 h 1701491"/>
                <a:gd name="connsiteX11" fmla="*/ 3224190 w 3321654"/>
                <a:gd name="connsiteY11" fmla="*/ 1701491 h 1701491"/>
                <a:gd name="connsiteX12" fmla="*/ 1384023 w 3321654"/>
                <a:gd name="connsiteY12" fmla="*/ 1701491 h 1701491"/>
                <a:gd name="connsiteX13" fmla="*/ 553609 w 3321654"/>
                <a:gd name="connsiteY13" fmla="*/ 1701491 h 1701491"/>
                <a:gd name="connsiteX14" fmla="*/ 553609 w 3321654"/>
                <a:gd name="connsiteY14" fmla="*/ 1701491 h 1701491"/>
                <a:gd name="connsiteX15" fmla="*/ 97464 w 3321654"/>
                <a:gd name="connsiteY15" fmla="*/ 1701491 h 1701491"/>
                <a:gd name="connsiteX16" fmla="*/ 0 w 3321654"/>
                <a:gd name="connsiteY16" fmla="*/ 1604027 h 1701491"/>
                <a:gd name="connsiteX17" fmla="*/ 0 w 3321654"/>
                <a:gd name="connsiteY17" fmla="*/ 1360372 h 1701491"/>
                <a:gd name="connsiteX18" fmla="*/ 0 w 3321654"/>
                <a:gd name="connsiteY18" fmla="*/ 1214179 h 1701491"/>
                <a:gd name="connsiteX19" fmla="*/ 0 w 3321654"/>
                <a:gd name="connsiteY19" fmla="*/ 1214179 h 1701491"/>
                <a:gd name="connsiteX20" fmla="*/ 0 w 3321654"/>
                <a:gd name="connsiteY20" fmla="*/ 1214180 h 170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21654" h="1701491">
                  <a:moveTo>
                    <a:pt x="0" y="1214180"/>
                  </a:moveTo>
                  <a:cubicBezTo>
                    <a:pt x="0" y="1160352"/>
                    <a:pt x="43636" y="1116716"/>
                    <a:pt x="97464" y="1116716"/>
                  </a:cubicBezTo>
                  <a:lnTo>
                    <a:pt x="553609" y="1116716"/>
                  </a:lnTo>
                  <a:lnTo>
                    <a:pt x="117288" y="0"/>
                  </a:lnTo>
                  <a:lnTo>
                    <a:pt x="894166" y="1073173"/>
                  </a:lnTo>
                  <a:cubicBezTo>
                    <a:pt x="1507555" y="1073173"/>
                    <a:pt x="2610801" y="1116716"/>
                    <a:pt x="3224190" y="1116716"/>
                  </a:cubicBezTo>
                  <a:cubicBezTo>
                    <a:pt x="3278018" y="1116716"/>
                    <a:pt x="3321654" y="1160352"/>
                    <a:pt x="3321654" y="1214180"/>
                  </a:cubicBezTo>
                  <a:lnTo>
                    <a:pt x="3321654" y="1214179"/>
                  </a:lnTo>
                  <a:lnTo>
                    <a:pt x="3321654" y="1214179"/>
                  </a:lnTo>
                  <a:lnTo>
                    <a:pt x="3321654" y="1360372"/>
                  </a:lnTo>
                  <a:lnTo>
                    <a:pt x="3321654" y="1604027"/>
                  </a:lnTo>
                  <a:cubicBezTo>
                    <a:pt x="3321654" y="1657855"/>
                    <a:pt x="3278018" y="1701491"/>
                    <a:pt x="3224190" y="1701491"/>
                  </a:cubicBezTo>
                  <a:lnTo>
                    <a:pt x="1384023" y="1701491"/>
                  </a:lnTo>
                  <a:lnTo>
                    <a:pt x="553609" y="1701491"/>
                  </a:lnTo>
                  <a:lnTo>
                    <a:pt x="553609" y="1701491"/>
                  </a:lnTo>
                  <a:lnTo>
                    <a:pt x="97464" y="1701491"/>
                  </a:lnTo>
                  <a:cubicBezTo>
                    <a:pt x="43636" y="1701491"/>
                    <a:pt x="0" y="1657855"/>
                    <a:pt x="0" y="1604027"/>
                  </a:cubicBezTo>
                  <a:lnTo>
                    <a:pt x="0" y="1360372"/>
                  </a:lnTo>
                  <a:lnTo>
                    <a:pt x="0" y="1214179"/>
                  </a:lnTo>
                  <a:lnTo>
                    <a:pt x="0" y="1214179"/>
                  </a:lnTo>
                  <a:lnTo>
                    <a:pt x="0" y="121418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160136" y="3744725"/>
              <a:ext cx="2206010" cy="52322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X – coordinate is also called as abscissa</a:t>
              </a:r>
              <a:endParaRPr lang="en-US" sz="1400" b="1" spc="3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4226653" y="283836"/>
            <a:ext cx="2272750" cy="1330540"/>
            <a:chOff x="4093396" y="3744725"/>
            <a:chExt cx="2272750" cy="1329309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5" name="Rounded Rectangular Callout 144"/>
            <p:cNvSpPr/>
            <p:nvPr/>
          </p:nvSpPr>
          <p:spPr bwMode="auto">
            <a:xfrm flipH="1" flipV="1">
              <a:off x="4093396" y="3790021"/>
              <a:ext cx="2238381" cy="1284013"/>
            </a:xfrm>
            <a:custGeom>
              <a:avLst/>
              <a:gdLst>
                <a:gd name="connsiteX0" fmla="*/ 0 w 3321654"/>
                <a:gd name="connsiteY0" fmla="*/ 97464 h 584775"/>
                <a:gd name="connsiteX1" fmla="*/ 97464 w 3321654"/>
                <a:gd name="connsiteY1" fmla="*/ 0 h 584775"/>
                <a:gd name="connsiteX2" fmla="*/ 553609 w 3321654"/>
                <a:gd name="connsiteY2" fmla="*/ 0 h 584775"/>
                <a:gd name="connsiteX3" fmla="*/ 117288 w 3321654"/>
                <a:gd name="connsiteY3" fmla="*/ -1116716 h 584775"/>
                <a:gd name="connsiteX4" fmla="*/ 1384023 w 3321654"/>
                <a:gd name="connsiteY4" fmla="*/ 0 h 584775"/>
                <a:gd name="connsiteX5" fmla="*/ 3224190 w 3321654"/>
                <a:gd name="connsiteY5" fmla="*/ 0 h 584775"/>
                <a:gd name="connsiteX6" fmla="*/ 3321654 w 3321654"/>
                <a:gd name="connsiteY6" fmla="*/ 97464 h 584775"/>
                <a:gd name="connsiteX7" fmla="*/ 3321654 w 3321654"/>
                <a:gd name="connsiteY7" fmla="*/ 97463 h 584775"/>
                <a:gd name="connsiteX8" fmla="*/ 3321654 w 3321654"/>
                <a:gd name="connsiteY8" fmla="*/ 97463 h 584775"/>
                <a:gd name="connsiteX9" fmla="*/ 3321654 w 3321654"/>
                <a:gd name="connsiteY9" fmla="*/ 243656 h 584775"/>
                <a:gd name="connsiteX10" fmla="*/ 3321654 w 3321654"/>
                <a:gd name="connsiteY10" fmla="*/ 487311 h 584775"/>
                <a:gd name="connsiteX11" fmla="*/ 3224190 w 3321654"/>
                <a:gd name="connsiteY11" fmla="*/ 584775 h 584775"/>
                <a:gd name="connsiteX12" fmla="*/ 1384023 w 3321654"/>
                <a:gd name="connsiteY12" fmla="*/ 584775 h 584775"/>
                <a:gd name="connsiteX13" fmla="*/ 553609 w 3321654"/>
                <a:gd name="connsiteY13" fmla="*/ 584775 h 584775"/>
                <a:gd name="connsiteX14" fmla="*/ 553609 w 3321654"/>
                <a:gd name="connsiteY14" fmla="*/ 584775 h 584775"/>
                <a:gd name="connsiteX15" fmla="*/ 97464 w 3321654"/>
                <a:gd name="connsiteY15" fmla="*/ 584775 h 584775"/>
                <a:gd name="connsiteX16" fmla="*/ 0 w 3321654"/>
                <a:gd name="connsiteY16" fmla="*/ 487311 h 584775"/>
                <a:gd name="connsiteX17" fmla="*/ 0 w 3321654"/>
                <a:gd name="connsiteY17" fmla="*/ 243656 h 584775"/>
                <a:gd name="connsiteX18" fmla="*/ 0 w 3321654"/>
                <a:gd name="connsiteY18" fmla="*/ 97463 h 584775"/>
                <a:gd name="connsiteX19" fmla="*/ 0 w 3321654"/>
                <a:gd name="connsiteY19" fmla="*/ 97463 h 584775"/>
                <a:gd name="connsiteX20" fmla="*/ 0 w 3321654"/>
                <a:gd name="connsiteY20" fmla="*/ 97464 h 584775"/>
                <a:gd name="connsiteX0" fmla="*/ 0 w 3321654"/>
                <a:gd name="connsiteY0" fmla="*/ 1214180 h 1701491"/>
                <a:gd name="connsiteX1" fmla="*/ 97464 w 3321654"/>
                <a:gd name="connsiteY1" fmla="*/ 1116716 h 1701491"/>
                <a:gd name="connsiteX2" fmla="*/ 553609 w 3321654"/>
                <a:gd name="connsiteY2" fmla="*/ 1116716 h 1701491"/>
                <a:gd name="connsiteX3" fmla="*/ 117288 w 3321654"/>
                <a:gd name="connsiteY3" fmla="*/ 0 h 1701491"/>
                <a:gd name="connsiteX4" fmla="*/ 894166 w 3321654"/>
                <a:gd name="connsiteY4" fmla="*/ 1073173 h 1701491"/>
                <a:gd name="connsiteX5" fmla="*/ 3224190 w 3321654"/>
                <a:gd name="connsiteY5" fmla="*/ 1116716 h 1701491"/>
                <a:gd name="connsiteX6" fmla="*/ 3321654 w 3321654"/>
                <a:gd name="connsiteY6" fmla="*/ 1214180 h 1701491"/>
                <a:gd name="connsiteX7" fmla="*/ 3321654 w 3321654"/>
                <a:gd name="connsiteY7" fmla="*/ 1214179 h 1701491"/>
                <a:gd name="connsiteX8" fmla="*/ 3321654 w 3321654"/>
                <a:gd name="connsiteY8" fmla="*/ 1214179 h 1701491"/>
                <a:gd name="connsiteX9" fmla="*/ 3321654 w 3321654"/>
                <a:gd name="connsiteY9" fmla="*/ 1360372 h 1701491"/>
                <a:gd name="connsiteX10" fmla="*/ 3321654 w 3321654"/>
                <a:gd name="connsiteY10" fmla="*/ 1604027 h 1701491"/>
                <a:gd name="connsiteX11" fmla="*/ 3224190 w 3321654"/>
                <a:gd name="connsiteY11" fmla="*/ 1701491 h 1701491"/>
                <a:gd name="connsiteX12" fmla="*/ 1384023 w 3321654"/>
                <a:gd name="connsiteY12" fmla="*/ 1701491 h 1701491"/>
                <a:gd name="connsiteX13" fmla="*/ 553609 w 3321654"/>
                <a:gd name="connsiteY13" fmla="*/ 1701491 h 1701491"/>
                <a:gd name="connsiteX14" fmla="*/ 553609 w 3321654"/>
                <a:gd name="connsiteY14" fmla="*/ 1701491 h 1701491"/>
                <a:gd name="connsiteX15" fmla="*/ 97464 w 3321654"/>
                <a:gd name="connsiteY15" fmla="*/ 1701491 h 1701491"/>
                <a:gd name="connsiteX16" fmla="*/ 0 w 3321654"/>
                <a:gd name="connsiteY16" fmla="*/ 1604027 h 1701491"/>
                <a:gd name="connsiteX17" fmla="*/ 0 w 3321654"/>
                <a:gd name="connsiteY17" fmla="*/ 1360372 h 1701491"/>
                <a:gd name="connsiteX18" fmla="*/ 0 w 3321654"/>
                <a:gd name="connsiteY18" fmla="*/ 1214179 h 1701491"/>
                <a:gd name="connsiteX19" fmla="*/ 0 w 3321654"/>
                <a:gd name="connsiteY19" fmla="*/ 1214179 h 1701491"/>
                <a:gd name="connsiteX20" fmla="*/ 0 w 3321654"/>
                <a:gd name="connsiteY20" fmla="*/ 1214180 h 170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21654" h="1701491">
                  <a:moveTo>
                    <a:pt x="0" y="1214180"/>
                  </a:moveTo>
                  <a:cubicBezTo>
                    <a:pt x="0" y="1160352"/>
                    <a:pt x="43636" y="1116716"/>
                    <a:pt x="97464" y="1116716"/>
                  </a:cubicBezTo>
                  <a:lnTo>
                    <a:pt x="553609" y="1116716"/>
                  </a:lnTo>
                  <a:lnTo>
                    <a:pt x="117288" y="0"/>
                  </a:lnTo>
                  <a:lnTo>
                    <a:pt x="894166" y="1073173"/>
                  </a:lnTo>
                  <a:cubicBezTo>
                    <a:pt x="1507555" y="1073173"/>
                    <a:pt x="2610801" y="1116716"/>
                    <a:pt x="3224190" y="1116716"/>
                  </a:cubicBezTo>
                  <a:cubicBezTo>
                    <a:pt x="3278018" y="1116716"/>
                    <a:pt x="3321654" y="1160352"/>
                    <a:pt x="3321654" y="1214180"/>
                  </a:cubicBezTo>
                  <a:lnTo>
                    <a:pt x="3321654" y="1214179"/>
                  </a:lnTo>
                  <a:lnTo>
                    <a:pt x="3321654" y="1214179"/>
                  </a:lnTo>
                  <a:lnTo>
                    <a:pt x="3321654" y="1360372"/>
                  </a:lnTo>
                  <a:lnTo>
                    <a:pt x="3321654" y="1604027"/>
                  </a:lnTo>
                  <a:cubicBezTo>
                    <a:pt x="3321654" y="1657855"/>
                    <a:pt x="3278018" y="1701491"/>
                    <a:pt x="3224190" y="1701491"/>
                  </a:cubicBezTo>
                  <a:lnTo>
                    <a:pt x="1384023" y="1701491"/>
                  </a:lnTo>
                  <a:lnTo>
                    <a:pt x="553609" y="1701491"/>
                  </a:lnTo>
                  <a:lnTo>
                    <a:pt x="553609" y="1701491"/>
                  </a:lnTo>
                  <a:lnTo>
                    <a:pt x="97464" y="1701491"/>
                  </a:lnTo>
                  <a:cubicBezTo>
                    <a:pt x="43636" y="1701491"/>
                    <a:pt x="0" y="1657855"/>
                    <a:pt x="0" y="1604027"/>
                  </a:cubicBezTo>
                  <a:lnTo>
                    <a:pt x="0" y="1360372"/>
                  </a:lnTo>
                  <a:lnTo>
                    <a:pt x="0" y="1214179"/>
                  </a:lnTo>
                  <a:lnTo>
                    <a:pt x="0" y="1214179"/>
                  </a:lnTo>
                  <a:lnTo>
                    <a:pt x="0" y="121418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160136" y="3744725"/>
              <a:ext cx="2206010" cy="52322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Y – coordinate is also called as ordinate</a:t>
              </a:r>
              <a:endParaRPr lang="en-US" sz="1400" b="1" spc="3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4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5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5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5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75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75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"/>
                            </p:stCondLst>
                            <p:childTnLst>
                              <p:par>
                                <p:cTn id="2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250"/>
                            </p:stCondLst>
                            <p:childTnLst>
                              <p:par>
                                <p:cTn id="2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500"/>
                            </p:stCondLst>
                            <p:childTnLst>
                              <p:par>
                                <p:cTn id="2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50"/>
                            </p:stCondLst>
                            <p:childTnLst>
                              <p:par>
                                <p:cTn id="2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750"/>
                            </p:stCondLst>
                            <p:childTnLst>
                              <p:par>
                                <p:cTn id="2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250"/>
                            </p:stCondLst>
                            <p:childTnLst>
                              <p:par>
                                <p:cTn id="3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750"/>
                            </p:stCondLst>
                            <p:childTnLst>
                              <p:par>
                                <p:cTn id="3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000"/>
                            </p:stCondLst>
                            <p:childTnLst>
                              <p:par>
                                <p:cTn id="3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250"/>
                            </p:stCondLst>
                            <p:childTnLst>
                              <p:par>
                                <p:cTn id="3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750"/>
                            </p:stCondLst>
                            <p:childTnLst>
                              <p:par>
                                <p:cTn id="3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000"/>
                            </p:stCondLst>
                            <p:childTnLst>
                              <p:par>
                                <p:cTn id="3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50"/>
                            </p:stCondLst>
                            <p:childTnLst>
                              <p:par>
                                <p:cTn id="3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750"/>
                            </p:stCondLst>
                            <p:childTnLst>
                              <p:par>
                                <p:cTn id="3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2000"/>
                            </p:stCondLst>
                            <p:childTnLst>
                              <p:par>
                                <p:cTn id="3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00"/>
                            </p:stCondLst>
                            <p:childTnLst>
                              <p:par>
                                <p:cTn id="5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25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25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25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250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6" presetClass="emph" presetSubtype="0" repeatCount="200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7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68" presetID="3" presetClass="emph" presetSubtype="2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500"/>
                            </p:stCondLst>
                            <p:childTnLst>
                              <p:par>
                                <p:cTn id="5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750"/>
                            </p:stCondLst>
                            <p:childTnLst>
                              <p:par>
                                <p:cTn id="58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-0.10711 -0.00463 " pathEditMode="relative" rAng="0" ptsTypes="AA">
                                      <p:cBhvr>
                                        <p:cTn id="58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1" dur="25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250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7" dur="25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0" dur="250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6" presetClass="emph" presetSubtype="0" repeatCount="2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8" dur="75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29" presetID="3" presetClass="emph" presetSubtype="2" repeatCount="200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0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00"/>
                            </p:stCondLst>
                            <p:childTnLst>
                              <p:par>
                                <p:cTn id="6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9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500"/>
                            </p:stCondLst>
                            <p:childTnLst>
                              <p:par>
                                <p:cTn id="7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6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9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6" fill="hold">
                            <p:stCondLst>
                              <p:cond delay="500"/>
                            </p:stCondLst>
                            <p:childTnLst>
                              <p:par>
                                <p:cTn id="8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8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1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500"/>
                            </p:stCondLst>
                            <p:childTnLst>
                              <p:par>
                                <p:cTn id="8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0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3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0" fill="hold">
                            <p:stCondLst>
                              <p:cond delay="500"/>
                            </p:stCondLst>
                            <p:childTnLst>
                              <p:par>
                                <p:cTn id="8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2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5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" grpId="0"/>
      <p:bldP spid="6" grpId="0"/>
      <p:bldP spid="7" grpId="0"/>
      <p:bldP spid="8" grpId="0"/>
      <p:bldP spid="8" grpId="1"/>
      <p:bldP spid="8" grpId="2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 animBg="1"/>
      <p:bldP spid="28" grpId="0" animBg="1"/>
      <p:bldP spid="48" grpId="0" animBg="1"/>
      <p:bldP spid="29" grpId="0" animBg="1"/>
      <p:bldP spid="30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8" grpId="1"/>
      <p:bldP spid="68" grpId="2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3" grpId="0"/>
      <p:bldP spid="84" grpId="0"/>
      <p:bldP spid="85" grpId="0"/>
      <p:bldP spid="86" grpId="0"/>
      <p:bldP spid="92" grpId="0" animBg="1"/>
      <p:bldP spid="92" grpId="1" animBg="1"/>
      <p:bldP spid="96" grpId="0" animBg="1"/>
      <p:bldP spid="96" grpId="1" animBg="1"/>
      <p:bldP spid="97" grpId="0"/>
      <p:bldP spid="97" grpId="1"/>
      <p:bldP spid="98" grpId="0" animBg="1"/>
      <p:bldP spid="98" grpId="1" animBg="1"/>
      <p:bldP spid="100" grpId="0" animBg="1"/>
      <p:bldP spid="100" grpId="1" animBg="1"/>
      <p:bldP spid="102" grpId="0" animBg="1"/>
      <p:bldP spid="102" grpId="1" animBg="1"/>
      <p:bldP spid="106" grpId="0" animBg="1"/>
      <p:bldP spid="106" grpId="1" animBg="1"/>
      <p:bldP spid="25" grpId="0"/>
      <p:bldP spid="25" grpId="1"/>
      <p:bldP spid="25" grpId="2"/>
      <p:bldP spid="107" grpId="0"/>
      <p:bldP spid="107" grpId="1"/>
      <p:bldP spid="107" grpId="2"/>
      <p:bldP spid="108" grpId="0"/>
      <p:bldP spid="108" grpId="1"/>
      <p:bldP spid="108" grpId="2"/>
      <p:bldP spid="109" grpId="0"/>
      <p:bldP spid="109" grpId="1"/>
      <p:bldP spid="109" grpId="2"/>
      <p:bldP spid="111" grpId="0"/>
      <p:bldP spid="112" grpId="0" animBg="1"/>
      <p:bldP spid="112" grpId="1" build="allAtOnce" animBg="1"/>
      <p:bldP spid="31" grpId="0" animBg="1"/>
      <p:bldP spid="82" grpId="0"/>
      <p:bldP spid="82" grpId="1"/>
      <p:bldP spid="113" grpId="0"/>
      <p:bldP spid="113" grpId="1"/>
      <p:bldP spid="113" grpId="2"/>
      <p:bldP spid="114" grpId="0"/>
      <p:bldP spid="116" grpId="0" animBg="1"/>
      <p:bldP spid="116" grpId="1" build="allAtOnce" animBg="1"/>
      <p:bldP spid="110" grpId="0" animBg="1"/>
      <p:bldP spid="50" grpId="0" animBg="1"/>
      <p:bldP spid="118" grpId="0"/>
      <p:bldP spid="120" grpId="0"/>
      <p:bldP spid="121" grpId="0"/>
      <p:bldP spid="42" grpId="0" animBg="1"/>
      <p:bldP spid="123" grpId="0"/>
      <p:bldP spid="51" grpId="0" animBg="1"/>
      <p:bldP spid="69" grpId="0"/>
      <p:bldP spid="119" grpId="0" animBg="1"/>
      <p:bldP spid="125" grpId="0"/>
      <p:bldP spid="126" grpId="0"/>
      <p:bldP spid="127" grpId="0"/>
      <p:bldP spid="129" grpId="0"/>
      <p:bldP spid="131" grpId="0" animBg="1"/>
      <p:bldP spid="132" grpId="0"/>
      <p:bldP spid="43" grpId="0" animBg="1"/>
      <p:bldP spid="61" grpId="0" animBg="1"/>
      <p:bldP spid="133" grpId="0"/>
      <p:bldP spid="134" grpId="0"/>
      <p:bldP spid="136" grpId="0"/>
      <p:bldP spid="138" grpId="0" animBg="1"/>
      <p:bldP spid="139" grpId="0"/>
      <p:bldP spid="34" grpId="0" animBg="1"/>
      <p:bldP spid="60" grpId="0" animBg="1"/>
      <p:bldP spid="140" grpId="0"/>
      <p:bldP spid="141" grpId="0"/>
      <p:bldP spid="142" grpId="0"/>
      <p:bldP spid="143" grpId="0"/>
      <p:bldP spid="144" grpId="0" animBg="1"/>
      <p:bldP spid="144" grpId="1" build="allAtOnce" animBg="1"/>
      <p:bldP spid="146" grpId="0" animBg="1"/>
      <p:bldP spid="146" grpId="1" build="allAtOnce" animBg="1"/>
      <p:bldP spid="156" grpId="0" animBg="1"/>
      <p:bldP spid="156" grpId="1" animBg="1"/>
      <p:bldP spid="157" grpId="0" animBg="1"/>
      <p:bldP spid="157" grpId="1" animBg="1"/>
      <p:bldP spid="158" grpId="0"/>
      <p:bldP spid="158" grpId="1"/>
      <p:bldP spid="159" grpId="0" animBg="1"/>
      <p:bldP spid="159" grpId="1" animBg="1"/>
      <p:bldP spid="160" grpId="0"/>
      <p:bldP spid="160" grpId="1"/>
      <p:bldP spid="161" grpId="0" animBg="1"/>
      <p:bldP spid="161" grpId="1" animBg="1"/>
      <p:bldP spid="162" grpId="0"/>
      <p:bldP spid="162" grpId="1"/>
      <p:bldP spid="163" grpId="0" animBg="1"/>
      <p:bldP spid="163" grpId="1" animBg="1"/>
      <p:bldP spid="164" grpId="0"/>
      <p:bldP spid="164" grpId="1"/>
      <p:bldP spid="165" grpId="0" animBg="1"/>
      <p:bldP spid="165" grpId="1" animBg="1"/>
      <p:bldP spid="166" grpId="0"/>
      <p:bldP spid="166" grpId="1"/>
      <p:bldP spid="167" grpId="0" animBg="1"/>
      <p:bldP spid="167" grpId="1" animBg="1"/>
      <p:bldP spid="168" grpId="0"/>
      <p:bldP spid="168" grpId="1"/>
      <p:bldP spid="154" grpId="0" animBg="1"/>
      <p:bldP spid="154" grpId="1" animBg="1"/>
      <p:bldP spid="155" grpId="0"/>
      <p:bldP spid="155" grpId="1"/>
      <p:bldP spid="169" grpId="0" animBg="1"/>
      <p:bldP spid="169" grpId="1" animBg="1"/>
      <p:bldP spid="170" grpId="0"/>
      <p:bldP spid="17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5060" y="2148290"/>
            <a:ext cx="34355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Module 3</a:t>
            </a:r>
            <a:endParaRPr lang="en-IN" sz="6000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716019" y="-538183"/>
            <a:ext cx="4968775" cy="6248400"/>
          </a:xfrm>
          <a:prstGeom prst="rect">
            <a:avLst/>
          </a:prstGeom>
          <a:solidFill>
            <a:srgbClr val="0000FF"/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8" name="Rounded Rectangle 147"/>
          <p:cNvSpPr/>
          <p:nvPr/>
        </p:nvSpPr>
        <p:spPr>
          <a:xfrm>
            <a:off x="3292630" y="3126972"/>
            <a:ext cx="900000" cy="30049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3248526" y="849301"/>
            <a:ext cx="900000" cy="30049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1850589" y="2253929"/>
            <a:ext cx="900000" cy="30049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3983943" y="2246028"/>
            <a:ext cx="720000" cy="30049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429000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662288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921712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39400" y="2586733"/>
            <a:ext cx="5328000" cy="15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188582" y="2583262"/>
            <a:ext cx="972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16200000">
            <a:off x="953529" y="2586418"/>
            <a:ext cx="4504167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182644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82644" y="230977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82644" y="2066896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82644" y="1326663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2156" y="1075379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82644" y="828306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2156" y="568151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95008" y="4552972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87270" y="4310101"/>
            <a:ext cx="396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189070" y="3569860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82644" y="3318576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186130" y="3071511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188582" y="2811341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4044" y="2172034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62922" y="1932128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62922" y="1685551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62922" y="1192383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62922" y="942819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62922" y="694034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7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62922" y="435576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8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95600" y="4413519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-8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04478" y="4173620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-7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04478" y="3927036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04478" y="3680452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04478" y="3433860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04478" y="3184304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04478" y="2935511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13356" y="2677061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1810" y="101548"/>
            <a:ext cx="328936" cy="33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62082" y="4711467"/>
            <a:ext cx="378630" cy="33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Y′</a:t>
            </a:r>
          </a:p>
        </p:txBody>
      </p:sp>
      <p:sp>
        <p:nvSpPr>
          <p:cNvPr id="45" name="Oval 44"/>
          <p:cNvSpPr/>
          <p:nvPr/>
        </p:nvSpPr>
        <p:spPr>
          <a:xfrm>
            <a:off x="3182644" y="1825216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182644" y="1573728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62922" y="1438967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7270" y="3816925"/>
            <a:ext cx="396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187270" y="4054623"/>
            <a:ext cx="396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20691" y="2530937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56875" y="2530937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97090" y="2530937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40713" y="2530937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82308" y="2530937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15025" y="2530937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61383" y="2530937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7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11444" y="2530937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8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141956" y="2515634"/>
            <a:ext cx="280846" cy="323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</a:rPr>
              <a:t>0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248949" y="2541306"/>
            <a:ext cx="27443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9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54620" y="2541306"/>
            <a:ext cx="367408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10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95170" y="2537837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-9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31354" y="2537837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-8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69" y="2537837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-7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15192" y="2537837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856787" y="2537837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089504" y="2537837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335862" y="2537837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585923" y="2537837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823428" y="2530434"/>
            <a:ext cx="33054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8802" y="2546005"/>
            <a:ext cx="42191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-10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392966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626254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5118966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369512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602800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62000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995288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254712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488000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2218678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2451966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2702512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2935800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88020" y="2414718"/>
            <a:ext cx="344966" cy="33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2780" y="2417236"/>
            <a:ext cx="394660" cy="33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X′</a:t>
            </a:r>
          </a:p>
        </p:txBody>
      </p:sp>
      <p:sp>
        <p:nvSpPr>
          <p:cNvPr id="94" name="Oval 93"/>
          <p:cNvSpPr/>
          <p:nvPr/>
        </p:nvSpPr>
        <p:spPr>
          <a:xfrm>
            <a:off x="4145475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1745909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1989462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4868683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98" name="Cloud 97"/>
          <p:cNvSpPr/>
          <p:nvPr/>
        </p:nvSpPr>
        <p:spPr bwMode="auto">
          <a:xfrm flipH="1" flipV="1">
            <a:off x="3831312" y="1007523"/>
            <a:ext cx="2931885" cy="10706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76720" y="1257526"/>
            <a:ext cx="2592821" cy="7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In the coordinate plane, points can also lie on any of the axis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50673" y="1365349"/>
            <a:ext cx="2592821" cy="52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Let us consider a point A on the x - axis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4132416" y="2548065"/>
            <a:ext cx="108000" cy="1081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932900" y="2270340"/>
            <a:ext cx="31451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093547" y="2253889"/>
            <a:ext cx="1595309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(X–coordinate,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438014" y="2264922"/>
            <a:ext cx="145905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Y–coordinate)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38632" y="2250628"/>
            <a:ext cx="42191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(4,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422546" y="2253557"/>
            <a:ext cx="360996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0)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Cloud 108"/>
          <p:cNvSpPr/>
          <p:nvPr/>
        </p:nvSpPr>
        <p:spPr bwMode="auto">
          <a:xfrm flipH="1" flipV="1">
            <a:off x="3903572" y="1014400"/>
            <a:ext cx="2931885" cy="10706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36074" y="1144146"/>
            <a:ext cx="2592821" cy="52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Here, the point lies on the x - axis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867162" y="1620157"/>
            <a:ext cx="2592821" cy="3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So its x – coordinate is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63571" y="1629754"/>
            <a:ext cx="405924" cy="3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?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216500" y="1590603"/>
            <a:ext cx="325730" cy="369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16" name="Cloud 115"/>
          <p:cNvSpPr/>
          <p:nvPr/>
        </p:nvSpPr>
        <p:spPr bwMode="auto">
          <a:xfrm flipH="1" flipV="1">
            <a:off x="3830099" y="1002633"/>
            <a:ext cx="3005357" cy="10706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22933" y="1309656"/>
            <a:ext cx="2592821" cy="52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Now drop a perpendicular from A on the y - axis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41004" y="1417167"/>
            <a:ext cx="2592821" cy="52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Where does it intersect the y - axis ?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805464" y="1406082"/>
            <a:ext cx="1152880" cy="369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Comic Sans MS" panose="030F0702030302020204" pitchFamily="66" charset="0"/>
              </a:rPr>
              <a:t>At ‘zero’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107063" y="1410268"/>
            <a:ext cx="2592821" cy="3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so its y – coordinate is ?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31277" y="1420543"/>
            <a:ext cx="325730" cy="369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25" name="Cloud 124"/>
          <p:cNvSpPr/>
          <p:nvPr/>
        </p:nvSpPr>
        <p:spPr bwMode="auto">
          <a:xfrm flipH="1" flipV="1">
            <a:off x="235154" y="1075379"/>
            <a:ext cx="2797209" cy="117172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59218" y="1537958"/>
            <a:ext cx="2592821" cy="52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Let us take another point B on the x - axis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796629" y="2275261"/>
            <a:ext cx="31451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993112" y="2265148"/>
            <a:ext cx="909223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    ,    )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070267" y="2286035"/>
            <a:ext cx="514885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–5 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969046" y="2553621"/>
            <a:ext cx="108000" cy="1081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423232" y="2287210"/>
            <a:ext cx="303288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Cloud 152"/>
          <p:cNvSpPr/>
          <p:nvPr/>
        </p:nvSpPr>
        <p:spPr bwMode="auto">
          <a:xfrm flipH="1" flipV="1">
            <a:off x="3867162" y="1006255"/>
            <a:ext cx="2931885" cy="10706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013074" y="1340906"/>
            <a:ext cx="2592821" cy="52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Let us consider a point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C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on the y - axis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172250" y="859515"/>
            <a:ext cx="317716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365823" y="830821"/>
            <a:ext cx="1595309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(X–coordinate,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740881" y="842382"/>
            <a:ext cx="1459054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Y–coordinate)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9" name="Cloud 158"/>
          <p:cNvSpPr/>
          <p:nvPr/>
        </p:nvSpPr>
        <p:spPr bwMode="auto">
          <a:xfrm flipH="1" flipV="1">
            <a:off x="3846947" y="1179435"/>
            <a:ext cx="2931885" cy="10706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003142" y="1348729"/>
            <a:ext cx="2592821" cy="52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Here, the point lies on the y - axis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901881" y="1757483"/>
            <a:ext cx="2592821" cy="3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So its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y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– coordinate is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174329" y="1740147"/>
            <a:ext cx="405924" cy="3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?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214426" y="1723960"/>
            <a:ext cx="325730" cy="369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728509" y="829683"/>
            <a:ext cx="360996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6)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5" name="Cloud 164"/>
          <p:cNvSpPr/>
          <p:nvPr/>
        </p:nvSpPr>
        <p:spPr bwMode="auto">
          <a:xfrm flipH="1" flipV="1">
            <a:off x="235155" y="1067993"/>
            <a:ext cx="2812843" cy="116246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36943" y="1480549"/>
            <a:ext cx="2592821" cy="52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Now drop a perpendicular from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C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on the x - axis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35157" y="1453537"/>
            <a:ext cx="2592821" cy="52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Where does it intersect the x - axis ?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923666" y="1572966"/>
            <a:ext cx="1152880" cy="369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Comic Sans MS" panose="030F0702030302020204" pitchFamily="66" charset="0"/>
              </a:rPr>
              <a:t>At ‘zero’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72318" y="1579391"/>
            <a:ext cx="2592821" cy="3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so its x – coordinate is ?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337242" y="1603773"/>
            <a:ext cx="325730" cy="369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Comic Sans MS" panose="030F0702030302020204" pitchFamily="66" charset="0"/>
              </a:rPr>
              <a:t>0</a:t>
            </a:r>
          </a:p>
        </p:txBody>
      </p:sp>
      <p:cxnSp>
        <p:nvCxnSpPr>
          <p:cNvPr id="171" name="Straight Connector 170"/>
          <p:cNvCxnSpPr/>
          <p:nvPr/>
        </p:nvCxnSpPr>
        <p:spPr>
          <a:xfrm rot="5400000" flipV="1">
            <a:off x="2466134" y="1837989"/>
            <a:ext cx="147736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3149917" y="1067993"/>
            <a:ext cx="108000" cy="1081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182644" y="2565245"/>
            <a:ext cx="36000" cy="36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363183" y="836085"/>
            <a:ext cx="421910" cy="308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(0,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3" name="Cloud 172"/>
          <p:cNvSpPr/>
          <p:nvPr/>
        </p:nvSpPr>
        <p:spPr bwMode="auto">
          <a:xfrm flipH="1" flipV="1">
            <a:off x="3420697" y="3243573"/>
            <a:ext cx="3005357" cy="10706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581750" y="3687542"/>
            <a:ext cx="2592821" cy="52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Now, take another point D on y axis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254015" y="3097609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450498" y="3087497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 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,    ) 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27653" y="310838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0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3165444" y="3299850"/>
            <a:ext cx="108000" cy="1081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769316" y="310753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0" name="Cloud 179"/>
          <p:cNvSpPr/>
          <p:nvPr/>
        </p:nvSpPr>
        <p:spPr bwMode="auto">
          <a:xfrm flipH="1" flipV="1">
            <a:off x="3406004" y="1159426"/>
            <a:ext cx="3005357" cy="10706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628915" y="1384998"/>
            <a:ext cx="2592821" cy="7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What do you observe about the y – coordinate of A and B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294640" y="1582028"/>
            <a:ext cx="1281120" cy="369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Comic Sans MS" panose="030F0702030302020204" pitchFamily="66" charset="0"/>
              </a:rPr>
              <a:t>It is zero</a:t>
            </a:r>
          </a:p>
        </p:txBody>
      </p:sp>
      <p:pic>
        <p:nvPicPr>
          <p:cNvPr id="142" name="Picture 141" descr="32887-Curious-Little-Boy-Touching-His-Chin-While-Thinking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7" b="100000" l="0" r="53906"/>
                    </a14:imgEffect>
                  </a14:imgLayer>
                </a14:imgProps>
              </a:ext>
            </a:extLst>
          </a:blip>
          <a:srcRect r="12791"/>
          <a:stretch>
            <a:fillRect/>
          </a:stretch>
        </p:blipFill>
        <p:spPr>
          <a:xfrm>
            <a:off x="1393412" y="3288630"/>
            <a:ext cx="1916266" cy="1933025"/>
          </a:xfrm>
          <a:prstGeom prst="rect">
            <a:avLst/>
          </a:prstGeom>
        </p:spPr>
      </p:pic>
      <p:grpSp>
        <p:nvGrpSpPr>
          <p:cNvPr id="143" name="Group 142"/>
          <p:cNvGrpSpPr/>
          <p:nvPr/>
        </p:nvGrpSpPr>
        <p:grpSpPr>
          <a:xfrm>
            <a:off x="3083174" y="2814009"/>
            <a:ext cx="4222618" cy="1127610"/>
            <a:chOff x="3745489" y="2094568"/>
            <a:chExt cx="4222618" cy="1126567"/>
          </a:xfrm>
        </p:grpSpPr>
        <p:sp>
          <p:nvSpPr>
            <p:cNvPr id="144" name="Oval Callout 143"/>
            <p:cNvSpPr/>
            <p:nvPr/>
          </p:nvSpPr>
          <p:spPr>
            <a:xfrm>
              <a:off x="3745489" y="2094568"/>
              <a:ext cx="4222618" cy="1126567"/>
            </a:xfrm>
            <a:prstGeom prst="wedgeEllipseCallout">
              <a:avLst>
                <a:gd name="adj1" fmla="val -62846"/>
                <a:gd name="adj2" fmla="val 30565"/>
              </a:avLst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109479" y="2398678"/>
              <a:ext cx="35253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660033"/>
                  </a:solidFill>
                  <a:latin typeface="Bookman Old Style" panose="02050604050505020204" pitchFamily="18" charset="0"/>
                </a:rPr>
                <a:t>Any point lying on the x – axis </a:t>
              </a:r>
            </a:p>
            <a:p>
              <a:pPr algn="ctr"/>
              <a:r>
                <a:rPr lang="en-IN" sz="1600" b="1" dirty="0">
                  <a:solidFill>
                    <a:srgbClr val="660033"/>
                  </a:solidFill>
                  <a:latin typeface="Bookman Old Style" panose="02050604050505020204" pitchFamily="18" charset="0"/>
                </a:rPr>
                <a:t>will have its y – coordinate ‘0’</a:t>
              </a:r>
            </a:p>
          </p:txBody>
        </p:sp>
      </p:grpSp>
      <p:sp>
        <p:nvSpPr>
          <p:cNvPr id="150" name="Cloud 149"/>
          <p:cNvSpPr/>
          <p:nvPr/>
        </p:nvSpPr>
        <p:spPr bwMode="auto">
          <a:xfrm flipH="1" flipV="1">
            <a:off x="3346714" y="3412563"/>
            <a:ext cx="3005357" cy="10706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54287" y="3637669"/>
            <a:ext cx="2592821" cy="7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586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What do you observe about the x – coordinate of C and D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235351" y="3835166"/>
            <a:ext cx="1281120" cy="369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Comic Sans MS" panose="030F0702030302020204" pitchFamily="66" charset="0"/>
              </a:rPr>
              <a:t>It is zero</a:t>
            </a:r>
          </a:p>
        </p:txBody>
      </p:sp>
      <p:pic>
        <p:nvPicPr>
          <p:cNvPr id="183" name="Picture 182" descr="32887-Curious-Little-Boy-Touching-His-Chin-While-Thinking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7" b="100000" l="0" r="53906"/>
                    </a14:imgEffect>
                  </a14:imgLayer>
                </a14:imgProps>
              </a:ext>
            </a:extLst>
          </a:blip>
          <a:srcRect r="12791"/>
          <a:stretch>
            <a:fillRect/>
          </a:stretch>
        </p:blipFill>
        <p:spPr>
          <a:xfrm>
            <a:off x="1797064" y="1730749"/>
            <a:ext cx="1916266" cy="1933025"/>
          </a:xfrm>
          <a:prstGeom prst="rect">
            <a:avLst/>
          </a:prstGeom>
        </p:spPr>
      </p:pic>
      <p:grpSp>
        <p:nvGrpSpPr>
          <p:cNvPr id="184" name="Group 183"/>
          <p:cNvGrpSpPr/>
          <p:nvPr/>
        </p:nvGrpSpPr>
        <p:grpSpPr>
          <a:xfrm>
            <a:off x="3386033" y="1301856"/>
            <a:ext cx="4222618" cy="1127610"/>
            <a:chOff x="3745489" y="2094568"/>
            <a:chExt cx="4222618" cy="1126567"/>
          </a:xfrm>
        </p:grpSpPr>
        <p:sp>
          <p:nvSpPr>
            <p:cNvPr id="185" name="Oval Callout 184"/>
            <p:cNvSpPr/>
            <p:nvPr/>
          </p:nvSpPr>
          <p:spPr>
            <a:xfrm>
              <a:off x="3745489" y="2094568"/>
              <a:ext cx="4222618" cy="1126567"/>
            </a:xfrm>
            <a:prstGeom prst="wedgeEllipseCallout">
              <a:avLst>
                <a:gd name="adj1" fmla="val -62846"/>
                <a:gd name="adj2" fmla="val 30565"/>
              </a:avLst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109479" y="2398678"/>
              <a:ext cx="35253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660033"/>
                  </a:solidFill>
                  <a:latin typeface="Bookman Old Style" panose="02050604050505020204" pitchFamily="18" charset="0"/>
                </a:rPr>
                <a:t>Any point lying on the y – axis </a:t>
              </a:r>
            </a:p>
            <a:p>
              <a:pPr algn="ctr"/>
              <a:r>
                <a:rPr lang="en-IN" sz="1600" b="1" dirty="0">
                  <a:solidFill>
                    <a:srgbClr val="660033"/>
                  </a:solidFill>
                  <a:latin typeface="Bookman Old Style" panose="02050604050505020204" pitchFamily="18" charset="0"/>
                </a:rPr>
                <a:t>will have its x – coordinate ‘0’</a:t>
              </a: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949143" y="3735169"/>
            <a:ext cx="4521411" cy="1127610"/>
            <a:chOff x="3641900" y="2094566"/>
            <a:chExt cx="4521411" cy="1126567"/>
          </a:xfrm>
        </p:grpSpPr>
        <p:sp>
          <p:nvSpPr>
            <p:cNvPr id="188" name="Oval Callout 187"/>
            <p:cNvSpPr/>
            <p:nvPr/>
          </p:nvSpPr>
          <p:spPr>
            <a:xfrm flipV="1">
              <a:off x="3641900" y="2094566"/>
              <a:ext cx="4514041" cy="1126567"/>
            </a:xfrm>
            <a:prstGeom prst="wedgeEllipseCallout">
              <a:avLst>
                <a:gd name="adj1" fmla="val -62318"/>
                <a:gd name="adj2" fmla="val 51352"/>
              </a:avLst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714657" y="2321597"/>
              <a:ext cx="44486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b="1" dirty="0" smtClean="0">
                  <a:solidFill>
                    <a:srgbClr val="660033"/>
                  </a:solidFill>
                  <a:latin typeface="Bookman Old Style" panose="02050604050505020204" pitchFamily="18" charset="0"/>
                </a:rPr>
                <a:t>Also the converse, if the y – coordinate </a:t>
              </a:r>
            </a:p>
            <a:p>
              <a:pPr algn="ctr"/>
              <a:r>
                <a:rPr lang="en-IN" sz="1600" b="1" dirty="0" smtClean="0">
                  <a:solidFill>
                    <a:srgbClr val="660033"/>
                  </a:solidFill>
                  <a:latin typeface="Bookman Old Style" panose="02050604050505020204" pitchFamily="18" charset="0"/>
                </a:rPr>
                <a:t>of the point is zero then the point </a:t>
              </a:r>
            </a:p>
            <a:p>
              <a:pPr algn="ctr"/>
              <a:r>
                <a:rPr lang="en-IN" sz="1600" b="1" dirty="0" smtClean="0">
                  <a:solidFill>
                    <a:srgbClr val="660033"/>
                  </a:solidFill>
                  <a:latin typeface="Bookman Old Style" panose="02050604050505020204" pitchFamily="18" charset="0"/>
                </a:rPr>
                <a:t>Lies on the x - axis </a:t>
              </a:r>
              <a:endParaRPr lang="en-IN" sz="1600" b="1" dirty="0">
                <a:solidFill>
                  <a:srgbClr val="660033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3437744" y="2200945"/>
            <a:ext cx="4521411" cy="1127610"/>
            <a:chOff x="3641900" y="2094566"/>
            <a:chExt cx="4521411" cy="1126567"/>
          </a:xfrm>
        </p:grpSpPr>
        <p:sp>
          <p:nvSpPr>
            <p:cNvPr id="191" name="Oval Callout 190"/>
            <p:cNvSpPr/>
            <p:nvPr/>
          </p:nvSpPr>
          <p:spPr>
            <a:xfrm flipV="1">
              <a:off x="3641900" y="2094566"/>
              <a:ext cx="4514041" cy="1126567"/>
            </a:xfrm>
            <a:prstGeom prst="wedgeEllipseCallout">
              <a:avLst>
                <a:gd name="adj1" fmla="val -62318"/>
                <a:gd name="adj2" fmla="val 51352"/>
              </a:avLst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714657" y="2321597"/>
              <a:ext cx="44486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b="1" dirty="0" smtClean="0">
                  <a:solidFill>
                    <a:srgbClr val="660033"/>
                  </a:solidFill>
                  <a:latin typeface="Bookman Old Style" panose="02050604050505020204" pitchFamily="18" charset="0"/>
                </a:rPr>
                <a:t>Also the converse, if the x – coordinate </a:t>
              </a:r>
            </a:p>
            <a:p>
              <a:pPr algn="ctr"/>
              <a:r>
                <a:rPr lang="en-IN" sz="1600" b="1" dirty="0" smtClean="0">
                  <a:solidFill>
                    <a:srgbClr val="660033"/>
                  </a:solidFill>
                  <a:latin typeface="Bookman Old Style" panose="02050604050505020204" pitchFamily="18" charset="0"/>
                </a:rPr>
                <a:t>of the point is zero then the point </a:t>
              </a:r>
            </a:p>
            <a:p>
              <a:pPr algn="ctr"/>
              <a:r>
                <a:rPr lang="en-IN" sz="1600" b="1" dirty="0" smtClean="0">
                  <a:solidFill>
                    <a:srgbClr val="660033"/>
                  </a:solidFill>
                  <a:latin typeface="Bookman Old Style" panose="02050604050505020204" pitchFamily="18" charset="0"/>
                </a:rPr>
                <a:t>Lies on the y - axis </a:t>
              </a:r>
              <a:endParaRPr lang="en-IN" sz="1600" b="1" dirty="0">
                <a:solidFill>
                  <a:srgbClr val="660033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44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5679E-6 L -0.10711 -0.00463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-24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3" presetClass="emph" presetSubtype="2" repeatCount="3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6" presetClass="emph" presetSubtype="0" repeatCount="300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9" dur="500" fill="hold"/>
                                        <p:tgtEl>
                                          <p:spTgt spid="5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20" presetID="3" presetClass="emph" presetSubtype="2" repeatCount="300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6.17284E-7 L -0.11615 0.00216 " pathEditMode="relative" rAng="0" ptsTypes="AA">
                                      <p:cBhvr>
                                        <p:cTn id="35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500"/>
                            </p:stCondLst>
                            <p:childTnLst>
                              <p:par>
                                <p:cTn id="4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000"/>
                            </p:stCondLst>
                            <p:childTnLst>
                              <p:par>
                                <p:cTn id="5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8" grpId="1" animBg="1"/>
      <p:bldP spid="149" grpId="0" animBg="1"/>
      <p:bldP spid="149" grpId="1" animBg="1"/>
      <p:bldP spid="147" grpId="0" animBg="1"/>
      <p:bldP spid="147" grpId="1" animBg="1"/>
      <p:bldP spid="146" grpId="0" animBg="1"/>
      <p:bldP spid="146" grpId="1" animBg="1"/>
      <p:bldP spid="59" grpId="0"/>
      <p:bldP spid="59" grpId="1"/>
      <p:bldP spid="59" grpId="2"/>
      <p:bldP spid="59" grpId="3"/>
      <p:bldP spid="98" grpId="0" animBg="1"/>
      <p:bldP spid="98" grpId="1" animBg="1"/>
      <p:bldP spid="99" grpId="0"/>
      <p:bldP spid="99" grpId="1"/>
      <p:bldP spid="100" grpId="0"/>
      <p:bldP spid="100" grpId="1"/>
      <p:bldP spid="101" grpId="0" animBg="1"/>
      <p:bldP spid="102" grpId="0"/>
      <p:bldP spid="104" grpId="0"/>
      <p:bldP spid="104" grpId="1"/>
      <p:bldP spid="105" grpId="0"/>
      <p:bldP spid="105" grpId="1"/>
      <p:bldP spid="105" grpId="2"/>
      <p:bldP spid="106" grpId="0"/>
      <p:bldP spid="108" grpId="0"/>
      <p:bldP spid="109" grpId="0" animBg="1"/>
      <p:bldP spid="109" grpId="1" animBg="1"/>
      <p:bldP spid="110" grpId="0"/>
      <p:bldP spid="110" grpId="1"/>
      <p:bldP spid="113" grpId="0"/>
      <p:bldP spid="113" grpId="1"/>
      <p:bldP spid="114" grpId="0"/>
      <p:bldP spid="114" grpId="1"/>
      <p:bldP spid="115" grpId="0"/>
      <p:bldP spid="115" grpId="1"/>
      <p:bldP spid="116" grpId="0" animBg="1"/>
      <p:bldP spid="116" grpId="1" animBg="1"/>
      <p:bldP spid="117" grpId="0"/>
      <p:bldP spid="117" grpId="1"/>
      <p:bldP spid="119" grpId="0"/>
      <p:bldP spid="119" grpId="1"/>
      <p:bldP spid="122" grpId="0"/>
      <p:bldP spid="122" grpId="1"/>
      <p:bldP spid="123" grpId="0"/>
      <p:bldP spid="123" grpId="1"/>
      <p:bldP spid="124" grpId="0"/>
      <p:bldP spid="124" grpId="1"/>
      <p:bldP spid="125" grpId="0" animBg="1"/>
      <p:bldP spid="125" grpId="1" animBg="1"/>
      <p:bldP spid="126" grpId="0"/>
      <p:bldP spid="126" grpId="1"/>
      <p:bldP spid="127" grpId="0"/>
      <p:bldP spid="128" grpId="0"/>
      <p:bldP spid="129" grpId="0"/>
      <p:bldP spid="130" grpId="0" animBg="1"/>
      <p:bldP spid="131" grpId="0"/>
      <p:bldP spid="153" grpId="0" animBg="1"/>
      <p:bldP spid="153" grpId="1" animBg="1"/>
      <p:bldP spid="154" grpId="0"/>
      <p:bldP spid="154" grpId="1"/>
      <p:bldP spid="156" grpId="0"/>
      <p:bldP spid="157" grpId="0"/>
      <p:bldP spid="157" grpId="1"/>
      <p:bldP spid="158" grpId="0"/>
      <p:bldP spid="158" grpId="1"/>
      <p:bldP spid="159" grpId="0" animBg="1"/>
      <p:bldP spid="159" grpId="1" animBg="1"/>
      <p:bldP spid="160" grpId="0"/>
      <p:bldP spid="160" grpId="1"/>
      <p:bldP spid="161" grpId="0"/>
      <p:bldP spid="161" grpId="1"/>
      <p:bldP spid="162" grpId="0"/>
      <p:bldP spid="162" grpId="1"/>
      <p:bldP spid="163" grpId="0"/>
      <p:bldP spid="163" grpId="1"/>
      <p:bldP spid="164" grpId="0"/>
      <p:bldP spid="164" grpId="1"/>
      <p:bldP spid="165" grpId="0" animBg="1"/>
      <p:bldP spid="165" grpId="1" animBg="1"/>
      <p:bldP spid="166" grpId="0"/>
      <p:bldP spid="166" grpId="1"/>
      <p:bldP spid="167" grpId="0"/>
      <p:bldP spid="167" grpId="1"/>
      <p:bldP spid="168" grpId="0"/>
      <p:bldP spid="168" grpId="1"/>
      <p:bldP spid="169" grpId="0"/>
      <p:bldP spid="169" grpId="1"/>
      <p:bldP spid="170" grpId="0"/>
      <p:bldP spid="170" grpId="1"/>
      <p:bldP spid="155" grpId="0" animBg="1"/>
      <p:bldP spid="172" grpId="0"/>
      <p:bldP spid="173" grpId="0" animBg="1"/>
      <p:bldP spid="173" grpId="1" animBg="1"/>
      <p:bldP spid="174" grpId="0"/>
      <p:bldP spid="174" grpId="1"/>
      <p:bldP spid="175" grpId="0"/>
      <p:bldP spid="176" grpId="0"/>
      <p:bldP spid="177" grpId="0"/>
      <p:bldP spid="178" grpId="0" animBg="1"/>
      <p:bldP spid="179" grpId="0"/>
      <p:bldP spid="180" grpId="0" animBg="1"/>
      <p:bldP spid="180" grpId="1" animBg="1"/>
      <p:bldP spid="181" grpId="0"/>
      <p:bldP spid="181" grpId="1"/>
      <p:bldP spid="182" grpId="0"/>
      <p:bldP spid="182" grpId="1"/>
      <p:bldP spid="150" grpId="0" animBg="1"/>
      <p:bldP spid="150" grpId="1" animBg="1"/>
      <p:bldP spid="151" grpId="0"/>
      <p:bldP spid="151" grpId="1"/>
      <p:bldP spid="152" grpId="0"/>
      <p:bldP spid="15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1453</Words>
  <Application>Microsoft Office PowerPoint</Application>
  <PresentationFormat>Custom</PresentationFormat>
  <Paragraphs>356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Rounded MT Bold</vt:lpstr>
      <vt:lpstr>BadaBoom BB</vt:lpstr>
      <vt:lpstr>Bodoni MT</vt:lpstr>
      <vt:lpstr>Book Antiqua</vt:lpstr>
      <vt:lpstr>Bookman Old Style</vt:lpstr>
      <vt:lpstr>Calibri</vt:lpstr>
      <vt:lpstr>Comic Sans MS</vt:lpstr>
      <vt:lpstr>Wingdings</vt:lpstr>
      <vt:lpstr>Office Theme</vt:lpstr>
      <vt:lpstr>3_Office Theme</vt:lpstr>
      <vt:lpstr>PowerPoint Presentation</vt:lpstr>
      <vt:lpstr>Co-ordinate Geometry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T.S BORA</cp:lastModifiedBy>
  <cp:revision>463</cp:revision>
  <dcterms:created xsi:type="dcterms:W3CDTF">2014-02-26T19:12:16Z</dcterms:created>
  <dcterms:modified xsi:type="dcterms:W3CDTF">2022-04-23T03:40:50Z</dcterms:modified>
</cp:coreProperties>
</file>