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287" r:id="rId10"/>
    <p:sldId id="268" r:id="rId11"/>
    <p:sldId id="310" r:id="rId12"/>
  </p:sldIdLst>
  <p:sldSz cx="9144000" cy="514826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82D70"/>
    <a:srgbClr val="008000"/>
    <a:srgbClr val="660066"/>
    <a:srgbClr val="9900CC"/>
    <a:srgbClr val="FF3399"/>
    <a:srgbClr val="77933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2" autoAdjust="0"/>
    <p:restoredTop sz="92518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2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FAFE-A5F3-402C-BA46-3D9FE492012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2631-2A06-4F95-B726-7C494139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2631-2A06-4F95-B726-7C494139F5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+mj-lt"/>
              </a:rPr>
              <a:t>Module 5</a:t>
            </a:r>
            <a:endParaRPr lang="en-IN" sz="6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66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ounded Rectangle 141"/>
          <p:cNvSpPr/>
          <p:nvPr/>
        </p:nvSpPr>
        <p:spPr>
          <a:xfrm>
            <a:off x="7827967" y="1235732"/>
            <a:ext cx="428019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7897966" y="849722"/>
            <a:ext cx="310852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773825"/>
            <a:ext cx="4267198" cy="4207175"/>
          </a:xfrm>
          <a:prstGeom prst="rect">
            <a:avLst/>
          </a:prstGeom>
        </p:spPr>
      </p:pic>
      <p:sp>
        <p:nvSpPr>
          <p:cNvPr id="133" name="Rounded Rectangle 132"/>
          <p:cNvSpPr/>
          <p:nvPr/>
        </p:nvSpPr>
        <p:spPr>
          <a:xfrm>
            <a:off x="7272566" y="1226944"/>
            <a:ext cx="428019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7278916" y="840934"/>
            <a:ext cx="4381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6777266" y="122694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6782198" y="84093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212116" y="1226944"/>
            <a:ext cx="3111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6216183" y="84093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5589817" y="1226944"/>
            <a:ext cx="347434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554918" y="840934"/>
            <a:ext cx="426782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062882" y="122694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464655" y="805164"/>
            <a:ext cx="3858463" cy="778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5021607" y="840934"/>
            <a:ext cx="38100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72188" y="2850359"/>
            <a:ext cx="1463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5303" y="2847978"/>
            <a:ext cx="0" cy="143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225" y="82633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11" y="99000"/>
            <a:ext cx="796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Plot the points (</a:t>
            </a:r>
            <a:r>
              <a:rPr lang="en-US" b="1" i="1" dirty="0">
                <a:solidFill>
                  <a:srgbClr val="0000FF"/>
                </a:solidFill>
                <a:latin typeface="Book Antiqua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Book Antiqua" pitchFamily="18" charset="0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given in the following table on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plane, Use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scale 2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cm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1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unit on the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axis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17170" y="2992512"/>
            <a:ext cx="411369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169808" y="890240"/>
            <a:ext cx="1" cy="4067047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946883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56460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547703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754131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151780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2563785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975721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3378155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3780588" y="297148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151780" y="340250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151780" y="384539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2151780" y="429307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2151780" y="209676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151780" y="165464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151780" y="121253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2151780" y="472169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2151780" y="252856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9359" y="2679359"/>
            <a:ext cx="35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50911" y="792685"/>
            <a:ext cx="3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059" y="2679359"/>
            <a:ext cx="41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X</a:t>
            </a:r>
            <a:r>
              <a:rPr lang="en-US" sz="1600" dirty="0" smtClean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6626" y="4726092"/>
            <a:ext cx="39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Y</a:t>
            </a:r>
            <a:r>
              <a:rPr lang="en-US" sz="1600" dirty="0" smtClean="0">
                <a:latin typeface="Bookman Old Style" pitchFamily="18" charset="0"/>
                <a:sym typeface="Symbol"/>
              </a:rPr>
              <a:t>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42254" y="2418048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42254" y="1976259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42254" y="1538442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42254" y="1092974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5992" y="2990056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66039" y="2990056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65797" y="2990056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5184" y="2964657"/>
            <a:ext cx="2922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0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01180" y="2955131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80624" y="2955131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7714" y="2955131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8300" y="2955131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70313" y="3283741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-1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70313" y="3721893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-2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0313" y="4169160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-3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70313" y="4608047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Bookman Old Style" pitchFamily="18" charset="0"/>
              </a:rPr>
              <a:t>-4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46555" y="2990764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Bookman Old Style" pitchFamily="18" charset="0"/>
              </a:rPr>
              <a:t>1</a:t>
            </a:r>
            <a:endParaRPr lang="en-US" sz="11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4455130" y="1172050"/>
            <a:ext cx="3869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57900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638128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200900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953000" y="805163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471160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685395" y="7849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x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6650" y="78492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man Old Style" pitchFamily="18" charset="0"/>
              </a:rPr>
              <a:t>– </a:t>
            </a:r>
            <a:r>
              <a:rPr lang="en-US" b="1" dirty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486966" y="78492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3.5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6932" y="78492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58216" y="78492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54238" y="78492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76717" y="11709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y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81498" y="11709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98305" y="117093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96932" y="117093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71551" y="117093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4238" y="117093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– </a:t>
            </a:r>
            <a:r>
              <a:rPr lang="en-US" b="1" dirty="0" smtClean="0">
                <a:latin typeface="Bookman Old Style" pitchFamily="18" charset="0"/>
              </a:rPr>
              <a:t>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361713"/>
            <a:ext cx="4906484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Bookman Old Style" pitchFamily="18" charset="0"/>
              </a:rPr>
              <a:t>Use the scale 2cm = 1 unit on the axis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6303" y="745331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Scale: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303" y="952749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On X-axis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46303" y="116016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 cm = 1 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46303" y="157266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On Y-axis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46303" y="1780083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ookman Old Style" pitchFamily="18" charset="0"/>
              </a:rPr>
              <a:t>2</a:t>
            </a:r>
            <a:r>
              <a:rPr lang="en-US" sz="1000" dirty="0" smtClean="0">
                <a:latin typeface="Bookman Old Style" pitchFamily="18" charset="0"/>
              </a:rPr>
              <a:t> cm = 1 unit</a:t>
            </a: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93540" y="1363115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ookman Old Style" pitchFamily="18" charset="0"/>
              </a:rPr>
              <a:t>&amp;</a:t>
            </a:r>
            <a:endParaRPr lang="en-US" sz="1000" dirty="0">
              <a:latin typeface="Bookman Old Style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7772400" y="802481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890918" y="78373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774885" y="116974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– 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1365665" y="2552453"/>
            <a:ext cx="80365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1368514" y="2552700"/>
            <a:ext cx="0" cy="4255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1311363" y="2492188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333508" y="2957272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129192" y="2512739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9174" y="2421731"/>
            <a:ext cx="834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A (-2,1)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540012" y="2931321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3560683" y="2953360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244450" y="2679658"/>
            <a:ext cx="8155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B (3.5,0)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2165980" y="1671391"/>
            <a:ext cx="4114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81955" y="1676400"/>
            <a:ext cx="0" cy="13192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524804" y="1615888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546949" y="295910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132722" y="1636439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590800" y="1545431"/>
            <a:ext cx="834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C (1,3)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2171700" y="2113509"/>
            <a:ext cx="8139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990139" y="2118518"/>
            <a:ext cx="0" cy="8747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2932988" y="2058006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955133" y="2955927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2129547" y="2078557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98984" y="1987549"/>
            <a:ext cx="834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D (2,2)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962030" y="4746307"/>
            <a:ext cx="12072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62025" y="3009900"/>
            <a:ext cx="0" cy="17366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904874" y="4686042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930086" y="2957272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131928" y="4706593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97644" y="4615585"/>
            <a:ext cx="834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E (-3,-4)</a:t>
            </a:r>
            <a:endParaRPr lang="en-US" sz="1100" dirty="0">
              <a:latin typeface="Bookman Old Style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2175753" y="3862143"/>
            <a:ext cx="8139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2994192" y="2997995"/>
            <a:ext cx="0" cy="8747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937041" y="3806640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959186" y="2955131"/>
            <a:ext cx="73152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133600" y="3827191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03037" y="3736183"/>
            <a:ext cx="834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F (2,-2)</a:t>
            </a:r>
            <a:endParaRPr lang="en-US" sz="1100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229" y="361713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plane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1171393" y="1098191"/>
            <a:ext cx="3033946" cy="1077103"/>
          </a:xfrm>
          <a:prstGeom prst="cloudCallout">
            <a:avLst>
              <a:gd name="adj1" fmla="val 34748"/>
              <a:gd name="adj2" fmla="val -10402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9065" y="1256394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Let’s draw the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cartesian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plane first.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6" name="Cloud Callout 115"/>
          <p:cNvSpPr/>
          <p:nvPr/>
        </p:nvSpPr>
        <p:spPr>
          <a:xfrm>
            <a:off x="3295650" y="1971735"/>
            <a:ext cx="3419475" cy="1139766"/>
          </a:xfrm>
          <a:prstGeom prst="cloudCallout">
            <a:avLst>
              <a:gd name="adj1" fmla="val 3550"/>
              <a:gd name="adj2" fmla="val -12909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6146" y="2199369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Cloud Callout 118"/>
          <p:cNvSpPr/>
          <p:nvPr/>
        </p:nvSpPr>
        <p:spPr>
          <a:xfrm>
            <a:off x="3886200" y="1971735"/>
            <a:ext cx="3419475" cy="1139766"/>
          </a:xfrm>
          <a:prstGeom prst="cloudCallout">
            <a:avLst>
              <a:gd name="adj1" fmla="val -7035"/>
              <a:gd name="adj2" fmla="val -9399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487666" y="2180319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2" name="Cloud Callout 121"/>
          <p:cNvSpPr/>
          <p:nvPr/>
        </p:nvSpPr>
        <p:spPr>
          <a:xfrm>
            <a:off x="2619771" y="1985358"/>
            <a:ext cx="3419475" cy="1139766"/>
          </a:xfrm>
          <a:prstGeom prst="cloudCallout">
            <a:avLst>
              <a:gd name="adj1" fmla="val -83637"/>
              <a:gd name="adj2" fmla="val 461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780151" y="2165367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(-2,1)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9" name="Cloud Callout 128"/>
          <p:cNvSpPr/>
          <p:nvPr/>
        </p:nvSpPr>
        <p:spPr>
          <a:xfrm>
            <a:off x="4789343" y="1800052"/>
            <a:ext cx="3419475" cy="1139766"/>
          </a:xfrm>
          <a:prstGeom prst="cloudCallout">
            <a:avLst>
              <a:gd name="adj1" fmla="val -82244"/>
              <a:gd name="adj2" fmla="val 4974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875985" y="1980061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B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(3.5,0)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Cloud Callout 131"/>
          <p:cNvSpPr/>
          <p:nvPr/>
        </p:nvSpPr>
        <p:spPr>
          <a:xfrm>
            <a:off x="4419600" y="1570227"/>
            <a:ext cx="3419475" cy="1139766"/>
          </a:xfrm>
          <a:prstGeom prst="cloudCallout">
            <a:avLst>
              <a:gd name="adj1" fmla="val -100350"/>
              <a:gd name="adj2" fmla="val -3466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621658" y="1750236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C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(1,3)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Cloud Callout 135"/>
          <p:cNvSpPr/>
          <p:nvPr/>
        </p:nvSpPr>
        <p:spPr>
          <a:xfrm>
            <a:off x="4506445" y="1922305"/>
            <a:ext cx="3419475" cy="1139766"/>
          </a:xfrm>
          <a:prstGeom prst="cloudCallout">
            <a:avLst>
              <a:gd name="adj1" fmla="val -91993"/>
              <a:gd name="adj2" fmla="val -235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708503" y="2102314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D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(2,2)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8" name="Cloud Callout 137"/>
          <p:cNvSpPr/>
          <p:nvPr/>
        </p:nvSpPr>
        <p:spPr>
          <a:xfrm>
            <a:off x="2833328" y="3859702"/>
            <a:ext cx="3419475" cy="1139766"/>
          </a:xfrm>
          <a:prstGeom prst="cloudCallout">
            <a:avLst>
              <a:gd name="adj1" fmla="val -100086"/>
              <a:gd name="adj2" fmla="val 2398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952030" y="4039711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E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(-3,-4)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1" name="Cloud Callout 150"/>
          <p:cNvSpPr/>
          <p:nvPr/>
        </p:nvSpPr>
        <p:spPr>
          <a:xfrm>
            <a:off x="4079894" y="2877412"/>
            <a:ext cx="3419475" cy="1139766"/>
          </a:xfrm>
          <a:prstGeom prst="cloudCallout">
            <a:avLst>
              <a:gd name="adj1" fmla="val -79362"/>
              <a:gd name="adj2" fmla="val 2933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198596" y="3057421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F be the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intersection of (2,-2)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40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00"/>
                            </p:stCondLst>
                            <p:childTnLst>
                              <p:par>
                                <p:cTn id="6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500"/>
                            </p:stCondLst>
                            <p:childTnLst>
                              <p:par>
                                <p:cTn id="6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00"/>
                            </p:stCondLst>
                            <p:childTnLst>
                              <p:par>
                                <p:cTn id="7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500"/>
                            </p:stCondLst>
                            <p:childTnLst>
                              <p:par>
                                <p:cTn id="7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3" grpId="0" animBg="1"/>
      <p:bldP spid="143" grpId="1" animBg="1"/>
      <p:bldP spid="133" grpId="0" animBg="1"/>
      <p:bldP spid="133" grpId="1" animBg="1"/>
      <p:bldP spid="134" grpId="0" animBg="1"/>
      <p:bldP spid="134" grpId="1" animBg="1"/>
      <p:bldP spid="131" grpId="0" animBg="1"/>
      <p:bldP spid="131" grpId="1" animBg="1"/>
      <p:bldP spid="127" grpId="0" animBg="1"/>
      <p:bldP spid="127" grpId="1" animBg="1"/>
      <p:bldP spid="126" grpId="0" animBg="1"/>
      <p:bldP spid="126" grpId="1" animBg="1"/>
      <p:bldP spid="124" grpId="0" animBg="1"/>
      <p:bldP spid="124" grpId="1" animBg="1"/>
      <p:bldP spid="120" grpId="0" animBg="1"/>
      <p:bldP spid="120" grpId="1" animBg="1"/>
      <p:bldP spid="118" grpId="0" animBg="1"/>
      <p:bldP spid="118" grpId="1" animBg="1"/>
      <p:bldP spid="115" grpId="0" animBg="1"/>
      <p:bldP spid="115" grpId="1" animBg="1"/>
      <p:bldP spid="88" grpId="0" animBg="1"/>
      <p:bldP spid="113" grpId="0" animBg="1"/>
      <p:bldP spid="113" grpId="1" animBg="1"/>
      <p:bldP spid="2" grpId="0"/>
      <p:bldP spid="3" grpId="0" uiExpand="1" build="allAtOnce"/>
      <p:bldP spid="3" grpId="1" uiExpand="1" build="allAtOnce"/>
      <p:bldP spid="128" grpId="0" animBg="1"/>
      <p:bldP spid="154" grpId="0" animBg="1"/>
      <p:bldP spid="155" grpId="0" animBg="1"/>
      <p:bldP spid="183" grpId="0" animBg="1"/>
      <p:bldP spid="184" grpId="0" animBg="1"/>
      <p:bldP spid="185" grpId="0" animBg="1"/>
      <p:bldP spid="186" grpId="0" animBg="1"/>
      <p:bldP spid="188" grpId="0" animBg="1"/>
      <p:bldP spid="190" grpId="0" animBg="1"/>
      <p:bldP spid="191" grpId="0" animBg="1"/>
      <p:bldP spid="192" grpId="0" animBg="1"/>
      <p:bldP spid="194" grpId="0" animBg="1"/>
      <p:bldP spid="198" grpId="0" animBg="1"/>
      <p:bldP spid="199" grpId="0" animBg="1"/>
      <p:bldP spid="200" grpId="0" animBg="1"/>
      <p:bldP spid="203" grpId="0" animBg="1"/>
      <p:bldP spid="204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3" grpId="0"/>
      <p:bldP spid="84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3" grpId="0"/>
      <p:bldP spid="13" grpId="1"/>
      <p:bldP spid="14" grpId="0"/>
      <p:bldP spid="91" grpId="0"/>
      <p:bldP spid="96" grpId="0"/>
      <p:bldP spid="110" grpId="0"/>
      <p:bldP spid="111" grpId="0"/>
      <p:bldP spid="112" grpId="0"/>
      <p:bldP spid="140" grpId="0"/>
      <p:bldP spid="141" grpId="0"/>
      <p:bldP spid="146" grpId="0" animBg="1"/>
      <p:bldP spid="147" grpId="0" animBg="1"/>
      <p:bldP spid="147" grpId="1" animBg="1"/>
      <p:bldP spid="148" grpId="0" animBg="1"/>
      <p:bldP spid="148" grpId="1" animBg="1"/>
      <p:bldP spid="149" grpId="0"/>
      <p:bldP spid="156" grpId="0" animBg="1"/>
      <p:bldP spid="157" grpId="0" animBg="1"/>
      <p:bldP spid="157" grpId="1" animBg="1"/>
      <p:bldP spid="158" grpId="0"/>
      <p:bldP spid="161" grpId="0" animBg="1"/>
      <p:bldP spid="162" grpId="0" animBg="1"/>
      <p:bldP spid="162" grpId="1" animBg="1"/>
      <p:bldP spid="163" grpId="0" animBg="1"/>
      <p:bldP spid="163" grpId="1" animBg="1"/>
      <p:bldP spid="164" grpId="0"/>
      <p:bldP spid="167" grpId="0" animBg="1"/>
      <p:bldP spid="168" grpId="0" animBg="1"/>
      <p:bldP spid="168" grpId="1" animBg="1"/>
      <p:bldP spid="169" grpId="0" animBg="1"/>
      <p:bldP spid="169" grpId="1" animBg="1"/>
      <p:bldP spid="170" grpId="0"/>
      <p:bldP spid="173" grpId="0" animBg="1"/>
      <p:bldP spid="174" grpId="0" animBg="1"/>
      <p:bldP spid="174" grpId="1" animBg="1"/>
      <p:bldP spid="175" grpId="0" animBg="1"/>
      <p:bldP spid="175" grpId="1" animBg="1"/>
      <p:bldP spid="176" grpId="0"/>
      <p:bldP spid="179" grpId="0" animBg="1"/>
      <p:bldP spid="180" grpId="0" animBg="1"/>
      <p:bldP spid="180" grpId="1" animBg="1"/>
      <p:bldP spid="181" grpId="0" animBg="1"/>
      <p:bldP spid="181" grpId="1" animBg="1"/>
      <p:bldP spid="182" grpId="0"/>
      <p:bldP spid="4" grpId="0"/>
      <p:bldP spid="4" grpId="1"/>
      <p:bldP spid="6" grpId="0" animBg="1"/>
      <p:bldP spid="6" grpId="1" animBg="1"/>
      <p:bldP spid="7" grpId="0"/>
      <p:bldP spid="7" grpId="1"/>
      <p:bldP spid="116" grpId="0" animBg="1"/>
      <p:bldP spid="116" grpId="1" animBg="1"/>
      <p:bldP spid="117" grpId="0"/>
      <p:bldP spid="117" grpId="1"/>
      <p:bldP spid="119" grpId="0" animBg="1"/>
      <p:bldP spid="119" grpId="1" animBg="1"/>
      <p:bldP spid="121" grpId="0"/>
      <p:bldP spid="121" grpId="1"/>
      <p:bldP spid="122" grpId="0" animBg="1"/>
      <p:bldP spid="122" grpId="1" animBg="1"/>
      <p:bldP spid="123" grpId="0"/>
      <p:bldP spid="123" grpId="1"/>
      <p:bldP spid="129" grpId="0" animBg="1"/>
      <p:bldP spid="129" grpId="1" animBg="1"/>
      <p:bldP spid="130" grpId="0"/>
      <p:bldP spid="130" grpId="1"/>
      <p:bldP spid="132" grpId="0" animBg="1"/>
      <p:bldP spid="132" grpId="1" animBg="1"/>
      <p:bldP spid="135" grpId="0"/>
      <p:bldP spid="135" grpId="1"/>
      <p:bldP spid="136" grpId="0" animBg="1"/>
      <p:bldP spid="136" grpId="1" animBg="1"/>
      <p:bldP spid="137" grpId="0"/>
      <p:bldP spid="137" grpId="1"/>
      <p:bldP spid="138" grpId="0" animBg="1"/>
      <p:bldP spid="138" grpId="1" animBg="1"/>
      <p:bldP spid="150" grpId="0"/>
      <p:bldP spid="150" grpId="1"/>
      <p:bldP spid="151" grpId="0" animBg="1"/>
      <p:bldP spid="151" grpId="1" animBg="1"/>
      <p:bldP spid="152" grpId="0"/>
      <p:bldP spid="1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3397"/>
            <a:ext cx="4521199" cy="4457603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52400" y="2878931"/>
            <a:ext cx="448056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393825" y="257890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6200000">
            <a:off x="161925" y="2764632"/>
            <a:ext cx="426720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99528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209600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426294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642987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85491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2066849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278780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2495473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271454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2931242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145554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3359866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57417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278780" y="308817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278780" y="331439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2278780" y="355013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278780" y="377873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278780" y="401685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278780" y="262859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278780" y="239284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278780" y="216186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2278780" y="192612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278780" y="16903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259807" y="1674134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189459" y="2373414"/>
            <a:ext cx="72906" cy="729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626391" y="2840954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59079" y="3533770"/>
            <a:ext cx="72906" cy="729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40895" y="2843582"/>
            <a:ext cx="72906" cy="729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92923" y="156686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038974" y="4041581"/>
            <a:ext cx="261019" cy="2655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524624" y="4035598"/>
            <a:ext cx="271464" cy="2655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072313" y="2726531"/>
            <a:ext cx="357183" cy="2655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557963" y="2720548"/>
            <a:ext cx="371476" cy="2655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520690" y="1583531"/>
            <a:ext cx="1369060" cy="2897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524500" y="758555"/>
            <a:ext cx="1377950" cy="2955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5731"/>
            <a:ext cx="48636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Q. See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figure, and write the following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:</a:t>
            </a:r>
            <a:endParaRPr lang="en-US" sz="1600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748961"/>
            <a:ext cx="3314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)  The co-ordinates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of B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7251" y="1080468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48200" y="1557379"/>
            <a:ext cx="3314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(ii)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co-ordinates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of C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8200" y="2434457"/>
            <a:ext cx="4047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(iii) The point identified by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the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 coordinates ( – 3 ,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– 5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).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23923" y="2999294"/>
            <a:ext cx="386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coordinates (–3, –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5)  are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identified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by the point 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48200" y="3759476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(iv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) 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The point identified by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the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     coordinates ( 2 ,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–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4 ).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64126" y="4307673"/>
            <a:ext cx="378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coordinates (2, –4)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are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 identified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by the point G.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21705" y="282770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86015" y="286581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07097" y="286581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25426" y="286581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2445" y="286581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48447" y="286581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20866" y="28658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08141" y="28658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92241" y="28658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3616" y="28658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7716" y="28658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-6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76714" y="28658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69705" y="251064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69705" y="227727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69705" y="204521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69705" y="181617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69705" y="158227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62561" y="297418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62561" y="320068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62561" y="342895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2561" y="366605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62561" y="389703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70324" y="286581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89120" y="25512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67103" y="516731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4780" y="255127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82343" y="449218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1223963" y="2405063"/>
            <a:ext cx="0" cy="4762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23962" y="2406668"/>
            <a:ext cx="10795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61331" y="2874169"/>
            <a:ext cx="1" cy="11620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295525" y="4038608"/>
            <a:ext cx="10826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375025" y="2879726"/>
            <a:ext cx="0" cy="11564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298702" y="3802855"/>
            <a:ext cx="4286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727247" y="2876550"/>
            <a:ext cx="6428" cy="919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2695695" y="3764759"/>
            <a:ext cx="72906" cy="729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3335458" y="3993351"/>
            <a:ext cx="72906" cy="729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2800" y="395843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95400" y="3904475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03425" y="350758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92400" y="371713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62350" y="265033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81070" y="229653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39164" y="1080468"/>
            <a:ext cx="3371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solidFill>
                  <a:prstClr val="black"/>
                </a:solidFill>
                <a:latin typeface="Bookman Old Style"/>
              </a:rPr>
              <a:t>The coordinates of B are (–5, 2).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58023" y="753406"/>
            <a:ext cx="203613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co-ordinates </a:t>
            </a:r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of 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5788" y="2363594"/>
            <a:ext cx="150018" cy="142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3398" y="2296532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,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400" y="2296532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71524" y="2363594"/>
            <a:ext cx="138465" cy="165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8274" y="229653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7978" y="2296532"/>
            <a:ext cx="234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2032" y="229653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4853" y="2296532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Cloud Callout 118"/>
          <p:cNvSpPr/>
          <p:nvPr/>
        </p:nvSpPr>
        <p:spPr>
          <a:xfrm>
            <a:off x="761708" y="938173"/>
            <a:ext cx="3905251" cy="1331158"/>
          </a:xfrm>
          <a:prstGeom prst="cloudCallout">
            <a:avLst>
              <a:gd name="adj1" fmla="val -43462"/>
              <a:gd name="adj2" fmla="val 5519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66800" y="1266826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drop a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from B on the y-axis.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652010" y="1905560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23923" y="1905560"/>
            <a:ext cx="3371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solidFill>
                  <a:prstClr val="black"/>
                </a:solidFill>
                <a:latin typeface="Bookman Old Style"/>
              </a:rPr>
              <a:t>The coordinates of C are (5, –5).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65345" y="2993231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48200" y="4273927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458932" y="1560656"/>
            <a:ext cx="203613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co-ordinates </a:t>
            </a:r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of </a:t>
            </a:r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59248" y="4025493"/>
            <a:ext cx="150018" cy="142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06858" y="3958431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,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06860" y="3958431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842603" y="4026188"/>
            <a:ext cx="167422" cy="165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781734" y="395843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586921" y="3958431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9741" y="39584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Cloud Callout 138"/>
          <p:cNvSpPr/>
          <p:nvPr/>
        </p:nvSpPr>
        <p:spPr>
          <a:xfrm>
            <a:off x="633401" y="1454691"/>
            <a:ext cx="3905251" cy="1331158"/>
          </a:xfrm>
          <a:prstGeom prst="cloudCallout">
            <a:avLst>
              <a:gd name="adj1" fmla="val 21666"/>
              <a:gd name="adj2" fmla="val 13452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5158" y="1751075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drop a 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from C on the x-axis.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Cloud Callout 142"/>
          <p:cNvSpPr/>
          <p:nvPr/>
        </p:nvSpPr>
        <p:spPr>
          <a:xfrm>
            <a:off x="4766343" y="3419297"/>
            <a:ext cx="3905251" cy="1331158"/>
          </a:xfrm>
          <a:prstGeom prst="cloudCallout">
            <a:avLst>
              <a:gd name="adj1" fmla="val -67142"/>
              <a:gd name="adj2" fmla="val -53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23234" y="3721464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drop a perpendicular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from C on the y-axis.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925258" y="3958431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>
              <a:solidFill>
                <a:prstClr val="black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657350" y="4038608"/>
            <a:ext cx="6334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624844" y="3995661"/>
            <a:ext cx="72906" cy="729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3" name="Cloud Callout 152"/>
          <p:cNvSpPr/>
          <p:nvPr/>
        </p:nvSpPr>
        <p:spPr>
          <a:xfrm>
            <a:off x="1760920" y="2090739"/>
            <a:ext cx="2704400" cy="1119186"/>
          </a:xfrm>
          <a:prstGeom prst="cloudCallout">
            <a:avLst>
              <a:gd name="adj1" fmla="val -51136"/>
              <a:gd name="adj2" fmla="val 11565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017544" y="2163663"/>
            <a:ext cx="2255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two lines are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intersecting at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point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69590" y="245625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Point 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8" name="Cloud Callout 157"/>
          <p:cNvSpPr/>
          <p:nvPr/>
        </p:nvSpPr>
        <p:spPr>
          <a:xfrm>
            <a:off x="1913320" y="1683545"/>
            <a:ext cx="2704400" cy="1119186"/>
          </a:xfrm>
          <a:prstGeom prst="cloudCallout">
            <a:avLst>
              <a:gd name="adj1" fmla="val -16620"/>
              <a:gd name="adj2" fmla="val 13154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69944" y="1756469"/>
            <a:ext cx="2255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two lines are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intersecting at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point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721990" y="204906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Point G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5" name="Cloud Callout 114"/>
          <p:cNvSpPr/>
          <p:nvPr/>
        </p:nvSpPr>
        <p:spPr>
          <a:xfrm>
            <a:off x="4114800" y="2116931"/>
            <a:ext cx="3905251" cy="1331158"/>
          </a:xfrm>
          <a:prstGeom prst="cloudCallout">
            <a:avLst>
              <a:gd name="adj1" fmla="val -90796"/>
              <a:gd name="adj2" fmla="val -2742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77196" y="2485053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foot of the 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represents which number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98870" y="2650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6" name="Cloud Callout 115"/>
          <p:cNvSpPr/>
          <p:nvPr/>
        </p:nvSpPr>
        <p:spPr>
          <a:xfrm>
            <a:off x="825346" y="3183731"/>
            <a:ext cx="3905251" cy="1331158"/>
          </a:xfrm>
          <a:prstGeom prst="cloudCallout">
            <a:avLst>
              <a:gd name="adj1" fmla="val -38543"/>
              <a:gd name="adj2" fmla="val -5654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19061" y="354705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foot of the 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represents which number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7793" y="36966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-5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7" name="Cloud Callout 116"/>
          <p:cNvSpPr/>
          <p:nvPr/>
        </p:nvSpPr>
        <p:spPr>
          <a:xfrm>
            <a:off x="708274" y="1448229"/>
            <a:ext cx="3905251" cy="1331158"/>
          </a:xfrm>
          <a:prstGeom prst="cloudCallout">
            <a:avLst>
              <a:gd name="adj1" fmla="val 16446"/>
              <a:gd name="adj2" fmla="val 6363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88863" y="1812602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foot of the 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represents which number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569870" y="196221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8" name="Cloud Callout 117"/>
          <p:cNvSpPr/>
          <p:nvPr/>
        </p:nvSpPr>
        <p:spPr>
          <a:xfrm>
            <a:off x="4070410" y="2578354"/>
            <a:ext cx="3905251" cy="1331158"/>
          </a:xfrm>
          <a:prstGeom prst="cloudCallout">
            <a:avLst>
              <a:gd name="adj1" fmla="val -88414"/>
              <a:gd name="adj2" fmla="val 5858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67200" y="291840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foot of the 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represents which number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85932" y="30680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-5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8" name="Cloud Callout 107"/>
          <p:cNvSpPr/>
          <p:nvPr/>
        </p:nvSpPr>
        <p:spPr>
          <a:xfrm>
            <a:off x="761999" y="3005892"/>
            <a:ext cx="3905251" cy="1331158"/>
          </a:xfrm>
          <a:prstGeom prst="cloudCallout">
            <a:avLst>
              <a:gd name="adj1" fmla="val -41795"/>
              <a:gd name="adj2" fmla="val -8326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53911" y="3362400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drop a perpendicular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from B on the x-axis.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500"/>
                            </p:stCondLst>
                            <p:childTnLst>
                              <p:par>
                                <p:cTn id="3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0"/>
                            </p:stCondLst>
                            <p:childTnLst>
                              <p:par>
                                <p:cTn id="3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0"/>
                            </p:stCondLst>
                            <p:childTnLst>
                              <p:par>
                                <p:cTn id="4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500"/>
                            </p:stCondLst>
                            <p:childTnLst>
                              <p:par>
                                <p:cTn id="48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000"/>
                            </p:stCondLst>
                            <p:childTnLst>
                              <p:par>
                                <p:cTn id="5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000"/>
                            </p:stCondLst>
                            <p:childTnLst>
                              <p:par>
                                <p:cTn id="5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500"/>
                            </p:stCondLst>
                            <p:childTnLst>
                              <p:par>
                                <p:cTn id="61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500"/>
                            </p:stCondLst>
                            <p:childTnLst>
                              <p:par>
                                <p:cTn id="619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500"/>
                            </p:stCondLst>
                            <p:childTnLst>
                              <p:par>
                                <p:cTn id="6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2000"/>
                            </p:stCondLst>
                            <p:childTnLst>
                              <p:par>
                                <p:cTn id="6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00"/>
                            </p:stCondLst>
                            <p:childTnLst>
                              <p:par>
                                <p:cTn id="6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500"/>
                            </p:stCondLst>
                            <p:childTnLst>
                              <p:par>
                                <p:cTn id="69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3500"/>
                            </p:stCondLst>
                            <p:childTnLst>
                              <p:par>
                                <p:cTn id="70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500"/>
                            </p:stCondLst>
                            <p:childTnLst>
                              <p:par>
                                <p:cTn id="7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1500"/>
                            </p:stCondLst>
                            <p:childTnLst>
                              <p:par>
                                <p:cTn id="7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000"/>
                            </p:stCondLst>
                            <p:childTnLst>
                              <p:par>
                                <p:cTn id="7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500"/>
                            </p:stCondLst>
                            <p:childTnLst>
                              <p:par>
                                <p:cTn id="7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1000"/>
                            </p:stCondLst>
                            <p:childTnLst>
                              <p:par>
                                <p:cTn id="7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23" grpId="0" animBg="1"/>
      <p:bldP spid="148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63" grpId="0" animBg="1"/>
      <p:bldP spid="60" grpId="0" animBg="1"/>
      <p:bldP spid="60" grpId="1" animBg="1"/>
      <p:bldP spid="165" grpId="0" animBg="1"/>
      <p:bldP spid="61" grpId="0" animBg="1"/>
      <p:bldP spid="56" grpId="0" animBg="1"/>
      <p:bldP spid="161" grpId="0"/>
      <p:bldP spid="156" grpId="0" animBg="1"/>
      <p:bldP spid="156" grpId="1" animBg="1"/>
      <p:bldP spid="157" grpId="0" animBg="1"/>
      <p:bldP spid="157" grpId="1" animBg="1"/>
      <p:bldP spid="152" grpId="0" animBg="1"/>
      <p:bldP spid="152" grpId="1" animBg="1"/>
      <p:bldP spid="151" grpId="0" animBg="1"/>
      <p:bldP spid="151" grpId="1" animBg="1"/>
      <p:bldP spid="130" grpId="0" animBg="1"/>
      <p:bldP spid="130" grpId="1" animBg="1"/>
      <p:bldP spid="125" grpId="0" animBg="1"/>
      <p:bldP spid="125" grpId="1" animBg="1"/>
      <p:bldP spid="3" grpId="0"/>
      <p:bldP spid="5" grpId="0"/>
      <p:bldP spid="15" grpId="0"/>
      <p:bldP spid="53" grpId="0"/>
      <p:bldP spid="65" grpId="0"/>
      <p:bldP spid="66" grpId="0"/>
      <p:bldP spid="67" grpId="0"/>
      <p:bldP spid="67" grpId="1"/>
      <p:bldP spid="68" grpId="0"/>
      <p:bldP spid="69" grpId="0"/>
      <p:bldP spid="70" grpId="0"/>
      <p:bldP spid="70" grpId="1"/>
      <p:bldP spid="71" grpId="0"/>
      <p:bldP spid="72" grpId="0"/>
      <p:bldP spid="73" grpId="0"/>
      <p:bldP spid="73" grpId="1"/>
      <p:bldP spid="74" grpId="0"/>
      <p:bldP spid="74" grpId="1"/>
      <p:bldP spid="75" grpId="0"/>
      <p:bldP spid="76" grpId="0"/>
      <p:bldP spid="77" grpId="0"/>
      <p:bldP spid="78" grpId="0"/>
      <p:bldP spid="78" grpId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5" grpId="1"/>
      <p:bldP spid="86" grpId="0"/>
      <p:bldP spid="86" grpId="1"/>
      <p:bldP spid="86" grpId="2"/>
      <p:bldP spid="87" grpId="0"/>
      <p:bldP spid="88" grpId="0"/>
      <p:bldP spid="89" grpId="0"/>
      <p:bldP spid="90" grpId="0"/>
      <p:bldP spid="91" grpId="0"/>
      <p:bldP spid="98" grpId="0" animBg="1"/>
      <p:bldP spid="99" grpId="0" animBg="1"/>
      <p:bldP spid="99" grpId="1" animBg="1"/>
      <p:bldP spid="25" grpId="0"/>
      <p:bldP spid="25" grpId="1"/>
      <p:bldP spid="101" grpId="0"/>
      <p:bldP spid="101" grpId="1"/>
      <p:bldP spid="102" grpId="0"/>
      <p:bldP spid="103" grpId="0"/>
      <p:bldP spid="103" grpId="1"/>
      <p:bldP spid="104" grpId="0"/>
      <p:bldP spid="105" grpId="0"/>
      <p:bldP spid="105" grpId="1"/>
      <p:bldP spid="31" grpId="0"/>
      <p:bldP spid="33" grpId="0"/>
      <p:bldP spid="33" grpId="1"/>
      <p:bldP spid="107" grpId="0" animBg="1"/>
      <p:bldP spid="107" grpId="1" animBg="1"/>
      <p:bldP spid="35" grpId="0"/>
      <p:bldP spid="41" grpId="0"/>
      <p:bldP spid="41" grpId="1"/>
      <p:bldP spid="114" grpId="0" animBg="1"/>
      <p:bldP spid="114" grpId="1" animBg="1"/>
      <p:bldP spid="112" grpId="0"/>
      <p:bldP spid="112" grpId="1"/>
      <p:bldP spid="43" grpId="0"/>
      <p:bldP spid="113" grpId="0"/>
      <p:bldP spid="124" grpId="0"/>
      <p:bldP spid="119" grpId="0" animBg="1"/>
      <p:bldP spid="119" grpId="1" animBg="1"/>
      <p:bldP spid="120" grpId="0"/>
      <p:bldP spid="120" grpId="1"/>
      <p:bldP spid="126" grpId="0"/>
      <p:bldP spid="127" grpId="0"/>
      <p:bldP spid="128" grpId="0"/>
      <p:bldP spid="129" grpId="0"/>
      <p:bldP spid="131" grpId="0"/>
      <p:bldP spid="131" grpId="1"/>
      <p:bldP spid="132" grpId="0" animBg="1"/>
      <p:bldP spid="132" grpId="1" animBg="1"/>
      <p:bldP spid="133" grpId="0"/>
      <p:bldP spid="134" grpId="0"/>
      <p:bldP spid="134" grpId="1"/>
      <p:bldP spid="135" grpId="0" animBg="1"/>
      <p:bldP spid="135" grpId="1" animBg="1"/>
      <p:bldP spid="136" grpId="0"/>
      <p:bldP spid="136" grpId="1"/>
      <p:bldP spid="137" grpId="0"/>
      <p:bldP spid="138" grpId="0"/>
      <p:bldP spid="139" grpId="0" animBg="1"/>
      <p:bldP spid="139" grpId="1" animBg="1"/>
      <p:bldP spid="140" grpId="0"/>
      <p:bldP spid="140" grpId="1"/>
      <p:bldP spid="143" grpId="0" animBg="1"/>
      <p:bldP spid="143" grpId="1" animBg="1"/>
      <p:bldP spid="144" grpId="0"/>
      <p:bldP spid="144" grpId="1"/>
      <p:bldP spid="147" grpId="0"/>
      <p:bldP spid="100" grpId="0" animBg="1"/>
      <p:bldP spid="153" grpId="0" animBg="1"/>
      <p:bldP spid="153" grpId="1" animBg="1"/>
      <p:bldP spid="154" grpId="0"/>
      <p:bldP spid="154" grpId="1"/>
      <p:bldP spid="155" grpId="0"/>
      <p:bldP spid="155" grpId="1"/>
      <p:bldP spid="158" grpId="0" animBg="1"/>
      <p:bldP spid="158" grpId="1" animBg="1"/>
      <p:bldP spid="159" grpId="0"/>
      <p:bldP spid="159" grpId="1"/>
      <p:bldP spid="160" grpId="0"/>
      <p:bldP spid="160" grpId="1"/>
      <p:bldP spid="115" grpId="0" animBg="1"/>
      <p:bldP spid="115" grpId="1" animBg="1"/>
      <p:bldP spid="121" grpId="0"/>
      <p:bldP spid="121" grpId="1"/>
      <p:bldP spid="122" grpId="0"/>
      <p:bldP spid="122" grpId="1"/>
      <p:bldP spid="116" grpId="0" animBg="1"/>
      <p:bldP spid="116" grpId="1" animBg="1"/>
      <p:bldP spid="111" grpId="0"/>
      <p:bldP spid="111" grpId="1"/>
      <p:bldP spid="39" grpId="0"/>
      <p:bldP spid="39" grpId="1"/>
      <p:bldP spid="117" grpId="0" animBg="1"/>
      <p:bldP spid="117" grpId="1" animBg="1"/>
      <p:bldP spid="141" grpId="0"/>
      <p:bldP spid="141" grpId="1"/>
      <p:bldP spid="142" grpId="0"/>
      <p:bldP spid="142" grpId="1"/>
      <p:bldP spid="118" grpId="0" animBg="1"/>
      <p:bldP spid="118" grpId="1" animBg="1"/>
      <p:bldP spid="145" grpId="0"/>
      <p:bldP spid="145" grpId="1"/>
      <p:bldP spid="146" grpId="0"/>
      <p:bldP spid="146" grpId="1"/>
      <p:bldP spid="108" grpId="0" animBg="1"/>
      <p:bldP spid="108" grpId="1" animBg="1"/>
      <p:bldP spid="109" grpId="0"/>
      <p:bldP spid="1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5816600" y="2351881"/>
            <a:ext cx="1369060" cy="3260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764212" y="1554274"/>
            <a:ext cx="962025" cy="2655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62613" y="631031"/>
            <a:ext cx="962025" cy="2655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43790" y="592931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(v) The abscissa of the point D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843790" y="1500310"/>
            <a:ext cx="407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(vi) The ordinate of the point H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843790" y="234553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(vii) The coordinates of point L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6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43790" y="3395654"/>
            <a:ext cx="43002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(viii) The coordinates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/>
              </a:rPr>
              <a:t>the point </a:t>
            </a:r>
            <a:r>
              <a:rPr lang="en-US" sz="1600" b="1" dirty="0">
                <a:solidFill>
                  <a:srgbClr val="0000FF"/>
                </a:solidFill>
                <a:latin typeface="Bookman Old Style"/>
              </a:rPr>
              <a:t>M.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225934" y="959025"/>
            <a:ext cx="3541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abscissa of the point D is 6.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5934" y="1870549"/>
            <a:ext cx="3562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ordinate of the point H is – 3.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225934" y="2714986"/>
            <a:ext cx="35621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coordinates of the point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L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are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(0, 5).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225934" y="4021527"/>
            <a:ext cx="3805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coordinates of the point </a:t>
            </a:r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M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/>
              </a:rPr>
              <a:t>are (–</a:t>
            </a:r>
            <a:r>
              <a:rPr lang="en-US" sz="1600" dirty="0">
                <a:solidFill>
                  <a:prstClr val="black"/>
                </a:solidFill>
                <a:latin typeface="Bookman Old Style"/>
              </a:rPr>
              <a:t>3, 0).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282343" y="449218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3397"/>
            <a:ext cx="4521199" cy="4457603"/>
          </a:xfrm>
          <a:prstGeom prst="rect">
            <a:avLst/>
          </a:prstGeom>
        </p:spPr>
      </p:pic>
      <p:cxnSp>
        <p:nvCxnSpPr>
          <p:cNvPr id="134" name="Straight Connector 133"/>
          <p:cNvCxnSpPr/>
          <p:nvPr/>
        </p:nvCxnSpPr>
        <p:spPr>
          <a:xfrm>
            <a:off x="152400" y="2878931"/>
            <a:ext cx="448056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>
            <a:off x="161925" y="2764632"/>
            <a:ext cx="426720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99528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1209600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426294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642987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85491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066849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2278780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495473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271454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931242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3145554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3359866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3574178" y="286195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2278780" y="308817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2278780" y="331439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2278780" y="355013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2278780" y="377873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2278780" y="401685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2278780" y="262859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2278780" y="239284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78780" y="216186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2278780" y="192612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2278780" y="16903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21705" y="282770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79199" y="28594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600281" y="28594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18610" y="28594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35629" y="28594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241631" y="28594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943100" y="2859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30375" y="2859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514475" y="2859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85850" y="2859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69950" y="2859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-6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98948" y="2859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5416" y="251697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255416" y="228361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255416" y="205155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255416" y="18225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55416" y="158861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48272" y="29773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48272" y="320386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48272" y="343213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48272" y="366923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248272" y="390020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463508" y="28594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89120" y="25512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67103" y="516731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4780" y="255127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82343" y="449218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223963" y="2405063"/>
            <a:ext cx="0" cy="4762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219200" y="2409049"/>
            <a:ext cx="10795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1167038" y="2355754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1659733" y="2874169"/>
            <a:ext cx="1" cy="11644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295526" y="4041775"/>
            <a:ext cx="10286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21050" y="2879726"/>
            <a:ext cx="0" cy="1165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298702" y="3794919"/>
            <a:ext cx="4286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724150" y="2876550"/>
            <a:ext cx="12700" cy="9112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2666130" y="3729334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3261443" y="3984921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52800" y="395843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42995" y="388540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992172" y="3507581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93640" y="371713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447483" y="261223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97737" y="229653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3398" y="2296532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,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237312" y="3517106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17978" y="2296532"/>
            <a:ext cx="234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92032" y="229653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3535112" y="2822757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04853" y="2296532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506858" y="3958431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,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586921" y="3958431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749741" y="397353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25258" y="3958431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>
              <a:solidFill>
                <a:prstClr val="black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1651000" y="4041775"/>
            <a:ext cx="6397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1599246" y="3986732"/>
            <a:ext cx="112985" cy="11298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667251" y="934418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02447" y="155495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255045" y="1662229"/>
            <a:ext cx="85722" cy="8646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667250" y="1854577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667249" y="2707259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667248" y="4009160"/>
            <a:ext cx="666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sz="16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97" name="Cloud Callout 196"/>
          <p:cNvSpPr/>
          <p:nvPr/>
        </p:nvSpPr>
        <p:spPr>
          <a:xfrm>
            <a:off x="5334001" y="1517180"/>
            <a:ext cx="2819399" cy="1059171"/>
          </a:xfrm>
          <a:prstGeom prst="cloudCallout">
            <a:avLst>
              <a:gd name="adj1" fmla="val -16779"/>
              <a:gd name="adj2" fmla="val -10225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17833" y="172713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mean by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abscissa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822614" y="18317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 – co-ordinate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0" name="Cloud Callout 199"/>
          <p:cNvSpPr/>
          <p:nvPr/>
        </p:nvSpPr>
        <p:spPr>
          <a:xfrm>
            <a:off x="5114484" y="2462083"/>
            <a:ext cx="3421011" cy="1342657"/>
          </a:xfrm>
          <a:prstGeom prst="cloudCallout">
            <a:avLst>
              <a:gd name="adj1" fmla="val -91121"/>
              <a:gd name="adj2" fmla="val -2298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220142" y="2920255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621835" y="29585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6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3" name="Cloud Callout 202"/>
          <p:cNvSpPr/>
          <p:nvPr/>
        </p:nvSpPr>
        <p:spPr>
          <a:xfrm>
            <a:off x="3886200" y="371960"/>
            <a:ext cx="2819399" cy="1059171"/>
          </a:xfrm>
          <a:prstGeom prst="cloudCallout">
            <a:avLst>
              <a:gd name="adj1" fmla="val 40991"/>
              <a:gd name="adj2" fmla="val 6232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070032" y="58191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mean by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374813" y="686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 – co-ordinate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6" name="Cloud Callout 205"/>
          <p:cNvSpPr/>
          <p:nvPr/>
        </p:nvSpPr>
        <p:spPr>
          <a:xfrm>
            <a:off x="5037189" y="2454643"/>
            <a:ext cx="3421011" cy="1342657"/>
          </a:xfrm>
          <a:prstGeom prst="cloudCallout">
            <a:avLst>
              <a:gd name="adj1" fmla="val -122861"/>
              <a:gd name="adj2" fmla="val 3050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215817" y="2878931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its y co-ordinate?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481470" y="29070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-3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773738" y="234900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coordinates of point 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457324" y="1550187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,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537387" y="1550187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755774" y="155018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  <a:endParaRPr lang="en-US" sz="12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875724" y="1550187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14" name="Cloud Callout 213"/>
          <p:cNvSpPr/>
          <p:nvPr/>
        </p:nvSpPr>
        <p:spPr>
          <a:xfrm>
            <a:off x="492031" y="2764631"/>
            <a:ext cx="3175681" cy="1235869"/>
          </a:xfrm>
          <a:prstGeom prst="cloudCallout">
            <a:avLst>
              <a:gd name="adj1" fmla="val 5569"/>
              <a:gd name="adj2" fmla="val -13149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120125" y="3088481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Point L lies on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529036" y="322698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 - 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52500" y="290750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know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about any point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y –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26468" y="314064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 co-ordinate is 0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510409" y="156396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15316" y="3064680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its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836753" y="3210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745596" y="1569237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3" name="Cloud Callout 222"/>
          <p:cNvSpPr/>
          <p:nvPr/>
        </p:nvSpPr>
        <p:spPr>
          <a:xfrm>
            <a:off x="753386" y="1012035"/>
            <a:ext cx="3175681" cy="1235869"/>
          </a:xfrm>
          <a:prstGeom prst="cloudCallout">
            <a:avLst>
              <a:gd name="adj1" fmla="val -23375"/>
              <a:gd name="adj2" fmla="val 7788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381480" y="1335885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Point M lies on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790391" y="147438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 - 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201330" y="1143298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do we know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about any point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on x –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297951" y="14094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 co-ordinate is 0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23121" y="132481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its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097846" y="13959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-3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393825" y="255945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1612904" y="2833811"/>
            <a:ext cx="85722" cy="8646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610827" y="2559457"/>
            <a:ext cx="481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(   ,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690890" y="2559457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909277" y="255945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prstClr val="black"/>
                </a:solidFill>
                <a:latin typeface="Book Antiqua" pitchFamily="18" charset="0"/>
              </a:rPr>
              <a:t>y</a:t>
            </a:r>
            <a:endParaRPr lang="en-US" sz="12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29227" y="2559457"/>
            <a:ext cx="185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657155" y="257672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853412" y="257252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5924550" y="3403031"/>
            <a:ext cx="1308100" cy="3260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849941" y="3399634"/>
            <a:ext cx="3033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coordinates of the point 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/>
      <p:bldP spid="125" grpId="0"/>
      <p:bldP spid="126" grpId="0"/>
      <p:bldP spid="128" grpId="0"/>
      <p:bldP spid="129" grpId="0"/>
      <p:bldP spid="155" grpId="0"/>
      <p:bldP spid="158" grpId="0"/>
      <p:bldP spid="191" grpId="0"/>
      <p:bldP spid="192" grpId="0"/>
      <p:bldP spid="193" grpId="0" animBg="1"/>
      <p:bldP spid="194" grpId="0"/>
      <p:bldP spid="195" grpId="0"/>
      <p:bldP spid="196" grpId="0"/>
      <p:bldP spid="197" grpId="0" animBg="1"/>
      <p:bldP spid="197" grpId="1" animBg="1"/>
      <p:bldP spid="198" grpId="0"/>
      <p:bldP spid="198" grpId="1"/>
      <p:bldP spid="199" grpId="0"/>
      <p:bldP spid="199" grpId="1"/>
      <p:bldP spid="200" grpId="0" animBg="1"/>
      <p:bldP spid="200" grpId="1" animBg="1"/>
      <p:bldP spid="201" grpId="0"/>
      <p:bldP spid="201" grpId="1"/>
      <p:bldP spid="202" grpId="0"/>
      <p:bldP spid="202" grpId="1"/>
      <p:bldP spid="203" grpId="0" animBg="1"/>
      <p:bldP spid="203" grpId="1" animBg="1"/>
      <p:bldP spid="204" grpId="0"/>
      <p:bldP spid="204" grpId="1"/>
      <p:bldP spid="205" grpId="0"/>
      <p:bldP spid="205" grpId="1"/>
      <p:bldP spid="206" grpId="0" animBg="1"/>
      <p:bldP spid="206" grpId="1" animBg="1"/>
      <p:bldP spid="207" grpId="0"/>
      <p:bldP spid="207" grpId="1"/>
      <p:bldP spid="208" grpId="0"/>
      <p:bldP spid="208" grpId="1"/>
      <p:bldP spid="209" grpId="0"/>
      <p:bldP spid="209" grpId="1"/>
      <p:bldP spid="210" grpId="0"/>
      <p:bldP spid="211" grpId="0"/>
      <p:bldP spid="211" grpId="1"/>
      <p:bldP spid="212" grpId="0"/>
      <p:bldP spid="212" grpId="1"/>
      <p:bldP spid="213" grpId="0"/>
      <p:bldP spid="214" grpId="0" animBg="1"/>
      <p:bldP spid="214" grpId="1" animBg="1"/>
      <p:bldP spid="215" grpId="0"/>
      <p:bldP spid="215" grpId="1"/>
      <p:bldP spid="216" grpId="0"/>
      <p:bldP spid="216" grpId="1"/>
      <p:bldP spid="217" grpId="0"/>
      <p:bldP spid="217" grpId="1"/>
      <p:bldP spid="218" grpId="0"/>
      <p:bldP spid="218" grpId="1"/>
      <p:bldP spid="219" grpId="0"/>
      <p:bldP spid="220" grpId="0"/>
      <p:bldP spid="220" grpId="1"/>
      <p:bldP spid="221" grpId="0"/>
      <p:bldP spid="221" grpId="1"/>
      <p:bldP spid="222" grpId="0"/>
      <p:bldP spid="223" grpId="0" animBg="1"/>
      <p:bldP spid="223" grpId="1" animBg="1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8" grpId="0"/>
      <p:bldP spid="228" grpId="1"/>
      <p:bldP spid="229" grpId="0"/>
      <p:bldP spid="229" grpId="1"/>
      <p:bldP spid="230" grpId="0"/>
      <p:bldP spid="231" grpId="0" animBg="1"/>
      <p:bldP spid="232" grpId="0"/>
      <p:bldP spid="233" grpId="0"/>
      <p:bldP spid="233" grpId="1"/>
      <p:bldP spid="234" grpId="0"/>
      <p:bldP spid="234" grpId="1"/>
      <p:bldP spid="235" grpId="0"/>
      <p:bldP spid="236" grpId="0"/>
      <p:bldP spid="237" grpId="0"/>
      <p:bldP spid="238" grpId="0" animBg="1"/>
      <p:bldP spid="238" grpId="1" animBg="1"/>
      <p:bldP spid="239" grpId="0"/>
      <p:bldP spid="2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Module 6</a:t>
            </a:r>
            <a:endParaRPr lang="en-IN" sz="6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2801058" y="419730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67074" y="419730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66178" y="421292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2451" y="411794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710" y="60281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4" y="75487"/>
            <a:ext cx="753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 which quadrant or on which axis do each of the points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 –2 , 4 ), ( 3 , –1 ), ( –1 , 0 ), ( 1 , 2 ) and ( –3 , –5 ) lie?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1053247"/>
            <a:ext cx="3983790" cy="39277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7170" y="2917031"/>
            <a:ext cx="384048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125730" y="3037047"/>
            <a:ext cx="384048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080976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271313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457219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645340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35842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028723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216844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402585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595469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785971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76473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028723" y="31072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028723" y="331439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8723" y="350728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028723" y="37168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028723" y="3919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028723" y="270002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028723" y="249047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028723" y="228568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028723" y="207613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028723" y="187372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135" y="257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7548" y="103584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34" y="257984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2788" y="473747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5477" y="2578385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5477" y="2372340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5477" y="2172645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5477" y="1958181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477" y="1764506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3450" y="1956435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A (–2, 4)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9380" y="2389981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D (1, 2)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3025" y="2669978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C (–1, 0)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5498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83140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2238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4351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77455" y="2871430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6708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86649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03131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9615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8004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9833" y="298879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69833" y="319087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69833" y="338619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69833" y="359330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69833" y="380047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70275" y="3090396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B (3, –1)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8025" y="3812381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E (–3, –5)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74652" y="3090889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36505" y="3900185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3415" y="2876684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90769" y="2468450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30093" y="2055511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749" y="111740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(i)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18100" y="1117401"/>
            <a:ext cx="4366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(–2, 4), abscissa is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negative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positive.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So,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it lies 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second quadrant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.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94550" y="111740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90285" y="23088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(ii)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94550" y="230880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18100" y="2308800"/>
            <a:ext cx="406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(3, –1), abscissa is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positive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ordinate is negative.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So, it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lies 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fourth quadrant.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5820" y="368040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iii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97115" y="3680400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18100" y="3680400"/>
            <a:ext cx="333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The point (–1, 0) lies on the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negative x</a:t>
            </a:r>
            <a:r>
              <a:rPr lang="en-US" i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- axis.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098519" y="2874678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4113" y="35248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( –2 , 4 )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37160" y="859631"/>
            <a:ext cx="2827019" cy="1104900"/>
          </a:xfrm>
          <a:prstGeom prst="cloudCallout">
            <a:avLst>
              <a:gd name="adj1" fmla="val -25591"/>
              <a:gd name="adj2" fmla="val -6636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2909" y="10882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45578" y="111894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9" name="Cloud Callout 58"/>
          <p:cNvSpPr/>
          <p:nvPr/>
        </p:nvSpPr>
        <p:spPr>
          <a:xfrm>
            <a:off x="2543175" y="135731"/>
            <a:ext cx="2827019" cy="1104900"/>
          </a:xfrm>
          <a:prstGeom prst="cloudCallout">
            <a:avLst>
              <a:gd name="adj1" fmla="val -89607"/>
              <a:gd name="adj2" fmla="val -774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00824" y="4151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15093" y="43949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92091" y="1864460"/>
            <a:ext cx="3160984" cy="1109334"/>
            <a:chOff x="1162050" y="2393156"/>
            <a:chExt cx="2827156" cy="1109334"/>
          </a:xfrm>
        </p:grpSpPr>
        <p:sp>
          <p:nvSpPr>
            <p:cNvPr id="63" name="Cloud Callout 62"/>
            <p:cNvSpPr/>
            <p:nvPr/>
          </p:nvSpPr>
          <p:spPr>
            <a:xfrm>
              <a:off x="1162187" y="2397590"/>
              <a:ext cx="2827019" cy="1104900"/>
            </a:xfrm>
            <a:prstGeom prst="cloudCallout">
              <a:avLst>
                <a:gd name="adj1" fmla="val 5406"/>
                <a:gd name="adj2" fmla="val -9912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Cloud Callout 63"/>
            <p:cNvSpPr/>
            <p:nvPr/>
          </p:nvSpPr>
          <p:spPr>
            <a:xfrm>
              <a:off x="1162050" y="2393156"/>
              <a:ext cx="2827019" cy="1104900"/>
            </a:xfrm>
            <a:prstGeom prst="cloudCallout">
              <a:avLst>
                <a:gd name="adj1" fmla="val -46144"/>
                <a:gd name="adj2" fmla="val -5774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551182" y="2139664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(-2,4)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Lies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94609" y="2261084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nd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94521" y="429228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68890" y="419730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152400" y="1012031"/>
            <a:ext cx="2827019" cy="1104900"/>
          </a:xfrm>
          <a:prstGeom prst="cloudCallout">
            <a:avLst>
              <a:gd name="adj1" fmla="val 7428"/>
              <a:gd name="adj2" fmla="val -7728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0049" y="12914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90650" y="1246981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2" name="Cloud Callout 71"/>
          <p:cNvSpPr/>
          <p:nvPr/>
        </p:nvSpPr>
        <p:spPr>
          <a:xfrm>
            <a:off x="3005842" y="726668"/>
            <a:ext cx="2827019" cy="1104900"/>
          </a:xfrm>
          <a:prstGeom prst="cloudCallout">
            <a:avLst>
              <a:gd name="adj1" fmla="val -74108"/>
              <a:gd name="adj2" fmla="val -4912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63491" y="1006115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760" y="1030436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75752" y="2462829"/>
            <a:ext cx="3160984" cy="1109334"/>
            <a:chOff x="1162050" y="2393156"/>
            <a:chExt cx="2827156" cy="1109334"/>
          </a:xfrm>
        </p:grpSpPr>
        <p:sp>
          <p:nvSpPr>
            <p:cNvPr id="76" name="Cloud Callout 75"/>
            <p:cNvSpPr/>
            <p:nvPr/>
          </p:nvSpPr>
          <p:spPr>
            <a:xfrm>
              <a:off x="1162187" y="2397590"/>
              <a:ext cx="2827019" cy="1104900"/>
            </a:xfrm>
            <a:prstGeom prst="cloudCallout">
              <a:avLst>
                <a:gd name="adj1" fmla="val 34244"/>
                <a:gd name="adj2" fmla="val -114298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Cloud Callout 76"/>
            <p:cNvSpPr/>
            <p:nvPr/>
          </p:nvSpPr>
          <p:spPr>
            <a:xfrm>
              <a:off x="1162050" y="2393156"/>
              <a:ext cx="2827019" cy="1104900"/>
            </a:xfrm>
            <a:prstGeom prst="cloudCallout">
              <a:avLst>
                <a:gd name="adj1" fmla="val -30716"/>
                <a:gd name="adj2" fmla="val -7889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34843" y="2738033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(3,-1)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Lies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03670" y="2846753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IV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th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98529" y="35340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( 3 , –1 )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605370" y="35480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( –1 , 0 )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4" name="Cloud Callout 83"/>
          <p:cNvSpPr/>
          <p:nvPr/>
        </p:nvSpPr>
        <p:spPr>
          <a:xfrm>
            <a:off x="4419600" y="1022400"/>
            <a:ext cx="3057526" cy="1017236"/>
          </a:xfrm>
          <a:prstGeom prst="cloudCallout">
            <a:avLst>
              <a:gd name="adj1" fmla="val -77905"/>
              <a:gd name="adj2" fmla="val -7758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81233" y="1331001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is zero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Cloud Callout 85"/>
          <p:cNvSpPr/>
          <p:nvPr/>
        </p:nvSpPr>
        <p:spPr>
          <a:xfrm>
            <a:off x="1970747" y="2490436"/>
            <a:ext cx="3334678" cy="1262414"/>
          </a:xfrm>
          <a:prstGeom prst="cloudCallout">
            <a:avLst>
              <a:gd name="adj1" fmla="val 47054"/>
              <a:gd name="adj2" fmla="val -9350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85498" y="2822407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(-1,0)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lies on which axis 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90749" y="297379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X-axis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2" name="Cloud Callout 91"/>
          <p:cNvSpPr/>
          <p:nvPr/>
        </p:nvSpPr>
        <p:spPr>
          <a:xfrm>
            <a:off x="491492" y="1356538"/>
            <a:ext cx="3070858" cy="1196162"/>
          </a:xfrm>
          <a:prstGeom prst="cloudCallout">
            <a:avLst>
              <a:gd name="adj1" fmla="val 28578"/>
              <a:gd name="adj2" fmla="val -10912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6141" y="1661667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But the x co-ordinate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is negative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Cloud Callout 93"/>
          <p:cNvSpPr/>
          <p:nvPr/>
        </p:nvSpPr>
        <p:spPr>
          <a:xfrm>
            <a:off x="4118512" y="2169487"/>
            <a:ext cx="3044288" cy="1231008"/>
          </a:xfrm>
          <a:prstGeom prst="cloudCallout">
            <a:avLst>
              <a:gd name="adj1" fmla="val -70190"/>
              <a:gd name="adj2" fmla="val -690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52015" y="2477273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So,the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point lies on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axis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08518" y="257575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Negative X-axis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000"/>
                            </p:stCondLst>
                            <p:childTnLst>
                              <p:par>
                                <p:cTn id="5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500"/>
                            </p:stCondLst>
                            <p:childTnLst>
                              <p:par>
                                <p:cTn id="5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3" grpId="0" animBg="1"/>
      <p:bldP spid="58" grpId="0" animBg="1"/>
      <p:bldP spid="58" grpId="1" animBg="1"/>
      <p:bldP spid="38" grpId="0" animBg="1"/>
      <p:bldP spid="38" grpId="1" animBg="1"/>
      <p:bldP spid="2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/>
      <p:bldP spid="47" grpId="0"/>
      <p:bldP spid="48" grpId="0"/>
      <p:bldP spid="50" grpId="0"/>
      <p:bldP spid="51" grpId="0"/>
      <p:bldP spid="61" grpId="0"/>
      <p:bldP spid="37" grpId="0"/>
      <p:bldP spid="37" grpId="1"/>
      <p:bldP spid="53" grpId="0" animBg="1"/>
      <p:bldP spid="53" grpId="1" animBg="1"/>
      <p:bldP spid="54" grpId="0"/>
      <p:bldP spid="54" grpId="1"/>
      <p:bldP spid="56" grpId="0"/>
      <p:bldP spid="56" grpId="1"/>
      <p:bldP spid="59" grpId="0" animBg="1"/>
      <p:bldP spid="59" grpId="1" animBg="1"/>
      <p:bldP spid="60" grpId="0"/>
      <p:bldP spid="60" grpId="1"/>
      <p:bldP spid="62" grpId="0"/>
      <p:bldP spid="62" grpId="1"/>
      <p:bldP spid="65" grpId="0"/>
      <p:bldP spid="65" grpId="1"/>
      <p:bldP spid="66" grpId="0"/>
      <p:bldP spid="66" grpId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1" grpId="0"/>
      <p:bldP spid="71" grpId="1"/>
      <p:bldP spid="72" grpId="0" animBg="1"/>
      <p:bldP spid="72" grpId="1" animBg="1"/>
      <p:bldP spid="73" grpId="0"/>
      <p:bldP spid="73" grpId="1"/>
      <p:bldP spid="74" grpId="0"/>
      <p:bldP spid="74" grpId="1"/>
      <p:bldP spid="78" grpId="0"/>
      <p:bldP spid="78" grpId="1"/>
      <p:bldP spid="79" grpId="0"/>
      <p:bldP spid="79" grpId="1"/>
      <p:bldP spid="81" grpId="0"/>
      <p:bldP spid="81" grpId="1"/>
      <p:bldP spid="82" grpId="0"/>
      <p:bldP spid="84" grpId="0" animBg="1"/>
      <p:bldP spid="84" grpId="1" animBg="1"/>
      <p:bldP spid="85" grpId="0"/>
      <p:bldP spid="85" grpId="1"/>
      <p:bldP spid="86" grpId="0" animBg="1"/>
      <p:bldP spid="86" grpId="1" animBg="1"/>
      <p:bldP spid="89" grpId="0"/>
      <p:bldP spid="89" grpId="1"/>
      <p:bldP spid="90" grpId="0"/>
      <p:bldP spid="90" grpId="1"/>
      <p:bldP spid="92" grpId="0" animBg="1"/>
      <p:bldP spid="92" grpId="1" animBg="1"/>
      <p:bldP spid="93" grpId="0"/>
      <p:bldP spid="93" grpId="1"/>
      <p:bldP spid="94" grpId="0" animBg="1"/>
      <p:bldP spid="94" grpId="1" animBg="1"/>
      <p:bldP spid="95" grpId="0"/>
      <p:bldP spid="95" grpId="1"/>
      <p:bldP spid="96" grpId="0"/>
      <p:bldP spid="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1053247"/>
            <a:ext cx="3983790" cy="3927753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>
            <a:off x="217170" y="2917031"/>
            <a:ext cx="384048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125730" y="3037047"/>
            <a:ext cx="384048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1080976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1271313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457219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645340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835842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028723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216844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2402585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595469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785971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976473" y="289529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28723" y="31072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28723" y="331439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28723" y="350728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028723" y="371683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028723" y="3919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028723" y="270002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028723" y="249047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028723" y="228568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028723" y="207613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028723" y="187372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23135" y="257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17548" y="103584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534" y="257984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32788" y="473747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05477" y="2578385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05477" y="2372340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05477" y="2172645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05477" y="1958181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05477" y="1764506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33450" y="1956435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A (–2, 4)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09380" y="2389981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D (1, 2)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43025" y="2669978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C (–1, 0)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85498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83140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62238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54351" y="2874678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77455" y="2871430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96708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486649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03131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19615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48004" y="288396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69833" y="298879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69833" y="319087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69833" y="338619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769833" y="3593303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769833" y="3800474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0275" y="3090396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B (3, –1)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08025" y="3812381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E (–3, –5)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74652" y="3090889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436505" y="3900185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813415" y="2876684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190769" y="2468450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630093" y="2055511"/>
            <a:ext cx="73152" cy="7315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098519" y="2874678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65554" y="211931"/>
            <a:ext cx="1168731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66128" y="256606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9045" y="262596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731" y="211931"/>
            <a:ext cx="1003829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603" y="275404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3230" y="284569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04145" y="1354931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iv)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5820" y="135493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 smtClean="0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0461" y="1358002"/>
            <a:ext cx="3668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(1, 2) abscissa and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ordinate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positive.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So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it lies 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first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quadrant.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7320" y="254541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(v)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8995" y="2545416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solidFill>
                  <a:prstClr val="black"/>
                </a:solidFill>
                <a:latin typeface="Book Antiqua" pitchFamily="18" charset="0"/>
              </a:rPr>
              <a:t>Soln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2192" y="2565201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the point (–3, – 5) abscissa and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ordinate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are negative. 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So ,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it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lies in the third quadrant.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3135" y="257984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9921" y="211931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( 1 , 2 )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51839" y="211931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-3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-5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8347" y="1069568"/>
            <a:ext cx="2827019" cy="1104900"/>
          </a:xfrm>
          <a:prstGeom prst="cloudCallout">
            <a:avLst>
              <a:gd name="adj1" fmla="val -33453"/>
              <a:gd name="adj2" fmla="val -9567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5996" y="1349015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09465" y="1341586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2594362" y="345668"/>
            <a:ext cx="2827019" cy="1104900"/>
          </a:xfrm>
          <a:prstGeom prst="cloudCallout">
            <a:avLst>
              <a:gd name="adj1" fmla="val -102545"/>
              <a:gd name="adj2" fmla="val -3257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52011" y="625115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5480" y="617686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443278" y="2074397"/>
            <a:ext cx="3160984" cy="1109334"/>
            <a:chOff x="1162050" y="2393156"/>
            <a:chExt cx="2827156" cy="1109334"/>
          </a:xfrm>
        </p:grpSpPr>
        <p:sp>
          <p:nvSpPr>
            <p:cNvPr id="60" name="Cloud Callout 59"/>
            <p:cNvSpPr/>
            <p:nvPr/>
          </p:nvSpPr>
          <p:spPr>
            <a:xfrm>
              <a:off x="1162187" y="2397590"/>
              <a:ext cx="2827019" cy="1104900"/>
            </a:xfrm>
            <a:prstGeom prst="cloudCallout">
              <a:avLst>
                <a:gd name="adj1" fmla="val 5406"/>
                <a:gd name="adj2" fmla="val -9912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Cloud Callout 60"/>
            <p:cNvSpPr/>
            <p:nvPr/>
          </p:nvSpPr>
          <p:spPr>
            <a:xfrm>
              <a:off x="1162050" y="2393156"/>
              <a:ext cx="2827019" cy="1104900"/>
            </a:xfrm>
            <a:prstGeom prst="cloudCallout">
              <a:avLst>
                <a:gd name="adj1" fmla="val -46144"/>
                <a:gd name="adj2" fmla="val -57747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02369" y="2349601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(1,2)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Lies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62636" y="24405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st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1666627" y="929895"/>
            <a:ext cx="2827019" cy="1104900"/>
          </a:xfrm>
          <a:prstGeom prst="cloudCallout">
            <a:avLst>
              <a:gd name="adj1" fmla="val -25928"/>
              <a:gd name="adj2" fmla="val -8360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4276" y="120934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x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87745" y="120191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0" name="Cloud Callout 69"/>
          <p:cNvSpPr/>
          <p:nvPr/>
        </p:nvSpPr>
        <p:spPr>
          <a:xfrm>
            <a:off x="4072642" y="205995"/>
            <a:ext cx="2827019" cy="1104900"/>
          </a:xfrm>
          <a:prstGeom prst="cloudCallout">
            <a:avLst>
              <a:gd name="adj1" fmla="val -92999"/>
              <a:gd name="adj2" fmla="val -2769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30291" y="48544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its y co-ordinate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93760" y="47801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Comic Sans MS" pitchFamily="66" charset="0"/>
              </a:rPr>
              <a:t>-</a:t>
            </a:r>
            <a:endParaRPr lang="en-US" sz="2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468788" y="1469051"/>
            <a:ext cx="3273131" cy="1109334"/>
            <a:chOff x="1162050" y="2393156"/>
            <a:chExt cx="2827156" cy="1109334"/>
          </a:xfrm>
        </p:grpSpPr>
        <p:sp>
          <p:nvSpPr>
            <p:cNvPr id="74" name="Cloud Callout 73"/>
            <p:cNvSpPr/>
            <p:nvPr/>
          </p:nvSpPr>
          <p:spPr>
            <a:xfrm>
              <a:off x="1162187" y="2397590"/>
              <a:ext cx="2827019" cy="1104900"/>
            </a:xfrm>
            <a:prstGeom prst="cloudCallout">
              <a:avLst>
                <a:gd name="adj1" fmla="val -10063"/>
                <a:gd name="adj2" fmla="val -86483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Cloud Callout 74"/>
            <p:cNvSpPr/>
            <p:nvPr/>
          </p:nvSpPr>
          <p:spPr>
            <a:xfrm>
              <a:off x="1162050" y="2393156"/>
              <a:ext cx="2827019" cy="1104900"/>
            </a:xfrm>
            <a:prstGeom prst="cloudCallout">
              <a:avLst>
                <a:gd name="adj1" fmla="val -59177"/>
                <a:gd name="adj2" fmla="val -31885"/>
              </a:avLst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627880" y="1744255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the point (-3,-5)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Lies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96707" y="1770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III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rd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6940" y="2377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and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51" grpId="0" animBg="1"/>
      <p:bldP spid="51" grpId="1" animBg="1"/>
      <p:bldP spid="64" grpId="0" animBg="1"/>
      <p:bldP spid="64" grpId="1" animBg="1"/>
      <p:bldP spid="2" grpId="0"/>
      <p:bldP spid="3" grpId="0"/>
      <p:bldP spid="5" grpId="0"/>
      <p:bldP spid="6" grpId="0"/>
      <p:bldP spid="47" grpId="0"/>
      <p:bldP spid="47" grpId="1"/>
      <p:bldP spid="50" grpId="0"/>
      <p:bldP spid="50" grpId="1"/>
      <p:bldP spid="53" grpId="0" animBg="1"/>
      <p:bldP spid="53" grpId="1" animBg="1"/>
      <p:bldP spid="54" grpId="0"/>
      <p:bldP spid="54" grpId="1"/>
      <p:bldP spid="55" grpId="0"/>
      <p:bldP spid="55" grpId="1"/>
      <p:bldP spid="56" grpId="0" animBg="1"/>
      <p:bldP spid="56" grpId="1" animBg="1"/>
      <p:bldP spid="57" grpId="0"/>
      <p:bldP spid="57" grpId="1"/>
      <p:bldP spid="58" grpId="0"/>
      <p:bldP spid="58" grpId="1"/>
      <p:bldP spid="62" grpId="0"/>
      <p:bldP spid="62" grpId="1"/>
      <p:bldP spid="63" grpId="0"/>
      <p:bldP spid="63" grpId="1"/>
      <p:bldP spid="67" grpId="0" animBg="1"/>
      <p:bldP spid="67" grpId="1" animBg="1"/>
      <p:bldP spid="68" grpId="0"/>
      <p:bldP spid="68" grpId="1"/>
      <p:bldP spid="69" grpId="0"/>
      <p:bldP spid="69" grpId="1"/>
      <p:bldP spid="70" grpId="0" animBg="1"/>
      <p:bldP spid="70" grpId="1" animBg="1"/>
      <p:bldP spid="71" grpId="0"/>
      <p:bldP spid="71" grpId="1"/>
      <p:bldP spid="72" grpId="0"/>
      <p:bldP spid="72" grpId="1"/>
      <p:bldP spid="76" grpId="0"/>
      <p:bldP spid="76" grpId="1"/>
      <p:bldP spid="77" grpId="0"/>
      <p:bldP spid="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Module 7</a:t>
            </a:r>
            <a:endParaRPr lang="en-IN" sz="6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773825"/>
            <a:ext cx="4267198" cy="4207175"/>
          </a:xfrm>
          <a:prstGeom prst="rect">
            <a:avLst/>
          </a:prstGeom>
        </p:spPr>
      </p:pic>
      <p:cxnSp>
        <p:nvCxnSpPr>
          <p:cNvPr id="137" name="Straight Connector 136"/>
          <p:cNvCxnSpPr/>
          <p:nvPr/>
        </p:nvCxnSpPr>
        <p:spPr>
          <a:xfrm flipH="1">
            <a:off x="2171223" y="3865250"/>
            <a:ext cx="6217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793207" y="3655217"/>
            <a:ext cx="0" cy="209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8386763" y="1226944"/>
            <a:ext cx="361779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455024" y="84093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696200" y="122694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2171231" y="2993227"/>
            <a:ext cx="2076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378867" y="2997989"/>
            <a:ext cx="0" cy="640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7701132" y="84093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52164" y="1226944"/>
            <a:ext cx="470656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938267" y="84093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1977158" y="2109788"/>
            <a:ext cx="182880" cy="23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976437" y="2112169"/>
            <a:ext cx="0" cy="15365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182418" y="122694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141143" y="840934"/>
            <a:ext cx="38100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74031" y="1888332"/>
            <a:ext cx="395289" cy="23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71293" y="1893101"/>
            <a:ext cx="0" cy="17556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5423016" y="1226944"/>
            <a:ext cx="29845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64655" y="805164"/>
            <a:ext cx="4495800" cy="778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81741" y="840934"/>
            <a:ext cx="381000" cy="257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72188" y="3509754"/>
            <a:ext cx="1463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5303" y="3507373"/>
            <a:ext cx="0" cy="143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225" y="82633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230" y="82633"/>
            <a:ext cx="7486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Plot the points (</a:t>
            </a:r>
            <a:r>
              <a:rPr lang="en-US" b="1" i="1" dirty="0">
                <a:solidFill>
                  <a:srgbClr val="0000FF"/>
                </a:solidFill>
                <a:latin typeface="Book Antiqua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Book Antiqua" pitchFamily="18" charset="0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given in the following table on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plane, choosing suitable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units of distance on the axes.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17170" y="3653630"/>
            <a:ext cx="411369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169808" y="890240"/>
            <a:ext cx="1" cy="4067047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147668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1350076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554864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754890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959678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154942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371635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564519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776451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976477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3174122" y="363380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2154942" y="384574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154942" y="4069577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154942" y="428865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154942" y="451249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154942" y="473156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154942" y="34004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154942" y="319327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2154942" y="297181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154942" y="275512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2154942" y="253128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2154942" y="230982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2154942" y="209551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154942" y="1871674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9359" y="3340477"/>
            <a:ext cx="35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50911" y="792685"/>
            <a:ext cx="3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059" y="3340477"/>
            <a:ext cx="41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6626" y="4726092"/>
            <a:ext cx="39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42254" y="3294345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42254" y="3085919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42254" y="2867176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42254" y="2645569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41779" y="2424436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3519" y="1742960"/>
            <a:ext cx="831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A (-2, 8)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25405" y="1981198"/>
            <a:ext cx="7661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B (-1, 7)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87976" y="2867178"/>
            <a:ext cx="764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D (1, 3)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34192" y="3617532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43739" y="3617532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46647" y="3617532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48284" y="3617532"/>
            <a:ext cx="297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03301" y="3597710"/>
            <a:ext cx="2922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02700" y="3618710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97403" y="3618710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97218" y="3618710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94654" y="3618710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92090" y="3618710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70313" y="3726519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70313" y="3944471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0313" y="4168366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70313" y="4388175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70313" y="4608046"/>
            <a:ext cx="352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02341" y="3725086"/>
            <a:ext cx="779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E (3, -1)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53325" y="3973058"/>
            <a:ext cx="7422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C (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0,-2)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21716" y="2938705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732767" y="3803604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111677" y="4027167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917948" y="2054271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716745" y="1830366"/>
            <a:ext cx="121023" cy="12102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246530" y="3618240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43318" y="2202564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44909" y="1981530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41154" y="1762454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455130" y="1127672"/>
            <a:ext cx="450532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716486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456734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218714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192484" y="805163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54484" y="805164"/>
            <a:ext cx="0" cy="77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685395" y="7849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06784" y="78492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66186" y="78492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49263" y="7849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677150" y="78492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29625" y="78492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76717" y="11709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y</a:t>
            </a:r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1632" y="11709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63167" y="117093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61308" y="117093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–2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90485" y="117093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323118" y="117093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1171393" y="1098191"/>
            <a:ext cx="3033946" cy="1077103"/>
          </a:xfrm>
          <a:prstGeom prst="cloudCallout">
            <a:avLst>
              <a:gd name="adj1" fmla="val 34748"/>
              <a:gd name="adj2" fmla="val -10402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1445" y="1256394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Let’s draw the</a:t>
            </a:r>
          </a:p>
          <a:p>
            <a:pPr algn="ctr"/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cartesian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plane first.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0814" y="357989"/>
            <a:ext cx="5932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Bookman Old Style" pitchFamily="18" charset="0"/>
              </a:rPr>
              <a:t>choosing suitable </a:t>
            </a:r>
            <a:r>
              <a:rPr lang="en-US" b="1" dirty="0">
                <a:solidFill>
                  <a:srgbClr val="008000"/>
                </a:solidFill>
                <a:latin typeface="Bookman Old Style"/>
              </a:rPr>
              <a:t>units of distance on the axes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2" name="Cloud Callout 81"/>
          <p:cNvSpPr/>
          <p:nvPr/>
        </p:nvSpPr>
        <p:spPr>
          <a:xfrm>
            <a:off x="1028700" y="1250591"/>
            <a:ext cx="3419475" cy="1077103"/>
          </a:xfrm>
          <a:prstGeom prst="cloudCallout">
            <a:avLst>
              <a:gd name="adj1" fmla="val 34748"/>
              <a:gd name="adj2" fmla="val -10402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14450" y="1408794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We are supposed to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choose a suitable scale.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0677" y="89773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Scale: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60677" y="110514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On X-axis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60677" y="1312567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 cm = 1 unit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60677" y="172506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On Y-axis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60677" y="1932483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1 cm = 1 unit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07914" y="1515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&amp;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731167" y="3613948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129697" y="1850730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933929" y="3613888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129547" y="2076446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131219" y="3617121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343861" y="3617121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129547" y="2955131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752307" y="3616199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2133600" y="3826665"/>
            <a:ext cx="80253" cy="7222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14" y="362237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plane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0" name="Cloud Callout 139"/>
          <p:cNvSpPr/>
          <p:nvPr/>
        </p:nvSpPr>
        <p:spPr>
          <a:xfrm>
            <a:off x="3352800" y="1971735"/>
            <a:ext cx="3419475" cy="1139766"/>
          </a:xfrm>
          <a:prstGeom prst="cloudCallout">
            <a:avLst>
              <a:gd name="adj1" fmla="val 10514"/>
              <a:gd name="adj2" fmla="val -12826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13296" y="2208894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Lets plot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x co-ordinate first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Cloud Callout 142"/>
          <p:cNvSpPr/>
          <p:nvPr/>
        </p:nvSpPr>
        <p:spPr>
          <a:xfrm>
            <a:off x="3943350" y="1971735"/>
            <a:ext cx="3419475" cy="1139766"/>
          </a:xfrm>
          <a:prstGeom prst="cloudCallout">
            <a:avLst>
              <a:gd name="adj1" fmla="val -4249"/>
              <a:gd name="adj2" fmla="val -9065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54341" y="2151744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Now, let’s plot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y co-ordinate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Cloud Callout 145"/>
          <p:cNvSpPr/>
          <p:nvPr/>
        </p:nvSpPr>
        <p:spPr>
          <a:xfrm>
            <a:off x="2676921" y="1985358"/>
            <a:ext cx="3419475" cy="1139766"/>
          </a:xfrm>
          <a:prstGeom prst="cloudCallout">
            <a:avLst>
              <a:gd name="adj1" fmla="val -75280"/>
              <a:gd name="adj2" fmla="val -563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905880" y="2165367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A be the point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of intersection of (-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2,8)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Cloud Callout 147"/>
          <p:cNvSpPr/>
          <p:nvPr/>
        </p:nvSpPr>
        <p:spPr>
          <a:xfrm>
            <a:off x="3134121" y="2310210"/>
            <a:ext cx="3419475" cy="1139766"/>
          </a:xfrm>
          <a:prstGeom prst="cloudCallout">
            <a:avLst>
              <a:gd name="adj1" fmla="val -75280"/>
              <a:gd name="adj2" fmla="val -563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63080" y="249021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be the point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of intersection of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(-1,7)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Cloud Callout 149"/>
          <p:cNvSpPr/>
          <p:nvPr/>
        </p:nvSpPr>
        <p:spPr>
          <a:xfrm>
            <a:off x="3713278" y="3517795"/>
            <a:ext cx="3419475" cy="1139766"/>
          </a:xfrm>
          <a:prstGeom prst="cloudCallout">
            <a:avLst>
              <a:gd name="adj1" fmla="val -92829"/>
              <a:gd name="adj2" fmla="val 962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942236" y="3697804"/>
            <a:ext cx="2961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C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be the point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of intersection of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(0,-2)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Cloud Callout 151"/>
          <p:cNvSpPr/>
          <p:nvPr/>
        </p:nvSpPr>
        <p:spPr>
          <a:xfrm>
            <a:off x="3913296" y="2228192"/>
            <a:ext cx="3419475" cy="1139766"/>
          </a:xfrm>
          <a:prstGeom prst="cloudCallout">
            <a:avLst>
              <a:gd name="adj1" fmla="val -92829"/>
              <a:gd name="adj2" fmla="val 962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42255" y="2408201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be the point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of intersection of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(1,3)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Cloud Callout 153"/>
          <p:cNvSpPr/>
          <p:nvPr/>
        </p:nvSpPr>
        <p:spPr>
          <a:xfrm>
            <a:off x="4330863" y="3264733"/>
            <a:ext cx="3419475" cy="1139766"/>
          </a:xfrm>
          <a:prstGeom prst="cloudCallout">
            <a:avLst>
              <a:gd name="adj1" fmla="val -92829"/>
              <a:gd name="adj2" fmla="val 962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559822" y="344474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Let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E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be the point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of intersection of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(3,-1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0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60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6500"/>
                            </p:stCondLst>
                            <p:childTnLst>
                              <p:par>
                                <p:cTn id="3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500"/>
                            </p:stCondLst>
                            <p:childTnLst>
                              <p:par>
                                <p:cTn id="6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00"/>
                            </p:stCondLst>
                            <p:childTnLst>
                              <p:par>
                                <p:cTn id="6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500"/>
                            </p:stCondLst>
                            <p:childTnLst>
                              <p:par>
                                <p:cTn id="7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1" grpId="0" animBg="1"/>
      <p:bldP spid="131" grpId="1" animBg="1"/>
      <p:bldP spid="127" grpId="0" animBg="1"/>
      <p:bldP spid="127" grpId="1" animBg="1"/>
      <p:bldP spid="126" grpId="0" animBg="1"/>
      <p:bldP spid="126" grpId="1" animBg="1"/>
      <p:bldP spid="124" grpId="0" animBg="1"/>
      <p:bldP spid="124" grpId="1" animBg="1"/>
      <p:bldP spid="120" grpId="0" animBg="1"/>
      <p:bldP spid="120" grpId="1" animBg="1"/>
      <p:bldP spid="118" grpId="0" animBg="1"/>
      <p:bldP spid="118" grpId="1" animBg="1"/>
      <p:bldP spid="115" grpId="0" animBg="1"/>
      <p:bldP spid="115" grpId="1" animBg="1"/>
      <p:bldP spid="88" grpId="0" animBg="1"/>
      <p:bldP spid="113" grpId="0" animBg="1"/>
      <p:bldP spid="113" grpId="1" animBg="1"/>
      <p:bldP spid="2" grpId="0"/>
      <p:bldP spid="3" grpId="0" build="allAtOnce"/>
      <p:bldP spid="3" grpId="1" build="allAtOnce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4" grpId="0"/>
      <p:bldP spid="85" grpId="0"/>
      <p:bldP spid="86" grpId="0"/>
      <p:bldP spid="8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6" grpId="0" animBg="1"/>
      <p:bldP spid="6" grpId="1" animBg="1"/>
      <p:bldP spid="7" grpId="0"/>
      <p:bldP spid="7" grpId="1"/>
      <p:bldP spid="13" grpId="0"/>
      <p:bldP spid="13" grpId="1"/>
      <p:bldP spid="82" grpId="0" animBg="1"/>
      <p:bldP spid="82" grpId="1" animBg="1"/>
      <p:bldP spid="83" grpId="0"/>
      <p:bldP spid="83" grpId="1"/>
      <p:bldP spid="14" grpId="0"/>
      <p:bldP spid="91" grpId="0"/>
      <p:bldP spid="96" grpId="0"/>
      <p:bldP spid="110" grpId="0"/>
      <p:bldP spid="111" grpId="0"/>
      <p:bldP spid="112" grpId="0"/>
      <p:bldP spid="114" grpId="0" animBg="1"/>
      <p:bldP spid="114" grpId="1" animBg="1"/>
      <p:bldP spid="116" grpId="0" animBg="1"/>
      <p:bldP spid="116" grpId="1" animBg="1"/>
      <p:bldP spid="119" grpId="0" animBg="1"/>
      <p:bldP spid="119" grpId="1" animBg="1"/>
      <p:bldP spid="123" grpId="0" animBg="1"/>
      <p:bldP spid="123" grpId="1" animBg="1"/>
      <p:bldP spid="125" grpId="0" animBg="1"/>
      <p:bldP spid="125" grpId="1" animBg="1"/>
      <p:bldP spid="128" grpId="0" animBg="1"/>
      <p:bldP spid="128" grpId="1" animBg="1"/>
      <p:bldP spid="132" grpId="0" animBg="1"/>
      <p:bldP spid="132" grpId="1" animBg="1"/>
      <p:bldP spid="135" grpId="0" animBg="1"/>
      <p:bldP spid="135" grpId="1" animBg="1"/>
      <p:bldP spid="136" grpId="0" animBg="1"/>
      <p:bldP spid="136" grpId="1" animBg="1"/>
      <p:bldP spid="4" grpId="0"/>
      <p:bldP spid="4" grpId="1"/>
      <p:bldP spid="140" grpId="0" animBg="1"/>
      <p:bldP spid="140" grpId="1" animBg="1"/>
      <p:bldP spid="141" grpId="0"/>
      <p:bldP spid="141" grpId="1"/>
      <p:bldP spid="143" grpId="0" animBg="1"/>
      <p:bldP spid="143" grpId="1" animBg="1"/>
      <p:bldP spid="144" grpId="0"/>
      <p:bldP spid="144" grpId="1"/>
      <p:bldP spid="146" grpId="0" animBg="1"/>
      <p:bldP spid="146" grpId="1" animBg="1"/>
      <p:bldP spid="147" grpId="0"/>
      <p:bldP spid="147" grpId="1"/>
      <p:bldP spid="148" grpId="0" animBg="1"/>
      <p:bldP spid="148" grpId="1" animBg="1"/>
      <p:bldP spid="149" grpId="0"/>
      <p:bldP spid="149" grpId="1"/>
      <p:bldP spid="150" grpId="0" animBg="1"/>
      <p:bldP spid="150" grpId="1" animBg="1"/>
      <p:bldP spid="151" grpId="0"/>
      <p:bldP spid="151" grpId="1"/>
      <p:bldP spid="152" grpId="0" animBg="1"/>
      <p:bldP spid="152" grpId="1" animBg="1"/>
      <p:bldP spid="153" grpId="0"/>
      <p:bldP spid="153" grpId="1"/>
      <p:bldP spid="154" grpId="0" animBg="1"/>
      <p:bldP spid="154" grpId="1" animBg="1"/>
      <p:bldP spid="155" grpId="0"/>
      <p:bldP spid="1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Module 8</a:t>
            </a:r>
            <a:endParaRPr lang="en-IN" sz="6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1572</Words>
  <Application>Microsoft Office PowerPoint</Application>
  <PresentationFormat>Custom</PresentationFormat>
  <Paragraphs>485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Bookman Old Style</vt:lpstr>
      <vt:lpstr>Calibri</vt:lpstr>
      <vt:lpstr>Comic Sans MS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462</cp:revision>
  <dcterms:created xsi:type="dcterms:W3CDTF">2014-02-26T19:12:16Z</dcterms:created>
  <dcterms:modified xsi:type="dcterms:W3CDTF">2022-04-23T03:43:28Z</dcterms:modified>
</cp:coreProperties>
</file>