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9" r:id="rId2"/>
    <p:sldMasterId id="2147483705" r:id="rId3"/>
    <p:sldMasterId id="2147483718" r:id="rId4"/>
  </p:sldMasterIdLst>
  <p:notesMasterIdLst>
    <p:notesMasterId r:id="rId14"/>
  </p:notesMasterIdLst>
  <p:sldIdLst>
    <p:sldId id="459" r:id="rId5"/>
    <p:sldId id="460" r:id="rId6"/>
    <p:sldId id="442" r:id="rId7"/>
    <p:sldId id="452" r:id="rId8"/>
    <p:sldId id="454" r:id="rId9"/>
    <p:sldId id="455" r:id="rId10"/>
    <p:sldId id="457" r:id="rId11"/>
    <p:sldId id="458" r:id="rId12"/>
    <p:sldId id="46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82B"/>
    <a:srgbClr val="FF33CC"/>
    <a:srgbClr val="BA4936"/>
    <a:srgbClr val="108803"/>
    <a:srgbClr val="0000FF"/>
    <a:srgbClr val="FF3399"/>
    <a:srgbClr val="FF0066"/>
    <a:srgbClr val="161FFC"/>
    <a:srgbClr val="1616FC"/>
    <a:srgbClr val="A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9825" autoAdjust="0"/>
  </p:normalViewPr>
  <p:slideViewPr>
    <p:cSldViewPr>
      <p:cViewPr varScale="1">
        <p:scale>
          <a:sx n="151" d="100"/>
          <a:sy n="151" d="100"/>
        </p:scale>
        <p:origin x="79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39647-F3E9-4103-B2C3-6E23F95CFCB0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72F3C-C1B0-4A18-A210-E81DEAFD0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51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8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02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829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34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58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61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51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757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05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01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67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955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7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61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0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93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86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545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93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276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03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069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5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11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C96C-3798-40C8-B0E4-90A03ABB39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23E8-31B0-4708-BA79-36CB085FE7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7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microsoft.com/office/2007/relationships/hdphoto" Target="../media/hdphoto1.wdp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.jpeg"/><Relationship Id="rId28" Type="http://schemas.openxmlformats.org/officeDocument/2006/relationships/image" Target="../media/image13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4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5" Type="http://schemas.microsoft.com/office/2007/relationships/hdphoto" Target="../media/hdphoto1.wdp"/><Relationship Id="rId33" Type="http://schemas.openxmlformats.org/officeDocument/2006/relationships/image" Target="../media/image29.w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29" Type="http://schemas.openxmlformats.org/officeDocument/2006/relationships/image" Target="../media/image2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24" Type="http://schemas.openxmlformats.org/officeDocument/2006/relationships/image" Target="../media/image1.jpeg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3.wmf"/><Relationship Id="rId31" Type="http://schemas.openxmlformats.org/officeDocument/2006/relationships/image" Target="../media/image2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3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2028196" y="205409"/>
            <a:ext cx="4782179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208" y="177284"/>
            <a:ext cx="73273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Find the value of k, if x = </a:t>
            </a:r>
            <a:r>
              <a:rPr lang="en-IN" sz="1600" b="1" dirty="0" smtClean="0">
                <a:solidFill>
                  <a:srgbClr val="0000FF"/>
                </a:solidFill>
              </a:rPr>
              <a:t>k</a:t>
            </a:r>
            <a:r>
              <a:rPr lang="en-IN" sz="1600" b="1" baseline="30000" dirty="0" smtClean="0">
                <a:solidFill>
                  <a:srgbClr val="0000FF"/>
                </a:solidFill>
              </a:rPr>
              <a:t>2</a:t>
            </a:r>
            <a:r>
              <a:rPr lang="en-IN" sz="1600" b="1" dirty="0">
                <a:solidFill>
                  <a:srgbClr val="0000FF"/>
                </a:solidFill>
              </a:rPr>
              <a:t>, y = </a:t>
            </a:r>
            <a:r>
              <a:rPr lang="en-IN" sz="1600" b="1" dirty="0" smtClean="0">
                <a:solidFill>
                  <a:srgbClr val="0000FF"/>
                </a:solidFill>
              </a:rPr>
              <a:t>k </a:t>
            </a:r>
            <a:r>
              <a:rPr lang="en-IN" sz="1600" b="1" dirty="0">
                <a:solidFill>
                  <a:srgbClr val="0000FF"/>
                </a:solidFill>
              </a:rPr>
              <a:t>is a solution of the equation </a:t>
            </a:r>
            <a:r>
              <a:rPr lang="en-IN" sz="1600" b="1" dirty="0" smtClean="0">
                <a:solidFill>
                  <a:srgbClr val="0000FF"/>
                </a:solidFill>
              </a:rPr>
              <a:t>x – 5y + 6 = 0.</a:t>
            </a:r>
            <a:endParaRPr lang="en-US" sz="1600" b="1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90550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Soln.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90553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If x = </a:t>
            </a:r>
            <a:r>
              <a:rPr lang="en-US" sz="1600" dirty="0" smtClean="0">
                <a:solidFill>
                  <a:prstClr val="black"/>
                </a:solidFill>
              </a:rPr>
              <a:t>k</a:t>
            </a:r>
            <a:r>
              <a:rPr lang="en-US" sz="1600" baseline="30000" dirty="0" smtClean="0">
                <a:solidFill>
                  <a:prstClr val="black"/>
                </a:solidFill>
              </a:rPr>
              <a:t>2</a:t>
            </a:r>
            <a:r>
              <a:rPr lang="en-US" sz="1600" dirty="0">
                <a:solidFill>
                  <a:prstClr val="black"/>
                </a:solidFill>
              </a:rPr>
              <a:t>, y = </a:t>
            </a:r>
            <a:r>
              <a:rPr lang="en-US" sz="1600" dirty="0" smtClean="0">
                <a:solidFill>
                  <a:prstClr val="black"/>
                </a:solidFill>
              </a:rPr>
              <a:t>k </a:t>
            </a:r>
            <a:r>
              <a:rPr lang="en-US" sz="1600" dirty="0">
                <a:solidFill>
                  <a:prstClr val="black"/>
                </a:solidFill>
              </a:rPr>
              <a:t>is a solution of the equation </a:t>
            </a:r>
            <a:r>
              <a:rPr lang="en-IN" sz="1600" dirty="0">
                <a:solidFill>
                  <a:prstClr val="black"/>
                </a:solidFill>
              </a:rPr>
              <a:t>x – 5y + 6 = 0</a:t>
            </a:r>
            <a:r>
              <a:rPr lang="en-US" sz="1600" dirty="0" smtClean="0">
                <a:solidFill>
                  <a:prstClr val="black"/>
                </a:solidFill>
              </a:rPr>
              <a:t>, </a:t>
            </a:r>
            <a:r>
              <a:rPr lang="en-US" sz="1600" dirty="0">
                <a:solidFill>
                  <a:prstClr val="black"/>
                </a:solidFill>
              </a:rPr>
              <a:t>then these values will satisfy the</a:t>
            </a:r>
          </a:p>
          <a:p>
            <a:r>
              <a:rPr lang="en-US" sz="1600" dirty="0">
                <a:solidFill>
                  <a:prstClr val="black"/>
                </a:solidFill>
              </a:rPr>
              <a:t>equation.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2379" y="1200152"/>
            <a:ext cx="45516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3399"/>
                </a:solidFill>
              </a:rPr>
              <a:t>Putting  </a:t>
            </a:r>
            <a:r>
              <a:rPr lang="en-US" sz="1600" dirty="0">
                <a:solidFill>
                  <a:prstClr val="black"/>
                </a:solidFill>
              </a:rPr>
              <a:t>x = </a:t>
            </a:r>
            <a:r>
              <a:rPr lang="en-US" sz="1600" dirty="0" smtClean="0">
                <a:solidFill>
                  <a:prstClr val="black"/>
                </a:solidFill>
              </a:rPr>
              <a:t>k</a:t>
            </a:r>
            <a:r>
              <a:rPr lang="en-US" sz="1600" baseline="30000" dirty="0" smtClean="0">
                <a:solidFill>
                  <a:prstClr val="black"/>
                </a:solidFill>
              </a:rPr>
              <a:t>2</a:t>
            </a:r>
            <a:r>
              <a:rPr lang="en-US" sz="1600" dirty="0">
                <a:solidFill>
                  <a:prstClr val="black"/>
                </a:solidFill>
              </a:rPr>
              <a:t>,  y = </a:t>
            </a:r>
            <a:r>
              <a:rPr lang="en-US" sz="1600" dirty="0" smtClean="0">
                <a:solidFill>
                  <a:prstClr val="black"/>
                </a:solidFill>
              </a:rPr>
              <a:t>k </a:t>
            </a:r>
            <a:r>
              <a:rPr lang="en-US" sz="1600" dirty="0">
                <a:solidFill>
                  <a:prstClr val="black"/>
                </a:solidFill>
              </a:rPr>
              <a:t>in the equation </a:t>
            </a:r>
            <a:r>
              <a:rPr lang="en-IN" sz="1600" dirty="0" smtClean="0">
                <a:solidFill>
                  <a:prstClr val="black"/>
                </a:solidFill>
              </a:rPr>
              <a:t>x – 5y + 6 = 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2228" y="1475533"/>
            <a:ext cx="993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3399"/>
                </a:solidFill>
              </a:rPr>
              <a:t>We have,    </a:t>
            </a:r>
          </a:p>
        </p:txBody>
      </p:sp>
      <p:sp>
        <p:nvSpPr>
          <p:cNvPr id="26" name="Text Box 140"/>
          <p:cNvSpPr txBox="1">
            <a:spLocks noChangeArrowheads="1"/>
          </p:cNvSpPr>
          <p:nvPr/>
        </p:nvSpPr>
        <p:spPr bwMode="auto">
          <a:xfrm>
            <a:off x="381000" y="2068797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2068797"/>
            <a:ext cx="437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k</a:t>
            </a:r>
            <a:r>
              <a:rPr lang="en-US" sz="1600" baseline="30000" dirty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1421" y="1764179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k</a:t>
            </a:r>
            <a:r>
              <a:rPr lang="en-US" sz="1600" baseline="30000" dirty="0">
                <a:solidFill>
                  <a:prstClr val="black"/>
                </a:solidFill>
              </a:rPr>
              <a:t>2</a:t>
            </a:r>
            <a:r>
              <a:rPr lang="en-IN" sz="1600" dirty="0" smtClean="0">
                <a:solidFill>
                  <a:prstClr val="black"/>
                </a:solidFill>
              </a:rPr>
              <a:t> – 5k + 6 = 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2635" y="2077506"/>
            <a:ext cx="5312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– 3k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76467" y="2068797"/>
            <a:ext cx="655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– 2k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7070" y="2068797"/>
            <a:ext cx="48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+ 6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26582" y="2068797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91679" y="2068797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Text Box 140"/>
          <p:cNvSpPr txBox="1">
            <a:spLocks noChangeArrowheads="1"/>
          </p:cNvSpPr>
          <p:nvPr/>
        </p:nvSpPr>
        <p:spPr bwMode="auto">
          <a:xfrm>
            <a:off x="381000" y="2425184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44392" y="2434062"/>
            <a:ext cx="31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2543" y="2434062"/>
            <a:ext cx="709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(k – 3)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08827" y="2441528"/>
            <a:ext cx="448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– 2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8" name="Text Box 140"/>
          <p:cNvSpPr txBox="1">
            <a:spLocks noChangeArrowheads="1"/>
          </p:cNvSpPr>
          <p:nvPr/>
        </p:nvSpPr>
        <p:spPr bwMode="auto">
          <a:xfrm>
            <a:off x="372291" y="1764179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79412" y="2442940"/>
            <a:ext cx="709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(k – 3)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1730" y="2442940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516827" y="2442940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6" name="Text Box 140"/>
          <p:cNvSpPr txBox="1">
            <a:spLocks noChangeArrowheads="1"/>
          </p:cNvSpPr>
          <p:nvPr/>
        </p:nvSpPr>
        <p:spPr bwMode="auto">
          <a:xfrm>
            <a:off x="390047" y="2784277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13074" y="2790372"/>
            <a:ext cx="709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(k – 3)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33790" y="2790372"/>
            <a:ext cx="709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(k – 2)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25880" y="2791743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0977" y="2791743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2" name="Text Box 140"/>
          <p:cNvSpPr txBox="1">
            <a:spLocks noChangeArrowheads="1"/>
          </p:cNvSpPr>
          <p:nvPr/>
        </p:nvSpPr>
        <p:spPr bwMode="auto">
          <a:xfrm>
            <a:off x="389878" y="3139175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04470" y="3145943"/>
            <a:ext cx="709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(k – 3)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84363" y="3145943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49460" y="3145943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56983" y="3145943"/>
            <a:ext cx="434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or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68190" y="3154821"/>
            <a:ext cx="709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(k – 2)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48083" y="3154821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13180" y="3154821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1" name="Text Box 140"/>
          <p:cNvSpPr txBox="1">
            <a:spLocks noChangeArrowheads="1"/>
          </p:cNvSpPr>
          <p:nvPr/>
        </p:nvSpPr>
        <p:spPr bwMode="auto">
          <a:xfrm>
            <a:off x="389878" y="3511131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242155" y="3528887"/>
            <a:ext cx="709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k =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46941" y="3520009"/>
            <a:ext cx="434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or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80762" y="3528887"/>
            <a:ext cx="709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k =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1950" y="3930770"/>
            <a:ext cx="2781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1203325" algn="l"/>
                <a:tab pos="1539875" algn="l"/>
                <a:tab pos="1655763" algn="l"/>
                <a:tab pos="2511425" algn="l"/>
              </a:tabLst>
            </a:pPr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The values of k are 3 and 2.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087206" y="176834"/>
            <a:ext cx="10526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C0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value </a:t>
            </a:r>
            <a:r>
              <a:rPr lang="en-IN" sz="1600" b="1" dirty="0">
                <a:solidFill>
                  <a:srgbClr val="C0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of </a:t>
            </a:r>
            <a:r>
              <a:rPr lang="en-IN" sz="1600" b="1" dirty="0" smtClean="0">
                <a:solidFill>
                  <a:srgbClr val="C0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k</a:t>
            </a:r>
            <a:endParaRPr lang="en-US" sz="1600" b="1" dirty="0">
              <a:solidFill>
                <a:srgbClr val="C0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2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" grpId="0"/>
      <p:bldP spid="4" grpId="0"/>
      <p:bldP spid="5" grpId="0"/>
      <p:bldP spid="10" grpId="0"/>
      <p:bldP spid="11" grpId="0"/>
      <p:bldP spid="26" grpId="0"/>
      <p:bldP spid="13" grpId="0"/>
      <p:bldP spid="15" grpId="0"/>
      <p:bldP spid="27" grpId="0"/>
      <p:bldP spid="28" grpId="0"/>
      <p:bldP spid="29" grpId="0"/>
      <p:bldP spid="31" grpId="0"/>
      <p:bldP spid="32" grpId="0"/>
      <p:bldP spid="34" grpId="0"/>
      <p:bldP spid="35" grpId="0"/>
      <p:bldP spid="36" grpId="0"/>
      <p:bldP spid="37" grpId="0"/>
      <p:bldP spid="48" grpId="0"/>
      <p:bldP spid="30" grpId="0"/>
      <p:bldP spid="33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2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09450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Q. </a:t>
            </a:r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Plot the P (– 2, 3), Q (4, – 3), R (– 1, – 4) and S (1, – 2) on a graph paper. Draw line PQ and line RS and write down the co-ordinates of the point of intersection. Also write co-ordinates of the point where line RS cuts the Y-axis.</a:t>
            </a:r>
            <a:endParaRPr lang="en-US" sz="15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550" y="1400050"/>
            <a:ext cx="64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5534" y="1410625"/>
            <a:ext cx="29168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The co-ordinates of point of intersection of line PQ and line RS is (2, – 1).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050" y="2139220"/>
            <a:ext cx="29193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The co-ordinates of point where line RS cuts Y-axis is (0, – 3).</a:t>
            </a:r>
          </a:p>
        </p:txBody>
      </p:sp>
      <p:pic>
        <p:nvPicPr>
          <p:cNvPr id="13" name="Picture 12" descr="graph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324" t="-1" r="1" b="30495"/>
          <a:stretch/>
        </p:blipFill>
        <p:spPr>
          <a:xfrm>
            <a:off x="4627918" y="924637"/>
            <a:ext cx="3841728" cy="395680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4" name="Group 13"/>
          <p:cNvGrpSpPr/>
          <p:nvPr/>
        </p:nvGrpSpPr>
        <p:grpSpPr>
          <a:xfrm>
            <a:off x="4555175" y="3524097"/>
            <a:ext cx="3999297" cy="298539"/>
            <a:chOff x="4438012" y="2694358"/>
            <a:chExt cx="4120480" cy="264937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527280" y="2716576"/>
              <a:ext cx="39447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98641" y="2701917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6714159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6930905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7151309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7367901" y="2703942"/>
              <a:ext cx="26035" cy="25269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7583541" y="2703942"/>
              <a:ext cx="26035" cy="25269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7804711" y="2703297"/>
              <a:ext cx="26035" cy="2655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17868" y="2694601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34633" y="2702883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50787" y="269922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69117" y="269922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87308" y="269922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6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77646" y="2705379"/>
              <a:ext cx="2808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1058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-6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192153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5409701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629832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5846389" y="2703688"/>
              <a:ext cx="25269" cy="25777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6062430" y="2702620"/>
              <a:ext cx="26824" cy="2791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6280981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52898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77669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91757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15533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33692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-1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38012" y="2705352"/>
              <a:ext cx="3097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X′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36562" y="2700196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0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22822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-7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8024216" y="2703297"/>
              <a:ext cx="26295" cy="2655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11992" y="269773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4973339" y="2703030"/>
              <a:ext cx="26035" cy="2709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8241675" y="2702758"/>
              <a:ext cx="26035" cy="27637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29321" y="2694358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00482" y="269816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-8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4754809" y="2703030"/>
              <a:ext cx="26035" cy="2709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58676" y="1215822"/>
            <a:ext cx="584365" cy="3718128"/>
            <a:chOff x="6219806" y="978115"/>
            <a:chExt cx="572851" cy="3830791"/>
          </a:xfrm>
        </p:grpSpPr>
        <p:cxnSp>
          <p:nvCxnSpPr>
            <p:cNvPr id="52" name="Straight Arrow Connector 51"/>
            <p:cNvCxnSpPr/>
            <p:nvPr/>
          </p:nvCxnSpPr>
          <p:spPr>
            <a:xfrm rot="16200000" flipH="1">
              <a:off x="4622187" y="2862330"/>
              <a:ext cx="37684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461961" y="1064540"/>
              <a:ext cx="2712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92575" y="4554990"/>
              <a:ext cx="3000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Y′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69842" y="302618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6494261" y="2693182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6493893" y="2248917"/>
              <a:ext cx="25019" cy="26295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6493514" y="2019725"/>
              <a:ext cx="25777" cy="24771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6493385" y="1795410"/>
              <a:ext cx="26035" cy="26295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6492856" y="1569878"/>
              <a:ext cx="27092" cy="25777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71685" y="2795198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274753" y="2570531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9842" y="2343056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71748" y="2120092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76112" y="1891492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6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69987" y="1668898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71840" y="1437039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6493514" y="4046577"/>
              <a:ext cx="25777" cy="25269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6493641" y="3825990"/>
              <a:ext cx="25522" cy="2552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6493641" y="3597704"/>
              <a:ext cx="25522" cy="26824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6493123" y="2462666"/>
              <a:ext cx="26558" cy="2736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6492990" y="3147422"/>
              <a:ext cx="26824" cy="2791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lowchart: Connector 72"/>
            <p:cNvSpPr/>
            <p:nvPr/>
          </p:nvSpPr>
          <p:spPr>
            <a:xfrm>
              <a:off x="6492990" y="2922480"/>
              <a:ext cx="26824" cy="26035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19806" y="437382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20942" y="4150574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20819" y="392279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25800" y="3696312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28814" y="3473260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-1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9" name="Flowchart: Connector 78"/>
            <p:cNvSpPr/>
            <p:nvPr/>
          </p:nvSpPr>
          <p:spPr>
            <a:xfrm>
              <a:off x="6493385" y="4278096"/>
              <a:ext cx="26035" cy="26824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0" name="Flowchart: Connector 79"/>
            <p:cNvSpPr/>
            <p:nvPr/>
          </p:nvSpPr>
          <p:spPr>
            <a:xfrm>
              <a:off x="6493385" y="4501418"/>
              <a:ext cx="26035" cy="2709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76970" y="960857"/>
            <a:ext cx="1524776" cy="430887"/>
            <a:chOff x="6931137" y="847725"/>
            <a:chExt cx="1524776" cy="430887"/>
          </a:xfrm>
        </p:grpSpPr>
        <p:sp>
          <p:nvSpPr>
            <p:cNvPr id="82" name="TextBox 81"/>
            <p:cNvSpPr txBox="1"/>
            <p:nvPr/>
          </p:nvSpPr>
          <p:spPr>
            <a:xfrm>
              <a:off x="6931137" y="847725"/>
              <a:ext cx="1524776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  <a:latin typeface="Bookman Old Style" pitchFamily="18" charset="0"/>
                </a:rPr>
                <a:t>Scale : 1cm = 1unit</a:t>
              </a:r>
            </a:p>
            <a:p>
              <a:r>
                <a:rPr lang="en-US" sz="1100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100" dirty="0" smtClean="0">
                  <a:solidFill>
                    <a:prstClr val="black"/>
                  </a:solidFill>
                  <a:latin typeface="Bookman Old Style" pitchFamily="18" charset="0"/>
                </a:rPr>
                <a:t>   on both the axes</a:t>
              </a:r>
              <a:endParaRPr lang="en-US" sz="11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997924" y="897563"/>
              <a:ext cx="1402892" cy="340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532120" y="2709166"/>
            <a:ext cx="62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P(–2,3)</a:t>
            </a:r>
            <a:endParaRPr lang="en-US" sz="1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09688" y="4031998"/>
            <a:ext cx="670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Q(4, –3)</a:t>
            </a:r>
            <a:endParaRPr lang="en-US" sz="1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43372" y="4255169"/>
            <a:ext cx="79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R(–1, –4)</a:t>
            </a:r>
            <a:endParaRPr lang="en-US" sz="1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5643372" y="2390650"/>
            <a:ext cx="2179488" cy="2244242"/>
          </a:xfrm>
          <a:prstGeom prst="line">
            <a:avLst/>
          </a:prstGeom>
          <a:ln w="12700">
            <a:solidFill>
              <a:srgbClr val="0000CC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/>
          <p:cNvSpPr/>
          <p:nvPr/>
        </p:nvSpPr>
        <p:spPr>
          <a:xfrm>
            <a:off x="6109271" y="2864913"/>
            <a:ext cx="52767" cy="51728"/>
          </a:xfrm>
          <a:prstGeom prst="flowChartConnector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Flowchart: Connector 89"/>
          <p:cNvSpPr/>
          <p:nvPr/>
        </p:nvSpPr>
        <p:spPr>
          <a:xfrm>
            <a:off x="7379953" y="4173863"/>
            <a:ext cx="52767" cy="51728"/>
          </a:xfrm>
          <a:prstGeom prst="flowChartConnector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29400" y="3990850"/>
            <a:ext cx="79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S(1, –2)</a:t>
            </a:r>
            <a:endParaRPr lang="en-US" sz="1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6038683" y="2864913"/>
            <a:ext cx="1809446" cy="1893203"/>
          </a:xfrm>
          <a:prstGeom prst="line">
            <a:avLst/>
          </a:prstGeom>
          <a:ln w="12700">
            <a:solidFill>
              <a:srgbClr val="0000CC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Connector 92"/>
          <p:cNvSpPr/>
          <p:nvPr/>
        </p:nvSpPr>
        <p:spPr>
          <a:xfrm>
            <a:off x="6747321" y="3969514"/>
            <a:ext cx="52767" cy="51728"/>
          </a:xfrm>
          <a:prstGeom prst="flowChartConnector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Flowchart: Connector 90"/>
          <p:cNvSpPr/>
          <p:nvPr/>
        </p:nvSpPr>
        <p:spPr>
          <a:xfrm>
            <a:off x="6319937" y="4411709"/>
            <a:ext cx="52767" cy="51728"/>
          </a:xfrm>
          <a:prstGeom prst="flowChartConnector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4" grpId="0"/>
      <p:bldP spid="85" grpId="0"/>
      <p:bldP spid="86" grpId="0"/>
      <p:bldP spid="89" grpId="0" animBg="1"/>
      <p:bldP spid="90" grpId="0" animBg="1"/>
      <p:bldP spid="92" grpId="0"/>
      <p:bldP spid="93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85750"/>
            <a:ext cx="7086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Q. </a:t>
            </a:r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Points (2, 4), (– 1, – 2) and (3, 6) lie on  a line. Write the equation of that line.</a:t>
            </a:r>
            <a:endParaRPr lang="en-US" sz="15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550" y="781050"/>
            <a:ext cx="64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791625"/>
            <a:ext cx="3733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Let required equation be of the 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047750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y = ax +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1047750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.......(</a:t>
            </a:r>
            <a:r>
              <a:rPr lang="en-US" sz="15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1343367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Consider (2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, 4)</a:t>
            </a:r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1648167"/>
            <a:ext cx="3505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Substituting x = 2 and y = 4 in (</a:t>
            </a:r>
            <a:r>
              <a:rPr lang="en-US" sz="15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),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1957730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(4)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195773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7822" y="1957730"/>
            <a:ext cx="3529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3550" y="1957730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48246" y="1957730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(2)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0174" y="1957730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7450" y="1957730"/>
            <a:ext cx="3529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123" y="2267292"/>
            <a:ext cx="2450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5400" y="2267292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7822" y="2267292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2267292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43496" y="2267292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775" y="2571750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753" y="2571750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1449" y="2571750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400" y="257175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7822" y="2571750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3800" y="2571750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.......(ii</a:t>
            </a:r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200" y="2851978"/>
            <a:ext cx="3619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Similarly consider (– 1, – 2)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6800" y="310515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Substituting x = – 1 and y = – 2 in (</a:t>
            </a:r>
            <a:r>
              <a:rPr lang="en-US" sz="16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),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5825" y="3386554"/>
            <a:ext cx="587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(–2)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5400" y="3386554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7822" y="3386554"/>
            <a:ext cx="3529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85925" y="3386554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0620" y="3386554"/>
            <a:ext cx="6330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(–1)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00" y="3386554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74701" y="3386554"/>
            <a:ext cx="3529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2025" y="3658016"/>
            <a:ext cx="400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04925" y="3658016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7347" y="3658016"/>
            <a:ext cx="575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8800" y="3658016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17501" y="3658016"/>
            <a:ext cx="3529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" y="3948871"/>
            <a:ext cx="575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1053" y="3948871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9754" y="3948871"/>
            <a:ext cx="3529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95400" y="3948871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2100" y="3948871"/>
            <a:ext cx="400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33800" y="3948871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.......(iii</a:t>
            </a:r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8200" y="4290596"/>
            <a:ext cx="270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Subtracting (iii) from (ii),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13547" y="742950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4525" y="742950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39221" y="742950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89053" y="74295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86896" y="742950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94497" y="1029042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05475" y="1029042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20171" y="1029042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89053" y="1029042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86896" y="1029042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76975" y="1285532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(+)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67375" y="1285532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(–)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86375" y="1285532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(+)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47335" y="1590332"/>
            <a:ext cx="1463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13547" y="1590332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89053" y="1590332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86896" y="1590332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81600" y="1952967"/>
            <a:ext cx="321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67375" y="1952967"/>
            <a:ext cx="386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89053" y="1952967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96421" y="1847507"/>
            <a:ext cx="3707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6429375" y="2107197"/>
            <a:ext cx="265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391275" y="2067267"/>
            <a:ext cx="3707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81600" y="2343492"/>
            <a:ext cx="321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8617" y="2343492"/>
            <a:ext cx="386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89053" y="2343492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82517" y="2343492"/>
            <a:ext cx="3707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10175" y="2619717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Substituting a = 2 in (ii),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86375" y="2886075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69149" y="2886075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67375" y="2886075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50149" y="2886075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048375" y="2886075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17628" y="288607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34521" y="2886075"/>
            <a:ext cx="3707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81600" y="3172510"/>
            <a:ext cx="321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39567" y="3172510"/>
            <a:ext cx="386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31099" y="3172510"/>
            <a:ext cx="274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29325" y="3172510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17628" y="317251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34521" y="3172510"/>
            <a:ext cx="3707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81600" y="3486835"/>
            <a:ext cx="321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99983" y="3486835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17628" y="348683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34521" y="3486835"/>
            <a:ext cx="3707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2349" y="348615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11142" y="3495675"/>
            <a:ext cx="3707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00650" y="3763060"/>
            <a:ext cx="321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19033" y="3763060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36678" y="376306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453571" y="3763060"/>
            <a:ext cx="3707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57775" y="4057650"/>
            <a:ext cx="370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Substituting a = 2 and b = 0 in (</a:t>
            </a:r>
            <a:r>
              <a:rPr lang="en-US" sz="16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),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10275" y="4320101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27920" y="4320101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44813" y="4320101"/>
            <a:ext cx="465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(2)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05600" y="4320101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84393" y="4320101"/>
            <a:ext cx="3707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060974" y="4320101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256620" y="4320101"/>
            <a:ext cx="5157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(0)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29325" y="4505325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46970" y="450532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63863" y="4505325"/>
            <a:ext cx="465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2x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4953000" y="834390"/>
            <a:ext cx="0" cy="3931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 Box 188"/>
          <p:cNvSpPr txBox="1">
            <a:spLocks noChangeArrowheads="1"/>
          </p:cNvSpPr>
          <p:nvPr/>
        </p:nvSpPr>
        <p:spPr bwMode="auto">
          <a:xfrm>
            <a:off x="2890723" y="2565581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Text Box 188"/>
          <p:cNvSpPr txBox="1">
            <a:spLocks noChangeArrowheads="1"/>
          </p:cNvSpPr>
          <p:nvPr/>
        </p:nvSpPr>
        <p:spPr bwMode="auto">
          <a:xfrm>
            <a:off x="2212241" y="2574725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552" y="508712"/>
            <a:ext cx="72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47663" algn="l"/>
              </a:tabLst>
            </a:pPr>
            <a:r>
              <a:rPr lang="en-US" sz="1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Q. Draw the graph of equation 3x + 2y = 6. Find the co-ordinates of the point where the graph intersects the Y-axis.</a:t>
            </a:r>
            <a:endParaRPr lang="en-US" sz="1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" y="1223173"/>
            <a:ext cx="60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53191" y="3424104"/>
            <a:ext cx="2836967" cy="1353924"/>
            <a:chOff x="807720" y="2114550"/>
            <a:chExt cx="2836967" cy="1353924"/>
          </a:xfrm>
        </p:grpSpPr>
        <p:grpSp>
          <p:nvGrpSpPr>
            <p:cNvPr id="6" name="Group 5"/>
            <p:cNvGrpSpPr/>
            <p:nvPr/>
          </p:nvGrpSpPr>
          <p:grpSpPr>
            <a:xfrm>
              <a:off x="807720" y="2114550"/>
              <a:ext cx="2823810" cy="1353924"/>
              <a:chOff x="2653396" y="2457307"/>
              <a:chExt cx="1786015" cy="113003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657682" y="2499337"/>
                <a:ext cx="1781729" cy="1088005"/>
              </a:xfrm>
              <a:prstGeom prst="roundRect">
                <a:avLst>
                  <a:gd name="adj" fmla="val 775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53396" y="2457307"/>
                <a:ext cx="1196715" cy="29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u="sng" dirty="0" smtClean="0">
                    <a:solidFill>
                      <a:prstClr val="black"/>
                    </a:solidFill>
                    <a:latin typeface="Bookman Old Style"/>
                  </a:rPr>
                  <a:t>Steps to draw graph:</a:t>
                </a:r>
                <a:endParaRPr lang="en-US" sz="1200" b="1" u="sng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822238" y="2301090"/>
              <a:ext cx="274320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tabLst>
                  <a:tab pos="465138" algn="l"/>
                  <a:tab pos="2452688" algn="l"/>
                  <a:tab pos="2801938" algn="l"/>
                  <a:tab pos="2974975" algn="l"/>
                </a:tabLst>
              </a:pPr>
              <a:r>
                <a:rPr lang="en-US" sz="1100" b="1" dirty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Arrange equation as (x = ) or (y = )</a:t>
              </a:r>
              <a:endParaRPr lang="en-US" sz="1200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143" y="2576206"/>
              <a:ext cx="28194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tabLst>
                  <a:tab pos="465138" algn="l"/>
                  <a:tab pos="2452688" algn="l"/>
                  <a:tab pos="2801938" algn="l"/>
                  <a:tab pos="2974975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Prepare a table to find co-ordinates of points to be plotted</a:t>
              </a:r>
              <a:endParaRPr lang="en-US" sz="1200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5287" y="3020418"/>
              <a:ext cx="28194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tabLst>
                  <a:tab pos="465138" algn="l"/>
                  <a:tab pos="2452688" algn="l"/>
                  <a:tab pos="2801938" algn="l"/>
                  <a:tab pos="2974975" algn="l"/>
                </a:tabLst>
              </a:pPr>
              <a:r>
                <a:rPr lang="en-US" sz="1100" b="1" dirty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Plot the points on graph and draw </a:t>
              </a:r>
              <a:r>
                <a:rPr lang="en-US" sz="11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a line </a:t>
              </a:r>
              <a:r>
                <a:rPr lang="en-US" sz="1100" b="1" dirty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passing through them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945144" y="1214748"/>
            <a:ext cx="1508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3x </a:t>
            </a:r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2y </a:t>
            </a:r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 flipH="1">
            <a:off x="1151267" y="1011518"/>
            <a:ext cx="1111296" cy="264492"/>
          </a:xfrm>
          <a:prstGeom prst="curvedUp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4415" y="1457325"/>
            <a:ext cx="185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2y = 6 – 3x 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6125" y="2251937"/>
            <a:ext cx="2784456" cy="932688"/>
            <a:chOff x="664255" y="2643378"/>
            <a:chExt cx="2784456" cy="932688"/>
          </a:xfrm>
        </p:grpSpPr>
        <p:sp>
          <p:nvSpPr>
            <p:cNvPr id="17" name="Line 175"/>
            <p:cNvSpPr>
              <a:spLocks noChangeShapeType="1"/>
            </p:cNvSpPr>
            <p:nvPr/>
          </p:nvSpPr>
          <p:spPr bwMode="auto">
            <a:xfrm>
              <a:off x="678733" y="2650270"/>
              <a:ext cx="27662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Line 176"/>
            <p:cNvSpPr>
              <a:spLocks noChangeShapeType="1"/>
            </p:cNvSpPr>
            <p:nvPr/>
          </p:nvSpPr>
          <p:spPr bwMode="auto">
            <a:xfrm>
              <a:off x="678733" y="2957348"/>
              <a:ext cx="2766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Line 177"/>
            <p:cNvSpPr>
              <a:spLocks noChangeShapeType="1"/>
            </p:cNvSpPr>
            <p:nvPr/>
          </p:nvSpPr>
          <p:spPr bwMode="auto">
            <a:xfrm>
              <a:off x="678733" y="3264427"/>
              <a:ext cx="2766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Line 178"/>
            <p:cNvSpPr>
              <a:spLocks noChangeShapeType="1"/>
            </p:cNvSpPr>
            <p:nvPr/>
          </p:nvSpPr>
          <p:spPr bwMode="auto">
            <a:xfrm>
              <a:off x="678733" y="3571505"/>
              <a:ext cx="27662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Line 179"/>
            <p:cNvSpPr>
              <a:spLocks noChangeShapeType="1"/>
            </p:cNvSpPr>
            <p:nvPr/>
          </p:nvSpPr>
          <p:spPr bwMode="auto">
            <a:xfrm>
              <a:off x="664255" y="2650270"/>
              <a:ext cx="0" cy="9212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Line 181"/>
            <p:cNvSpPr>
              <a:spLocks noChangeShapeType="1"/>
            </p:cNvSpPr>
            <p:nvPr/>
          </p:nvSpPr>
          <p:spPr bwMode="auto">
            <a:xfrm>
              <a:off x="3448711" y="2650270"/>
              <a:ext cx="0" cy="9212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Line 176"/>
            <p:cNvSpPr>
              <a:spLocks noChangeShapeType="1"/>
            </p:cNvSpPr>
            <p:nvPr/>
          </p:nvSpPr>
          <p:spPr bwMode="auto">
            <a:xfrm flipV="1">
              <a:off x="1362456" y="2652522"/>
              <a:ext cx="0" cy="923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Line 176"/>
            <p:cNvSpPr>
              <a:spLocks noChangeShapeType="1"/>
            </p:cNvSpPr>
            <p:nvPr/>
          </p:nvSpPr>
          <p:spPr bwMode="auto">
            <a:xfrm flipV="1">
              <a:off x="2058816" y="2652522"/>
              <a:ext cx="0" cy="923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Line 176"/>
            <p:cNvSpPr>
              <a:spLocks noChangeShapeType="1"/>
            </p:cNvSpPr>
            <p:nvPr/>
          </p:nvSpPr>
          <p:spPr bwMode="auto">
            <a:xfrm flipV="1">
              <a:off x="2761488" y="2643378"/>
              <a:ext cx="0" cy="923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6" name="Text Box 184"/>
          <p:cNvSpPr txBox="1">
            <a:spLocks noChangeArrowheads="1"/>
          </p:cNvSpPr>
          <p:nvPr/>
        </p:nvSpPr>
        <p:spPr bwMode="auto">
          <a:xfrm>
            <a:off x="781175" y="2245353"/>
            <a:ext cx="2856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</a:p>
        </p:txBody>
      </p:sp>
      <p:sp>
        <p:nvSpPr>
          <p:cNvPr id="27" name="Text Box 185"/>
          <p:cNvSpPr txBox="1">
            <a:spLocks noChangeArrowheads="1"/>
          </p:cNvSpPr>
          <p:nvPr/>
        </p:nvSpPr>
        <p:spPr bwMode="auto">
          <a:xfrm>
            <a:off x="793853" y="2530889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</a:p>
        </p:txBody>
      </p:sp>
      <p:sp>
        <p:nvSpPr>
          <p:cNvPr id="28" name="Text Box 186"/>
          <p:cNvSpPr txBox="1">
            <a:spLocks noChangeArrowheads="1"/>
          </p:cNvSpPr>
          <p:nvPr/>
        </p:nvSpPr>
        <p:spPr bwMode="auto">
          <a:xfrm>
            <a:off x="610671" y="2845970"/>
            <a:ext cx="6062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(x, y)</a:t>
            </a:r>
          </a:p>
        </p:txBody>
      </p:sp>
      <p:sp>
        <p:nvSpPr>
          <p:cNvPr id="29" name="Text Box 188"/>
          <p:cNvSpPr txBox="1">
            <a:spLocks noChangeArrowheads="1"/>
          </p:cNvSpPr>
          <p:nvPr/>
        </p:nvSpPr>
        <p:spPr bwMode="auto">
          <a:xfrm>
            <a:off x="1475201" y="2275360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 Box 190"/>
          <p:cNvSpPr txBox="1">
            <a:spLocks noChangeArrowheads="1"/>
          </p:cNvSpPr>
          <p:nvPr/>
        </p:nvSpPr>
        <p:spPr bwMode="auto">
          <a:xfrm>
            <a:off x="2203887" y="2275360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 Box 192"/>
          <p:cNvSpPr txBox="1">
            <a:spLocks noChangeArrowheads="1"/>
          </p:cNvSpPr>
          <p:nvPr/>
        </p:nvSpPr>
        <p:spPr bwMode="auto">
          <a:xfrm>
            <a:off x="2847155" y="2275360"/>
            <a:ext cx="442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 Box 189"/>
          <p:cNvSpPr txBox="1">
            <a:spLocks noChangeArrowheads="1"/>
          </p:cNvSpPr>
          <p:nvPr/>
        </p:nvSpPr>
        <p:spPr bwMode="auto">
          <a:xfrm>
            <a:off x="1311783" y="2864097"/>
            <a:ext cx="6303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(0, 3)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 Box 191"/>
          <p:cNvSpPr txBox="1">
            <a:spLocks noChangeArrowheads="1"/>
          </p:cNvSpPr>
          <p:nvPr/>
        </p:nvSpPr>
        <p:spPr bwMode="auto">
          <a:xfrm>
            <a:off x="2005203" y="2871717"/>
            <a:ext cx="6303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(2, 0)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 Box 193"/>
          <p:cNvSpPr txBox="1">
            <a:spLocks noChangeArrowheads="1"/>
          </p:cNvSpPr>
          <p:nvPr/>
        </p:nvSpPr>
        <p:spPr bwMode="auto">
          <a:xfrm>
            <a:off x="2671191" y="2864097"/>
            <a:ext cx="7024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(-2, 6)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657475" y="413971"/>
            <a:ext cx="3126947" cy="1329104"/>
            <a:chOff x="360411" y="3470903"/>
            <a:chExt cx="1876167" cy="750151"/>
          </a:xfrm>
        </p:grpSpPr>
        <p:sp>
          <p:nvSpPr>
            <p:cNvPr id="39" name="Cloud Callout 38"/>
            <p:cNvSpPr/>
            <p:nvPr/>
          </p:nvSpPr>
          <p:spPr>
            <a:xfrm>
              <a:off x="360411" y="3470903"/>
              <a:ext cx="1876167" cy="750151"/>
            </a:xfrm>
            <a:prstGeom prst="cloudCallout">
              <a:avLst>
                <a:gd name="adj1" fmla="val -56247"/>
                <a:gd name="adj2" fmla="val 40772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1118" y="3589526"/>
              <a:ext cx="1629862" cy="53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whichever variable is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 R.H.S. we will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 the values for that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</a:t>
              </a: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1984903" y="2291415"/>
            <a:ext cx="1132892" cy="1604082"/>
          </a:xfrm>
          <a:prstGeom prst="wedgeRoundRectCallout">
            <a:avLst>
              <a:gd name="adj1" fmla="val -75920"/>
              <a:gd name="adj2" fmla="val -2410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869101" y="695268"/>
            <a:ext cx="3281300" cy="1154956"/>
            <a:chOff x="152392" y="3497074"/>
            <a:chExt cx="2289279" cy="765228"/>
          </a:xfrm>
        </p:grpSpPr>
        <p:sp>
          <p:nvSpPr>
            <p:cNvPr id="53" name="Cloud Callout 52"/>
            <p:cNvSpPr/>
            <p:nvPr/>
          </p:nvSpPr>
          <p:spPr>
            <a:xfrm>
              <a:off x="152392" y="3497074"/>
              <a:ext cx="2289279" cy="765228"/>
            </a:xfrm>
            <a:prstGeom prst="cloudCallout">
              <a:avLst>
                <a:gd name="adj1" fmla="val -65305"/>
                <a:gd name="adj2" fmla="val 3579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6987" y="3577766"/>
              <a:ext cx="2008625" cy="560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substitute these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Assumed values of x in the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 Equation</a:t>
              </a:r>
            </a:p>
          </p:txBody>
        </p:sp>
      </p:grpSp>
      <p:sp>
        <p:nvSpPr>
          <p:cNvPr id="154" name="Cloud 153"/>
          <p:cNvSpPr/>
          <p:nvPr/>
        </p:nvSpPr>
        <p:spPr>
          <a:xfrm>
            <a:off x="2461335" y="848188"/>
            <a:ext cx="2075101" cy="100415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Write the equation on the line</a:t>
            </a: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13317"/>
              </p:ext>
            </p:extLst>
          </p:nvPr>
        </p:nvGraphicFramePr>
        <p:xfrm>
          <a:off x="1226494" y="1717032"/>
          <a:ext cx="12795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054080" imgH="393480" progId="Equation.DSMT4">
                  <p:embed/>
                </p:oleObj>
              </mc:Choice>
              <mc:Fallback>
                <p:oleObj name="Equation" r:id="rId3" imgW="1054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494" y="1717032"/>
                        <a:ext cx="12795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Right Arrow 148"/>
          <p:cNvSpPr/>
          <p:nvPr/>
        </p:nvSpPr>
        <p:spPr>
          <a:xfrm rot="11389936" flipH="1">
            <a:off x="1571665" y="1654413"/>
            <a:ext cx="532166" cy="90304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660804"/>
              </p:ext>
            </p:extLst>
          </p:nvPr>
        </p:nvGraphicFramePr>
        <p:xfrm>
          <a:off x="4324350" y="1260475"/>
          <a:ext cx="9620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825480" imgH="393480" progId="Equation.DSMT4">
                  <p:embed/>
                </p:oleObj>
              </mc:Choice>
              <mc:Fallback>
                <p:oleObj name="Equation" r:id="rId5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1260475"/>
                        <a:ext cx="9620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924705"/>
              </p:ext>
            </p:extLst>
          </p:nvPr>
        </p:nvGraphicFramePr>
        <p:xfrm>
          <a:off x="2066925" y="2351088"/>
          <a:ext cx="9620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7" imgW="927000" imgH="393480" progId="Equation.DSMT4">
                  <p:embed/>
                </p:oleObj>
              </mc:Choice>
              <mc:Fallback>
                <p:oleObj name="Equation" r:id="rId7" imgW="92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351088"/>
                        <a:ext cx="9620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42036"/>
              </p:ext>
            </p:extLst>
          </p:nvPr>
        </p:nvGraphicFramePr>
        <p:xfrm>
          <a:off x="2076450" y="2787650"/>
          <a:ext cx="7635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9" imgW="736560" imgH="393480" progId="Equation.DSMT4">
                  <p:embed/>
                </p:oleObj>
              </mc:Choice>
              <mc:Fallback>
                <p:oleObj name="Equation" r:id="rId9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787650"/>
                        <a:ext cx="7635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831480"/>
              </p:ext>
            </p:extLst>
          </p:nvPr>
        </p:nvGraphicFramePr>
        <p:xfrm>
          <a:off x="2087563" y="3190875"/>
          <a:ext cx="4619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1" imgW="444240" imgH="393480" progId="Equation.DSMT4">
                  <p:embed/>
                </p:oleObj>
              </mc:Choice>
              <mc:Fallback>
                <p:oleObj name="Equation" r:id="rId11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190875"/>
                        <a:ext cx="4619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62367"/>
              </p:ext>
            </p:extLst>
          </p:nvPr>
        </p:nvGraphicFramePr>
        <p:xfrm>
          <a:off x="2078487" y="3624441"/>
          <a:ext cx="43656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3" imgW="419040" imgH="203040" progId="Equation.DSMT4">
                  <p:embed/>
                </p:oleObj>
              </mc:Choice>
              <mc:Fallback>
                <p:oleObj name="Equation" r:id="rId13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487" y="3624441"/>
                        <a:ext cx="436562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 Box 188"/>
          <p:cNvSpPr txBox="1">
            <a:spLocks noChangeArrowheads="1"/>
          </p:cNvSpPr>
          <p:nvPr/>
        </p:nvSpPr>
        <p:spPr bwMode="auto">
          <a:xfrm>
            <a:off x="1457874" y="2564365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9" name="Rounded Rectangle 44"/>
          <p:cNvSpPr/>
          <p:nvPr/>
        </p:nvSpPr>
        <p:spPr>
          <a:xfrm>
            <a:off x="2744464" y="2293559"/>
            <a:ext cx="1132892" cy="1604082"/>
          </a:xfrm>
          <a:prstGeom prst="wedgeRoundRectCallout">
            <a:avLst>
              <a:gd name="adj1" fmla="val -75920"/>
              <a:gd name="adj2" fmla="val -2410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aphicFrame>
        <p:nvGraphicFramePr>
          <p:cNvPr id="170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788284"/>
              </p:ext>
            </p:extLst>
          </p:nvPr>
        </p:nvGraphicFramePr>
        <p:xfrm>
          <a:off x="2825750" y="2352675"/>
          <a:ext cx="9636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5" imgW="927000" imgH="393480" progId="Equation.DSMT4">
                  <p:embed/>
                </p:oleObj>
              </mc:Choice>
              <mc:Fallback>
                <p:oleObj name="Equation" r:id="rId15" imgW="92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352675"/>
                        <a:ext cx="9636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406594"/>
              </p:ext>
            </p:extLst>
          </p:nvPr>
        </p:nvGraphicFramePr>
        <p:xfrm>
          <a:off x="2870200" y="2789238"/>
          <a:ext cx="7667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17" imgW="736560" imgH="393480" progId="Equation.DSMT4">
                  <p:embed/>
                </p:oleObj>
              </mc:Choice>
              <mc:Fallback>
                <p:oleObj name="Equation" r:id="rId17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789238"/>
                        <a:ext cx="7667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418075"/>
              </p:ext>
            </p:extLst>
          </p:nvPr>
        </p:nvGraphicFramePr>
        <p:xfrm>
          <a:off x="2841625" y="3192463"/>
          <a:ext cx="4778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19" imgW="457200" imgH="393480" progId="Equation.DSMT4">
                  <p:embed/>
                </p:oleObj>
              </mc:Choice>
              <mc:Fallback>
                <p:oleObj name="Equation" r:id="rId19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3192463"/>
                        <a:ext cx="4778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62372"/>
              </p:ext>
            </p:extLst>
          </p:nvPr>
        </p:nvGraphicFramePr>
        <p:xfrm>
          <a:off x="2842398" y="3617103"/>
          <a:ext cx="44926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21" imgW="431640" imgH="203040" progId="Equation.DSMT4">
                  <p:embed/>
                </p:oleObj>
              </mc:Choice>
              <mc:Fallback>
                <p:oleObj name="Equation" r:id="rId21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398" y="3617103"/>
                        <a:ext cx="449262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Picture 62" descr="graph.jpg"/>
          <p:cNvPicPr>
            <a:picLocks noChangeAspect="1"/>
          </p:cNvPicPr>
          <p:nvPr/>
        </p:nvPicPr>
        <p:blipFill rotWithShape="1"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324" t="-1" r="1" b="30495"/>
          <a:stretch/>
        </p:blipFill>
        <p:spPr>
          <a:xfrm>
            <a:off x="4548159" y="687274"/>
            <a:ext cx="3841728" cy="395680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4" name="Group 63"/>
          <p:cNvGrpSpPr/>
          <p:nvPr/>
        </p:nvGrpSpPr>
        <p:grpSpPr>
          <a:xfrm>
            <a:off x="4468495" y="2636769"/>
            <a:ext cx="3999297" cy="298539"/>
            <a:chOff x="4438012" y="2694358"/>
            <a:chExt cx="4120480" cy="264937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4527280" y="2716576"/>
              <a:ext cx="39447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598641" y="2701917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6714159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6930905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7151309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7367901" y="2703942"/>
              <a:ext cx="26035" cy="25269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7583541" y="2703942"/>
              <a:ext cx="26035" cy="25269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7804711" y="2703297"/>
              <a:ext cx="26035" cy="2655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17868" y="2694601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34633" y="2702883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50787" y="269922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9117" y="269922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87308" y="269922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6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77646" y="2705379"/>
              <a:ext cx="2808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41058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-6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0" name="Flowchart: Connector 79"/>
            <p:cNvSpPr/>
            <p:nvPr/>
          </p:nvSpPr>
          <p:spPr>
            <a:xfrm>
              <a:off x="5192153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1" name="Flowchart: Connector 80"/>
            <p:cNvSpPr/>
            <p:nvPr/>
          </p:nvSpPr>
          <p:spPr>
            <a:xfrm>
              <a:off x="5409701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" name="Flowchart: Connector 81"/>
            <p:cNvSpPr/>
            <p:nvPr/>
          </p:nvSpPr>
          <p:spPr>
            <a:xfrm>
              <a:off x="5629832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3" name="Flowchart: Connector 82"/>
            <p:cNvSpPr/>
            <p:nvPr/>
          </p:nvSpPr>
          <p:spPr>
            <a:xfrm>
              <a:off x="5846389" y="2703688"/>
              <a:ext cx="25269" cy="25777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6062430" y="2702620"/>
              <a:ext cx="26824" cy="2791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Flowchart: Connector 84"/>
            <p:cNvSpPr/>
            <p:nvPr/>
          </p:nvSpPr>
          <p:spPr>
            <a:xfrm>
              <a:off x="6280981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2898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77669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91757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15533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33692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-1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38012" y="2705352"/>
              <a:ext cx="3097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X′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436562" y="2700196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0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22822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-7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8024216" y="2703297"/>
              <a:ext cx="26295" cy="2655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911992" y="269773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6" name="Flowchart: Connector 95"/>
            <p:cNvSpPr/>
            <p:nvPr/>
          </p:nvSpPr>
          <p:spPr>
            <a:xfrm>
              <a:off x="4973339" y="2703030"/>
              <a:ext cx="26035" cy="2709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Flowchart: Connector 96"/>
            <p:cNvSpPr/>
            <p:nvPr/>
          </p:nvSpPr>
          <p:spPr>
            <a:xfrm>
              <a:off x="8241675" y="2702758"/>
              <a:ext cx="26035" cy="27637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129321" y="2694358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600482" y="269816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-8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4754809" y="2703030"/>
              <a:ext cx="26035" cy="2709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185426" y="643460"/>
            <a:ext cx="584365" cy="4053127"/>
            <a:chOff x="6219807" y="632965"/>
            <a:chExt cx="572850" cy="4175941"/>
          </a:xfrm>
        </p:grpSpPr>
        <p:cxnSp>
          <p:nvCxnSpPr>
            <p:cNvPr id="102" name="Straight Arrow Connector 101"/>
            <p:cNvCxnSpPr/>
            <p:nvPr/>
          </p:nvCxnSpPr>
          <p:spPr>
            <a:xfrm rot="16200000" flipH="1">
              <a:off x="4461855" y="2701998"/>
              <a:ext cx="4089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493398" y="632965"/>
              <a:ext cx="2712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492575" y="4554990"/>
              <a:ext cx="3000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Y′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269842" y="2372160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06" name="Flowchart: Connector 105"/>
            <p:cNvSpPr/>
            <p:nvPr/>
          </p:nvSpPr>
          <p:spPr>
            <a:xfrm>
              <a:off x="6494261" y="2474574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Flowchart: Connector 106"/>
            <p:cNvSpPr/>
            <p:nvPr/>
          </p:nvSpPr>
          <p:spPr>
            <a:xfrm>
              <a:off x="6493893" y="2248917"/>
              <a:ext cx="25019" cy="26295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8" name="Flowchart: Connector 107"/>
            <p:cNvSpPr/>
            <p:nvPr/>
          </p:nvSpPr>
          <p:spPr>
            <a:xfrm>
              <a:off x="6493514" y="2019725"/>
              <a:ext cx="25777" cy="24771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6493385" y="1795410"/>
              <a:ext cx="26035" cy="26295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6492856" y="1569878"/>
              <a:ext cx="27092" cy="25777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Flowchart: Connector 110"/>
            <p:cNvSpPr/>
            <p:nvPr/>
          </p:nvSpPr>
          <p:spPr>
            <a:xfrm>
              <a:off x="6493385" y="1341278"/>
              <a:ext cx="26035" cy="2655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271685" y="2141172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74753" y="191650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269842" y="1689030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271748" y="1466066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76112" y="1237466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6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6493255" y="1113213"/>
              <a:ext cx="26295" cy="2655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69987" y="1014872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6492856" y="888726"/>
              <a:ext cx="27092" cy="27637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271840" y="783013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223482" y="3937576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-6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6493514" y="4046577"/>
              <a:ext cx="25777" cy="25269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" name="Flowchart: Connector 122"/>
            <p:cNvSpPr/>
            <p:nvPr/>
          </p:nvSpPr>
          <p:spPr>
            <a:xfrm>
              <a:off x="6493641" y="3825990"/>
              <a:ext cx="25522" cy="2552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4" name="Flowchart: Connector 123"/>
            <p:cNvSpPr/>
            <p:nvPr/>
          </p:nvSpPr>
          <p:spPr>
            <a:xfrm>
              <a:off x="6493641" y="3597704"/>
              <a:ext cx="25522" cy="26824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6493123" y="3372364"/>
              <a:ext cx="26558" cy="2736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6" name="Flowchart: Connector 125"/>
            <p:cNvSpPr/>
            <p:nvPr/>
          </p:nvSpPr>
          <p:spPr>
            <a:xfrm>
              <a:off x="6492990" y="3147422"/>
              <a:ext cx="26824" cy="2791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Flowchart: Connector 126"/>
            <p:cNvSpPr/>
            <p:nvPr/>
          </p:nvSpPr>
          <p:spPr>
            <a:xfrm>
              <a:off x="6492990" y="2922480"/>
              <a:ext cx="26824" cy="26035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219807" y="3713744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220942" y="3490490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220820" y="3262714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225801" y="303622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228814" y="2813176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-1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227025" y="4168036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-7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6493385" y="4278096"/>
              <a:ext cx="26035" cy="26824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220510" y="4387894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-8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6493385" y="4501418"/>
              <a:ext cx="26035" cy="2709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903421" y="645430"/>
            <a:ext cx="1524776" cy="430887"/>
            <a:chOff x="6931137" y="847725"/>
            <a:chExt cx="1524776" cy="430887"/>
          </a:xfrm>
        </p:grpSpPr>
        <p:sp>
          <p:nvSpPr>
            <p:cNvPr id="138" name="TextBox 137"/>
            <p:cNvSpPr txBox="1"/>
            <p:nvPr/>
          </p:nvSpPr>
          <p:spPr>
            <a:xfrm>
              <a:off x="6931137" y="847725"/>
              <a:ext cx="1524776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  <a:latin typeface="Bookman Old Style" pitchFamily="18" charset="0"/>
                </a:rPr>
                <a:t>Scale : 1cm = 1unit</a:t>
              </a:r>
            </a:p>
            <a:p>
              <a:r>
                <a:rPr lang="en-US" sz="1100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100" dirty="0" smtClean="0">
                  <a:solidFill>
                    <a:prstClr val="black"/>
                  </a:solidFill>
                  <a:latin typeface="Bookman Old Style" pitchFamily="18" charset="0"/>
                </a:rPr>
                <a:t>   on both the axes</a:t>
              </a:r>
              <a:endParaRPr lang="en-US" sz="11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997924" y="897563"/>
              <a:ext cx="1402892" cy="340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0" name="Flowchart: Connector 139"/>
          <p:cNvSpPr/>
          <p:nvPr/>
        </p:nvSpPr>
        <p:spPr>
          <a:xfrm>
            <a:off x="6450370" y="1979591"/>
            <a:ext cx="52767" cy="51728"/>
          </a:xfrm>
          <a:prstGeom prst="flowChartConnector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455051" y="1937654"/>
            <a:ext cx="523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(0, 3)</a:t>
            </a:r>
            <a:endParaRPr lang="en-US" sz="1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Flowchart: Connector 141"/>
          <p:cNvSpPr/>
          <p:nvPr/>
        </p:nvSpPr>
        <p:spPr>
          <a:xfrm>
            <a:off x="6874452" y="2632908"/>
            <a:ext cx="52767" cy="51728"/>
          </a:xfrm>
          <a:prstGeom prst="flowChartConnector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867357" y="2417604"/>
            <a:ext cx="523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(2, 0)</a:t>
            </a:r>
            <a:endParaRPr lang="en-US" sz="1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Flowchart: Connector 143"/>
          <p:cNvSpPr/>
          <p:nvPr/>
        </p:nvSpPr>
        <p:spPr>
          <a:xfrm>
            <a:off x="6030281" y="1312755"/>
            <a:ext cx="52767" cy="51728"/>
          </a:xfrm>
          <a:prstGeom prst="flowChartConnector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510902" y="1279967"/>
            <a:ext cx="58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(-4, 0)</a:t>
            </a:r>
            <a:endParaRPr lang="en-US" sz="1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5773962" y="895350"/>
            <a:ext cx="1779350" cy="2786063"/>
          </a:xfrm>
          <a:prstGeom prst="line">
            <a:avLst/>
          </a:prstGeom>
          <a:ln w="12700">
            <a:solidFill>
              <a:srgbClr val="0000CC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 rot="3468197">
            <a:off x="6913025" y="3150414"/>
            <a:ext cx="10310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47663" algn="l"/>
              </a:tabLst>
            </a:pPr>
            <a:r>
              <a:rPr lang="en-US" sz="11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3x + 2y = 6 </a:t>
            </a:r>
            <a:endParaRPr lang="en-US" sz="11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Rounded Rectangle 44"/>
          <p:cNvSpPr/>
          <p:nvPr/>
        </p:nvSpPr>
        <p:spPr>
          <a:xfrm>
            <a:off x="3428215" y="2290705"/>
            <a:ext cx="1132892" cy="1604082"/>
          </a:xfrm>
          <a:prstGeom prst="wedgeRoundRectCallout">
            <a:avLst>
              <a:gd name="adj1" fmla="val -75920"/>
              <a:gd name="adj2" fmla="val -2410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04924"/>
              </p:ext>
            </p:extLst>
          </p:nvPr>
        </p:nvGraphicFramePr>
        <p:xfrm>
          <a:off x="3482975" y="2351088"/>
          <a:ext cx="10175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25" imgW="977760" imgH="393480" progId="Equation.DSMT4">
                  <p:embed/>
                </p:oleObj>
              </mc:Choice>
              <mc:Fallback>
                <p:oleObj name="Equation" r:id="rId25" imgW="977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2351088"/>
                        <a:ext cx="10175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49123"/>
              </p:ext>
            </p:extLst>
          </p:nvPr>
        </p:nvGraphicFramePr>
        <p:xfrm>
          <a:off x="3520479" y="2766536"/>
          <a:ext cx="761604" cy="41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27" imgW="723600" imgH="393480" progId="Equation.DSMT4">
                  <p:embed/>
                </p:oleObj>
              </mc:Choice>
              <mc:Fallback>
                <p:oleObj name="Equation" r:id="rId27" imgW="723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479" y="2766536"/>
                        <a:ext cx="761604" cy="4168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209004"/>
              </p:ext>
            </p:extLst>
          </p:nvPr>
        </p:nvGraphicFramePr>
        <p:xfrm>
          <a:off x="3522062" y="3199928"/>
          <a:ext cx="5556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29" imgW="533160" imgH="393480" progId="Equation.DSMT4">
                  <p:embed/>
                </p:oleObj>
              </mc:Choice>
              <mc:Fallback>
                <p:oleObj name="Equation" r:id="rId29" imgW="53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062" y="3199928"/>
                        <a:ext cx="5556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930607"/>
              </p:ext>
            </p:extLst>
          </p:nvPr>
        </p:nvGraphicFramePr>
        <p:xfrm>
          <a:off x="3517096" y="3622875"/>
          <a:ext cx="44926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31" imgW="431640" imgH="203040" progId="Equation.DSMT4">
                  <p:embed/>
                </p:oleObj>
              </mc:Choice>
              <mc:Fallback>
                <p:oleObj name="Equation" r:id="rId31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096" y="3622875"/>
                        <a:ext cx="449262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" name="Group 160"/>
          <p:cNvGrpSpPr/>
          <p:nvPr/>
        </p:nvGrpSpPr>
        <p:grpSpPr>
          <a:xfrm>
            <a:off x="2775611" y="1452060"/>
            <a:ext cx="2640323" cy="957098"/>
            <a:chOff x="578176" y="3536962"/>
            <a:chExt cx="1584193" cy="540187"/>
          </a:xfrm>
        </p:grpSpPr>
        <p:sp>
          <p:nvSpPr>
            <p:cNvPr id="162" name="Cloud 161"/>
            <p:cNvSpPr/>
            <p:nvPr/>
          </p:nvSpPr>
          <p:spPr>
            <a:xfrm>
              <a:off x="578176" y="3536962"/>
              <a:ext cx="1584193" cy="54018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94443" y="3573363"/>
              <a:ext cx="1505155" cy="43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to make assumption for equation having denominator?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710250" y="1109584"/>
            <a:ext cx="2562671" cy="1203226"/>
            <a:chOff x="607187" y="3510511"/>
            <a:chExt cx="1537602" cy="679101"/>
          </a:xfrm>
        </p:grpSpPr>
        <p:sp>
          <p:nvSpPr>
            <p:cNvPr id="183" name="Cloud Callout 182"/>
            <p:cNvSpPr/>
            <p:nvPr/>
          </p:nvSpPr>
          <p:spPr>
            <a:xfrm>
              <a:off x="607187" y="3510511"/>
              <a:ext cx="1537602" cy="679101"/>
            </a:xfrm>
            <a:prstGeom prst="cloudCallout">
              <a:avLst>
                <a:gd name="adj1" fmla="val -65531"/>
                <a:gd name="adj2" fmla="val 31326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98787" y="3573363"/>
              <a:ext cx="1296465" cy="5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Add or subtract denominator to first assumed value to get next assumption</a:t>
              </a:r>
            </a:p>
          </p:txBody>
        </p:sp>
      </p:grpSp>
      <p:sp>
        <p:nvSpPr>
          <p:cNvPr id="185" name="Right Arrow 184"/>
          <p:cNvSpPr/>
          <p:nvPr/>
        </p:nvSpPr>
        <p:spPr>
          <a:xfrm rot="8741757" flipH="1" flipV="1">
            <a:off x="1663513" y="2218963"/>
            <a:ext cx="494602" cy="7078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726569" y="2048881"/>
            <a:ext cx="207614" cy="203523"/>
            <a:chOff x="8530685" y="-243038"/>
            <a:chExt cx="243442" cy="238646"/>
          </a:xfrm>
        </p:grpSpPr>
        <p:sp>
          <p:nvSpPr>
            <p:cNvPr id="35" name="Oval 34"/>
            <p:cNvSpPr/>
            <p:nvPr/>
          </p:nvSpPr>
          <p:spPr>
            <a:xfrm>
              <a:off x="8530685" y="-243038"/>
              <a:ext cx="243442" cy="23864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Cross 35"/>
            <p:cNvSpPr/>
            <p:nvPr/>
          </p:nvSpPr>
          <p:spPr>
            <a:xfrm>
              <a:off x="8570080" y="-203661"/>
              <a:ext cx="140841" cy="140841"/>
            </a:xfrm>
            <a:prstGeom prst="plus">
              <a:avLst>
                <a:gd name="adj" fmla="val 42117"/>
              </a:avLst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6" name="Right Arrow 185"/>
          <p:cNvSpPr/>
          <p:nvPr/>
        </p:nvSpPr>
        <p:spPr>
          <a:xfrm rot="8741757" flipH="1" flipV="1">
            <a:off x="1663513" y="2219782"/>
            <a:ext cx="494602" cy="7078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1726569" y="2049700"/>
            <a:ext cx="207614" cy="203523"/>
            <a:chOff x="8530685" y="-243038"/>
            <a:chExt cx="243442" cy="238646"/>
          </a:xfrm>
        </p:grpSpPr>
        <p:sp>
          <p:nvSpPr>
            <p:cNvPr id="188" name="Oval 187"/>
            <p:cNvSpPr/>
            <p:nvPr/>
          </p:nvSpPr>
          <p:spPr>
            <a:xfrm>
              <a:off x="8530685" y="-243038"/>
              <a:ext cx="243442" cy="23864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>
              <a:off x="8571523" y="-199580"/>
              <a:ext cx="160290" cy="132679"/>
            </a:xfrm>
            <a:prstGeom prst="mathMinus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02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74" grpId="0"/>
      <p:bldP spid="14" grpId="0" animBg="1"/>
      <p:bldP spid="14" grpId="1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5" grpId="0" animBg="1"/>
      <p:bldP spid="45" grpId="1" animBg="1"/>
      <p:bldP spid="154" grpId="0" animBg="1"/>
      <p:bldP spid="154" grpId="1" animBg="1"/>
      <p:bldP spid="149" grpId="0" animBg="1"/>
      <p:bldP spid="149" grpId="1" animBg="1"/>
      <p:bldP spid="168" grpId="0"/>
      <p:bldP spid="169" grpId="0" animBg="1"/>
      <p:bldP spid="169" grpId="1" animBg="1"/>
      <p:bldP spid="140" grpId="0" animBg="1"/>
      <p:bldP spid="141" grpId="0"/>
      <p:bldP spid="142" grpId="0" animBg="1"/>
      <p:bldP spid="143" grpId="0"/>
      <p:bldP spid="144" grpId="0" animBg="1"/>
      <p:bldP spid="145" grpId="0"/>
      <p:bldP spid="175" grpId="0" animBg="1"/>
      <p:bldP spid="175" grpId="1" animBg="1"/>
      <p:bldP spid="185" grpId="0" animBg="1"/>
      <p:bldP spid="185" grpId="1" animBg="1"/>
      <p:bldP spid="186" grpId="0" animBg="1"/>
      <p:bldP spid="18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48479"/>
              </p:ext>
            </p:extLst>
          </p:nvPr>
        </p:nvGraphicFramePr>
        <p:xfrm>
          <a:off x="1216969" y="1717032"/>
          <a:ext cx="12795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1054080" imgH="393480" progId="Equation.DSMT4">
                  <p:embed/>
                </p:oleObj>
              </mc:Choice>
              <mc:Fallback>
                <p:oleObj name="Equation" r:id="rId4" imgW="1054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969" y="1717032"/>
                        <a:ext cx="12795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" name="Text Box 188"/>
          <p:cNvSpPr txBox="1">
            <a:spLocks noChangeArrowheads="1"/>
          </p:cNvSpPr>
          <p:nvPr/>
        </p:nvSpPr>
        <p:spPr bwMode="auto">
          <a:xfrm>
            <a:off x="2932362" y="2266970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Text Box 188"/>
          <p:cNvSpPr txBox="1">
            <a:spLocks noChangeArrowheads="1"/>
          </p:cNvSpPr>
          <p:nvPr/>
        </p:nvSpPr>
        <p:spPr bwMode="auto">
          <a:xfrm>
            <a:off x="2215780" y="2266589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071" y="461486"/>
            <a:ext cx="72482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47663" algn="l"/>
              </a:tabLst>
            </a:pPr>
            <a:r>
              <a:rPr lang="en-US" sz="1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Q. Draw the graph of equation 2x – 3y = 5. Find the following from the graph (</a:t>
            </a:r>
            <a:r>
              <a:rPr lang="en-US" sz="14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) the value of y, when x = 4  and </a:t>
            </a:r>
          </a:p>
          <a:p>
            <a:pPr algn="just">
              <a:tabLst>
                <a:tab pos="347663" algn="l"/>
              </a:tabLst>
            </a:pPr>
            <a:r>
              <a:rPr lang="en-US" sz="1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(ii) the value of x, when y = 3.</a:t>
            </a:r>
            <a:endParaRPr lang="en-US" sz="1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" y="1223173"/>
            <a:ext cx="60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53191" y="3424104"/>
            <a:ext cx="2836967" cy="1353924"/>
            <a:chOff x="807720" y="2114550"/>
            <a:chExt cx="2836967" cy="1353924"/>
          </a:xfrm>
        </p:grpSpPr>
        <p:grpSp>
          <p:nvGrpSpPr>
            <p:cNvPr id="6" name="Group 5"/>
            <p:cNvGrpSpPr/>
            <p:nvPr/>
          </p:nvGrpSpPr>
          <p:grpSpPr>
            <a:xfrm>
              <a:off x="807720" y="2114550"/>
              <a:ext cx="2823810" cy="1353924"/>
              <a:chOff x="2653396" y="2457307"/>
              <a:chExt cx="1786015" cy="113003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657682" y="2499337"/>
                <a:ext cx="1781729" cy="1088005"/>
              </a:xfrm>
              <a:prstGeom prst="roundRect">
                <a:avLst>
                  <a:gd name="adj" fmla="val 775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53396" y="2457307"/>
                <a:ext cx="1196715" cy="29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u="sng" dirty="0" smtClean="0">
                    <a:solidFill>
                      <a:prstClr val="black"/>
                    </a:solidFill>
                    <a:latin typeface="Bookman Old Style"/>
                  </a:rPr>
                  <a:t>Steps to draw graph:</a:t>
                </a:r>
                <a:endParaRPr lang="en-US" sz="1200" b="1" u="sng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822238" y="2301090"/>
              <a:ext cx="274320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tabLst>
                  <a:tab pos="465138" algn="l"/>
                  <a:tab pos="2452688" algn="l"/>
                  <a:tab pos="2801938" algn="l"/>
                  <a:tab pos="2974975" algn="l"/>
                </a:tabLst>
              </a:pPr>
              <a:r>
                <a:rPr lang="en-US" sz="1100" b="1" dirty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Arrange equation as (x = ) or (y = )</a:t>
              </a:r>
              <a:endParaRPr lang="en-US" sz="1200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143" y="2576206"/>
              <a:ext cx="28194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tabLst>
                  <a:tab pos="465138" algn="l"/>
                  <a:tab pos="2452688" algn="l"/>
                  <a:tab pos="2801938" algn="l"/>
                  <a:tab pos="2974975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Prepare a table to find co-ordinates of points to be plotted</a:t>
              </a:r>
              <a:endParaRPr lang="en-US" sz="1200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5287" y="3020418"/>
              <a:ext cx="28194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tabLst>
                  <a:tab pos="465138" algn="l"/>
                  <a:tab pos="2452688" algn="l"/>
                  <a:tab pos="2801938" algn="l"/>
                  <a:tab pos="2974975" algn="l"/>
                </a:tabLst>
              </a:pPr>
              <a:r>
                <a:rPr lang="en-US" sz="1100" b="1" dirty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Plot the points on graph and draw </a:t>
              </a:r>
              <a:r>
                <a:rPr lang="en-US" sz="11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a line </a:t>
              </a:r>
              <a:r>
                <a:rPr lang="en-US" sz="1100" b="1" dirty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passing through them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945144" y="1214748"/>
            <a:ext cx="1508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2x –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3y </a:t>
            </a:r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 flipH="1">
            <a:off x="1512944" y="1019183"/>
            <a:ext cx="682467" cy="249162"/>
          </a:xfrm>
          <a:prstGeom prst="curvedUp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4415" y="1457325"/>
            <a:ext cx="185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2x = 5 + 3y 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6125" y="2251937"/>
            <a:ext cx="2784456" cy="932688"/>
            <a:chOff x="664255" y="2643378"/>
            <a:chExt cx="2784456" cy="932688"/>
          </a:xfrm>
        </p:grpSpPr>
        <p:sp>
          <p:nvSpPr>
            <p:cNvPr id="17" name="Line 175"/>
            <p:cNvSpPr>
              <a:spLocks noChangeShapeType="1"/>
            </p:cNvSpPr>
            <p:nvPr/>
          </p:nvSpPr>
          <p:spPr bwMode="auto">
            <a:xfrm>
              <a:off x="678733" y="2650270"/>
              <a:ext cx="27662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Line 176"/>
            <p:cNvSpPr>
              <a:spLocks noChangeShapeType="1"/>
            </p:cNvSpPr>
            <p:nvPr/>
          </p:nvSpPr>
          <p:spPr bwMode="auto">
            <a:xfrm>
              <a:off x="678733" y="2957348"/>
              <a:ext cx="2766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Line 177"/>
            <p:cNvSpPr>
              <a:spLocks noChangeShapeType="1"/>
            </p:cNvSpPr>
            <p:nvPr/>
          </p:nvSpPr>
          <p:spPr bwMode="auto">
            <a:xfrm>
              <a:off x="678733" y="3264427"/>
              <a:ext cx="2766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Line 178"/>
            <p:cNvSpPr>
              <a:spLocks noChangeShapeType="1"/>
            </p:cNvSpPr>
            <p:nvPr/>
          </p:nvSpPr>
          <p:spPr bwMode="auto">
            <a:xfrm>
              <a:off x="678733" y="3571505"/>
              <a:ext cx="27662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Line 179"/>
            <p:cNvSpPr>
              <a:spLocks noChangeShapeType="1"/>
            </p:cNvSpPr>
            <p:nvPr/>
          </p:nvSpPr>
          <p:spPr bwMode="auto">
            <a:xfrm>
              <a:off x="664255" y="2650270"/>
              <a:ext cx="0" cy="9212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Line 181"/>
            <p:cNvSpPr>
              <a:spLocks noChangeShapeType="1"/>
            </p:cNvSpPr>
            <p:nvPr/>
          </p:nvSpPr>
          <p:spPr bwMode="auto">
            <a:xfrm>
              <a:off x="3448711" y="2650270"/>
              <a:ext cx="0" cy="9212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Line 176"/>
            <p:cNvSpPr>
              <a:spLocks noChangeShapeType="1"/>
            </p:cNvSpPr>
            <p:nvPr/>
          </p:nvSpPr>
          <p:spPr bwMode="auto">
            <a:xfrm flipV="1">
              <a:off x="1362456" y="2652522"/>
              <a:ext cx="0" cy="923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Line 176"/>
            <p:cNvSpPr>
              <a:spLocks noChangeShapeType="1"/>
            </p:cNvSpPr>
            <p:nvPr/>
          </p:nvSpPr>
          <p:spPr bwMode="auto">
            <a:xfrm flipV="1">
              <a:off x="2058816" y="2652522"/>
              <a:ext cx="0" cy="923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Line 176"/>
            <p:cNvSpPr>
              <a:spLocks noChangeShapeType="1"/>
            </p:cNvSpPr>
            <p:nvPr/>
          </p:nvSpPr>
          <p:spPr bwMode="auto">
            <a:xfrm flipV="1">
              <a:off x="2761488" y="2643378"/>
              <a:ext cx="0" cy="923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6" name="Text Box 184"/>
          <p:cNvSpPr txBox="1">
            <a:spLocks noChangeArrowheads="1"/>
          </p:cNvSpPr>
          <p:nvPr/>
        </p:nvSpPr>
        <p:spPr bwMode="auto">
          <a:xfrm>
            <a:off x="781175" y="2245353"/>
            <a:ext cx="2856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</a:p>
        </p:txBody>
      </p:sp>
      <p:sp>
        <p:nvSpPr>
          <p:cNvPr id="27" name="Text Box 185"/>
          <p:cNvSpPr txBox="1">
            <a:spLocks noChangeArrowheads="1"/>
          </p:cNvSpPr>
          <p:nvPr/>
        </p:nvSpPr>
        <p:spPr bwMode="auto">
          <a:xfrm>
            <a:off x="793853" y="2530889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</a:p>
        </p:txBody>
      </p:sp>
      <p:sp>
        <p:nvSpPr>
          <p:cNvPr id="28" name="Text Box 186"/>
          <p:cNvSpPr txBox="1">
            <a:spLocks noChangeArrowheads="1"/>
          </p:cNvSpPr>
          <p:nvPr/>
        </p:nvSpPr>
        <p:spPr bwMode="auto">
          <a:xfrm>
            <a:off x="610671" y="2845970"/>
            <a:ext cx="6062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(x, y)</a:t>
            </a:r>
          </a:p>
        </p:txBody>
      </p:sp>
      <p:sp>
        <p:nvSpPr>
          <p:cNvPr id="29" name="Text Box 188"/>
          <p:cNvSpPr txBox="1">
            <a:spLocks noChangeArrowheads="1"/>
          </p:cNvSpPr>
          <p:nvPr/>
        </p:nvSpPr>
        <p:spPr bwMode="auto">
          <a:xfrm>
            <a:off x="1465676" y="2568773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 Box 190"/>
          <p:cNvSpPr txBox="1">
            <a:spLocks noChangeArrowheads="1"/>
          </p:cNvSpPr>
          <p:nvPr/>
        </p:nvSpPr>
        <p:spPr bwMode="auto">
          <a:xfrm>
            <a:off x="2194362" y="2568773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 Box 192"/>
          <p:cNvSpPr txBox="1">
            <a:spLocks noChangeArrowheads="1"/>
          </p:cNvSpPr>
          <p:nvPr/>
        </p:nvSpPr>
        <p:spPr bwMode="auto">
          <a:xfrm>
            <a:off x="2837630" y="2568773"/>
            <a:ext cx="3850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–1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 Box 189"/>
          <p:cNvSpPr txBox="1">
            <a:spLocks noChangeArrowheads="1"/>
          </p:cNvSpPr>
          <p:nvPr/>
        </p:nvSpPr>
        <p:spPr bwMode="auto">
          <a:xfrm>
            <a:off x="1311783" y="2864097"/>
            <a:ext cx="6303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(4, 1)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 Box 191"/>
          <p:cNvSpPr txBox="1">
            <a:spLocks noChangeArrowheads="1"/>
          </p:cNvSpPr>
          <p:nvPr/>
        </p:nvSpPr>
        <p:spPr bwMode="auto">
          <a:xfrm>
            <a:off x="2005203" y="2871717"/>
            <a:ext cx="6303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(7, 3)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 Box 193"/>
          <p:cNvSpPr txBox="1">
            <a:spLocks noChangeArrowheads="1"/>
          </p:cNvSpPr>
          <p:nvPr/>
        </p:nvSpPr>
        <p:spPr bwMode="auto">
          <a:xfrm>
            <a:off x="2671191" y="2864097"/>
            <a:ext cx="7200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(1</a:t>
            </a:r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,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–1)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657475" y="413971"/>
            <a:ext cx="3126947" cy="1329104"/>
            <a:chOff x="360411" y="3470903"/>
            <a:chExt cx="1876167" cy="750151"/>
          </a:xfrm>
        </p:grpSpPr>
        <p:sp>
          <p:nvSpPr>
            <p:cNvPr id="39" name="Cloud Callout 38"/>
            <p:cNvSpPr/>
            <p:nvPr/>
          </p:nvSpPr>
          <p:spPr>
            <a:xfrm>
              <a:off x="360411" y="3470903"/>
              <a:ext cx="1876167" cy="750151"/>
            </a:xfrm>
            <a:prstGeom prst="cloudCallout">
              <a:avLst>
                <a:gd name="adj1" fmla="val -56247"/>
                <a:gd name="adj2" fmla="val 40772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1118" y="3589526"/>
              <a:ext cx="1629862" cy="53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whichever variable is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 R.H.S. we will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 the values for that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</a:t>
              </a: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2014846" y="1991435"/>
            <a:ext cx="1132892" cy="1604082"/>
          </a:xfrm>
          <a:prstGeom prst="wedgeRoundRectCallout">
            <a:avLst>
              <a:gd name="adj1" fmla="val -75920"/>
              <a:gd name="adj2" fmla="val -2410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869101" y="695268"/>
            <a:ext cx="3281300" cy="1154956"/>
            <a:chOff x="152392" y="3497074"/>
            <a:chExt cx="2289279" cy="765228"/>
          </a:xfrm>
        </p:grpSpPr>
        <p:sp>
          <p:nvSpPr>
            <p:cNvPr id="53" name="Cloud Callout 52"/>
            <p:cNvSpPr/>
            <p:nvPr/>
          </p:nvSpPr>
          <p:spPr>
            <a:xfrm>
              <a:off x="152392" y="3497074"/>
              <a:ext cx="2289279" cy="765228"/>
            </a:xfrm>
            <a:prstGeom prst="cloudCallout">
              <a:avLst>
                <a:gd name="adj1" fmla="val -65305"/>
                <a:gd name="adj2" fmla="val 3579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6987" y="3577766"/>
              <a:ext cx="2008625" cy="560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substitute these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Assumed values of x in the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 Equation</a:t>
              </a:r>
            </a:p>
          </p:txBody>
        </p:sp>
      </p:grpSp>
      <p:sp>
        <p:nvSpPr>
          <p:cNvPr id="154" name="Cloud 153"/>
          <p:cNvSpPr/>
          <p:nvPr/>
        </p:nvSpPr>
        <p:spPr>
          <a:xfrm>
            <a:off x="2461335" y="848188"/>
            <a:ext cx="2075101" cy="100415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Write the equation on the line</a:t>
            </a:r>
          </a:p>
        </p:txBody>
      </p:sp>
      <p:sp>
        <p:nvSpPr>
          <p:cNvPr id="149" name="Right Arrow 148"/>
          <p:cNvSpPr/>
          <p:nvPr/>
        </p:nvSpPr>
        <p:spPr>
          <a:xfrm rot="11389936" flipH="1">
            <a:off x="1571665" y="1654413"/>
            <a:ext cx="532166" cy="90304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006646"/>
              </p:ext>
            </p:extLst>
          </p:nvPr>
        </p:nvGraphicFramePr>
        <p:xfrm>
          <a:off x="4330700" y="1260475"/>
          <a:ext cx="9477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6" imgW="812520" imgH="393480" progId="Equation.DSMT4">
                  <p:embed/>
                </p:oleObj>
              </mc:Choice>
              <mc:Fallback>
                <p:oleObj name="Equation" r:id="rId6" imgW="812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260475"/>
                        <a:ext cx="9477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961632"/>
              </p:ext>
            </p:extLst>
          </p:nvPr>
        </p:nvGraphicFramePr>
        <p:xfrm>
          <a:off x="2103868" y="2050648"/>
          <a:ext cx="947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8" imgW="914400" imgH="393480" progId="Equation.DSMT4">
                  <p:embed/>
                </p:oleObj>
              </mc:Choice>
              <mc:Fallback>
                <p:oleObj name="Equation" r:id="rId8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868" y="2050648"/>
                        <a:ext cx="9477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675409"/>
              </p:ext>
            </p:extLst>
          </p:nvPr>
        </p:nvGraphicFramePr>
        <p:xfrm>
          <a:off x="2113393" y="2487210"/>
          <a:ext cx="749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0" imgW="723600" imgH="393480" progId="Equation.DSMT4">
                  <p:embed/>
                </p:oleObj>
              </mc:Choice>
              <mc:Fallback>
                <p:oleObj name="Equation" r:id="rId10" imgW="723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393" y="2487210"/>
                        <a:ext cx="7493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874254"/>
              </p:ext>
            </p:extLst>
          </p:nvPr>
        </p:nvGraphicFramePr>
        <p:xfrm>
          <a:off x="2117506" y="2890895"/>
          <a:ext cx="4619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2" imgW="444240" imgH="393480" progId="Equation.DSMT4">
                  <p:embed/>
                </p:oleObj>
              </mc:Choice>
              <mc:Fallback>
                <p:oleObj name="Equation" r:id="rId12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506" y="2890895"/>
                        <a:ext cx="4619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54619"/>
              </p:ext>
            </p:extLst>
          </p:nvPr>
        </p:nvGraphicFramePr>
        <p:xfrm>
          <a:off x="2102280" y="3323823"/>
          <a:ext cx="45085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14" imgW="431640" imgH="203040" progId="Equation.DSMT4">
                  <p:embed/>
                </p:oleObj>
              </mc:Choice>
              <mc:Fallback>
                <p:oleObj name="Equation" r:id="rId14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280" y="3323823"/>
                        <a:ext cx="450850" cy="21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 Box 188"/>
          <p:cNvSpPr txBox="1">
            <a:spLocks noChangeArrowheads="1"/>
          </p:cNvSpPr>
          <p:nvPr/>
        </p:nvSpPr>
        <p:spPr bwMode="auto">
          <a:xfrm>
            <a:off x="1470938" y="2256229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9" name="Rounded Rectangle 44"/>
          <p:cNvSpPr/>
          <p:nvPr/>
        </p:nvSpPr>
        <p:spPr>
          <a:xfrm>
            <a:off x="2774407" y="1993579"/>
            <a:ext cx="1132892" cy="1604082"/>
          </a:xfrm>
          <a:prstGeom prst="wedgeRoundRectCallout">
            <a:avLst>
              <a:gd name="adj1" fmla="val -75920"/>
              <a:gd name="adj2" fmla="val -2410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aphicFrame>
        <p:nvGraphicFramePr>
          <p:cNvPr id="170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40037"/>
              </p:ext>
            </p:extLst>
          </p:nvPr>
        </p:nvGraphicFramePr>
        <p:xfrm>
          <a:off x="2862693" y="2052235"/>
          <a:ext cx="950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16" imgW="914400" imgH="393480" progId="Equation.DSMT4">
                  <p:embed/>
                </p:oleObj>
              </mc:Choice>
              <mc:Fallback>
                <p:oleObj name="Equation" r:id="rId16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693" y="2052235"/>
                        <a:ext cx="9509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094625"/>
              </p:ext>
            </p:extLst>
          </p:nvPr>
        </p:nvGraphicFramePr>
        <p:xfrm>
          <a:off x="2907143" y="2488798"/>
          <a:ext cx="7540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18" imgW="723600" imgH="393480" progId="Equation.DSMT4">
                  <p:embed/>
                </p:oleObj>
              </mc:Choice>
              <mc:Fallback>
                <p:oleObj name="Equation" r:id="rId18" imgW="723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143" y="2488798"/>
                        <a:ext cx="7540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1027"/>
              </p:ext>
            </p:extLst>
          </p:nvPr>
        </p:nvGraphicFramePr>
        <p:xfrm>
          <a:off x="2826180" y="2892023"/>
          <a:ext cx="571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20" imgW="545760" imgH="393480" progId="Equation.DSMT4">
                  <p:embed/>
                </p:oleObj>
              </mc:Choice>
              <mc:Fallback>
                <p:oleObj name="Equation" r:id="rId20" imgW="545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180" y="2892023"/>
                        <a:ext cx="5715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32214"/>
              </p:ext>
            </p:extLst>
          </p:nvPr>
        </p:nvGraphicFramePr>
        <p:xfrm>
          <a:off x="2853291" y="3317123"/>
          <a:ext cx="44926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22" imgW="431640" imgH="203040" progId="Equation.DSMT4">
                  <p:embed/>
                </p:oleObj>
              </mc:Choice>
              <mc:Fallback>
                <p:oleObj name="Equation" r:id="rId22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291" y="3317123"/>
                        <a:ext cx="449262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Picture 62" descr="graph.jpg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324" t="-1" r="1" b="30495"/>
          <a:stretch/>
        </p:blipFill>
        <p:spPr>
          <a:xfrm>
            <a:off x="4548159" y="687274"/>
            <a:ext cx="3841728" cy="395680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4" name="Group 63"/>
          <p:cNvGrpSpPr/>
          <p:nvPr/>
        </p:nvGrpSpPr>
        <p:grpSpPr>
          <a:xfrm>
            <a:off x="4468495" y="2636769"/>
            <a:ext cx="3999297" cy="298539"/>
            <a:chOff x="4438012" y="2694358"/>
            <a:chExt cx="4120480" cy="264937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4527280" y="2716576"/>
              <a:ext cx="39447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598641" y="2701917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6714159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6930905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7151309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7367901" y="2703942"/>
              <a:ext cx="26035" cy="25269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7583541" y="2703942"/>
              <a:ext cx="26035" cy="25269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7804711" y="2703297"/>
              <a:ext cx="26035" cy="2655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17868" y="2694601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34633" y="2702883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50787" y="269922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9117" y="269922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87308" y="269922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6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77646" y="2705379"/>
              <a:ext cx="2808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41058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-6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0" name="Flowchart: Connector 79"/>
            <p:cNvSpPr/>
            <p:nvPr/>
          </p:nvSpPr>
          <p:spPr>
            <a:xfrm>
              <a:off x="5192153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1" name="Flowchart: Connector 80"/>
            <p:cNvSpPr/>
            <p:nvPr/>
          </p:nvSpPr>
          <p:spPr>
            <a:xfrm>
              <a:off x="5409701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" name="Flowchart: Connector 81"/>
            <p:cNvSpPr/>
            <p:nvPr/>
          </p:nvSpPr>
          <p:spPr>
            <a:xfrm>
              <a:off x="5629832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3" name="Flowchart: Connector 82"/>
            <p:cNvSpPr/>
            <p:nvPr/>
          </p:nvSpPr>
          <p:spPr>
            <a:xfrm>
              <a:off x="5846389" y="2703688"/>
              <a:ext cx="25269" cy="25777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6062430" y="2702620"/>
              <a:ext cx="26824" cy="2791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Flowchart: Connector 84"/>
            <p:cNvSpPr/>
            <p:nvPr/>
          </p:nvSpPr>
          <p:spPr>
            <a:xfrm>
              <a:off x="6280981" y="2704555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2898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77669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91757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15533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33692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-1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38012" y="2705352"/>
              <a:ext cx="3097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X′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436562" y="2700196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0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22822" y="269753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-7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8024216" y="2703297"/>
              <a:ext cx="26295" cy="2655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911992" y="269773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6" name="Flowchart: Connector 95"/>
            <p:cNvSpPr/>
            <p:nvPr/>
          </p:nvSpPr>
          <p:spPr>
            <a:xfrm>
              <a:off x="4973339" y="2703030"/>
              <a:ext cx="26035" cy="2709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Flowchart: Connector 96"/>
            <p:cNvSpPr/>
            <p:nvPr/>
          </p:nvSpPr>
          <p:spPr>
            <a:xfrm>
              <a:off x="8241675" y="2702758"/>
              <a:ext cx="26035" cy="27637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129321" y="2694358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600482" y="269816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-8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4754809" y="2703030"/>
              <a:ext cx="26035" cy="2709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185426" y="643460"/>
            <a:ext cx="584365" cy="4053127"/>
            <a:chOff x="6219807" y="632965"/>
            <a:chExt cx="572850" cy="4175941"/>
          </a:xfrm>
        </p:grpSpPr>
        <p:cxnSp>
          <p:nvCxnSpPr>
            <p:cNvPr id="102" name="Straight Arrow Connector 101"/>
            <p:cNvCxnSpPr/>
            <p:nvPr/>
          </p:nvCxnSpPr>
          <p:spPr>
            <a:xfrm rot="16200000" flipH="1">
              <a:off x="4461855" y="2701998"/>
              <a:ext cx="4089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493398" y="632965"/>
              <a:ext cx="2712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492575" y="4554990"/>
              <a:ext cx="3000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Y′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269842" y="2372160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06" name="Flowchart: Connector 105"/>
            <p:cNvSpPr/>
            <p:nvPr/>
          </p:nvSpPr>
          <p:spPr>
            <a:xfrm>
              <a:off x="6494261" y="2474574"/>
              <a:ext cx="24283" cy="2404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Flowchart: Connector 106"/>
            <p:cNvSpPr/>
            <p:nvPr/>
          </p:nvSpPr>
          <p:spPr>
            <a:xfrm>
              <a:off x="6493893" y="2248917"/>
              <a:ext cx="25019" cy="26295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8" name="Flowchart: Connector 107"/>
            <p:cNvSpPr/>
            <p:nvPr/>
          </p:nvSpPr>
          <p:spPr>
            <a:xfrm>
              <a:off x="6493514" y="2019725"/>
              <a:ext cx="25777" cy="24771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6493385" y="1795410"/>
              <a:ext cx="26035" cy="26295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6492856" y="1569878"/>
              <a:ext cx="27092" cy="25777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Flowchart: Connector 110"/>
            <p:cNvSpPr/>
            <p:nvPr/>
          </p:nvSpPr>
          <p:spPr>
            <a:xfrm>
              <a:off x="6493385" y="1341278"/>
              <a:ext cx="26035" cy="2655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271685" y="2141172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74753" y="1916505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269842" y="1689030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271748" y="1466066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76112" y="1237466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6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6493255" y="1113213"/>
              <a:ext cx="26295" cy="2655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69987" y="1014872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6492856" y="888726"/>
              <a:ext cx="27092" cy="27637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271840" y="783013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223482" y="3937576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-6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6493514" y="4046577"/>
              <a:ext cx="25777" cy="25269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" name="Flowchart: Connector 122"/>
            <p:cNvSpPr/>
            <p:nvPr/>
          </p:nvSpPr>
          <p:spPr>
            <a:xfrm>
              <a:off x="6493641" y="3825990"/>
              <a:ext cx="25522" cy="2552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4" name="Flowchart: Connector 123"/>
            <p:cNvSpPr/>
            <p:nvPr/>
          </p:nvSpPr>
          <p:spPr>
            <a:xfrm>
              <a:off x="6493641" y="3597704"/>
              <a:ext cx="25522" cy="26824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6493123" y="3372364"/>
              <a:ext cx="26558" cy="2736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6" name="Flowchart: Connector 125"/>
            <p:cNvSpPr/>
            <p:nvPr/>
          </p:nvSpPr>
          <p:spPr>
            <a:xfrm>
              <a:off x="6492990" y="3147422"/>
              <a:ext cx="26824" cy="27913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Flowchart: Connector 126"/>
            <p:cNvSpPr/>
            <p:nvPr/>
          </p:nvSpPr>
          <p:spPr>
            <a:xfrm>
              <a:off x="6492990" y="2922480"/>
              <a:ext cx="26824" cy="26035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219807" y="3713744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-5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220942" y="3490490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-4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220820" y="3262714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-3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225801" y="3036228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-2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228814" y="2813176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-1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227025" y="4168036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-7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6493385" y="4278096"/>
              <a:ext cx="26035" cy="26824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220510" y="4387894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  <a:latin typeface="Bookman Old Style" pitchFamily="18" charset="0"/>
                </a:rPr>
                <a:t>-8</a:t>
              </a:r>
              <a:endParaRPr lang="en-US" sz="1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6493385" y="4501418"/>
              <a:ext cx="26035" cy="27092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903421" y="645430"/>
            <a:ext cx="1524776" cy="430887"/>
            <a:chOff x="6931137" y="847725"/>
            <a:chExt cx="1524776" cy="430887"/>
          </a:xfrm>
        </p:grpSpPr>
        <p:sp>
          <p:nvSpPr>
            <p:cNvPr id="138" name="TextBox 137"/>
            <p:cNvSpPr txBox="1"/>
            <p:nvPr/>
          </p:nvSpPr>
          <p:spPr>
            <a:xfrm>
              <a:off x="6931137" y="847725"/>
              <a:ext cx="1524776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  <a:latin typeface="Bookman Old Style" pitchFamily="18" charset="0"/>
                </a:rPr>
                <a:t>Scale : 1cm = 1unit</a:t>
              </a:r>
            </a:p>
            <a:p>
              <a:r>
                <a:rPr lang="en-US" sz="1100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100" dirty="0" smtClean="0">
                  <a:solidFill>
                    <a:prstClr val="black"/>
                  </a:solidFill>
                  <a:latin typeface="Bookman Old Style" pitchFamily="18" charset="0"/>
                </a:rPr>
                <a:t>   on both the axes</a:t>
              </a:r>
              <a:endParaRPr lang="en-US" sz="11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997924" y="897563"/>
              <a:ext cx="1402892" cy="340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0" name="Flowchart: Connector 139"/>
          <p:cNvSpPr/>
          <p:nvPr/>
        </p:nvSpPr>
        <p:spPr>
          <a:xfrm>
            <a:off x="7295456" y="2415091"/>
            <a:ext cx="52767" cy="51728"/>
          </a:xfrm>
          <a:prstGeom prst="flowChartConnector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99461" y="2362758"/>
            <a:ext cx="523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(4, 1)</a:t>
            </a:r>
            <a:endParaRPr lang="en-US" sz="1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Flowchart: Connector 141"/>
          <p:cNvSpPr/>
          <p:nvPr/>
        </p:nvSpPr>
        <p:spPr>
          <a:xfrm>
            <a:off x="7935815" y="1977442"/>
            <a:ext cx="52767" cy="51728"/>
          </a:xfrm>
          <a:prstGeom prst="flowChartConnector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867650" y="2006600"/>
            <a:ext cx="523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(3, 7)</a:t>
            </a:r>
            <a:endParaRPr lang="en-US" sz="1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Flowchart: Connector 143"/>
          <p:cNvSpPr/>
          <p:nvPr/>
        </p:nvSpPr>
        <p:spPr>
          <a:xfrm>
            <a:off x="6663004" y="2851335"/>
            <a:ext cx="52767" cy="51728"/>
          </a:xfrm>
          <a:prstGeom prst="flowChartConnector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637321" y="2838450"/>
            <a:ext cx="58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(1, -1)</a:t>
            </a:r>
            <a:endParaRPr lang="en-US" sz="1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5604803" y="1752600"/>
            <a:ext cx="2721459" cy="1866343"/>
          </a:xfrm>
          <a:prstGeom prst="line">
            <a:avLst/>
          </a:prstGeom>
          <a:ln w="12700">
            <a:solidFill>
              <a:srgbClr val="0000CC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 rot="19529006">
            <a:off x="5361428" y="3122165"/>
            <a:ext cx="10310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anose="02050604050505020204" pitchFamily="18" charset="0"/>
              </a:rPr>
              <a:t>2x – 3y = 5</a:t>
            </a:r>
          </a:p>
        </p:txBody>
      </p:sp>
      <p:sp>
        <p:nvSpPr>
          <p:cNvPr id="175" name="Rounded Rectangle 44"/>
          <p:cNvSpPr/>
          <p:nvPr/>
        </p:nvSpPr>
        <p:spPr>
          <a:xfrm>
            <a:off x="3458158" y="1990725"/>
            <a:ext cx="1132892" cy="1604082"/>
          </a:xfrm>
          <a:prstGeom prst="wedgeRoundRectCallout">
            <a:avLst>
              <a:gd name="adj1" fmla="val -75920"/>
              <a:gd name="adj2" fmla="val -2410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164333"/>
              </p:ext>
            </p:extLst>
          </p:nvPr>
        </p:nvGraphicFramePr>
        <p:xfrm>
          <a:off x="3519918" y="2050648"/>
          <a:ext cx="1003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26" imgW="965160" imgH="393480" progId="Equation.DSMT4">
                  <p:embed/>
                </p:oleObj>
              </mc:Choice>
              <mc:Fallback>
                <p:oleObj name="Equation" r:id="rId26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918" y="2050648"/>
                        <a:ext cx="10033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63877"/>
              </p:ext>
            </p:extLst>
          </p:nvPr>
        </p:nvGraphicFramePr>
        <p:xfrm>
          <a:off x="3532618" y="2466573"/>
          <a:ext cx="7604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28" imgW="723600" imgH="393480" progId="Equation.DSMT4">
                  <p:embed/>
                </p:oleObj>
              </mc:Choice>
              <mc:Fallback>
                <p:oleObj name="Equation" r:id="rId28" imgW="723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618" y="2466573"/>
                        <a:ext cx="760412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61520"/>
              </p:ext>
            </p:extLst>
          </p:nvPr>
        </p:nvGraphicFramePr>
        <p:xfrm>
          <a:off x="3550080" y="2871385"/>
          <a:ext cx="4619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0" imgW="444240" imgH="393480" progId="Equation.DSMT4">
                  <p:embed/>
                </p:oleObj>
              </mc:Choice>
              <mc:Fallback>
                <p:oleObj name="Equation" r:id="rId30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080" y="2871385"/>
                        <a:ext cx="4619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260260"/>
              </p:ext>
            </p:extLst>
          </p:nvPr>
        </p:nvGraphicFramePr>
        <p:xfrm>
          <a:off x="3559605" y="3322235"/>
          <a:ext cx="422275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32" imgW="406080" imgH="203040" progId="Equation.DSMT4">
                  <p:embed/>
                </p:oleObj>
              </mc:Choice>
              <mc:Fallback>
                <p:oleObj name="Equation" r:id="rId32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605" y="3322235"/>
                        <a:ext cx="422275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" name="Group 160"/>
          <p:cNvGrpSpPr/>
          <p:nvPr/>
        </p:nvGrpSpPr>
        <p:grpSpPr>
          <a:xfrm>
            <a:off x="2775611" y="1452060"/>
            <a:ext cx="2640323" cy="957098"/>
            <a:chOff x="578176" y="3536962"/>
            <a:chExt cx="1584193" cy="540187"/>
          </a:xfrm>
        </p:grpSpPr>
        <p:sp>
          <p:nvSpPr>
            <p:cNvPr id="162" name="Cloud 161"/>
            <p:cNvSpPr/>
            <p:nvPr/>
          </p:nvSpPr>
          <p:spPr>
            <a:xfrm>
              <a:off x="578176" y="3536962"/>
              <a:ext cx="1584193" cy="54018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94443" y="3573363"/>
              <a:ext cx="1505155" cy="43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to make assumption for equation having denominator?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725490" y="901689"/>
            <a:ext cx="2562671" cy="1144829"/>
            <a:chOff x="607187" y="3510511"/>
            <a:chExt cx="1537602" cy="679101"/>
          </a:xfrm>
        </p:grpSpPr>
        <p:sp>
          <p:nvSpPr>
            <p:cNvPr id="183" name="Cloud Callout 182"/>
            <p:cNvSpPr/>
            <p:nvPr/>
          </p:nvSpPr>
          <p:spPr>
            <a:xfrm>
              <a:off x="607187" y="3510511"/>
              <a:ext cx="1537602" cy="679101"/>
            </a:xfrm>
            <a:prstGeom prst="cloudCallout">
              <a:avLst>
                <a:gd name="adj1" fmla="val -64342"/>
                <a:gd name="adj2" fmla="val 45259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98787" y="3573363"/>
              <a:ext cx="1296465" cy="5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Add or subtract denominator to first assumed value to get next assumption</a:t>
              </a:r>
            </a:p>
          </p:txBody>
        </p:sp>
      </p:grpSp>
      <p:sp>
        <p:nvSpPr>
          <p:cNvPr id="185" name="Right Arrow 184"/>
          <p:cNvSpPr/>
          <p:nvPr/>
        </p:nvSpPr>
        <p:spPr>
          <a:xfrm rot="8038480" flipH="1" flipV="1">
            <a:off x="1524874" y="2359384"/>
            <a:ext cx="714731" cy="7078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745619" y="2115556"/>
            <a:ext cx="207614" cy="203523"/>
            <a:chOff x="8530685" y="-243038"/>
            <a:chExt cx="243442" cy="238646"/>
          </a:xfrm>
        </p:grpSpPr>
        <p:sp>
          <p:nvSpPr>
            <p:cNvPr id="35" name="Oval 34"/>
            <p:cNvSpPr/>
            <p:nvPr/>
          </p:nvSpPr>
          <p:spPr>
            <a:xfrm>
              <a:off x="8530685" y="-243038"/>
              <a:ext cx="243442" cy="23864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Cross 35"/>
            <p:cNvSpPr/>
            <p:nvPr/>
          </p:nvSpPr>
          <p:spPr>
            <a:xfrm>
              <a:off x="8570080" y="-203661"/>
              <a:ext cx="140841" cy="140841"/>
            </a:xfrm>
            <a:prstGeom prst="plus">
              <a:avLst>
                <a:gd name="adj" fmla="val 42117"/>
              </a:avLst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6" name="Right Arrow 185"/>
          <p:cNvSpPr/>
          <p:nvPr/>
        </p:nvSpPr>
        <p:spPr>
          <a:xfrm rot="7968909" flipH="1" flipV="1">
            <a:off x="1537778" y="2353132"/>
            <a:ext cx="700648" cy="7078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1745619" y="2116375"/>
            <a:ext cx="207614" cy="203523"/>
            <a:chOff x="8530685" y="-243038"/>
            <a:chExt cx="243442" cy="238646"/>
          </a:xfrm>
        </p:grpSpPr>
        <p:sp>
          <p:nvSpPr>
            <p:cNvPr id="188" name="Oval 187"/>
            <p:cNvSpPr/>
            <p:nvPr/>
          </p:nvSpPr>
          <p:spPr>
            <a:xfrm>
              <a:off x="8530685" y="-243038"/>
              <a:ext cx="243442" cy="23864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>
              <a:off x="8571523" y="-199580"/>
              <a:ext cx="160290" cy="132679"/>
            </a:xfrm>
            <a:prstGeom prst="mathMinus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6204889" y="2799430"/>
            <a:ext cx="1017617" cy="261610"/>
            <a:chOff x="1918144" y="3565437"/>
            <a:chExt cx="1017617" cy="261610"/>
          </a:xfrm>
        </p:grpSpPr>
        <p:sp>
          <p:nvSpPr>
            <p:cNvPr id="191" name="Rounded Rectangular Callout 190"/>
            <p:cNvSpPr/>
            <p:nvPr/>
          </p:nvSpPr>
          <p:spPr>
            <a:xfrm>
              <a:off x="1965641" y="3587178"/>
              <a:ext cx="970120" cy="221409"/>
            </a:xfrm>
            <a:prstGeom prst="wedgeRoundRectCallout">
              <a:avLst>
                <a:gd name="adj1" fmla="val 62022"/>
                <a:gd name="adj2" fmla="val -120810"/>
                <a:gd name="adj3" fmla="val 1666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918144" y="3565437"/>
              <a:ext cx="101761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When x = 4</a:t>
              </a:r>
              <a:endParaRPr lang="en-US" sz="11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193" name="Straight Connector 192"/>
          <p:cNvCxnSpPr/>
          <p:nvPr/>
        </p:nvCxnSpPr>
        <p:spPr>
          <a:xfrm flipH="1">
            <a:off x="7321780" y="2442378"/>
            <a:ext cx="1106" cy="22058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6484525" y="2442575"/>
            <a:ext cx="835667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6565580" y="2047428"/>
            <a:ext cx="1017617" cy="261610"/>
            <a:chOff x="1918144" y="3563056"/>
            <a:chExt cx="1017617" cy="261610"/>
          </a:xfrm>
        </p:grpSpPr>
        <p:sp>
          <p:nvSpPr>
            <p:cNvPr id="196" name="Rounded Rectangular Callout 195"/>
            <p:cNvSpPr/>
            <p:nvPr/>
          </p:nvSpPr>
          <p:spPr>
            <a:xfrm>
              <a:off x="1965641" y="3587178"/>
              <a:ext cx="908437" cy="221409"/>
            </a:xfrm>
            <a:prstGeom prst="wedgeRoundRectCallout">
              <a:avLst>
                <a:gd name="adj1" fmla="val -62917"/>
                <a:gd name="adj2" fmla="val 115799"/>
                <a:gd name="adj3" fmla="val 1666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918144" y="3563056"/>
              <a:ext cx="101761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Then y = 1</a:t>
              </a:r>
              <a:endParaRPr lang="en-US" sz="11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6538337" y="1610995"/>
            <a:ext cx="1017617" cy="261610"/>
            <a:chOff x="1918144" y="3563056"/>
            <a:chExt cx="1017617" cy="261610"/>
          </a:xfrm>
        </p:grpSpPr>
        <p:sp>
          <p:nvSpPr>
            <p:cNvPr id="199" name="Rounded Rectangular Callout 198"/>
            <p:cNvSpPr/>
            <p:nvPr/>
          </p:nvSpPr>
          <p:spPr>
            <a:xfrm>
              <a:off x="1965641" y="3587178"/>
              <a:ext cx="908437" cy="221409"/>
            </a:xfrm>
            <a:prstGeom prst="wedgeRoundRectCallout">
              <a:avLst>
                <a:gd name="adj1" fmla="val -62917"/>
                <a:gd name="adj2" fmla="val 115799"/>
                <a:gd name="adj3" fmla="val 1666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18144" y="3563056"/>
              <a:ext cx="101761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When y = 3</a:t>
              </a:r>
              <a:endParaRPr lang="en-US" sz="11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201" name="Straight Connector 200"/>
          <p:cNvCxnSpPr/>
          <p:nvPr/>
        </p:nvCxnSpPr>
        <p:spPr>
          <a:xfrm flipH="1">
            <a:off x="6478642" y="2003306"/>
            <a:ext cx="1488247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7960462" y="2009242"/>
            <a:ext cx="1106" cy="64608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6840351" y="2804503"/>
            <a:ext cx="1017617" cy="261610"/>
            <a:chOff x="1918144" y="3565437"/>
            <a:chExt cx="1017617" cy="261610"/>
          </a:xfrm>
        </p:grpSpPr>
        <p:sp>
          <p:nvSpPr>
            <p:cNvPr id="204" name="Rounded Rectangular Callout 203"/>
            <p:cNvSpPr/>
            <p:nvPr/>
          </p:nvSpPr>
          <p:spPr>
            <a:xfrm>
              <a:off x="1965641" y="3587178"/>
              <a:ext cx="970120" cy="221409"/>
            </a:xfrm>
            <a:prstGeom prst="wedgeRoundRectCallout">
              <a:avLst>
                <a:gd name="adj1" fmla="val 62022"/>
                <a:gd name="adj2" fmla="val -120810"/>
                <a:gd name="adj3" fmla="val 1666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918144" y="3565437"/>
              <a:ext cx="101761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Then x = 7</a:t>
              </a:r>
              <a:endParaRPr lang="en-US" sz="11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655382" y="3238946"/>
            <a:ext cx="1440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200" dirty="0" smtClean="0">
                <a:solidFill>
                  <a:prstClr val="black"/>
                </a:solidFill>
                <a:latin typeface="Bookman Old Style"/>
              </a:rPr>
              <a:t>) When x = 4,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828460" y="3238946"/>
            <a:ext cx="10453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Bookman Old Style"/>
              </a:rPr>
              <a:t>then y = 1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30926" y="3515945"/>
            <a:ext cx="1440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Bookman Old Style"/>
              </a:rPr>
              <a:t>(ii) When y = 3,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840216" y="3515945"/>
            <a:ext cx="10453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Bookman Old Style"/>
              </a:rPr>
              <a:t>then x = 7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10" name="Oval Callout 209"/>
          <p:cNvSpPr/>
          <p:nvPr/>
        </p:nvSpPr>
        <p:spPr>
          <a:xfrm>
            <a:off x="1798163" y="1141302"/>
            <a:ext cx="1897348" cy="839493"/>
          </a:xfrm>
          <a:prstGeom prst="wedgeEllipseCallout">
            <a:avLst>
              <a:gd name="adj1" fmla="val 45493"/>
              <a:gd name="adj2" fmla="val -73384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When x = 4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1" name="Oval Callout 210"/>
          <p:cNvSpPr/>
          <p:nvPr/>
        </p:nvSpPr>
        <p:spPr>
          <a:xfrm>
            <a:off x="1107431" y="1326794"/>
            <a:ext cx="1897348" cy="839493"/>
          </a:xfrm>
          <a:prstGeom prst="wedgeEllipseCallout">
            <a:avLst>
              <a:gd name="adj1" fmla="val 45493"/>
              <a:gd name="adj2" fmla="val -73384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When y = 3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2" name="Cloud 211"/>
          <p:cNvSpPr/>
          <p:nvPr/>
        </p:nvSpPr>
        <p:spPr>
          <a:xfrm>
            <a:off x="3050040" y="1715737"/>
            <a:ext cx="3126401" cy="102061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  <a:sym typeface="Symbol"/>
              </a:rPr>
              <a:t>Draw  from co-ordinate 4 of X-axis till the line graph</a:t>
            </a:r>
            <a:endParaRPr lang="en-US" sz="1400" b="1" dirty="0">
              <a:solidFill>
                <a:prstClr val="black"/>
              </a:solidFill>
              <a:ea typeface="Cambria Math" panose="02040503050406030204" pitchFamily="18" charset="0"/>
              <a:cs typeface="Calibri" pitchFamily="34" charset="0"/>
            </a:endParaRPr>
          </a:p>
        </p:txBody>
      </p:sp>
      <p:sp>
        <p:nvSpPr>
          <p:cNvPr id="213" name="Cloud 212"/>
          <p:cNvSpPr/>
          <p:nvPr/>
        </p:nvSpPr>
        <p:spPr>
          <a:xfrm>
            <a:off x="2969448" y="2575970"/>
            <a:ext cx="3189242" cy="102061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  <a:sym typeface="Symbol"/>
              </a:rPr>
              <a:t>From this point of </a:t>
            </a:r>
            <a:r>
              <a:rPr lang="en-US" sz="1400" b="1" dirty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  <a:sym typeface="Symbol"/>
              </a:rPr>
              <a:t>intersection drop </a:t>
            </a:r>
            <a:r>
              <a:rPr lang="en-US" sz="1400" b="1" dirty="0" smtClean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  <a:sym typeface="Symbol"/>
              </a:rPr>
              <a:t> on Y-axis to get the value of y </a:t>
            </a:r>
            <a:endParaRPr lang="en-US" sz="1400" b="1" dirty="0">
              <a:solidFill>
                <a:prstClr val="black"/>
              </a:solidFill>
              <a:ea typeface="Cambria Math" panose="02040503050406030204" pitchFamily="18" charset="0"/>
              <a:cs typeface="Calibri" pitchFamily="34" charset="0"/>
            </a:endParaRPr>
          </a:p>
        </p:txBody>
      </p:sp>
      <p:sp>
        <p:nvSpPr>
          <p:cNvPr id="214" name="Cloud 213"/>
          <p:cNvSpPr/>
          <p:nvPr/>
        </p:nvSpPr>
        <p:spPr>
          <a:xfrm>
            <a:off x="3034130" y="1708540"/>
            <a:ext cx="3126401" cy="102061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  <a:sym typeface="Symbol"/>
              </a:rPr>
              <a:t>Draw  from co-ordinate 3 of Y-axis till the line graph</a:t>
            </a:r>
            <a:endParaRPr lang="en-US" sz="1400" b="1" dirty="0">
              <a:solidFill>
                <a:prstClr val="black"/>
              </a:solidFill>
              <a:ea typeface="Cambria Math" panose="02040503050406030204" pitchFamily="18" charset="0"/>
              <a:cs typeface="Calibri" pitchFamily="34" charset="0"/>
            </a:endParaRPr>
          </a:p>
        </p:txBody>
      </p:sp>
      <p:sp>
        <p:nvSpPr>
          <p:cNvPr id="215" name="Cloud 214"/>
          <p:cNvSpPr/>
          <p:nvPr/>
        </p:nvSpPr>
        <p:spPr>
          <a:xfrm>
            <a:off x="2953538" y="2568773"/>
            <a:ext cx="3189242" cy="102061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  <a:sym typeface="Symbol"/>
              </a:rPr>
              <a:t>From this point of </a:t>
            </a:r>
            <a:r>
              <a:rPr lang="en-US" sz="1400" b="1" dirty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  <a:sym typeface="Symbol"/>
              </a:rPr>
              <a:t>intersection drop </a:t>
            </a:r>
            <a:r>
              <a:rPr lang="en-US" sz="1400" b="1" dirty="0" smtClean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  <a:sym typeface="Symbol"/>
              </a:rPr>
              <a:t> on X-axis to get the value of x </a:t>
            </a:r>
            <a:endParaRPr lang="en-US" sz="1400" b="1" dirty="0">
              <a:solidFill>
                <a:prstClr val="black"/>
              </a:solidFill>
              <a:ea typeface="Cambria Math" panose="02040503050406030204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10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1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74" grpId="0"/>
      <p:bldP spid="14" grpId="0" animBg="1"/>
      <p:bldP spid="14" grpId="1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5" grpId="0" animBg="1"/>
      <p:bldP spid="45" grpId="1" animBg="1"/>
      <p:bldP spid="154" grpId="0" animBg="1"/>
      <p:bldP spid="154" grpId="1" animBg="1"/>
      <p:bldP spid="149" grpId="0" animBg="1"/>
      <p:bldP spid="149" grpId="1" animBg="1"/>
      <p:bldP spid="168" grpId="0"/>
      <p:bldP spid="169" grpId="0" animBg="1"/>
      <p:bldP spid="169" grpId="1" animBg="1"/>
      <p:bldP spid="140" grpId="0" animBg="1"/>
      <p:bldP spid="141" grpId="0"/>
      <p:bldP spid="142" grpId="0" animBg="1"/>
      <p:bldP spid="143" grpId="0"/>
      <p:bldP spid="144" grpId="0" animBg="1"/>
      <p:bldP spid="145" grpId="0"/>
      <p:bldP spid="175" grpId="0" animBg="1"/>
      <p:bldP spid="175" grpId="1" animBg="1"/>
      <p:bldP spid="185" grpId="0" animBg="1"/>
      <p:bldP spid="185" grpId="1" animBg="1"/>
      <p:bldP spid="186" grpId="0" animBg="1"/>
      <p:bldP spid="186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2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10262</TotalTime>
  <Words>1215</Words>
  <Application>Microsoft Office PowerPoint</Application>
  <PresentationFormat>On-screen Show (16:9)</PresentationFormat>
  <Paragraphs>357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Bookman Old Style</vt:lpstr>
      <vt:lpstr>Calibri</vt:lpstr>
      <vt:lpstr>Cambria Math</vt:lpstr>
      <vt:lpstr>Symbol</vt:lpstr>
      <vt:lpstr>Office Theme</vt:lpstr>
      <vt:lpstr>3_Office Theme</vt:lpstr>
      <vt:lpstr>4_Office Theme</vt:lpstr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T.S BORA</cp:lastModifiedBy>
  <cp:revision>1383</cp:revision>
  <dcterms:created xsi:type="dcterms:W3CDTF">2011-03-02T15:27:38Z</dcterms:created>
  <dcterms:modified xsi:type="dcterms:W3CDTF">2022-04-23T03:46:43Z</dcterms:modified>
</cp:coreProperties>
</file>