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9" r:id="rId2"/>
    <p:sldMasterId id="2147483702" r:id="rId3"/>
  </p:sldMasterIdLst>
  <p:notesMasterIdLst>
    <p:notesMasterId r:id="rId20"/>
  </p:notesMasterIdLst>
  <p:sldIdLst>
    <p:sldId id="437" r:id="rId4"/>
    <p:sldId id="438" r:id="rId5"/>
    <p:sldId id="440" r:id="rId6"/>
    <p:sldId id="441" r:id="rId7"/>
    <p:sldId id="442" r:id="rId8"/>
    <p:sldId id="443" r:id="rId9"/>
    <p:sldId id="436" r:id="rId10"/>
    <p:sldId id="406" r:id="rId11"/>
    <p:sldId id="408" r:id="rId12"/>
    <p:sldId id="444" r:id="rId13"/>
    <p:sldId id="445" r:id="rId14"/>
    <p:sldId id="446" r:id="rId15"/>
    <p:sldId id="447" r:id="rId16"/>
    <p:sldId id="448" r:id="rId17"/>
    <p:sldId id="449" r:id="rId18"/>
    <p:sldId id="45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2B"/>
    <a:srgbClr val="FF33CC"/>
    <a:srgbClr val="BA4936"/>
    <a:srgbClr val="108803"/>
    <a:srgbClr val="0000FF"/>
    <a:srgbClr val="FF3399"/>
    <a:srgbClr val="FF0066"/>
    <a:srgbClr val="161FFC"/>
    <a:srgbClr val="1616FC"/>
    <a:srgbClr val="A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9825" autoAdjust="0"/>
  </p:normalViewPr>
  <p:slideViewPr>
    <p:cSldViewPr>
      <p:cViewPr varScale="1">
        <p:scale>
          <a:sx n="151" d="100"/>
          <a:sy n="151" d="100"/>
        </p:scale>
        <p:origin x="65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39647-F3E9-4103-B2C3-6E23F95CFCB0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72F3C-C1B0-4A18-A210-E81DEAFD0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5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04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9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37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2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06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50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13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67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84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69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25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0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40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81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51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20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3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006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66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2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FD45-7519-4DFF-8C56-16A5D8750C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C5F-390B-4831-81DC-CCA74B7450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3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7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 Box 5"/>
          <p:cNvSpPr txBox="1">
            <a:spLocks noChangeArrowheads="1"/>
          </p:cNvSpPr>
          <p:nvPr/>
        </p:nvSpPr>
        <p:spPr bwMode="auto">
          <a:xfrm>
            <a:off x="4120955" y="1015210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4120955" y="1353764"/>
            <a:ext cx="119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2</a:t>
            </a:r>
            <a:r>
              <a:rPr lang="en-US" sz="1600" dirty="0">
                <a:solidFill>
                  <a:prstClr val="black"/>
                </a:solidFill>
              </a:rPr>
              <a:t>(0)</a:t>
            </a:r>
          </a:p>
        </p:txBody>
      </p:sp>
      <p:sp>
        <p:nvSpPr>
          <p:cNvPr id="178" name="Text Box 5"/>
          <p:cNvSpPr txBox="1">
            <a:spLocks noChangeArrowheads="1"/>
          </p:cNvSpPr>
          <p:nvPr/>
        </p:nvSpPr>
        <p:spPr bwMode="auto">
          <a:xfrm>
            <a:off x="4120955" y="1718243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9" name="Text Box 5"/>
          <p:cNvSpPr txBox="1">
            <a:spLocks noChangeArrowheads="1"/>
          </p:cNvSpPr>
          <p:nvPr/>
        </p:nvSpPr>
        <p:spPr bwMode="auto">
          <a:xfrm>
            <a:off x="4120955" y="2084550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5456693" y="1026702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5" name="Text Box 5"/>
          <p:cNvSpPr txBox="1">
            <a:spLocks noChangeArrowheads="1"/>
          </p:cNvSpPr>
          <p:nvPr/>
        </p:nvSpPr>
        <p:spPr bwMode="auto">
          <a:xfrm>
            <a:off x="5456693" y="1365256"/>
            <a:ext cx="119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2</a:t>
            </a:r>
            <a:r>
              <a:rPr lang="en-US" sz="1600" dirty="0">
                <a:solidFill>
                  <a:prstClr val="black"/>
                </a:solidFill>
              </a:rPr>
              <a:t>(1)</a:t>
            </a:r>
          </a:p>
        </p:txBody>
      </p:sp>
      <p:sp>
        <p:nvSpPr>
          <p:cNvPr id="186" name="Text Box 5"/>
          <p:cNvSpPr txBox="1">
            <a:spLocks noChangeArrowheads="1"/>
          </p:cNvSpPr>
          <p:nvPr/>
        </p:nvSpPr>
        <p:spPr bwMode="auto">
          <a:xfrm>
            <a:off x="5456693" y="1729735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7" name="Text Box 5"/>
          <p:cNvSpPr txBox="1">
            <a:spLocks noChangeArrowheads="1"/>
          </p:cNvSpPr>
          <p:nvPr/>
        </p:nvSpPr>
        <p:spPr bwMode="auto">
          <a:xfrm>
            <a:off x="5456693" y="2096042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8" name="Text Box 5"/>
          <p:cNvSpPr txBox="1">
            <a:spLocks noChangeArrowheads="1"/>
          </p:cNvSpPr>
          <p:nvPr/>
        </p:nvSpPr>
        <p:spPr bwMode="auto">
          <a:xfrm>
            <a:off x="6782694" y="1038358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9" name="Text Box 5"/>
          <p:cNvSpPr txBox="1">
            <a:spLocks noChangeArrowheads="1"/>
          </p:cNvSpPr>
          <p:nvPr/>
        </p:nvSpPr>
        <p:spPr bwMode="auto">
          <a:xfrm>
            <a:off x="6782694" y="1376912"/>
            <a:ext cx="119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2</a:t>
            </a:r>
            <a:r>
              <a:rPr lang="en-US" sz="1600" dirty="0">
                <a:solidFill>
                  <a:prstClr val="black"/>
                </a:solidFill>
              </a:rPr>
              <a:t>(2)</a:t>
            </a:r>
          </a:p>
        </p:txBody>
      </p:sp>
      <p:sp>
        <p:nvSpPr>
          <p:cNvPr id="190" name="Text Box 5"/>
          <p:cNvSpPr txBox="1">
            <a:spLocks noChangeArrowheads="1"/>
          </p:cNvSpPr>
          <p:nvPr/>
        </p:nvSpPr>
        <p:spPr bwMode="auto">
          <a:xfrm>
            <a:off x="6782694" y="1741391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2" name="Text Box 5"/>
          <p:cNvSpPr txBox="1">
            <a:spLocks noChangeArrowheads="1"/>
          </p:cNvSpPr>
          <p:nvPr/>
        </p:nvSpPr>
        <p:spPr bwMode="auto">
          <a:xfrm>
            <a:off x="6782694" y="2107698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2" name="Text Box 5"/>
          <p:cNvSpPr txBox="1">
            <a:spLocks noChangeArrowheads="1"/>
          </p:cNvSpPr>
          <p:nvPr/>
        </p:nvSpPr>
        <p:spPr bwMode="auto">
          <a:xfrm>
            <a:off x="4114800" y="2702422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3" name="Text Box 5"/>
          <p:cNvSpPr txBox="1">
            <a:spLocks noChangeArrowheads="1"/>
          </p:cNvSpPr>
          <p:nvPr/>
        </p:nvSpPr>
        <p:spPr bwMode="auto">
          <a:xfrm>
            <a:off x="4114800" y="3040976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2(0)</a:t>
            </a:r>
            <a:r>
              <a:rPr lang="en-US" sz="1600" dirty="0" smtClean="0">
                <a:solidFill>
                  <a:prstClr val="black"/>
                </a:solidFill>
              </a:rPr>
              <a:t>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4" name="Text Box 5"/>
          <p:cNvSpPr txBox="1">
            <a:spLocks noChangeArrowheads="1"/>
          </p:cNvSpPr>
          <p:nvPr/>
        </p:nvSpPr>
        <p:spPr bwMode="auto">
          <a:xfrm>
            <a:off x="4114800" y="3405455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0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4114800" y="3771762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6" name="Text Box 5"/>
          <p:cNvSpPr txBox="1">
            <a:spLocks noChangeArrowheads="1"/>
          </p:cNvSpPr>
          <p:nvPr/>
        </p:nvSpPr>
        <p:spPr bwMode="auto">
          <a:xfrm>
            <a:off x="5501785" y="2712470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7" name="Text Box 5"/>
          <p:cNvSpPr txBox="1">
            <a:spLocks noChangeArrowheads="1"/>
          </p:cNvSpPr>
          <p:nvPr/>
        </p:nvSpPr>
        <p:spPr bwMode="auto">
          <a:xfrm>
            <a:off x="5501785" y="3051024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2(1)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8" name="Text Box 5"/>
          <p:cNvSpPr txBox="1">
            <a:spLocks noChangeArrowheads="1"/>
          </p:cNvSpPr>
          <p:nvPr/>
        </p:nvSpPr>
        <p:spPr bwMode="auto">
          <a:xfrm>
            <a:off x="5501785" y="3415503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2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9" name="Text Box 5"/>
          <p:cNvSpPr txBox="1">
            <a:spLocks noChangeArrowheads="1"/>
          </p:cNvSpPr>
          <p:nvPr/>
        </p:nvSpPr>
        <p:spPr bwMode="auto">
          <a:xfrm>
            <a:off x="5501785" y="3781810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0" name="Text Box 5"/>
          <p:cNvSpPr txBox="1">
            <a:spLocks noChangeArrowheads="1"/>
          </p:cNvSpPr>
          <p:nvPr/>
        </p:nvSpPr>
        <p:spPr bwMode="auto">
          <a:xfrm>
            <a:off x="6805360" y="2744735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1" name="Text Box 5"/>
          <p:cNvSpPr txBox="1">
            <a:spLocks noChangeArrowheads="1"/>
          </p:cNvSpPr>
          <p:nvPr/>
        </p:nvSpPr>
        <p:spPr bwMode="auto">
          <a:xfrm>
            <a:off x="6805360" y="3083289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2(2)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2" name="Text Box 5"/>
          <p:cNvSpPr txBox="1">
            <a:spLocks noChangeArrowheads="1"/>
          </p:cNvSpPr>
          <p:nvPr/>
        </p:nvSpPr>
        <p:spPr bwMode="auto">
          <a:xfrm>
            <a:off x="6805360" y="3447768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4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3" name="Text Box 5"/>
          <p:cNvSpPr txBox="1">
            <a:spLocks noChangeArrowheads="1"/>
          </p:cNvSpPr>
          <p:nvPr/>
        </p:nvSpPr>
        <p:spPr bwMode="auto">
          <a:xfrm>
            <a:off x="6805360" y="3814075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6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41" name="Group 85"/>
          <p:cNvGrpSpPr/>
          <p:nvPr/>
        </p:nvGrpSpPr>
        <p:grpSpPr>
          <a:xfrm>
            <a:off x="4239406" y="643890"/>
            <a:ext cx="4495800" cy="4234671"/>
            <a:chOff x="4495800" y="1346392"/>
            <a:chExt cx="4495800" cy="4853430"/>
          </a:xfrm>
        </p:grpSpPr>
        <p:pic>
          <p:nvPicPr>
            <p:cNvPr id="442" name="Picture 441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443" name="Straight Arrow Connector 442"/>
            <p:cNvCxnSpPr/>
            <p:nvPr/>
          </p:nvCxnSpPr>
          <p:spPr>
            <a:xfrm rot="5400000">
              <a:off x="4728846" y="3725386"/>
              <a:ext cx="402336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4747260" y="3749040"/>
              <a:ext cx="393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angle 444"/>
            <p:cNvSpPr/>
            <p:nvPr/>
          </p:nvSpPr>
          <p:spPr>
            <a:xfrm>
              <a:off x="864340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6837357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7046907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7269366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7504111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727950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7951789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8180391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8408993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6667500" y="3680460"/>
              <a:ext cx="28084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smtClean="0">
                  <a:solidFill>
                    <a:prstClr val="black"/>
                  </a:solidFill>
                  <a:latin typeface="Book Antiqua" pitchFamily="18" charset="0"/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472440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95300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5172998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39750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562610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583882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6059481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6303955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6490568" y="3426022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6490568" y="3222822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6490568" y="3045022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6490568" y="2870200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6490568" y="2673548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6490568" y="2492573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6490568" y="2111573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6490568" y="1921073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6400800" y="1749623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6490568" y="2302073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6428657" y="3792734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6414368" y="3957225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6414368" y="4148133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414368" y="4328692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414368" y="4541416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414368" y="4916690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6414368" y="4719637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6414368" y="5081585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6414368" y="525779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6324600" y="5443541"/>
              <a:ext cx="453970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6591300" y="1386840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583680" y="570737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</a:rPr>
                <a:t>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  <p:sp>
          <p:nvSpPr>
            <p:cNvPr id="485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752403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>
                  <a:solidFill>
                    <a:prstClr val="black"/>
                  </a:solidFill>
                  <a:latin typeface="Book Antiqua" pitchFamily="18" charset="0"/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 smtClean="0">
                  <a:solidFill>
                    <a:prstClr val="black"/>
                  </a:solidFill>
                  <a:latin typeface="Book Antiqua" pitchFamily="18" charset="0"/>
                </a:rPr>
                <a:t>            on both the axes</a:t>
              </a:r>
              <a:endParaRPr lang="en-US" sz="12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518660" y="358140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</a:rPr>
                <a:t>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581" y="647520"/>
            <a:ext cx="545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1600" b="1" dirty="0" smtClean="0">
                <a:solidFill>
                  <a:prstClr val="black"/>
                </a:solidFill>
              </a:rPr>
              <a:t>Sol :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8490" y="658780"/>
            <a:ext cx="10583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2x + </a:t>
            </a:r>
            <a:r>
              <a:rPr lang="en-US" sz="1600" dirty="0">
                <a:solidFill>
                  <a:prstClr val="black"/>
                </a:solidFill>
              </a:rPr>
              <a:t>y </a:t>
            </a:r>
            <a:r>
              <a:rPr lang="en-US" sz="1600" dirty="0" smtClean="0">
                <a:solidFill>
                  <a:prstClr val="black"/>
                </a:solidFill>
              </a:rPr>
              <a:t>= 6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7177" y="908844"/>
            <a:ext cx="10583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=  6 – 2x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910" y="153279"/>
            <a:ext cx="7327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Draw the graphs representing the equations 2x + y = 6 and 2x </a:t>
            </a:r>
            <a:r>
              <a:rPr lang="en-US" sz="1600" dirty="0">
                <a:solidFill>
                  <a:prstClr val="black"/>
                </a:solidFill>
              </a:rPr>
              <a:t>–</a:t>
            </a:r>
            <a:r>
              <a:rPr lang="en-US" sz="1600" b="1" dirty="0" smtClean="0">
                <a:solidFill>
                  <a:prstClr val="black"/>
                </a:solidFill>
              </a:rPr>
              <a:t> y + 2 = 0 on the same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graph paper.  Find the area of the triangle formed by these lines and X-axis.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37" name="Group 7"/>
          <p:cNvGrpSpPr>
            <a:grpSpLocks/>
          </p:cNvGrpSpPr>
          <p:nvPr/>
        </p:nvGrpSpPr>
        <p:grpSpPr bwMode="auto">
          <a:xfrm>
            <a:off x="376779" y="1250382"/>
            <a:ext cx="2819400" cy="895350"/>
            <a:chOff x="48" y="1056"/>
            <a:chExt cx="1776" cy="752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80" y="1557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80" y="1307"/>
              <a:ext cx="444" cy="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80" y="1056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92" y="1557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92" y="1307"/>
              <a:ext cx="444" cy="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92" y="1056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936" y="1557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" y="1557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936" y="1307"/>
              <a:ext cx="444" cy="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8" y="1307"/>
              <a:ext cx="444" cy="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936" y="1056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8" y="1056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8" y="1056"/>
              <a:ext cx="177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8" y="1307"/>
              <a:ext cx="177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8" y="1557"/>
              <a:ext cx="177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8" y="1808"/>
              <a:ext cx="177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8" y="1056"/>
              <a:ext cx="0" cy="75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936" y="1056"/>
              <a:ext cx="0" cy="75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824" y="1056"/>
              <a:ext cx="0" cy="75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92" y="1056"/>
              <a:ext cx="0" cy="75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80" y="1056"/>
              <a:ext cx="0" cy="75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97191" y="1257324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92382" y="1537121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76780" y="1843112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247188" y="1537121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062579" y="1843112"/>
            <a:ext cx="615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(0, 6)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961578" y="1537121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961578" y="125732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748379" y="1843112"/>
            <a:ext cx="615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(1, 4)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707703" y="1537121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707703" y="125732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494504" y="1843112"/>
            <a:ext cx="615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(2, </a:t>
            </a:r>
            <a:r>
              <a:rPr lang="en-US" sz="1600" dirty="0">
                <a:solidFill>
                  <a:prstClr val="black"/>
                </a:solidFill>
              </a:rPr>
              <a:t>2)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661036" y="2779718"/>
            <a:ext cx="1104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=  2x </a:t>
            </a:r>
            <a:r>
              <a:rPr lang="en-US" sz="1600" dirty="0">
                <a:solidFill>
                  <a:prstClr val="black"/>
                </a:solidFill>
              </a:rPr>
              <a:t>+ 2 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90195" y="2779718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grpSp>
        <p:nvGrpSpPr>
          <p:cNvPr id="238" name="Group 46"/>
          <p:cNvGrpSpPr>
            <a:grpSpLocks/>
          </p:cNvGrpSpPr>
          <p:nvPr/>
        </p:nvGrpSpPr>
        <p:grpSpPr bwMode="auto">
          <a:xfrm>
            <a:off x="387997" y="3179361"/>
            <a:ext cx="2819400" cy="895350"/>
            <a:chOff x="0" y="2880"/>
            <a:chExt cx="1776" cy="752"/>
          </a:xfrm>
        </p:grpSpPr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332" y="3381"/>
              <a:ext cx="444" cy="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332" y="3131"/>
              <a:ext cx="444" cy="25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332" y="2880"/>
              <a:ext cx="444" cy="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44" y="3381"/>
              <a:ext cx="444" cy="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44" y="3131"/>
              <a:ext cx="444" cy="25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44" y="2880"/>
              <a:ext cx="444" cy="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88" y="3381"/>
              <a:ext cx="444" cy="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0" y="3381"/>
              <a:ext cx="444" cy="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888" y="3131"/>
              <a:ext cx="444" cy="25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0" y="3131"/>
              <a:ext cx="444" cy="25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888" y="2880"/>
              <a:ext cx="444" cy="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0" y="2880"/>
              <a:ext cx="444" cy="251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0" y="2880"/>
              <a:ext cx="17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0" y="3131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0" y="3381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0" y="3632"/>
              <a:ext cx="17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0" y="2880"/>
              <a:ext cx="0" cy="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888" y="2880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776" y="2880"/>
              <a:ext cx="0" cy="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444" y="2880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1332" y="2880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540397" y="3174598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387998" y="3761576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540397" y="3478208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1296047" y="347820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1294291" y="317459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1160613" y="3766339"/>
            <a:ext cx="569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(0,2)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1988197" y="347820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1981847" y="317459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1821828" y="3778245"/>
            <a:ext cx="569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(1,4)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2667647" y="347820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2658757" y="317459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2529218" y="3778245"/>
            <a:ext cx="569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(2,6)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535061" y="90121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21" name="Text Box 121"/>
          <p:cNvSpPr txBox="1">
            <a:spLocks noChangeArrowheads="1"/>
          </p:cNvSpPr>
          <p:nvPr/>
        </p:nvSpPr>
        <p:spPr bwMode="auto">
          <a:xfrm>
            <a:off x="1275778" y="125732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83" name="Arc 14"/>
          <p:cNvSpPr>
            <a:spLocks/>
          </p:cNvSpPr>
          <p:nvPr/>
        </p:nvSpPr>
        <p:spPr bwMode="auto">
          <a:xfrm rot="15297510" flipV="1">
            <a:off x="1291776" y="455232"/>
            <a:ext cx="444355" cy="629308"/>
          </a:xfrm>
          <a:custGeom>
            <a:avLst/>
            <a:gdLst>
              <a:gd name="T0" fmla="*/ 2147483647 w 21600"/>
              <a:gd name="T1" fmla="*/ 0 h 30181"/>
              <a:gd name="T2" fmla="*/ 2147483647 w 21600"/>
              <a:gd name="T3" fmla="*/ 2147483647 h 30181"/>
              <a:gd name="T4" fmla="*/ 0 w 21600"/>
              <a:gd name="T5" fmla="*/ 2147483647 h 30181"/>
              <a:gd name="T6" fmla="*/ 0 60000 65536"/>
              <a:gd name="T7" fmla="*/ 0 60000 65536"/>
              <a:gd name="T8" fmla="*/ 0 60000 65536"/>
              <a:gd name="T9" fmla="*/ 0 w 21600"/>
              <a:gd name="T10" fmla="*/ 0 h 30181"/>
              <a:gd name="T11" fmla="*/ 21600 w 21600"/>
              <a:gd name="T12" fmla="*/ 30181 h 30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181" fill="none" extrusionOk="0">
                <a:moveTo>
                  <a:pt x="10071" y="0"/>
                </a:moveTo>
                <a:cubicBezTo>
                  <a:pt x="17162" y="3737"/>
                  <a:pt x="21600" y="11093"/>
                  <a:pt x="21600" y="19108"/>
                </a:cubicBezTo>
                <a:cubicBezTo>
                  <a:pt x="21600" y="23006"/>
                  <a:pt x="20544" y="26833"/>
                  <a:pt x="18545" y="30180"/>
                </a:cubicBezTo>
              </a:path>
              <a:path w="21600" h="30181" stroke="0" extrusionOk="0">
                <a:moveTo>
                  <a:pt x="10071" y="0"/>
                </a:moveTo>
                <a:cubicBezTo>
                  <a:pt x="17162" y="3737"/>
                  <a:pt x="21600" y="11093"/>
                  <a:pt x="21600" y="19108"/>
                </a:cubicBezTo>
                <a:cubicBezTo>
                  <a:pt x="21600" y="23006"/>
                  <a:pt x="20544" y="26833"/>
                  <a:pt x="18545" y="30180"/>
                </a:cubicBezTo>
                <a:lnTo>
                  <a:pt x="0" y="19108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1" name="Text Box 8"/>
          <p:cNvSpPr txBox="1">
            <a:spLocks noChangeArrowheads="1"/>
          </p:cNvSpPr>
          <p:nvPr/>
        </p:nvSpPr>
        <p:spPr bwMode="auto">
          <a:xfrm>
            <a:off x="63966" y="147060"/>
            <a:ext cx="609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prstClr val="black"/>
                </a:solidFill>
              </a:rPr>
              <a:t>Q.)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6435435" y="1513213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(0, 6)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6699120" y="1918264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(1, 4)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6996807" y="2259192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(2, 2)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5814048" y="2197563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(0, 2)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6927239" y="1616412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(2, 6)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93" name="Straight Arrow Connector 492"/>
          <p:cNvCxnSpPr/>
          <p:nvPr/>
        </p:nvCxnSpPr>
        <p:spPr>
          <a:xfrm flipH="1" flipV="1">
            <a:off x="6014947" y="1119986"/>
            <a:ext cx="1890816" cy="2670964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/>
          <p:nvPr/>
        </p:nvCxnSpPr>
        <p:spPr>
          <a:xfrm flipH="1">
            <a:off x="5414963" y="1281111"/>
            <a:ext cx="1866900" cy="2667002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8" name="Group 168"/>
          <p:cNvGrpSpPr/>
          <p:nvPr/>
        </p:nvGrpSpPr>
        <p:grpSpPr>
          <a:xfrm>
            <a:off x="6441159" y="1736891"/>
            <a:ext cx="86197" cy="70004"/>
            <a:chOff x="6647186" y="3067050"/>
            <a:chExt cx="93339" cy="93339"/>
          </a:xfrm>
        </p:grpSpPr>
        <p:sp>
          <p:nvSpPr>
            <p:cNvPr id="499" name="Oval 498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1" name="Group 224"/>
          <p:cNvGrpSpPr/>
          <p:nvPr/>
        </p:nvGrpSpPr>
        <p:grpSpPr>
          <a:xfrm>
            <a:off x="6672217" y="2061040"/>
            <a:ext cx="82834" cy="70004"/>
            <a:chOff x="6647186" y="3067050"/>
            <a:chExt cx="93339" cy="93339"/>
          </a:xfrm>
        </p:grpSpPr>
        <p:sp>
          <p:nvSpPr>
            <p:cNvPr id="502" name="Oval 50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4" name="Group 227"/>
          <p:cNvGrpSpPr/>
          <p:nvPr/>
        </p:nvGrpSpPr>
        <p:grpSpPr>
          <a:xfrm>
            <a:off x="6892086" y="2381011"/>
            <a:ext cx="87059" cy="70004"/>
            <a:chOff x="6647186" y="3067050"/>
            <a:chExt cx="93339" cy="93339"/>
          </a:xfrm>
        </p:grpSpPr>
        <p:sp>
          <p:nvSpPr>
            <p:cNvPr id="505" name="Oval 504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7" name="Group 232"/>
          <p:cNvGrpSpPr/>
          <p:nvPr/>
        </p:nvGrpSpPr>
        <p:grpSpPr>
          <a:xfrm>
            <a:off x="6438488" y="2379677"/>
            <a:ext cx="90594" cy="77328"/>
            <a:chOff x="6647186" y="3067050"/>
            <a:chExt cx="93339" cy="93339"/>
          </a:xfrm>
        </p:grpSpPr>
        <p:sp>
          <p:nvSpPr>
            <p:cNvPr id="508" name="Oval 507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3" name="Group 168"/>
          <p:cNvGrpSpPr/>
          <p:nvPr/>
        </p:nvGrpSpPr>
        <p:grpSpPr>
          <a:xfrm>
            <a:off x="6895242" y="1734768"/>
            <a:ext cx="82014" cy="75804"/>
            <a:chOff x="6647186" y="3067050"/>
            <a:chExt cx="93339" cy="93339"/>
          </a:xfrm>
        </p:grpSpPr>
        <p:sp>
          <p:nvSpPr>
            <p:cNvPr id="514" name="Oval 513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91" name="Text Box 42"/>
          <p:cNvSpPr txBox="1">
            <a:spLocks noChangeArrowheads="1"/>
          </p:cNvSpPr>
          <p:nvPr/>
        </p:nvSpPr>
        <p:spPr bwMode="auto">
          <a:xfrm rot="18333164">
            <a:off x="5042977" y="3371233"/>
            <a:ext cx="10342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2x – y + 2 = 0</a:t>
            </a:r>
          </a:p>
        </p:txBody>
      </p:sp>
      <p:sp>
        <p:nvSpPr>
          <p:cNvPr id="41" name="TextBox 40"/>
          <p:cNvSpPr txBox="1"/>
          <p:nvPr/>
        </p:nvSpPr>
        <p:spPr>
          <a:xfrm rot="3255122">
            <a:off x="7309658" y="318166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2x + y = 6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4" name="Text Box 4"/>
          <p:cNvSpPr txBox="1">
            <a:spLocks noChangeArrowheads="1"/>
          </p:cNvSpPr>
          <p:nvPr/>
        </p:nvSpPr>
        <p:spPr bwMode="auto">
          <a:xfrm>
            <a:off x="721312" y="2222075"/>
            <a:ext cx="1313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2x – y + 2 = 0</a:t>
            </a:r>
          </a:p>
        </p:txBody>
      </p:sp>
      <p:sp>
        <p:nvSpPr>
          <p:cNvPr id="195" name="Arc 14"/>
          <p:cNvSpPr>
            <a:spLocks/>
          </p:cNvSpPr>
          <p:nvPr/>
        </p:nvSpPr>
        <p:spPr bwMode="auto">
          <a:xfrm rot="15630430" flipV="1">
            <a:off x="1393389" y="2013473"/>
            <a:ext cx="531515" cy="799216"/>
          </a:xfrm>
          <a:custGeom>
            <a:avLst/>
            <a:gdLst>
              <a:gd name="T0" fmla="*/ 2147483647 w 21600"/>
              <a:gd name="T1" fmla="*/ 0 h 30181"/>
              <a:gd name="T2" fmla="*/ 2147483647 w 21600"/>
              <a:gd name="T3" fmla="*/ 2147483647 h 30181"/>
              <a:gd name="T4" fmla="*/ 0 w 21600"/>
              <a:gd name="T5" fmla="*/ 2147483647 h 30181"/>
              <a:gd name="T6" fmla="*/ 0 60000 65536"/>
              <a:gd name="T7" fmla="*/ 0 60000 65536"/>
              <a:gd name="T8" fmla="*/ 0 60000 65536"/>
              <a:gd name="T9" fmla="*/ 0 w 21600"/>
              <a:gd name="T10" fmla="*/ 0 h 30181"/>
              <a:gd name="T11" fmla="*/ 21600 w 21600"/>
              <a:gd name="T12" fmla="*/ 30181 h 30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181" fill="none" extrusionOk="0">
                <a:moveTo>
                  <a:pt x="10071" y="0"/>
                </a:moveTo>
                <a:cubicBezTo>
                  <a:pt x="17162" y="3737"/>
                  <a:pt x="21600" y="11093"/>
                  <a:pt x="21600" y="19108"/>
                </a:cubicBezTo>
                <a:cubicBezTo>
                  <a:pt x="21600" y="23006"/>
                  <a:pt x="20544" y="26833"/>
                  <a:pt x="18545" y="30180"/>
                </a:cubicBezTo>
              </a:path>
              <a:path w="21600" h="30181" stroke="0" extrusionOk="0">
                <a:moveTo>
                  <a:pt x="10071" y="0"/>
                </a:moveTo>
                <a:cubicBezTo>
                  <a:pt x="17162" y="3737"/>
                  <a:pt x="21600" y="11093"/>
                  <a:pt x="21600" y="19108"/>
                </a:cubicBezTo>
                <a:cubicBezTo>
                  <a:pt x="21600" y="23006"/>
                  <a:pt x="20544" y="26833"/>
                  <a:pt x="18545" y="30180"/>
                </a:cubicBezTo>
                <a:lnTo>
                  <a:pt x="0" y="19108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6" name="Text Box 4"/>
          <p:cNvSpPr txBox="1">
            <a:spLocks noChangeArrowheads="1"/>
          </p:cNvSpPr>
          <p:nvPr/>
        </p:nvSpPr>
        <p:spPr bwMode="auto">
          <a:xfrm>
            <a:off x="1110048" y="2487409"/>
            <a:ext cx="976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2x </a:t>
            </a:r>
            <a:r>
              <a:rPr lang="en-US" sz="1600" dirty="0" smtClean="0">
                <a:solidFill>
                  <a:prstClr val="black"/>
                </a:solidFill>
              </a:rPr>
              <a:t>+ </a:t>
            </a:r>
            <a:r>
              <a:rPr lang="en-US" sz="1600" dirty="0">
                <a:solidFill>
                  <a:prstClr val="black"/>
                </a:solidFill>
              </a:rPr>
              <a:t>2 = </a:t>
            </a:r>
            <a:r>
              <a:rPr lang="en-US" sz="1600" dirty="0" smtClean="0">
                <a:solidFill>
                  <a:prstClr val="black"/>
                </a:solidFill>
              </a:rPr>
              <a:t>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7" name="Text Box 45"/>
          <p:cNvSpPr txBox="1">
            <a:spLocks noChangeArrowheads="1"/>
          </p:cNvSpPr>
          <p:nvPr/>
        </p:nvSpPr>
        <p:spPr bwMode="auto">
          <a:xfrm>
            <a:off x="302362" y="2490088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</p:spTree>
    <p:extLst>
      <p:ext uri="{BB962C8B-B14F-4D97-AF65-F5344CB8AC3E}">
        <p14:creationId xmlns:p14="http://schemas.microsoft.com/office/powerpoint/2010/main" val="3395495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/>
      <p:bldP spid="178" grpId="0"/>
      <p:bldP spid="179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2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3" grpId="0"/>
      <p:bldP spid="4" grpId="0"/>
      <p:bldP spid="5" grpId="0"/>
      <p:bldP spid="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2" grpId="0"/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121" grpId="0"/>
      <p:bldP spid="183" grpId="0" animBg="1"/>
      <p:bldP spid="183" grpId="1" animBg="1"/>
      <p:bldP spid="221" grpId="0"/>
      <p:bldP spid="487" grpId="0"/>
      <p:bldP spid="488" grpId="0"/>
      <p:bldP spid="489" grpId="0"/>
      <p:bldP spid="490" grpId="0"/>
      <p:bldP spid="492" grpId="0"/>
      <p:bldP spid="191" grpId="0"/>
      <p:bldP spid="41" grpId="0"/>
      <p:bldP spid="194" grpId="0"/>
      <p:bldP spid="195" grpId="0" animBg="1"/>
      <p:bldP spid="195" grpId="1" animBg="1"/>
      <p:bldP spid="196" grpId="0"/>
      <p:bldP spid="1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ounded Rectangle 204"/>
          <p:cNvSpPr/>
          <p:nvPr/>
        </p:nvSpPr>
        <p:spPr>
          <a:xfrm>
            <a:off x="2943401" y="1102084"/>
            <a:ext cx="251197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2598728" y="1111609"/>
            <a:ext cx="251197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Text Box 5"/>
          <p:cNvSpPr txBox="1">
            <a:spLocks noChangeArrowheads="1"/>
          </p:cNvSpPr>
          <p:nvPr/>
        </p:nvSpPr>
        <p:spPr bwMode="auto">
          <a:xfrm>
            <a:off x="4120955" y="1015210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4120955" y="1353764"/>
            <a:ext cx="119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2</a:t>
            </a:r>
            <a:r>
              <a:rPr lang="en-US" sz="1600" dirty="0">
                <a:solidFill>
                  <a:prstClr val="black"/>
                </a:solidFill>
              </a:rPr>
              <a:t>(0)</a:t>
            </a:r>
          </a:p>
        </p:txBody>
      </p:sp>
      <p:sp>
        <p:nvSpPr>
          <p:cNvPr id="178" name="Text Box 5"/>
          <p:cNvSpPr txBox="1">
            <a:spLocks noChangeArrowheads="1"/>
          </p:cNvSpPr>
          <p:nvPr/>
        </p:nvSpPr>
        <p:spPr bwMode="auto">
          <a:xfrm>
            <a:off x="4120955" y="1718243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9" name="Text Box 5"/>
          <p:cNvSpPr txBox="1">
            <a:spLocks noChangeArrowheads="1"/>
          </p:cNvSpPr>
          <p:nvPr/>
        </p:nvSpPr>
        <p:spPr bwMode="auto">
          <a:xfrm>
            <a:off x="4120955" y="2084550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5456693" y="1026702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5" name="Text Box 5"/>
          <p:cNvSpPr txBox="1">
            <a:spLocks noChangeArrowheads="1"/>
          </p:cNvSpPr>
          <p:nvPr/>
        </p:nvSpPr>
        <p:spPr bwMode="auto">
          <a:xfrm>
            <a:off x="5456693" y="1365256"/>
            <a:ext cx="119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2</a:t>
            </a:r>
            <a:r>
              <a:rPr lang="en-US" sz="1600" dirty="0">
                <a:solidFill>
                  <a:prstClr val="black"/>
                </a:solidFill>
              </a:rPr>
              <a:t>(1)</a:t>
            </a:r>
          </a:p>
        </p:txBody>
      </p:sp>
      <p:sp>
        <p:nvSpPr>
          <p:cNvPr id="186" name="Text Box 5"/>
          <p:cNvSpPr txBox="1">
            <a:spLocks noChangeArrowheads="1"/>
          </p:cNvSpPr>
          <p:nvPr/>
        </p:nvSpPr>
        <p:spPr bwMode="auto">
          <a:xfrm>
            <a:off x="5456693" y="1729735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7" name="Text Box 5"/>
          <p:cNvSpPr txBox="1">
            <a:spLocks noChangeArrowheads="1"/>
          </p:cNvSpPr>
          <p:nvPr/>
        </p:nvSpPr>
        <p:spPr bwMode="auto">
          <a:xfrm>
            <a:off x="5456693" y="2096042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8" name="Text Box 5"/>
          <p:cNvSpPr txBox="1">
            <a:spLocks noChangeArrowheads="1"/>
          </p:cNvSpPr>
          <p:nvPr/>
        </p:nvSpPr>
        <p:spPr bwMode="auto">
          <a:xfrm>
            <a:off x="6782694" y="1038358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9" name="Text Box 5"/>
          <p:cNvSpPr txBox="1">
            <a:spLocks noChangeArrowheads="1"/>
          </p:cNvSpPr>
          <p:nvPr/>
        </p:nvSpPr>
        <p:spPr bwMode="auto">
          <a:xfrm>
            <a:off x="6782694" y="1376912"/>
            <a:ext cx="119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2</a:t>
            </a:r>
            <a:r>
              <a:rPr lang="en-US" sz="1600" dirty="0">
                <a:solidFill>
                  <a:prstClr val="black"/>
                </a:solidFill>
              </a:rPr>
              <a:t>(2)</a:t>
            </a:r>
          </a:p>
        </p:txBody>
      </p:sp>
      <p:sp>
        <p:nvSpPr>
          <p:cNvPr id="190" name="Text Box 5"/>
          <p:cNvSpPr txBox="1">
            <a:spLocks noChangeArrowheads="1"/>
          </p:cNvSpPr>
          <p:nvPr/>
        </p:nvSpPr>
        <p:spPr bwMode="auto">
          <a:xfrm>
            <a:off x="6782694" y="1741391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6 –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2" name="Text Box 5"/>
          <p:cNvSpPr txBox="1">
            <a:spLocks noChangeArrowheads="1"/>
          </p:cNvSpPr>
          <p:nvPr/>
        </p:nvSpPr>
        <p:spPr bwMode="auto">
          <a:xfrm>
            <a:off x="6782694" y="2107698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2" name="Text Box 5"/>
          <p:cNvSpPr txBox="1">
            <a:spLocks noChangeArrowheads="1"/>
          </p:cNvSpPr>
          <p:nvPr/>
        </p:nvSpPr>
        <p:spPr bwMode="auto">
          <a:xfrm>
            <a:off x="4114800" y="2702422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3" name="Text Box 5"/>
          <p:cNvSpPr txBox="1">
            <a:spLocks noChangeArrowheads="1"/>
          </p:cNvSpPr>
          <p:nvPr/>
        </p:nvSpPr>
        <p:spPr bwMode="auto">
          <a:xfrm>
            <a:off x="4114800" y="3040976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2(0)</a:t>
            </a:r>
            <a:r>
              <a:rPr lang="en-US" sz="1600" dirty="0" smtClean="0">
                <a:solidFill>
                  <a:prstClr val="black"/>
                </a:solidFill>
              </a:rPr>
              <a:t>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4" name="Text Box 5"/>
          <p:cNvSpPr txBox="1">
            <a:spLocks noChangeArrowheads="1"/>
          </p:cNvSpPr>
          <p:nvPr/>
        </p:nvSpPr>
        <p:spPr bwMode="auto">
          <a:xfrm>
            <a:off x="4114800" y="3405455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0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4114800" y="3771762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6" name="Text Box 5"/>
          <p:cNvSpPr txBox="1">
            <a:spLocks noChangeArrowheads="1"/>
          </p:cNvSpPr>
          <p:nvPr/>
        </p:nvSpPr>
        <p:spPr bwMode="auto">
          <a:xfrm>
            <a:off x="5501785" y="2712470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7" name="Text Box 5"/>
          <p:cNvSpPr txBox="1">
            <a:spLocks noChangeArrowheads="1"/>
          </p:cNvSpPr>
          <p:nvPr/>
        </p:nvSpPr>
        <p:spPr bwMode="auto">
          <a:xfrm>
            <a:off x="5501785" y="3051024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2(1)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8" name="Text Box 5"/>
          <p:cNvSpPr txBox="1">
            <a:spLocks noChangeArrowheads="1"/>
          </p:cNvSpPr>
          <p:nvPr/>
        </p:nvSpPr>
        <p:spPr bwMode="auto">
          <a:xfrm>
            <a:off x="5501785" y="3415503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2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9" name="Text Box 5"/>
          <p:cNvSpPr txBox="1">
            <a:spLocks noChangeArrowheads="1"/>
          </p:cNvSpPr>
          <p:nvPr/>
        </p:nvSpPr>
        <p:spPr bwMode="auto">
          <a:xfrm>
            <a:off x="5501785" y="3781810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0" name="Text Box 5"/>
          <p:cNvSpPr txBox="1">
            <a:spLocks noChangeArrowheads="1"/>
          </p:cNvSpPr>
          <p:nvPr/>
        </p:nvSpPr>
        <p:spPr bwMode="auto">
          <a:xfrm>
            <a:off x="6805360" y="2744735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When x =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1" name="Text Box 5"/>
          <p:cNvSpPr txBox="1">
            <a:spLocks noChangeArrowheads="1"/>
          </p:cNvSpPr>
          <p:nvPr/>
        </p:nvSpPr>
        <p:spPr bwMode="auto">
          <a:xfrm>
            <a:off x="6805360" y="3083289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2(2)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2" name="Text Box 5"/>
          <p:cNvSpPr txBox="1">
            <a:spLocks noChangeArrowheads="1"/>
          </p:cNvSpPr>
          <p:nvPr/>
        </p:nvSpPr>
        <p:spPr bwMode="auto">
          <a:xfrm>
            <a:off x="6805360" y="3447768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 </a:t>
            </a:r>
            <a:r>
              <a:rPr lang="en-US" sz="1600" dirty="0" smtClean="0">
                <a:solidFill>
                  <a:prstClr val="black"/>
                </a:solidFill>
              </a:rPr>
              <a:t>4 + 2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3" name="Text Box 5"/>
          <p:cNvSpPr txBox="1">
            <a:spLocks noChangeArrowheads="1"/>
          </p:cNvSpPr>
          <p:nvPr/>
        </p:nvSpPr>
        <p:spPr bwMode="auto">
          <a:xfrm>
            <a:off x="6805360" y="3814075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</a:rPr>
              <a:t>= </a:t>
            </a:r>
            <a:r>
              <a:rPr lang="en-US" sz="1600" dirty="0" smtClean="0">
                <a:solidFill>
                  <a:prstClr val="black"/>
                </a:solidFill>
              </a:rPr>
              <a:t> 6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41" name="Group 85"/>
          <p:cNvGrpSpPr/>
          <p:nvPr/>
        </p:nvGrpSpPr>
        <p:grpSpPr>
          <a:xfrm>
            <a:off x="4239406" y="643890"/>
            <a:ext cx="4495800" cy="4234671"/>
            <a:chOff x="4495800" y="1346392"/>
            <a:chExt cx="4495800" cy="4853430"/>
          </a:xfrm>
        </p:grpSpPr>
        <p:pic>
          <p:nvPicPr>
            <p:cNvPr id="442" name="Picture 441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443" name="Straight Arrow Connector 442"/>
            <p:cNvCxnSpPr/>
            <p:nvPr/>
          </p:nvCxnSpPr>
          <p:spPr>
            <a:xfrm rot="5400000">
              <a:off x="4728846" y="3725386"/>
              <a:ext cx="402336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4747260" y="3749040"/>
              <a:ext cx="393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angle 444"/>
            <p:cNvSpPr/>
            <p:nvPr/>
          </p:nvSpPr>
          <p:spPr>
            <a:xfrm>
              <a:off x="864340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6837357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7046907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7269366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7504111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727950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7951789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8180391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8408993" y="3695749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6667500" y="3680460"/>
              <a:ext cx="28084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smtClean="0">
                  <a:solidFill>
                    <a:prstClr val="black"/>
                  </a:solidFill>
                  <a:latin typeface="Book Antiqua" pitchFamily="18" charset="0"/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472440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95300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5172998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39750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562610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5838820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6059481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6303955" y="369574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6490568" y="3426022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6490568" y="3222822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6490568" y="3045022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6490568" y="2870200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6490568" y="2673548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6490568" y="2492573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6490568" y="2111573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6490568" y="1921073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6400800" y="1749623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6490568" y="2302073"/>
              <a:ext cx="274434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6428657" y="3792734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6414368" y="3957225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6414368" y="4148133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414368" y="4328692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414368" y="4541416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414368" y="4916690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6414368" y="4719637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6414368" y="5081585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6414368" y="5257799"/>
              <a:ext cx="36420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6324600" y="5443541"/>
              <a:ext cx="453970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 Antiqua" pitchFamily="18" charset="0"/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6591300" y="1386840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583680" y="570737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</a:rPr>
                <a:t>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  <p:sp>
          <p:nvSpPr>
            <p:cNvPr id="485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752403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 smtClean="0">
                  <a:solidFill>
                    <a:prstClr val="black"/>
                  </a:solidFill>
                  <a:latin typeface="Book Antiqua" pitchFamily="18" charset="0"/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 smtClean="0">
                  <a:solidFill>
                    <a:prstClr val="black"/>
                  </a:solidFill>
                  <a:latin typeface="Book Antiqua" pitchFamily="18" charset="0"/>
                </a:rPr>
                <a:t>            on both the axes</a:t>
              </a:r>
              <a:endParaRPr lang="en-US" sz="12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518660" y="358140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</a:rPr>
                <a:t>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581" y="647520"/>
            <a:ext cx="545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1600" b="1" dirty="0" smtClean="0">
                <a:solidFill>
                  <a:prstClr val="black"/>
                </a:solidFill>
              </a:rPr>
              <a:t>Sol :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1" name="Text Box 8"/>
          <p:cNvSpPr txBox="1">
            <a:spLocks noChangeArrowheads="1"/>
          </p:cNvSpPr>
          <p:nvPr/>
        </p:nvSpPr>
        <p:spPr bwMode="auto">
          <a:xfrm>
            <a:off x="63966" y="147060"/>
            <a:ext cx="609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prstClr val="black"/>
                </a:solidFill>
              </a:rPr>
              <a:t>Q.)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6435435" y="1513213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(0, 6)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6699120" y="1918264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(1, 4)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6996807" y="2259192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(2, 2)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5814048" y="2197563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(0, 2)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6927239" y="1616412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(2, 6)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93" name="Straight Arrow Connector 492"/>
          <p:cNvCxnSpPr/>
          <p:nvPr/>
        </p:nvCxnSpPr>
        <p:spPr>
          <a:xfrm flipH="1" flipV="1">
            <a:off x="6014947" y="1119986"/>
            <a:ext cx="1890816" cy="2670964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/>
          <p:nvPr/>
        </p:nvCxnSpPr>
        <p:spPr>
          <a:xfrm flipH="1">
            <a:off x="5414963" y="1281111"/>
            <a:ext cx="1866900" cy="2667002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8" name="Group 168"/>
          <p:cNvGrpSpPr/>
          <p:nvPr/>
        </p:nvGrpSpPr>
        <p:grpSpPr>
          <a:xfrm>
            <a:off x="6441159" y="1736891"/>
            <a:ext cx="86197" cy="70004"/>
            <a:chOff x="6647186" y="3067050"/>
            <a:chExt cx="93339" cy="93339"/>
          </a:xfrm>
        </p:grpSpPr>
        <p:sp>
          <p:nvSpPr>
            <p:cNvPr id="499" name="Oval 498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1" name="Group 224"/>
          <p:cNvGrpSpPr/>
          <p:nvPr/>
        </p:nvGrpSpPr>
        <p:grpSpPr>
          <a:xfrm>
            <a:off x="6672217" y="2061040"/>
            <a:ext cx="82834" cy="70004"/>
            <a:chOff x="6647186" y="3067050"/>
            <a:chExt cx="93339" cy="93339"/>
          </a:xfrm>
        </p:grpSpPr>
        <p:sp>
          <p:nvSpPr>
            <p:cNvPr id="502" name="Oval 50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4" name="Group 227"/>
          <p:cNvGrpSpPr/>
          <p:nvPr/>
        </p:nvGrpSpPr>
        <p:grpSpPr>
          <a:xfrm>
            <a:off x="6892086" y="2381011"/>
            <a:ext cx="87059" cy="70004"/>
            <a:chOff x="6647186" y="3067050"/>
            <a:chExt cx="93339" cy="93339"/>
          </a:xfrm>
        </p:grpSpPr>
        <p:sp>
          <p:nvSpPr>
            <p:cNvPr id="505" name="Oval 504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7" name="Group 232"/>
          <p:cNvGrpSpPr/>
          <p:nvPr/>
        </p:nvGrpSpPr>
        <p:grpSpPr>
          <a:xfrm>
            <a:off x="6438488" y="2379677"/>
            <a:ext cx="90594" cy="77328"/>
            <a:chOff x="6647186" y="3067050"/>
            <a:chExt cx="93339" cy="93339"/>
          </a:xfrm>
        </p:grpSpPr>
        <p:sp>
          <p:nvSpPr>
            <p:cNvPr id="508" name="Oval 507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3" name="Group 168"/>
          <p:cNvGrpSpPr/>
          <p:nvPr/>
        </p:nvGrpSpPr>
        <p:grpSpPr>
          <a:xfrm>
            <a:off x="6895242" y="1734768"/>
            <a:ext cx="82014" cy="75804"/>
            <a:chOff x="6647186" y="3067050"/>
            <a:chExt cx="93339" cy="93339"/>
          </a:xfrm>
        </p:grpSpPr>
        <p:sp>
          <p:nvSpPr>
            <p:cNvPr id="514" name="Oval 513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91" name="Text Box 42"/>
          <p:cNvSpPr txBox="1">
            <a:spLocks noChangeArrowheads="1"/>
          </p:cNvSpPr>
          <p:nvPr/>
        </p:nvSpPr>
        <p:spPr bwMode="auto">
          <a:xfrm rot="18333164">
            <a:off x="5042977" y="3371233"/>
            <a:ext cx="10342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2x – y + 2 = 0</a:t>
            </a:r>
          </a:p>
        </p:txBody>
      </p:sp>
      <p:sp>
        <p:nvSpPr>
          <p:cNvPr id="41" name="TextBox 40"/>
          <p:cNvSpPr txBox="1"/>
          <p:nvPr/>
        </p:nvSpPr>
        <p:spPr>
          <a:xfrm rot="3255122">
            <a:off x="7309658" y="318166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2x + y = 6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5" name="Isosceles Triangle 224"/>
          <p:cNvSpPr/>
          <p:nvPr/>
        </p:nvSpPr>
        <p:spPr>
          <a:xfrm>
            <a:off x="6260826" y="2099265"/>
            <a:ext cx="895638" cy="638850"/>
          </a:xfrm>
          <a:prstGeom prst="triangle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6265703" y="2738115"/>
            <a:ext cx="889168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711820" y="2102405"/>
            <a:ext cx="0" cy="62847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 Box 6"/>
              <p:cNvSpPr txBox="1">
                <a:spLocks noChangeArrowheads="1"/>
              </p:cNvSpPr>
              <p:nvPr/>
            </p:nvSpPr>
            <p:spPr bwMode="auto">
              <a:xfrm>
                <a:off x="340680" y="1010587"/>
                <a:ext cx="3379052" cy="44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Area  of the triangle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x  b x  h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680" y="1010587"/>
                <a:ext cx="3379052" cy="446789"/>
              </a:xfrm>
              <a:prstGeom prst="rect">
                <a:avLst/>
              </a:prstGeom>
              <a:blipFill rotWithShape="1">
                <a:blip r:embed="rId4"/>
                <a:stretch>
                  <a:fillRect l="-1083" b="-6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Text Box 100"/>
          <p:cNvSpPr txBox="1">
            <a:spLocks noChangeArrowheads="1"/>
          </p:cNvSpPr>
          <p:nvPr/>
        </p:nvSpPr>
        <p:spPr bwMode="auto">
          <a:xfrm>
            <a:off x="1307173" y="1458241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 Antiqua" pitchFamily="18" charset="0"/>
                <a:sym typeface="Symbol" pitchFamily="18" charset="2"/>
              </a:rPr>
              <a:t>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 Box 6"/>
              <p:cNvSpPr txBox="1">
                <a:spLocks noChangeArrowheads="1"/>
              </p:cNvSpPr>
              <p:nvPr/>
            </p:nvSpPr>
            <p:spPr bwMode="auto">
              <a:xfrm>
                <a:off x="1620977" y="1428088"/>
                <a:ext cx="1749962" cy="439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Area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600" baseline="30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977" y="1428088"/>
                <a:ext cx="1749962" cy="439992"/>
              </a:xfrm>
              <a:prstGeom prst="rect">
                <a:avLst/>
              </a:prstGeom>
              <a:blipFill rotWithShape="1">
                <a:blip r:embed="rId5"/>
                <a:stretch>
                  <a:fillRect l="-2091" b="-69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 Box 6"/>
          <p:cNvSpPr txBox="1">
            <a:spLocks noChangeArrowheads="1"/>
          </p:cNvSpPr>
          <p:nvPr/>
        </p:nvSpPr>
        <p:spPr bwMode="auto">
          <a:xfrm>
            <a:off x="2390951" y="146342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 4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204" name="Text Box 6"/>
          <p:cNvSpPr txBox="1">
            <a:spLocks noChangeArrowheads="1"/>
          </p:cNvSpPr>
          <p:nvPr/>
        </p:nvSpPr>
        <p:spPr bwMode="auto">
          <a:xfrm>
            <a:off x="2769621" y="1449979"/>
            <a:ext cx="5416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 4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206" name="Text Box 100"/>
          <p:cNvSpPr txBox="1">
            <a:spLocks noChangeArrowheads="1"/>
          </p:cNvSpPr>
          <p:nvPr/>
        </p:nvSpPr>
        <p:spPr bwMode="auto">
          <a:xfrm>
            <a:off x="1306740" y="1878142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 Antiqua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207" name="Text Box 6"/>
          <p:cNvSpPr txBox="1">
            <a:spLocks noChangeArrowheads="1"/>
          </p:cNvSpPr>
          <p:nvPr/>
        </p:nvSpPr>
        <p:spPr bwMode="auto">
          <a:xfrm>
            <a:off x="1620544" y="1847989"/>
            <a:ext cx="17499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Area  = 8 sq.cm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991202" y="434193"/>
            <a:ext cx="4782179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910" y="153279"/>
            <a:ext cx="7327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Draw the graphs representing the equations 2x + y = 6 and 2x </a:t>
            </a:r>
            <a:r>
              <a:rPr lang="en-US" sz="1600" dirty="0">
                <a:solidFill>
                  <a:prstClr val="black"/>
                </a:solidFill>
              </a:rPr>
              <a:t>–</a:t>
            </a:r>
            <a:r>
              <a:rPr lang="en-US" sz="1600" b="1" dirty="0" smtClean="0">
                <a:solidFill>
                  <a:prstClr val="black"/>
                </a:solidFill>
              </a:rPr>
              <a:t> y + 2 = 0 on the same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graph paper.  Find the area of the triangle formed by these lines and X-axis.</a:t>
            </a:r>
            <a:endParaRPr 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3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3" grpId="0" animBg="1"/>
      <p:bldP spid="225" grpId="0" animBg="1"/>
      <p:bldP spid="199" grpId="0"/>
      <p:bldP spid="200" grpId="0"/>
      <p:bldP spid="201" grpId="0" animBg="1"/>
      <p:bldP spid="202" grpId="0" animBg="1"/>
      <p:bldP spid="204" grpId="0" animBg="1"/>
      <p:bldP spid="206" grpId="0"/>
      <p:bldP spid="207" grpId="0" animBg="1"/>
      <p:bldP spid="2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024070" y="2615913"/>
            <a:ext cx="567866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69098" y="2608829"/>
            <a:ext cx="5014677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5319" y="2608829"/>
            <a:ext cx="2928456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97637" y="895350"/>
            <a:ext cx="1460844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89255" y="904654"/>
            <a:ext cx="563570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41484" y="904800"/>
            <a:ext cx="639885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21301" y="895499"/>
            <a:ext cx="1136617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36690" y="907016"/>
            <a:ext cx="760711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98005" y="901002"/>
            <a:ext cx="1460844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" y="293294"/>
            <a:ext cx="6922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UcPeriod" startAt="17"/>
              <a:tabLst>
                <a:tab pos="4651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Frame linear equations in two variables representing the </a:t>
            </a:r>
          </a:p>
          <a:p>
            <a:pPr>
              <a:tabLst>
                <a:tab pos="4651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following information :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74" y="874770"/>
            <a:ext cx="8011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7850" algn="l"/>
                <a:tab pos="1652588" algn="l"/>
                <a:tab pos="20050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(i)	The sum of two numbers is 125 and their difference is 25.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875" y="1665047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2650" y="1643854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7925" y="1653379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125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8975" y="1643854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.…..(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2157172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2175" y="2155029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9375" y="2178425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9450" y="2135979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……(ii)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6" name="Group 88"/>
          <p:cNvGrpSpPr/>
          <p:nvPr/>
        </p:nvGrpSpPr>
        <p:grpSpPr>
          <a:xfrm>
            <a:off x="4179111" y="478342"/>
            <a:ext cx="2209800" cy="852624"/>
            <a:chOff x="853740" y="3705226"/>
            <a:chExt cx="2019971" cy="703739"/>
          </a:xfrm>
        </p:grpSpPr>
        <p:sp>
          <p:nvSpPr>
            <p:cNvPr id="17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9940" y="3742939"/>
              <a:ext cx="1943771" cy="657390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Sum means addition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0" name="Group 88"/>
          <p:cNvGrpSpPr/>
          <p:nvPr/>
        </p:nvGrpSpPr>
        <p:grpSpPr>
          <a:xfrm>
            <a:off x="4624790" y="1556096"/>
            <a:ext cx="2552699" cy="852624"/>
            <a:chOff x="853740" y="3705226"/>
            <a:chExt cx="2148222" cy="703739"/>
          </a:xfrm>
        </p:grpSpPr>
        <p:sp>
          <p:nvSpPr>
            <p:cNvPr id="21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8815" y="3717131"/>
              <a:ext cx="2113147" cy="657390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 means equal ( = ) sign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5" name="Group 88"/>
          <p:cNvGrpSpPr/>
          <p:nvPr/>
        </p:nvGrpSpPr>
        <p:grpSpPr>
          <a:xfrm>
            <a:off x="4507230" y="1204492"/>
            <a:ext cx="3025461" cy="965516"/>
            <a:chOff x="853740" y="3705226"/>
            <a:chExt cx="2019971" cy="706715"/>
          </a:xfrm>
        </p:grpSpPr>
        <p:sp>
          <p:nvSpPr>
            <p:cNvPr id="26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9940" y="3742939"/>
              <a:ext cx="1943771" cy="669002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Difference  means subtraction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8" name="Group 88"/>
          <p:cNvGrpSpPr/>
          <p:nvPr/>
        </p:nvGrpSpPr>
        <p:grpSpPr>
          <a:xfrm>
            <a:off x="4305301" y="1047750"/>
            <a:ext cx="2552699" cy="852624"/>
            <a:chOff x="853740" y="3705226"/>
            <a:chExt cx="2148222" cy="703739"/>
          </a:xfrm>
        </p:grpSpPr>
        <p:sp>
          <p:nvSpPr>
            <p:cNvPr id="29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8815" y="3717131"/>
              <a:ext cx="2113147" cy="657390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 means equal ( = ) sign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112420" y="1135329"/>
            <a:ext cx="33948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Let the two numbers be x and 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04730" y="1390211"/>
            <a:ext cx="33865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According to the first condition,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95726" y="1674632"/>
            <a:ext cx="82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    y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84923" y="1932323"/>
            <a:ext cx="231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By second condition,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104900" y="2178425"/>
            <a:ext cx="82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    y	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8000" y="2580479"/>
            <a:ext cx="6219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romanLcParenBoth" startAt="2"/>
              <a:tabLst>
                <a:tab pos="577850" algn="l"/>
                <a:tab pos="1652588" algn="l"/>
                <a:tab pos="20050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Difference between two complementary angles is 6.</a:t>
            </a:r>
            <a:endParaRPr lang="en-US" sz="1600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41400" y="2868445"/>
            <a:ext cx="48767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Let the two complementary angles be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/>
              </a:rPr>
              <a:t>º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and y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/>
              </a:rPr>
              <a:t>º</a:t>
            </a:r>
            <a:endParaRPr lang="en-US" sz="1600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41400" y="3151567"/>
            <a:ext cx="6125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We know that the sum of two complementary angles is 90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600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3400" y="3436489"/>
            <a:ext cx="1411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Symbol"/>
              <a:buChar char="\"/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 + y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36961" y="3436489"/>
            <a:ext cx="1024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=   90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08200" y="4085429"/>
            <a:ext cx="758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=   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25615" y="3436489"/>
            <a:ext cx="836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......(i)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26668" y="3759020"/>
            <a:ext cx="35986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971550"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According to the given condition,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26668" y="4085429"/>
            <a:ext cx="891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785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 – y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09740" y="4060029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……(ii)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487497" y="1124325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Sol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489858" y="2866041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Sol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grpSp>
        <p:nvGrpSpPr>
          <p:cNvPr id="50" name="Group 88"/>
          <p:cNvGrpSpPr/>
          <p:nvPr/>
        </p:nvGrpSpPr>
        <p:grpSpPr>
          <a:xfrm>
            <a:off x="4410525" y="3596611"/>
            <a:ext cx="2552699" cy="852624"/>
            <a:chOff x="853740" y="3705226"/>
            <a:chExt cx="2148222" cy="703739"/>
          </a:xfrm>
        </p:grpSpPr>
        <p:sp>
          <p:nvSpPr>
            <p:cNvPr id="51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8815" y="3717131"/>
              <a:ext cx="2113147" cy="657390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 means equal ( = ) sign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3" name="Group 88"/>
          <p:cNvGrpSpPr/>
          <p:nvPr/>
        </p:nvGrpSpPr>
        <p:grpSpPr>
          <a:xfrm>
            <a:off x="4377174" y="2982717"/>
            <a:ext cx="3025461" cy="965516"/>
            <a:chOff x="853740" y="3705226"/>
            <a:chExt cx="2019971" cy="706715"/>
          </a:xfrm>
        </p:grpSpPr>
        <p:sp>
          <p:nvSpPr>
            <p:cNvPr id="54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29940" y="3742939"/>
              <a:ext cx="1943771" cy="669002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Difference  means subtraction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15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7" grpId="0" animBg="1"/>
      <p:bldP spid="47" grpId="1" animBg="1"/>
      <p:bldP spid="46" grpId="0" animBg="1"/>
      <p:bldP spid="46" grpId="1" animBg="1"/>
      <p:bldP spid="45" grpId="0" animBg="1"/>
      <p:bldP spid="45" grpId="1" animBg="1"/>
      <p:bldP spid="24" grpId="0" animBg="1"/>
      <p:bldP spid="23" grpId="0" animBg="1"/>
      <p:bldP spid="19" grpId="0" animBg="1"/>
      <p:bldP spid="19" grpId="1" animBg="1"/>
      <p:bldP spid="15" grpId="0" animBg="1"/>
      <p:bldP spid="15" grpId="1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3979558" y="2780042"/>
            <a:ext cx="837420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47899" y="2769124"/>
            <a:ext cx="2945499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356773" y="2532367"/>
            <a:ext cx="3221451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844101" y="2531856"/>
            <a:ext cx="3480296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39071" y="2521734"/>
            <a:ext cx="811004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16978" y="2539250"/>
            <a:ext cx="507419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90641" y="640066"/>
            <a:ext cx="3450515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24599" y="378752"/>
            <a:ext cx="1143001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09661" y="382268"/>
            <a:ext cx="1957962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70688" y="376639"/>
            <a:ext cx="1253911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9314" y="382268"/>
            <a:ext cx="549461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714" y="358312"/>
            <a:ext cx="8138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(iii)   Sum of the ages of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Monali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and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Sonali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is 29 years.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Monali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is 	younger than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/>
              </a:rPr>
              <a:t>Sonali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by 3 years.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150" y="138239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0565" y="1429785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913" y="1429785"/>
            <a:ext cx="54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29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1825" y="1344293"/>
            <a:ext cx="79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……(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930" y="2113313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4075" y="1865376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1" y="189039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 - 3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1214" y="871228"/>
            <a:ext cx="6502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Let the age of </a:t>
            </a:r>
            <a:r>
              <a:rPr lang="en-US" sz="1600" dirty="0" err="1" smtClean="0">
                <a:solidFill>
                  <a:prstClr val="black"/>
                </a:solidFill>
                <a:latin typeface="Bookman Old Style"/>
              </a:rPr>
              <a:t>Monali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be x years and the age of </a:t>
            </a:r>
            <a:r>
              <a:rPr lang="en-US" sz="1600" dirty="0" err="1" smtClean="0">
                <a:solidFill>
                  <a:prstClr val="black"/>
                </a:solidFill>
                <a:latin typeface="Bookman Old Style"/>
              </a:rPr>
              <a:t>Sonali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be y </a:t>
            </a:r>
            <a:r>
              <a:rPr lang="en-US" sz="1600" dirty="0" err="1" smtClean="0">
                <a:solidFill>
                  <a:prstClr val="black"/>
                </a:solidFill>
                <a:latin typeface="Bookman Old Style"/>
              </a:rPr>
              <a:t>yrs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1400" y="1132104"/>
            <a:ext cx="2970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According first condition,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6886" y="1416081"/>
            <a:ext cx="823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lvl="1" indent="-565150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    y		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63961" y="2128702"/>
            <a:ext cx="832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lvl="1" indent="-565150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   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0600" y="1648458"/>
            <a:ext cx="3037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lvl="1" indent="-565150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According second condition,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43050" y="1884426"/>
            <a:ext cx="416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18360" y="2128702"/>
            <a:ext cx="797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lvl="1" indent="-565150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=  - 3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976" y="2113313"/>
            <a:ext cx="913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lvl="1" indent="-565150">
              <a:tabLst>
                <a:tab pos="571500" algn="l"/>
                <a:tab pos="1652588" algn="l"/>
                <a:tab pos="20050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......(ii)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" y="2496818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(iv)	Father is four times as old as his son. The age of the father at the 	time of the birth of his son was 30.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2820" y="2979418"/>
            <a:ext cx="7383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Let father’s present age be x years and his son’s present age be y years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7900" y="3201668"/>
            <a:ext cx="2790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According first condition,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61160" y="3423091"/>
            <a:ext cx="476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94545" y="3423091"/>
            <a:ext cx="877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=   4y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6340" y="3655507"/>
            <a:ext cx="899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 – 4y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0317" y="3655507"/>
            <a:ext cx="840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=   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87221" y="3655507"/>
            <a:ext cx="927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......(i)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24800" y="3887468"/>
            <a:ext cx="3024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According second condition,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48447" y="4140699"/>
            <a:ext cx="842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x –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95412" y="4140699"/>
            <a:ext cx="866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=   30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90457" y="4140699"/>
            <a:ext cx="924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.....(ii)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50448" y="867981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Sol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3" name="Curved Down Arrow 12"/>
          <p:cNvSpPr/>
          <p:nvPr/>
        </p:nvSpPr>
        <p:spPr>
          <a:xfrm flipH="1">
            <a:off x="1600200" y="1733646"/>
            <a:ext cx="962025" cy="263461"/>
          </a:xfrm>
          <a:prstGeom prst="curvedDownArrow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1" name="Group 88"/>
          <p:cNvGrpSpPr/>
          <p:nvPr/>
        </p:nvGrpSpPr>
        <p:grpSpPr>
          <a:xfrm>
            <a:off x="3429000" y="943087"/>
            <a:ext cx="3025461" cy="961450"/>
            <a:chOff x="853740" y="3705226"/>
            <a:chExt cx="2019971" cy="703739"/>
          </a:xfrm>
        </p:grpSpPr>
        <p:sp>
          <p:nvSpPr>
            <p:cNvPr id="42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29940" y="3742939"/>
              <a:ext cx="1943771" cy="582980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Younger  means smaller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516020" y="2997380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Sol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48" name="Curved Down Arrow 47"/>
          <p:cNvSpPr/>
          <p:nvPr/>
        </p:nvSpPr>
        <p:spPr>
          <a:xfrm flipH="1">
            <a:off x="1769598" y="3212840"/>
            <a:ext cx="962025" cy="263461"/>
          </a:xfrm>
          <a:prstGeom prst="curvedDownArrow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0" grpId="0" animBg="1"/>
      <p:bldP spid="50" grpId="1" animBg="1"/>
      <p:bldP spid="49" grpId="0" animBg="1"/>
      <p:bldP spid="49" grpId="1" animBg="1"/>
      <p:bldP spid="47" grpId="0" animBg="1"/>
      <p:bldP spid="47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0" grpId="0" animBg="1"/>
      <p:bldP spid="40" grpId="1" animBg="1"/>
      <p:bldP spid="39" grpId="0" animBg="1"/>
      <p:bldP spid="39" grpId="1" animBg="1"/>
      <p:bldP spid="37" grpId="0" animBg="1"/>
      <p:bldP spid="37" grpId="1" animBg="1"/>
      <p:bldP spid="37" grpId="2" animBg="1"/>
      <p:bldP spid="37" grpId="3" animBg="1"/>
      <p:bldP spid="11" grpId="0" animBg="1"/>
      <p:bldP spid="11" grpId="1" animBg="1"/>
      <p:bldP spid="6" grpId="0" animBg="1"/>
      <p:bldP spid="6" grpId="1" animBg="1"/>
      <p:bldP spid="7" grpId="0"/>
      <p:bldP spid="8" grpId="0"/>
      <p:bldP spid="9" grpId="0"/>
      <p:bldP spid="10" grpId="0"/>
      <p:bldP spid="12" grpId="0"/>
      <p:bldP spid="14" grpId="0"/>
      <p:bldP spid="15" grpId="0"/>
      <p:bldP spid="38" grpId="0"/>
      <p:bldP spid="13" grpId="0" animBg="1"/>
      <p:bldP spid="13" grpId="1" animBg="1"/>
      <p:bldP spid="44" grpId="0"/>
      <p:bldP spid="48" grpId="0" animBg="1"/>
      <p:bldP spid="4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04800" y="1640304"/>
            <a:ext cx="8534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0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 Graph Of Linear </a:t>
            </a:r>
            <a:r>
              <a:rPr lang="en-US" sz="40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Equations </a:t>
            </a:r>
            <a:r>
              <a:rPr lang="en-US" sz="40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Is Represented as a Straight Line</a:t>
            </a:r>
            <a:endParaRPr lang="en-US" sz="4000" b="1" spc="50" dirty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prstClr val="black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9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ounded Rectangle 224"/>
          <p:cNvSpPr/>
          <p:nvPr/>
        </p:nvSpPr>
        <p:spPr>
          <a:xfrm>
            <a:off x="733728" y="1545907"/>
            <a:ext cx="823605" cy="24953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838200" y="1200150"/>
            <a:ext cx="1215936" cy="307413"/>
            <a:chOff x="6880427" y="2311619"/>
            <a:chExt cx="1215936" cy="307413"/>
          </a:xfrm>
        </p:grpSpPr>
        <p:sp>
          <p:nvSpPr>
            <p:cNvPr id="220" name="U-Turn Arrow 219"/>
            <p:cNvSpPr/>
            <p:nvPr/>
          </p:nvSpPr>
          <p:spPr>
            <a:xfrm>
              <a:off x="7086674" y="2311619"/>
              <a:ext cx="1009689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6880427" y="2344411"/>
              <a:ext cx="478336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620" y="1193950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8882" y="800100"/>
            <a:ext cx="9589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 + y =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5211" y="1188949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  + y = 4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7380" y="2124075"/>
            <a:ext cx="2819400" cy="870347"/>
            <a:chOff x="0" y="960"/>
            <a:chExt cx="1776" cy="731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32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32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32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0" y="96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0" y="119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0" y="14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0" y="1691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776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06211" y="211455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901402" y="2383036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85800" y="2701528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21779" y="21145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621779" y="238303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408581" y="2701528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(4, 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71711" y="211455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58379" y="238303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57047" y="2701528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(3, 1)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957511" y="211455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957511" y="2383036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734089" y="2701528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(2, 2)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85800" y="14797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 = </a:t>
            </a:r>
            <a:r>
              <a:rPr lang="en-US" dirty="0">
                <a:solidFill>
                  <a:prstClr val="black"/>
                </a:solidFill>
              </a:rPr>
              <a:t>4</a:t>
            </a:r>
            <a:r>
              <a:rPr lang="en-US" dirty="0" smtClean="0">
                <a:solidFill>
                  <a:prstClr val="black"/>
                </a:solidFill>
              </a:rPr>
              <a:t> – 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4" name="Text Box 140"/>
          <p:cNvSpPr txBox="1">
            <a:spLocks noChangeArrowheads="1"/>
          </p:cNvSpPr>
          <p:nvPr/>
        </p:nvSpPr>
        <p:spPr bwMode="auto">
          <a:xfrm>
            <a:off x="356120" y="1465367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grpSp>
        <p:nvGrpSpPr>
          <p:cNvPr id="82" name="Group 85"/>
          <p:cNvGrpSpPr/>
          <p:nvPr/>
        </p:nvGrpSpPr>
        <p:grpSpPr>
          <a:xfrm>
            <a:off x="4416348" y="529734"/>
            <a:ext cx="4499052" cy="3645788"/>
            <a:chOff x="4492548" y="1346392"/>
            <a:chExt cx="4499052" cy="4861050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rot="5400000">
              <a:off x="4674394" y="3733800"/>
              <a:ext cx="411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0460"/>
              <a:ext cx="2824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530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72998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975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261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3882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81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03955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0568" y="3426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0568" y="32228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0568" y="3045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0568" y="2870200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0568" y="2673548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0568" y="2492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0568" y="2111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0568" y="1921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00800" y="1749623"/>
              <a:ext cx="3674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0568" y="2302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28657" y="3792734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14368" y="395722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14368" y="4148133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14368" y="4328692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14368" y="4541416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14368" y="4916690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14368" y="4719637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4368" y="508158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14368" y="525779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24600" y="5443541"/>
              <a:ext cx="4571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68028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75202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7526661" y="2297431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7534274" y="2033587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A(4, 0)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45" name="Group 168"/>
          <p:cNvGrpSpPr/>
          <p:nvPr/>
        </p:nvGrpSpPr>
        <p:grpSpPr>
          <a:xfrm>
            <a:off x="7292340" y="2160271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7210422" y="1854403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B(3, 1)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51" name="Group 168"/>
          <p:cNvGrpSpPr/>
          <p:nvPr/>
        </p:nvGrpSpPr>
        <p:grpSpPr>
          <a:xfrm>
            <a:off x="7069461" y="2023111"/>
            <a:ext cx="93339" cy="70004"/>
            <a:chOff x="6647186" y="3067050"/>
            <a:chExt cx="93339" cy="93339"/>
          </a:xfrm>
        </p:grpSpPr>
        <p:sp>
          <p:nvSpPr>
            <p:cNvPr id="152" name="Oval 15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792086" y="1697240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C(2, 2)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5013960" y="891540"/>
            <a:ext cx="3310890" cy="1856423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12700" y="285751"/>
            <a:ext cx="749293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IN" b="1" dirty="0" smtClean="0">
                <a:solidFill>
                  <a:srgbClr val="161FFC"/>
                </a:solidFill>
              </a:rPr>
              <a:t>Q. </a:t>
            </a:r>
            <a:r>
              <a:rPr lang="en-IN" b="1" dirty="0">
                <a:solidFill>
                  <a:srgbClr val="161FFC"/>
                </a:solidFill>
              </a:rPr>
              <a:t>Draw the graph of each of the following linear equations in two variables :</a:t>
            </a:r>
            <a:endParaRPr lang="en-US" b="1" dirty="0">
              <a:solidFill>
                <a:srgbClr val="161FFC"/>
              </a:solidFill>
            </a:endParaRPr>
          </a:p>
        </p:txBody>
      </p:sp>
      <p:sp>
        <p:nvSpPr>
          <p:cNvPr id="169" name="Text Box 8"/>
          <p:cNvSpPr txBox="1">
            <a:spLocks noChangeArrowheads="1"/>
          </p:cNvSpPr>
          <p:nvPr/>
        </p:nvSpPr>
        <p:spPr bwMode="auto">
          <a:xfrm>
            <a:off x="76200" y="785768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(i)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9080" y="1417320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y =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x = 4 – (0)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4 –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821680" y="1417320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y = 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x = 4 – (1)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4 – 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639112" y="1417320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y = 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x = 4 – (2)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4 – 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710011">
            <a:off x="5295190" y="957672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+ y = 4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743200" y="171451"/>
            <a:ext cx="4038600" cy="1428751"/>
            <a:chOff x="269280" y="3471070"/>
            <a:chExt cx="2286000" cy="837407"/>
          </a:xfrm>
        </p:grpSpPr>
        <p:sp>
          <p:nvSpPr>
            <p:cNvPr id="181" name="Cloud Callout 180"/>
            <p:cNvSpPr/>
            <p:nvPr/>
          </p:nvSpPr>
          <p:spPr>
            <a:xfrm>
              <a:off x="355544" y="3471070"/>
              <a:ext cx="2016369" cy="837407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69280" y="3605055"/>
              <a:ext cx="2286000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2743200" y="995360"/>
            <a:ext cx="3918477" cy="1728790"/>
            <a:chOff x="254726" y="3383141"/>
            <a:chExt cx="2218006" cy="1013263"/>
          </a:xfrm>
        </p:grpSpPr>
        <p:sp>
          <p:nvSpPr>
            <p:cNvPr id="185" name="Cloud Callout 184"/>
            <p:cNvSpPr/>
            <p:nvPr/>
          </p:nvSpPr>
          <p:spPr>
            <a:xfrm>
              <a:off x="254726" y="3383141"/>
              <a:ext cx="2218006" cy="1013263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30058" y="3552662"/>
              <a:ext cx="2078182" cy="73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But for making this table,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1</a:t>
              </a:r>
              <a:r>
                <a:rPr lang="en-US" sz="15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st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write this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in the form of</a:t>
              </a:r>
            </a:p>
            <a:p>
              <a:pPr algn="ctr"/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 something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or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=something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362200" y="895351"/>
            <a:ext cx="4038600" cy="1142999"/>
            <a:chOff x="-32644" y="3471070"/>
            <a:chExt cx="2286000" cy="669925"/>
          </a:xfrm>
        </p:grpSpPr>
        <p:sp>
          <p:nvSpPr>
            <p:cNvPr id="189" name="Cloud Callout 188"/>
            <p:cNvSpPr/>
            <p:nvPr/>
          </p:nvSpPr>
          <p:spPr>
            <a:xfrm>
              <a:off x="355544" y="3471070"/>
              <a:ext cx="1466491" cy="669925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-32644" y="3629498"/>
              <a:ext cx="2286000" cy="32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see,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we do this….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667000" y="857251"/>
            <a:ext cx="4038600" cy="1485899"/>
            <a:chOff x="139884" y="3404078"/>
            <a:chExt cx="2286000" cy="870902"/>
          </a:xfrm>
        </p:grpSpPr>
        <p:sp>
          <p:nvSpPr>
            <p:cNvPr id="193" name="Cloud Callout 192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39884" y="3538063"/>
              <a:ext cx="2286000" cy="5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If we have to write this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as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Then shift the term having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to the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R.H.S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971800" y="1028700"/>
            <a:ext cx="3810000" cy="1543050"/>
            <a:chOff x="193047" y="4081446"/>
            <a:chExt cx="2286000" cy="870902"/>
          </a:xfrm>
        </p:grpSpPr>
        <p:sp>
          <p:nvSpPr>
            <p:cNvPr id="202" name="Cloud Callout 201"/>
            <p:cNvSpPr/>
            <p:nvPr/>
          </p:nvSpPr>
          <p:spPr>
            <a:xfrm>
              <a:off x="226148" y="4081446"/>
              <a:ext cx="2156604" cy="870902"/>
            </a:xfrm>
            <a:prstGeom prst="cloudCallout">
              <a:avLst>
                <a:gd name="adj1" fmla="val -85806"/>
                <a:gd name="adj2" fmla="val 5060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93047" y="4264226"/>
              <a:ext cx="2286000" cy="5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3048000" y="1104900"/>
            <a:ext cx="3276600" cy="1314450"/>
            <a:chOff x="193047" y="3959435"/>
            <a:chExt cx="2286000" cy="870902"/>
          </a:xfrm>
        </p:grpSpPr>
        <p:sp>
          <p:nvSpPr>
            <p:cNvPr id="205" name="Cloud Callout 204"/>
            <p:cNvSpPr/>
            <p:nvPr/>
          </p:nvSpPr>
          <p:spPr>
            <a:xfrm>
              <a:off x="226148" y="3959435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93047" y="4175282"/>
              <a:ext cx="2286000" cy="51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y in the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x = 4 - y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200400" y="3181350"/>
            <a:ext cx="3352800" cy="1257302"/>
            <a:chOff x="211750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73858"/>
                <a:gd name="adj2" fmla="val -8914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11750" y="35866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these table on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sp>
        <p:nvSpPr>
          <p:cNvPr id="237" name="Cloud 236"/>
          <p:cNvSpPr/>
          <p:nvPr/>
        </p:nvSpPr>
        <p:spPr>
          <a:xfrm>
            <a:off x="1447800" y="2647950"/>
            <a:ext cx="4036567" cy="177720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graph paper 1st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A(4,0)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i.e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X axis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4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and on Y axis plot 0</a:t>
            </a:r>
          </a:p>
        </p:txBody>
      </p:sp>
      <p:sp>
        <p:nvSpPr>
          <p:cNvPr id="238" name="Cloud 237"/>
          <p:cNvSpPr/>
          <p:nvPr/>
        </p:nvSpPr>
        <p:spPr>
          <a:xfrm>
            <a:off x="2057400" y="2647950"/>
            <a:ext cx="2502221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B(3,1)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9" name="Cloud 238"/>
          <p:cNvSpPr/>
          <p:nvPr/>
        </p:nvSpPr>
        <p:spPr>
          <a:xfrm>
            <a:off x="1089660" y="28003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points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A,B and 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0" name="Cloud 239"/>
          <p:cNvSpPr/>
          <p:nvPr/>
        </p:nvSpPr>
        <p:spPr>
          <a:xfrm>
            <a:off x="1371600" y="2190750"/>
            <a:ext cx="3312409" cy="139446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 equation on the line</a:t>
            </a:r>
          </a:p>
        </p:txBody>
      </p:sp>
      <p:sp>
        <p:nvSpPr>
          <p:cNvPr id="241" name="Cloud 240"/>
          <p:cNvSpPr/>
          <p:nvPr/>
        </p:nvSpPr>
        <p:spPr>
          <a:xfrm>
            <a:off x="2133600" y="2724150"/>
            <a:ext cx="2502221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C(2,2)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31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5" grpId="1" animBg="1"/>
      <p:bldP spid="3" grpId="0"/>
      <p:bldP spid="4" grpId="0"/>
      <p:bldP spid="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63" grpId="0"/>
      <p:bldP spid="164" grpId="0"/>
      <p:bldP spid="144" grpId="0"/>
      <p:bldP spid="150" grpId="0"/>
      <p:bldP spid="154" grpId="0"/>
      <p:bldP spid="169" grpId="0"/>
      <p:bldP spid="6" grpId="0" build="allAtOnce"/>
      <p:bldP spid="170" grpId="0" build="allAtOnce"/>
      <p:bldP spid="171" grpId="0" build="allAtOnce"/>
      <p:bldP spid="42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4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ounded Rectangle 224"/>
          <p:cNvSpPr/>
          <p:nvPr/>
        </p:nvSpPr>
        <p:spPr>
          <a:xfrm>
            <a:off x="733728" y="1545907"/>
            <a:ext cx="823605" cy="24953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838200" y="1200150"/>
            <a:ext cx="1215936" cy="307413"/>
            <a:chOff x="6880427" y="2311619"/>
            <a:chExt cx="1215936" cy="307413"/>
          </a:xfrm>
        </p:grpSpPr>
        <p:sp>
          <p:nvSpPr>
            <p:cNvPr id="220" name="U-Turn Arrow 219"/>
            <p:cNvSpPr/>
            <p:nvPr/>
          </p:nvSpPr>
          <p:spPr>
            <a:xfrm>
              <a:off x="7086674" y="2311619"/>
              <a:ext cx="1009689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6880427" y="2344411"/>
              <a:ext cx="478336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620" y="1193950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8882" y="800100"/>
            <a:ext cx="9589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 – y =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5211" y="1188949"/>
            <a:ext cx="1008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  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7380" y="2124075"/>
            <a:ext cx="2819400" cy="870347"/>
            <a:chOff x="0" y="960"/>
            <a:chExt cx="1776" cy="731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32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32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32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0" y="96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0" y="119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0" y="14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0" y="1691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776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06211" y="211455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901402" y="2383036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85800" y="2701528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21779" y="21145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621779" y="238303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408581" y="2701528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(2, 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71711" y="211455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58379" y="238303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57047" y="2701528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(3, 1)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957511" y="21145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957511" y="2383036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734089" y="2701528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(4, 2)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85800" y="14797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 = 2 + 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4" name="Text Box 140"/>
          <p:cNvSpPr txBox="1">
            <a:spLocks noChangeArrowheads="1"/>
          </p:cNvSpPr>
          <p:nvPr/>
        </p:nvSpPr>
        <p:spPr bwMode="auto">
          <a:xfrm>
            <a:off x="356120" y="1465367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grpSp>
        <p:nvGrpSpPr>
          <p:cNvPr id="82" name="Group 85"/>
          <p:cNvGrpSpPr/>
          <p:nvPr/>
        </p:nvGrpSpPr>
        <p:grpSpPr>
          <a:xfrm>
            <a:off x="4416348" y="529734"/>
            <a:ext cx="4499052" cy="3645788"/>
            <a:chOff x="4492548" y="1346392"/>
            <a:chExt cx="4499052" cy="4861050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rot="5400000">
              <a:off x="4674394" y="3733800"/>
              <a:ext cx="411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0460"/>
              <a:ext cx="2824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530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72998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975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261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3882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81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03955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0568" y="3426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0568" y="32228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0568" y="3045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0568" y="2870200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0568" y="2673548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0568" y="2492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0568" y="2111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0568" y="1921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00800" y="1749623"/>
              <a:ext cx="3674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0568" y="2302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28657" y="3792734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14368" y="395722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14368" y="4148133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14368" y="4328692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14368" y="4541416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14368" y="4916690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14368" y="4719637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4368" y="508158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14368" y="525779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24600" y="5443541"/>
              <a:ext cx="4571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68028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75202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7077074" y="2297431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6649633" y="2033587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A(2, 0)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45" name="Group 168"/>
          <p:cNvGrpSpPr/>
          <p:nvPr/>
        </p:nvGrpSpPr>
        <p:grpSpPr>
          <a:xfrm>
            <a:off x="7292340" y="2160271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7315200" y="2082995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B(3, 1)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51" name="Group 168"/>
          <p:cNvGrpSpPr/>
          <p:nvPr/>
        </p:nvGrpSpPr>
        <p:grpSpPr>
          <a:xfrm>
            <a:off x="7526661" y="2023111"/>
            <a:ext cx="93339" cy="70004"/>
            <a:chOff x="6647186" y="3067050"/>
            <a:chExt cx="93339" cy="93339"/>
          </a:xfrm>
        </p:grpSpPr>
        <p:sp>
          <p:nvSpPr>
            <p:cNvPr id="152" name="Oval 15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962448" y="1806773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C(4, </a:t>
            </a:r>
            <a:r>
              <a:rPr lang="en-US" sz="1400" dirty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5875020" y="1325880"/>
            <a:ext cx="2880361" cy="1783080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12700" y="285751"/>
            <a:ext cx="749293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IN" b="1" dirty="0" smtClean="0">
                <a:solidFill>
                  <a:srgbClr val="161FFC"/>
                </a:solidFill>
              </a:rPr>
              <a:t>Q. </a:t>
            </a:r>
            <a:r>
              <a:rPr lang="en-IN" b="1" dirty="0">
                <a:solidFill>
                  <a:srgbClr val="161FFC"/>
                </a:solidFill>
              </a:rPr>
              <a:t>Draw the graph of each of the following linear equations in two variables :</a:t>
            </a:r>
            <a:endParaRPr lang="en-US" b="1" dirty="0">
              <a:solidFill>
                <a:srgbClr val="161FFC"/>
              </a:solidFill>
            </a:endParaRPr>
          </a:p>
        </p:txBody>
      </p:sp>
      <p:sp>
        <p:nvSpPr>
          <p:cNvPr id="169" name="Text Box 8"/>
          <p:cNvSpPr txBox="1">
            <a:spLocks noChangeArrowheads="1"/>
          </p:cNvSpPr>
          <p:nvPr/>
        </p:nvSpPr>
        <p:spPr bwMode="auto">
          <a:xfrm>
            <a:off x="76200" y="785768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(ii)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9080" y="1417320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y =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x = 2 + (0)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2 + 0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821680" y="1417320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y = 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x = 2 + (1)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2 </a:t>
            </a:r>
            <a:r>
              <a:rPr lang="en-US" dirty="0">
                <a:solidFill>
                  <a:prstClr val="black"/>
                </a:solidFill>
              </a:rPr>
              <a:t>+</a:t>
            </a:r>
            <a:r>
              <a:rPr lang="en-US" dirty="0" smtClean="0">
                <a:solidFill>
                  <a:prstClr val="black"/>
                </a:solidFill>
              </a:rPr>
              <a:t> 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639112" y="1417320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y = 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x = 2 + (2)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2 </a:t>
            </a:r>
            <a:r>
              <a:rPr lang="en-US" dirty="0">
                <a:solidFill>
                  <a:prstClr val="black"/>
                </a:solidFill>
              </a:rPr>
              <a:t>+</a:t>
            </a:r>
            <a:r>
              <a:rPr lang="en-US" dirty="0" smtClean="0">
                <a:solidFill>
                  <a:prstClr val="black"/>
                </a:solidFill>
              </a:rPr>
              <a:t> 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9629317">
            <a:off x="7745244" y="1350027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- y = 2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743200" y="171451"/>
            <a:ext cx="4038600" cy="1428751"/>
            <a:chOff x="269280" y="3471070"/>
            <a:chExt cx="2286000" cy="837407"/>
          </a:xfrm>
        </p:grpSpPr>
        <p:sp>
          <p:nvSpPr>
            <p:cNvPr id="181" name="Cloud Callout 180"/>
            <p:cNvSpPr/>
            <p:nvPr/>
          </p:nvSpPr>
          <p:spPr>
            <a:xfrm>
              <a:off x="355544" y="3471070"/>
              <a:ext cx="2016369" cy="837407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69280" y="3605055"/>
              <a:ext cx="2286000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2743200" y="919160"/>
            <a:ext cx="3918477" cy="1728790"/>
            <a:chOff x="254726" y="3383141"/>
            <a:chExt cx="2218006" cy="1013263"/>
          </a:xfrm>
        </p:grpSpPr>
        <p:sp>
          <p:nvSpPr>
            <p:cNvPr id="185" name="Cloud Callout 184"/>
            <p:cNvSpPr/>
            <p:nvPr/>
          </p:nvSpPr>
          <p:spPr>
            <a:xfrm>
              <a:off x="254726" y="3383141"/>
              <a:ext cx="2218006" cy="1013263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30058" y="3552662"/>
              <a:ext cx="2078182" cy="73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But for making this table,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1</a:t>
              </a:r>
              <a:r>
                <a:rPr lang="en-US" sz="15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st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write this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in the form of</a:t>
              </a:r>
            </a:p>
            <a:p>
              <a:pPr algn="ctr"/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 something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or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=something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362200" y="971551"/>
            <a:ext cx="4038600" cy="1142999"/>
            <a:chOff x="-32644" y="3471070"/>
            <a:chExt cx="2286000" cy="669925"/>
          </a:xfrm>
        </p:grpSpPr>
        <p:sp>
          <p:nvSpPr>
            <p:cNvPr id="189" name="Cloud Callout 188"/>
            <p:cNvSpPr/>
            <p:nvPr/>
          </p:nvSpPr>
          <p:spPr>
            <a:xfrm>
              <a:off x="355544" y="3471070"/>
              <a:ext cx="1466491" cy="669925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-32644" y="3629498"/>
              <a:ext cx="2286000" cy="32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see,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we do this….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667000" y="857251"/>
            <a:ext cx="4038600" cy="1485899"/>
            <a:chOff x="139884" y="3404078"/>
            <a:chExt cx="2286000" cy="870902"/>
          </a:xfrm>
        </p:grpSpPr>
        <p:sp>
          <p:nvSpPr>
            <p:cNvPr id="193" name="Cloud Callout 192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39884" y="3538063"/>
              <a:ext cx="2286000" cy="5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If we have to write this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as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Then shift the term having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to the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R.H.S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971800" y="952500"/>
            <a:ext cx="3810000" cy="1543050"/>
            <a:chOff x="193047" y="3404078"/>
            <a:chExt cx="2286000" cy="870902"/>
          </a:xfrm>
        </p:grpSpPr>
        <p:sp>
          <p:nvSpPr>
            <p:cNvPr id="202" name="Cloud Callout 201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85806"/>
                <a:gd name="adj2" fmla="val 5060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93047" y="3586860"/>
              <a:ext cx="2286000" cy="5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3048000" y="1028700"/>
            <a:ext cx="3276600" cy="1314450"/>
            <a:chOff x="193047" y="3404078"/>
            <a:chExt cx="2286000" cy="870902"/>
          </a:xfrm>
        </p:grpSpPr>
        <p:sp>
          <p:nvSpPr>
            <p:cNvPr id="205" name="Cloud Callout 204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93047" y="3619925"/>
              <a:ext cx="2286000" cy="51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y in the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x = 2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+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y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286000" y="3486150"/>
            <a:ext cx="3352800" cy="1257302"/>
            <a:chOff x="211750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73858"/>
                <a:gd name="adj2" fmla="val -8914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11750" y="35866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these table on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sp>
        <p:nvSpPr>
          <p:cNvPr id="237" name="Cloud 236"/>
          <p:cNvSpPr/>
          <p:nvPr/>
        </p:nvSpPr>
        <p:spPr>
          <a:xfrm>
            <a:off x="1143000" y="3105150"/>
            <a:ext cx="4036567" cy="177720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graph paper 1st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A(2,0)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i.e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X axis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2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and on Y axis plot 0</a:t>
            </a:r>
          </a:p>
        </p:txBody>
      </p:sp>
      <p:sp>
        <p:nvSpPr>
          <p:cNvPr id="238" name="Cloud 237"/>
          <p:cNvSpPr/>
          <p:nvPr/>
        </p:nvSpPr>
        <p:spPr>
          <a:xfrm>
            <a:off x="2133600" y="3333750"/>
            <a:ext cx="2502221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B(3,1)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9" name="Cloud 238"/>
          <p:cNvSpPr/>
          <p:nvPr/>
        </p:nvSpPr>
        <p:spPr>
          <a:xfrm>
            <a:off x="1066800" y="33337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points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A,B and 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0" name="Cloud 239"/>
          <p:cNvSpPr/>
          <p:nvPr/>
        </p:nvSpPr>
        <p:spPr>
          <a:xfrm>
            <a:off x="1676400" y="3105150"/>
            <a:ext cx="3312409" cy="139446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 equation on the line</a:t>
            </a:r>
          </a:p>
        </p:txBody>
      </p:sp>
      <p:sp>
        <p:nvSpPr>
          <p:cNvPr id="241" name="Cloud 240"/>
          <p:cNvSpPr/>
          <p:nvPr/>
        </p:nvSpPr>
        <p:spPr>
          <a:xfrm>
            <a:off x="2133600" y="3181350"/>
            <a:ext cx="2502221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C(4,2)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84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5" grpId="1" animBg="1"/>
      <p:bldP spid="3" grpId="0"/>
      <p:bldP spid="4" grpId="0"/>
      <p:bldP spid="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63" grpId="0"/>
      <p:bldP spid="164" grpId="0"/>
      <p:bldP spid="144" grpId="0"/>
      <p:bldP spid="150" grpId="0"/>
      <p:bldP spid="154" grpId="0"/>
      <p:bldP spid="169" grpId="0"/>
      <p:bldP spid="6" grpId="0" build="allAtOnce"/>
      <p:bldP spid="170" grpId="0" build="allAtOnce"/>
      <p:bldP spid="171" grpId="0" build="allAtOnce"/>
      <p:bldP spid="42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906780" y="1123950"/>
            <a:ext cx="1219200" cy="320113"/>
            <a:chOff x="6956240" y="2298919"/>
            <a:chExt cx="1299196" cy="320113"/>
          </a:xfrm>
        </p:grpSpPr>
        <p:sp>
          <p:nvSpPr>
            <p:cNvPr id="204" name="U-Turn Arrow 203"/>
            <p:cNvSpPr/>
            <p:nvPr/>
          </p:nvSpPr>
          <p:spPr>
            <a:xfrm>
              <a:off x="7033712" y="2298919"/>
              <a:ext cx="1221724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6956240" y="2344411"/>
              <a:ext cx="326710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5620" y="1193950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43373" y="815459"/>
            <a:ext cx="112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3 = 2x +y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00" y="1123950"/>
            <a:ext cx="1064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2x + y = 3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87869" y="1829732"/>
            <a:ext cx="2819400" cy="957382"/>
            <a:chOff x="0" y="960"/>
            <a:chExt cx="1776" cy="73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332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332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332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0" y="96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0" y="119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0" y="14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0" y="1691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776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996700" y="1829038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991891" y="2097524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76289" y="2416016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668152" y="21145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712268" y="18097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1499070" y="2416016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(0, 3)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318084" y="211455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2448868" y="18097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147536" y="2416016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(1, 1)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003884" y="2114550"/>
            <a:ext cx="425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3048000" y="180975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2824578" y="241601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(2, -1)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5800" y="14797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 = </a:t>
            </a:r>
            <a:r>
              <a:rPr lang="en-US" dirty="0">
                <a:solidFill>
                  <a:prstClr val="black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 – 2x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 Box 140"/>
          <p:cNvSpPr txBox="1">
            <a:spLocks noChangeArrowheads="1"/>
          </p:cNvSpPr>
          <p:nvPr/>
        </p:nvSpPr>
        <p:spPr bwMode="auto">
          <a:xfrm>
            <a:off x="356120" y="1465367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276225" y="285750"/>
            <a:ext cx="7657089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IN" b="1" dirty="0" smtClean="0">
                <a:solidFill>
                  <a:srgbClr val="161FFC"/>
                </a:solidFill>
              </a:rPr>
              <a:t> </a:t>
            </a:r>
            <a:r>
              <a:rPr lang="en-IN" b="1" dirty="0">
                <a:solidFill>
                  <a:srgbClr val="161FFC"/>
                </a:solidFill>
              </a:rPr>
              <a:t>Draw the graph of each of the following linear equations in two variables </a:t>
            </a:r>
            <a:r>
              <a:rPr lang="en-IN" b="1" dirty="0" smtClean="0">
                <a:solidFill>
                  <a:srgbClr val="161FFC"/>
                </a:solidFill>
              </a:rPr>
              <a:t>:</a:t>
            </a:r>
            <a:endParaRPr lang="en-US" b="1" dirty="0">
              <a:solidFill>
                <a:srgbClr val="161FFC"/>
              </a:solidFill>
            </a:endParaRPr>
          </a:p>
        </p:txBody>
      </p: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76200" y="271417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161FFC"/>
                </a:solidFill>
              </a:rPr>
              <a:t>Q.</a:t>
            </a:r>
            <a:endParaRPr lang="en-US" b="1" dirty="0">
              <a:solidFill>
                <a:srgbClr val="161FFC"/>
              </a:solidFill>
            </a:endParaRPr>
          </a:p>
        </p:txBody>
      </p:sp>
      <p:sp>
        <p:nvSpPr>
          <p:cNvPr id="157" name="Text Box 8"/>
          <p:cNvSpPr txBox="1">
            <a:spLocks noChangeArrowheads="1"/>
          </p:cNvSpPr>
          <p:nvPr/>
        </p:nvSpPr>
        <p:spPr bwMode="auto">
          <a:xfrm>
            <a:off x="76200" y="785768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iv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18598" y="2952750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When</a:t>
            </a:r>
            <a:r>
              <a:rPr lang="en-US" dirty="0" smtClean="0">
                <a:solidFill>
                  <a:prstClr val="black"/>
                </a:solidFill>
              </a:rPr>
              <a:t> x =</a:t>
            </a:r>
            <a:r>
              <a:rPr lang="en-US" dirty="0" smtClean="0">
                <a:solidFill>
                  <a:srgbClr val="FF0000"/>
                </a:solidFill>
              </a:rPr>
              <a:t>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3– 2 (0)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3–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17631" y="2952750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When</a:t>
            </a:r>
            <a:r>
              <a:rPr lang="en-US" dirty="0" smtClean="0">
                <a:solidFill>
                  <a:prstClr val="black"/>
                </a:solidFill>
              </a:rPr>
              <a:t> x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3 – 2 (1)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 – 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138698" y="2978825"/>
            <a:ext cx="1271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When</a:t>
            </a:r>
            <a:r>
              <a:rPr lang="en-US" dirty="0" smtClean="0">
                <a:solidFill>
                  <a:prstClr val="black"/>
                </a:solidFill>
              </a:rPr>
              <a:t> x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 – 2 (2)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 – 4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-1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2743200" y="819150"/>
            <a:ext cx="4038600" cy="1428751"/>
            <a:chOff x="269280" y="3471070"/>
            <a:chExt cx="2286000" cy="837407"/>
          </a:xfrm>
        </p:grpSpPr>
        <p:sp>
          <p:nvSpPr>
            <p:cNvPr id="171" name="Cloud Callout 170"/>
            <p:cNvSpPr/>
            <p:nvPr/>
          </p:nvSpPr>
          <p:spPr>
            <a:xfrm>
              <a:off x="355544" y="3471070"/>
              <a:ext cx="2016369" cy="837407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69280" y="3605055"/>
              <a:ext cx="2286000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590800" y="666750"/>
            <a:ext cx="5508215" cy="1844784"/>
            <a:chOff x="269280" y="3471070"/>
            <a:chExt cx="2286000" cy="837407"/>
          </a:xfrm>
        </p:grpSpPr>
        <p:sp>
          <p:nvSpPr>
            <p:cNvPr id="174" name="Cloud Callout 173"/>
            <p:cNvSpPr/>
            <p:nvPr/>
          </p:nvSpPr>
          <p:spPr>
            <a:xfrm>
              <a:off x="355544" y="3471070"/>
              <a:ext cx="2016369" cy="837407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69280" y="3605055"/>
              <a:ext cx="2286000" cy="533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But for making this table,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We have to 1</a:t>
              </a:r>
              <a:r>
                <a:rPr lang="en-US" sz="1500" b="1" baseline="30000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st</a:t>
              </a:r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 write this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 in the form of</a:t>
              </a:r>
            </a:p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 =  Something or</a:t>
              </a:r>
              <a:r>
                <a:rPr lang="en-US" sz="15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 Y </a:t>
              </a:r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= Something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362200" y="1047750"/>
            <a:ext cx="4038600" cy="1142999"/>
            <a:chOff x="-32644" y="3471069"/>
            <a:chExt cx="2286000" cy="669925"/>
          </a:xfrm>
        </p:grpSpPr>
        <p:sp>
          <p:nvSpPr>
            <p:cNvPr id="177" name="Cloud Callout 176"/>
            <p:cNvSpPr/>
            <p:nvPr/>
          </p:nvSpPr>
          <p:spPr>
            <a:xfrm>
              <a:off x="355544" y="3471069"/>
              <a:ext cx="1466491" cy="669925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-32644" y="3629498"/>
              <a:ext cx="2286000" cy="32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Now let us see,</a:t>
              </a:r>
              <a:endParaRPr lang="en-US" sz="1500" dirty="0" smtClean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How we do this….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337606" y="819150"/>
            <a:ext cx="3810000" cy="1543050"/>
            <a:chOff x="193047" y="1866560"/>
            <a:chExt cx="2286000" cy="870902"/>
          </a:xfrm>
        </p:grpSpPr>
        <p:sp>
          <p:nvSpPr>
            <p:cNvPr id="183" name="Cloud Callout 182"/>
            <p:cNvSpPr/>
            <p:nvPr/>
          </p:nvSpPr>
          <p:spPr>
            <a:xfrm>
              <a:off x="226148" y="1866560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93047" y="2082407"/>
              <a:ext cx="2286000" cy="5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048000" y="971550"/>
            <a:ext cx="3276600" cy="1314450"/>
            <a:chOff x="193047" y="3404078"/>
            <a:chExt cx="2286000" cy="870902"/>
          </a:xfrm>
        </p:grpSpPr>
        <p:sp>
          <p:nvSpPr>
            <p:cNvPr id="186" name="Cloud Callout 185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93047" y="3619925"/>
              <a:ext cx="2286000" cy="51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Assumed values of y in the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 y = </a:t>
              </a:r>
              <a:r>
                <a:rPr lang="en-US" sz="1500" b="1" dirty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 - 2x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3733800" y="971550"/>
            <a:ext cx="3352800" cy="1257302"/>
            <a:chOff x="211750" y="3404077"/>
            <a:chExt cx="2286000" cy="821670"/>
          </a:xfrm>
        </p:grpSpPr>
        <p:sp>
          <p:nvSpPr>
            <p:cNvPr id="198" name="Cloud Callout 197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67135"/>
                <a:gd name="adj2" fmla="val 204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11750" y="36281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In these two tables on 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895600" y="1047750"/>
            <a:ext cx="4038600" cy="1485899"/>
            <a:chOff x="139884" y="3404078"/>
            <a:chExt cx="2286000" cy="870902"/>
          </a:xfrm>
        </p:grpSpPr>
        <p:sp>
          <p:nvSpPr>
            <p:cNvPr id="217" name="Cloud Callout 216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39884" y="3560393"/>
              <a:ext cx="2286000" cy="5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If we have to write this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 as </a:t>
              </a:r>
              <a:r>
                <a:rPr lang="en-US" sz="1500" b="1" dirty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 = 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Then shift the term having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Variable  X to the R.H.S</a:t>
              </a:r>
            </a:p>
          </p:txBody>
        </p:sp>
      </p:grpSp>
      <p:grpSp>
        <p:nvGrpSpPr>
          <p:cNvPr id="71" name="Group 85"/>
          <p:cNvGrpSpPr/>
          <p:nvPr/>
        </p:nvGrpSpPr>
        <p:grpSpPr>
          <a:xfrm>
            <a:off x="4111548" y="653559"/>
            <a:ext cx="4499052" cy="3645788"/>
            <a:chOff x="4492548" y="1346392"/>
            <a:chExt cx="4499052" cy="4861050"/>
          </a:xfrm>
        </p:grpSpPr>
        <p:pic>
          <p:nvPicPr>
            <p:cNvPr id="72" name="Picture 71" descr="graph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73" name="Straight Arrow Connector 72"/>
            <p:cNvCxnSpPr/>
            <p:nvPr/>
          </p:nvCxnSpPr>
          <p:spPr>
            <a:xfrm rot="5400000">
              <a:off x="4674394" y="3733800"/>
              <a:ext cx="411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3735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365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269366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0411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27950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951789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1803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408993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67500" y="3680460"/>
              <a:ext cx="2824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244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530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72998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975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6261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83882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059481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03955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490568" y="3426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90568" y="32228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490568" y="3045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490568" y="2870200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90568" y="2673548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90568" y="2492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90568" y="2111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90568" y="1921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400800" y="1749623"/>
              <a:ext cx="3674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490568" y="2302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28657" y="3792734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14368" y="395722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14368" y="4148133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14368" y="4328692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14368" y="4541416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14368" y="4916690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14368" y="4719637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14368" y="508158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14368" y="525779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324600" y="5443541"/>
              <a:ext cx="4571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91300" y="1368028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17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75202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grpSp>
        <p:nvGrpSpPr>
          <p:cNvPr id="119" name="Group 235"/>
          <p:cNvGrpSpPr/>
          <p:nvPr/>
        </p:nvGrpSpPr>
        <p:grpSpPr>
          <a:xfrm>
            <a:off x="6305552" y="2007397"/>
            <a:ext cx="93339" cy="70004"/>
            <a:chOff x="6647186" y="3067050"/>
            <a:chExt cx="93339" cy="93339"/>
          </a:xfrm>
        </p:grpSpPr>
        <p:sp>
          <p:nvSpPr>
            <p:cNvPr id="120" name="Oval 119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6344833" y="1657350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A(0, 3)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23" name="Group 168"/>
          <p:cNvGrpSpPr/>
          <p:nvPr/>
        </p:nvGrpSpPr>
        <p:grpSpPr>
          <a:xfrm>
            <a:off x="6537945" y="2284096"/>
            <a:ext cx="93339" cy="70004"/>
            <a:chOff x="6647186" y="3067050"/>
            <a:chExt cx="93339" cy="93339"/>
          </a:xfrm>
        </p:grpSpPr>
        <p:sp>
          <p:nvSpPr>
            <p:cNvPr id="124" name="Oval 123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560805" y="2206820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B(1, 1)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27" name="Group 168"/>
          <p:cNvGrpSpPr/>
          <p:nvPr/>
        </p:nvGrpSpPr>
        <p:grpSpPr>
          <a:xfrm>
            <a:off x="6764664" y="2558537"/>
            <a:ext cx="93339" cy="70004"/>
            <a:chOff x="6647186" y="3067050"/>
            <a:chExt cx="93339" cy="93339"/>
          </a:xfrm>
        </p:grpSpPr>
        <p:sp>
          <p:nvSpPr>
            <p:cNvPr id="128" name="Oval 127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rgbClr val="161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6863555" y="2548890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C(2,-1)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705477" y="1279527"/>
            <a:ext cx="1892298" cy="2251073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2962506">
            <a:off x="7068348" y="309247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r>
              <a:rPr lang="en-US" sz="1600" dirty="0">
                <a:solidFill>
                  <a:prstClr val="black"/>
                </a:solidFill>
              </a:rPr>
              <a:t> =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2x </a:t>
            </a:r>
            <a:r>
              <a:rPr lang="en-US" sz="1600" dirty="0" smtClean="0">
                <a:solidFill>
                  <a:prstClr val="black"/>
                </a:solidFill>
              </a:rPr>
              <a:t>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6" name="Cloud 135"/>
          <p:cNvSpPr/>
          <p:nvPr/>
        </p:nvSpPr>
        <p:spPr>
          <a:xfrm>
            <a:off x="533400" y="2876550"/>
            <a:ext cx="4036567" cy="177720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graph paper 1st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A(0,3)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i.e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On X axis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0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and on Y axis plot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7" name="Cloud 136"/>
          <p:cNvSpPr/>
          <p:nvPr/>
        </p:nvSpPr>
        <p:spPr>
          <a:xfrm>
            <a:off x="1524000" y="3105150"/>
            <a:ext cx="2502221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B(1,1)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Cloud 137"/>
          <p:cNvSpPr/>
          <p:nvPr/>
        </p:nvSpPr>
        <p:spPr>
          <a:xfrm>
            <a:off x="457200" y="31051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points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A,B and 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9" name="Cloud 138"/>
          <p:cNvSpPr/>
          <p:nvPr/>
        </p:nvSpPr>
        <p:spPr>
          <a:xfrm>
            <a:off x="1066800" y="2876550"/>
            <a:ext cx="3312409" cy="139446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 equation on the line</a:t>
            </a:r>
          </a:p>
        </p:txBody>
      </p:sp>
      <p:sp>
        <p:nvSpPr>
          <p:cNvPr id="140" name="Cloud 139"/>
          <p:cNvSpPr/>
          <p:nvPr/>
        </p:nvSpPr>
        <p:spPr>
          <a:xfrm>
            <a:off x="1524000" y="2952750"/>
            <a:ext cx="2587548" cy="8103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Now plot C(2,-1)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76" grpId="0"/>
      <p:bldP spid="77" grpId="0"/>
      <p:bldP spid="156" grpId="0"/>
      <p:bldP spid="157" grpId="0"/>
      <p:bldP spid="158" grpId="0" build="allAtOnce"/>
      <p:bldP spid="159" grpId="0" build="allAtOnce"/>
      <p:bldP spid="160" grpId="0" build="allAtOnce"/>
      <p:bldP spid="122" grpId="0"/>
      <p:bldP spid="126" grpId="0"/>
      <p:bldP spid="130" grpId="0"/>
      <p:bldP spid="132" grpId="0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428662" y="2952750"/>
            <a:ext cx="7191338" cy="167640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764454" y="1304166"/>
            <a:ext cx="521546" cy="27698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295400" y="1305768"/>
            <a:ext cx="413864" cy="27538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33350"/>
            <a:ext cx="5264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Give the equations of two lines passing through (2, 14). 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983218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Soln.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16569" y="9954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99"/>
                </a:solidFill>
              </a:rPr>
              <a:t>Consider :</a:t>
            </a:r>
            <a:endParaRPr lang="en-US" sz="1400" dirty="0">
              <a:solidFill>
                <a:srgbClr val="FF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9880" y="1002415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99"/>
                </a:solidFill>
              </a:rPr>
              <a:t>7x – y = 0</a:t>
            </a:r>
            <a:endParaRPr lang="en-US" sz="1400" dirty="0">
              <a:solidFill>
                <a:srgbClr val="FF3399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5389" y="1305767"/>
            <a:ext cx="366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3399"/>
                </a:solidFill>
              </a:rPr>
              <a:t>Putting  </a:t>
            </a:r>
            <a:r>
              <a:rPr lang="en-US" sz="1400" dirty="0" smtClean="0"/>
              <a:t>x = 2,  y = 14 in the  L.H.S  of  7x – y = 0,    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75242" y="1581150"/>
            <a:ext cx="99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We have,    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4730" y="1852196"/>
            <a:ext cx="695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L.H.S.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1295400" y="1852196"/>
            <a:ext cx="25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524000" y="1852196"/>
            <a:ext cx="25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1676401" y="1852196"/>
            <a:ext cx="520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smtClean="0"/>
              <a:t>2)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1981200" y="1852196"/>
            <a:ext cx="260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144982" y="1852196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1295400" y="2114550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1676400" y="2110820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685800" y="2343150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L.H.S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1295400" y="2309396"/>
            <a:ext cx="349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1609238" y="2343150"/>
            <a:ext cx="618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R.H.S</a:t>
            </a:r>
            <a:endParaRPr lang="en-US" sz="1600" dirty="0"/>
          </a:p>
        </p:txBody>
      </p:sp>
      <p:grpSp>
        <p:nvGrpSpPr>
          <p:cNvPr id="96" name="Group 95" hidden="1"/>
          <p:cNvGrpSpPr/>
          <p:nvPr/>
        </p:nvGrpSpPr>
        <p:grpSpPr>
          <a:xfrm>
            <a:off x="3356158" y="1302499"/>
            <a:ext cx="5530235" cy="1295400"/>
            <a:chOff x="260280" y="3404078"/>
            <a:chExt cx="2156604" cy="870902"/>
          </a:xfrm>
        </p:grpSpPr>
        <p:sp>
          <p:nvSpPr>
            <p:cNvPr id="97" name="Cloud Callout 96"/>
            <p:cNvSpPr/>
            <p:nvPr/>
          </p:nvSpPr>
          <p:spPr>
            <a:xfrm>
              <a:off x="260280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6507" y="3608996"/>
              <a:ext cx="1907153" cy="31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 get the equation of lines passing through (2,14),we have to think of a numerical relation</a:t>
              </a:r>
            </a:p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etween co-ordinates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and </a:t>
              </a:r>
              <a:r>
                <a:rPr lang="en-US" sz="1500" b="1" dirty="0" smtClean="0">
                  <a:solidFill>
                    <a:srgbClr val="00B050"/>
                  </a:solidFill>
                  <a:latin typeface="Bookman Old Style" panose="02050604050505020204" pitchFamily="18" charset="0"/>
                </a:rPr>
                <a:t>14</a:t>
              </a:r>
              <a:endParaRPr lang="en-US" sz="1500" dirty="0" smtClean="0">
                <a:solidFill>
                  <a:srgbClr val="00B05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4267200" y="819150"/>
            <a:ext cx="0" cy="18951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5567485" y="1370507"/>
            <a:ext cx="521546" cy="27698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098431" y="1372109"/>
            <a:ext cx="413864" cy="27538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19600" y="103789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99"/>
                </a:solidFill>
              </a:rPr>
              <a:t>Consider :</a:t>
            </a:r>
            <a:endParaRPr lang="en-US" sz="1400" dirty="0">
              <a:solidFill>
                <a:srgbClr val="FF3399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2911" y="1044861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99"/>
                </a:solidFill>
              </a:rPr>
              <a:t>x + y = 16</a:t>
            </a:r>
            <a:endParaRPr lang="en-US" sz="1400" dirty="0">
              <a:solidFill>
                <a:srgbClr val="FF3399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468420" y="1348213"/>
            <a:ext cx="366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3399"/>
                </a:solidFill>
              </a:rPr>
              <a:t>Putting  </a:t>
            </a:r>
            <a:r>
              <a:rPr lang="en-US" sz="1400" dirty="0" smtClean="0"/>
              <a:t>x = 2,  y = 14 in the  L.H.S  of  x + y = 16,    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4478273" y="1623596"/>
            <a:ext cx="99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We have,    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57761" y="1894642"/>
            <a:ext cx="695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L.H.S.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5098431" y="1894642"/>
            <a:ext cx="25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5334000" y="1894642"/>
            <a:ext cx="30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5555630" y="1894642"/>
            <a:ext cx="260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5719412" y="1894642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5098431" y="2156996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5479430" y="2153266"/>
            <a:ext cx="468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4488831" y="238559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L.H.S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5098431" y="2351842"/>
            <a:ext cx="349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5412269" y="2375737"/>
            <a:ext cx="618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R.H.S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315986" y="404396"/>
            <a:ext cx="4637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How many more such lines are there, and why</a:t>
            </a:r>
            <a:r>
              <a:rPr lang="en-US" sz="1600" b="1" dirty="0" smtClean="0">
                <a:solidFill>
                  <a:srgbClr val="0000FF"/>
                </a:solidFill>
              </a:rPr>
              <a:t>?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99002" y="310515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Required </a:t>
            </a:r>
            <a:r>
              <a:rPr lang="en-US" sz="1600" dirty="0"/>
              <a:t>linear equation is 7</a:t>
            </a:r>
            <a:r>
              <a:rPr lang="en-US" sz="1600" i="1" dirty="0"/>
              <a:t>x </a:t>
            </a:r>
            <a:r>
              <a:rPr lang="en-US" sz="1600" dirty="0"/>
              <a:t>– </a:t>
            </a:r>
            <a:r>
              <a:rPr lang="en-US" sz="1600" i="1" dirty="0"/>
              <a:t>y </a:t>
            </a:r>
            <a:r>
              <a:rPr lang="en-US" sz="1600" dirty="0"/>
              <a:t>= 0. Note that </a:t>
            </a:r>
            <a:r>
              <a:rPr lang="en-US" sz="1600" i="1" dirty="0"/>
              <a:t>x </a:t>
            </a:r>
            <a:r>
              <a:rPr lang="en-US" sz="1600" dirty="0"/>
              <a:t>+ </a:t>
            </a:r>
            <a:r>
              <a:rPr lang="en-US" sz="1600" i="1" dirty="0"/>
              <a:t>y </a:t>
            </a:r>
            <a:r>
              <a:rPr lang="en-US" sz="1600" dirty="0"/>
              <a:t>= 16, 2</a:t>
            </a:r>
            <a:r>
              <a:rPr lang="en-US" sz="1600" i="1" dirty="0"/>
              <a:t>x </a:t>
            </a:r>
            <a:r>
              <a:rPr lang="en-US" sz="1600" dirty="0"/>
              <a:t>+ </a:t>
            </a:r>
            <a:r>
              <a:rPr lang="en-US" sz="1600" i="1" dirty="0"/>
              <a:t>y </a:t>
            </a:r>
            <a:r>
              <a:rPr lang="en-US" sz="1600" dirty="0"/>
              <a:t>= 18 </a:t>
            </a:r>
            <a:r>
              <a:rPr lang="en-US" sz="1600"/>
              <a:t>and </a:t>
            </a:r>
            <a:endParaRPr lang="en-US" sz="1600" smtClean="0"/>
          </a:p>
          <a:p>
            <a:r>
              <a:rPr lang="en-US" sz="1600" smtClean="0"/>
              <a:t>7</a:t>
            </a:r>
            <a:r>
              <a:rPr lang="en-US" sz="1600" i="1" smtClean="0"/>
              <a:t>x </a:t>
            </a:r>
            <a:r>
              <a:rPr lang="en-US" sz="1600" dirty="0"/>
              <a:t>+ </a:t>
            </a:r>
            <a:r>
              <a:rPr lang="en-US" sz="1600" i="1" dirty="0"/>
              <a:t>y </a:t>
            </a:r>
            <a:r>
              <a:rPr lang="en-US" sz="1600" dirty="0"/>
              <a:t>= 28 are </a:t>
            </a:r>
            <a:r>
              <a:rPr lang="en-US" sz="1600" dirty="0" smtClean="0"/>
              <a:t>also satisfied by the co-ordinates of the point (2, 14).</a:t>
            </a:r>
            <a:endParaRPr lang="en-US" sz="1600" dirty="0"/>
          </a:p>
        </p:txBody>
      </p:sp>
      <p:sp>
        <p:nvSpPr>
          <p:cNvPr id="125" name="Text Box 140"/>
          <p:cNvSpPr txBox="1">
            <a:spLocks noChangeArrowheads="1"/>
          </p:cNvSpPr>
          <p:nvPr/>
        </p:nvSpPr>
        <p:spPr bwMode="auto">
          <a:xfrm>
            <a:off x="128511" y="410085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" y="3647257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So, any line passing through the </a:t>
            </a:r>
            <a:r>
              <a:rPr lang="en-US" sz="1600" dirty="0" smtClean="0"/>
              <a:t>point (2</a:t>
            </a:r>
            <a:r>
              <a:rPr lang="en-US" sz="1600" dirty="0"/>
              <a:t>, 14) is an example of a linear equation for </a:t>
            </a:r>
            <a:r>
              <a:rPr lang="en-US" sz="1600" dirty="0" smtClean="0"/>
              <a:t>  which </a:t>
            </a:r>
            <a:r>
              <a:rPr lang="en-US" sz="1600" dirty="0"/>
              <a:t>(2, 14) is a solution. </a:t>
            </a:r>
            <a:endParaRPr lang="en-US" sz="1600" dirty="0" smtClean="0"/>
          </a:p>
          <a:p>
            <a:r>
              <a:rPr lang="en-US" sz="1600" dirty="0" smtClean="0"/>
              <a:t>Thus</a:t>
            </a:r>
            <a:r>
              <a:rPr lang="en-US" sz="1600" dirty="0"/>
              <a:t>, </a:t>
            </a:r>
            <a:r>
              <a:rPr lang="en-US" sz="1600" dirty="0" smtClean="0"/>
              <a:t>there are </a:t>
            </a:r>
            <a:r>
              <a:rPr lang="en-US" sz="1600" dirty="0"/>
              <a:t>infinite number of lines through (2, 14).</a:t>
            </a:r>
          </a:p>
        </p:txBody>
      </p:sp>
      <p:sp>
        <p:nvSpPr>
          <p:cNvPr id="127" name="Text Box 140"/>
          <p:cNvSpPr txBox="1">
            <a:spLocks noChangeArrowheads="1"/>
          </p:cNvSpPr>
          <p:nvPr/>
        </p:nvSpPr>
        <p:spPr bwMode="auto">
          <a:xfrm>
            <a:off x="302362" y="235481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28" name="Text Box 140"/>
          <p:cNvSpPr txBox="1">
            <a:spLocks noChangeArrowheads="1"/>
          </p:cNvSpPr>
          <p:nvPr/>
        </p:nvSpPr>
        <p:spPr bwMode="auto">
          <a:xfrm>
            <a:off x="302362" y="180975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29" name="Text Box 140"/>
          <p:cNvSpPr txBox="1">
            <a:spLocks noChangeArrowheads="1"/>
          </p:cNvSpPr>
          <p:nvPr/>
        </p:nvSpPr>
        <p:spPr bwMode="auto">
          <a:xfrm>
            <a:off x="4343400" y="189761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30" name="Text Box 140"/>
          <p:cNvSpPr txBox="1">
            <a:spLocks noChangeArrowheads="1"/>
          </p:cNvSpPr>
          <p:nvPr/>
        </p:nvSpPr>
        <p:spPr bwMode="auto">
          <a:xfrm>
            <a:off x="4267200" y="235481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grpSp>
        <p:nvGrpSpPr>
          <p:cNvPr id="131" name="Group 130" hidden="1"/>
          <p:cNvGrpSpPr/>
          <p:nvPr/>
        </p:nvGrpSpPr>
        <p:grpSpPr>
          <a:xfrm>
            <a:off x="2994380" y="1271587"/>
            <a:ext cx="5907265" cy="1076325"/>
            <a:chOff x="260280" y="3404078"/>
            <a:chExt cx="2156604" cy="870902"/>
          </a:xfrm>
        </p:grpSpPr>
        <p:sp>
          <p:nvSpPr>
            <p:cNvPr id="132" name="Cloud Callout 131"/>
            <p:cNvSpPr/>
            <p:nvPr/>
          </p:nvSpPr>
          <p:spPr>
            <a:xfrm>
              <a:off x="260280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3952" y="3673954"/>
              <a:ext cx="1907153" cy="26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One such relation between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 2 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and </a:t>
              </a:r>
              <a:r>
                <a:rPr lang="en-US" sz="1500" b="1" dirty="0" smtClean="0">
                  <a:solidFill>
                    <a:srgbClr val="02882B"/>
                  </a:solidFill>
                  <a:latin typeface="Bookman Old Style" panose="02050604050505020204" pitchFamily="18" charset="0"/>
                </a:rPr>
                <a:t>14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is 7(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) – </a:t>
              </a:r>
              <a:r>
                <a:rPr lang="en-US" sz="1500" b="1" dirty="0" smtClean="0">
                  <a:solidFill>
                    <a:srgbClr val="02882B"/>
                  </a:solidFill>
                  <a:latin typeface="Bookman Old Style" panose="02050604050505020204" pitchFamily="18" charset="0"/>
                </a:rPr>
                <a:t>14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=0</a:t>
              </a:r>
            </a:p>
          </p:txBody>
        </p:sp>
      </p:grpSp>
      <p:grpSp>
        <p:nvGrpSpPr>
          <p:cNvPr id="134" name="Group 133" hidden="1"/>
          <p:cNvGrpSpPr/>
          <p:nvPr/>
        </p:nvGrpSpPr>
        <p:grpSpPr>
          <a:xfrm>
            <a:off x="2971800" y="2028825"/>
            <a:ext cx="5907265" cy="1076325"/>
            <a:chOff x="260280" y="3404079"/>
            <a:chExt cx="2156604" cy="870902"/>
          </a:xfrm>
        </p:grpSpPr>
        <p:sp>
          <p:nvSpPr>
            <p:cNvPr id="135" name="Cloud Callout 134"/>
            <p:cNvSpPr/>
            <p:nvPr/>
          </p:nvSpPr>
          <p:spPr>
            <a:xfrm>
              <a:off x="260280" y="3404079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952" y="3673954"/>
              <a:ext cx="1907153" cy="26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To get equation we will  replace 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 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by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 x 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, </a:t>
              </a:r>
              <a:r>
                <a:rPr lang="en-US" sz="1500" b="1" dirty="0" smtClean="0">
                  <a:solidFill>
                    <a:srgbClr val="92D050"/>
                  </a:solidFill>
                  <a:latin typeface="Bookman Old Style" panose="02050604050505020204" pitchFamily="18" charset="0"/>
                </a:rPr>
                <a:t>14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by </a:t>
              </a:r>
              <a:r>
                <a:rPr lang="en-US" sz="1500" b="1" dirty="0" smtClean="0">
                  <a:solidFill>
                    <a:srgbClr val="92D050"/>
                  </a:solidFill>
                  <a:latin typeface="Bookman Old Style" panose="02050604050505020204" pitchFamily="18" charset="0"/>
                </a:rPr>
                <a:t>y </a:t>
              </a:r>
            </a:p>
          </p:txBody>
        </p:sp>
      </p:grpSp>
      <p:grpSp>
        <p:nvGrpSpPr>
          <p:cNvPr id="137" name="Group 136" hidden="1"/>
          <p:cNvGrpSpPr/>
          <p:nvPr/>
        </p:nvGrpSpPr>
        <p:grpSpPr>
          <a:xfrm>
            <a:off x="2971800" y="1266825"/>
            <a:ext cx="5907265" cy="1076325"/>
            <a:chOff x="347644" y="3305104"/>
            <a:chExt cx="2156604" cy="870902"/>
          </a:xfrm>
        </p:grpSpPr>
        <p:sp>
          <p:nvSpPr>
            <p:cNvPr id="138" name="Cloud Callout 137"/>
            <p:cNvSpPr/>
            <p:nvPr/>
          </p:nvSpPr>
          <p:spPr>
            <a:xfrm>
              <a:off x="347644" y="3305104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13952" y="3673954"/>
              <a:ext cx="1947294" cy="26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Therefor equation 7 (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) – </a:t>
              </a:r>
              <a:r>
                <a:rPr lang="en-US" sz="1500" b="1" dirty="0" smtClean="0">
                  <a:solidFill>
                    <a:srgbClr val="02882B"/>
                  </a:solidFill>
                  <a:latin typeface="Bookman Old Style" panose="02050604050505020204" pitchFamily="18" charset="0"/>
                </a:rPr>
                <a:t>14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= 0 becomes 7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–</a:t>
              </a:r>
              <a:r>
                <a:rPr lang="en-US" sz="1500" b="1" dirty="0" smtClean="0">
                  <a:solidFill>
                    <a:srgbClr val="02882B"/>
                  </a:solidFill>
                  <a:latin typeface="Bookman Old Style" panose="02050604050505020204" pitchFamily="18" charset="0"/>
                </a:rPr>
                <a:t> y 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= 0</a:t>
              </a:r>
              <a:r>
                <a:rPr lang="en-US" sz="1500" b="1" dirty="0" smtClean="0">
                  <a:solidFill>
                    <a:srgbClr val="92D050"/>
                  </a:solidFill>
                  <a:latin typeface="Bookman Old Style" panose="02050604050505020204" pitchFamily="18" charset="0"/>
                </a:rPr>
                <a:t> </a:t>
              </a:r>
            </a:p>
          </p:txBody>
        </p:sp>
      </p:grpSp>
      <p:grpSp>
        <p:nvGrpSpPr>
          <p:cNvPr id="140" name="Group 139" hidden="1"/>
          <p:cNvGrpSpPr/>
          <p:nvPr/>
        </p:nvGrpSpPr>
        <p:grpSpPr>
          <a:xfrm>
            <a:off x="2971800" y="1309008"/>
            <a:ext cx="5907265" cy="1076325"/>
            <a:chOff x="260280" y="3404078"/>
            <a:chExt cx="2156604" cy="870902"/>
          </a:xfrm>
        </p:grpSpPr>
        <p:sp>
          <p:nvSpPr>
            <p:cNvPr id="141" name="Cloud Callout 140"/>
            <p:cNvSpPr/>
            <p:nvPr/>
          </p:nvSpPr>
          <p:spPr>
            <a:xfrm>
              <a:off x="260280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13952" y="3673954"/>
              <a:ext cx="1907153" cy="26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so 7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– </a:t>
              </a:r>
              <a:r>
                <a:rPr lang="en-US" sz="1500" b="1" dirty="0" smtClean="0">
                  <a:solidFill>
                    <a:srgbClr val="02882B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= 0 passing through (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, </a:t>
              </a:r>
              <a:r>
                <a:rPr lang="en-US" sz="1500" b="1" dirty="0" smtClean="0">
                  <a:solidFill>
                    <a:srgbClr val="02882B"/>
                  </a:solidFill>
                  <a:latin typeface="Bookman Old Style" panose="02050604050505020204" pitchFamily="18" charset="0"/>
                </a:rPr>
                <a:t>14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)</a:t>
              </a:r>
              <a:endParaRPr lang="en-US" sz="1500" b="1" dirty="0" smtClean="0">
                <a:solidFill>
                  <a:srgbClr val="92D05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9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85" grpId="0" animBg="1"/>
      <p:bldP spid="85" grpId="1" animBg="1"/>
      <p:bldP spid="2" grpId="0"/>
      <p:bldP spid="4" grpId="0"/>
      <p:bldP spid="5" grpId="0"/>
      <p:bldP spid="6" grpId="0"/>
      <p:bldP spid="80" grpId="0"/>
      <p:bldP spid="81" grpId="0"/>
      <p:bldP spid="82" grpId="0"/>
      <p:bldP spid="83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102" grpId="0" animBg="1"/>
      <p:bldP spid="102" grpId="1" animBg="1"/>
      <p:bldP spid="103" grpId="0" animBg="1"/>
      <p:bldP spid="103" grpId="1" animBg="1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5" grpId="0"/>
      <p:bldP spid="126" grpId="0"/>
      <p:bldP spid="127" grpId="0"/>
      <p:bldP spid="128" grpId="0"/>
      <p:bldP spid="129" grpId="0"/>
      <p:bldP spid="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61978" y="2017242"/>
            <a:ext cx="790572" cy="635471"/>
            <a:chOff x="6701863" y="3025213"/>
            <a:chExt cx="790572" cy="63547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58000" y="3181350"/>
              <a:ext cx="634435" cy="4793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701863" y="3025213"/>
              <a:ext cx="312274" cy="31227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Box 140"/>
          <p:cNvSpPr txBox="1">
            <a:spLocks noChangeArrowheads="1"/>
          </p:cNvSpPr>
          <p:nvPr/>
        </p:nvSpPr>
        <p:spPr bwMode="auto">
          <a:xfrm>
            <a:off x="1171638" y="143064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7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558800" y="2876550"/>
            <a:ext cx="4660900" cy="778379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57228" y="1390585"/>
            <a:ext cx="948819" cy="36412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 rot="10800000" flipV="1">
            <a:off x="533412" y="1159845"/>
            <a:ext cx="1652577" cy="259378"/>
            <a:chOff x="6973921" y="2311619"/>
            <a:chExt cx="1122442" cy="307413"/>
          </a:xfrm>
        </p:grpSpPr>
        <p:sp>
          <p:nvSpPr>
            <p:cNvPr id="25" name="U-Turn Arrow 24"/>
            <p:cNvSpPr/>
            <p:nvPr/>
          </p:nvSpPr>
          <p:spPr>
            <a:xfrm>
              <a:off x="7086674" y="2311619"/>
              <a:ext cx="1009689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973921" y="2344411"/>
              <a:ext cx="312431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6200" y="133350"/>
            <a:ext cx="739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If the point (3, 4) lies on the graph of the equation 3</a:t>
            </a:r>
            <a:r>
              <a:rPr lang="en-US" sz="1600" b="1" i="1" dirty="0">
                <a:solidFill>
                  <a:srgbClr val="0000FF"/>
                </a:solidFill>
              </a:rPr>
              <a:t>y </a:t>
            </a:r>
            <a:r>
              <a:rPr lang="en-US" sz="1600" b="1" dirty="0">
                <a:solidFill>
                  <a:srgbClr val="0000FF"/>
                </a:solidFill>
              </a:rPr>
              <a:t>= </a:t>
            </a:r>
            <a:r>
              <a:rPr lang="en-US" sz="1600" b="1" i="1" dirty="0">
                <a:solidFill>
                  <a:srgbClr val="0000FF"/>
                </a:solidFill>
              </a:rPr>
              <a:t>ax </a:t>
            </a:r>
            <a:r>
              <a:rPr lang="en-US" sz="1600" b="1" dirty="0">
                <a:solidFill>
                  <a:srgbClr val="0000FF"/>
                </a:solidFill>
              </a:rPr>
              <a:t>+ 7, find the value of </a:t>
            </a:r>
            <a:r>
              <a:rPr lang="en-US" sz="1600" b="1" i="1" dirty="0">
                <a:solidFill>
                  <a:srgbClr val="0000FF"/>
                </a:solidFill>
              </a:rPr>
              <a:t>a</a:t>
            </a:r>
            <a:r>
              <a:rPr lang="en-US" sz="1600" b="1" dirty="0" smtClean="0">
                <a:solidFill>
                  <a:srgbClr val="0000FF"/>
                </a:solidFill>
              </a:rPr>
              <a:t>?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158" y="2952750"/>
            <a:ext cx="4670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Hence</a:t>
            </a:r>
            <a:r>
              <a:rPr lang="en-US" b="1" dirty="0"/>
              <a:t>, for </a:t>
            </a:r>
            <a:r>
              <a:rPr lang="en-US" b="1" i="1" dirty="0"/>
              <a:t>a </a:t>
            </a:r>
            <a:r>
              <a:rPr lang="en-US" b="1" dirty="0"/>
              <a:t>=</a:t>
            </a:r>
          </a:p>
          <a:p>
            <a:r>
              <a:rPr lang="en-US" b="1" dirty="0" smtClean="0"/>
              <a:t> </a:t>
            </a:r>
            <a:r>
              <a:rPr lang="en-US" b="1" dirty="0"/>
              <a:t>(3, 4) lies on the graph of equation 3</a:t>
            </a:r>
            <a:r>
              <a:rPr lang="en-US" b="1" i="1" dirty="0"/>
              <a:t>y </a:t>
            </a:r>
            <a:r>
              <a:rPr lang="en-US" b="1" dirty="0"/>
              <a:t>= </a:t>
            </a:r>
            <a:r>
              <a:rPr lang="en-US" b="1" i="1" dirty="0"/>
              <a:t>ax </a:t>
            </a:r>
            <a:r>
              <a:rPr lang="en-US" b="1" dirty="0"/>
              <a:t>+ 7.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18" y="590550"/>
            <a:ext cx="79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Soln.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57200" y="590550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3399"/>
                </a:solidFill>
              </a:rPr>
              <a:t> </a:t>
            </a:r>
            <a:r>
              <a:rPr lang="en-US" sz="1600" dirty="0">
                <a:solidFill>
                  <a:srgbClr val="FF3399"/>
                </a:solidFill>
              </a:rPr>
              <a:t>Since (</a:t>
            </a:r>
            <a:r>
              <a:rPr lang="en-US" sz="1600" dirty="0" smtClean="0">
                <a:solidFill>
                  <a:srgbClr val="FF3399"/>
                </a:solidFill>
              </a:rPr>
              <a:t>3,4</a:t>
            </a:r>
            <a:r>
              <a:rPr lang="en-US" sz="1600" dirty="0">
                <a:solidFill>
                  <a:srgbClr val="FF3399"/>
                </a:solidFill>
              </a:rPr>
              <a:t>) lie on the graph corresponding to 3</a:t>
            </a:r>
            <a:r>
              <a:rPr lang="en-US" sz="1600" i="1" dirty="0">
                <a:solidFill>
                  <a:srgbClr val="FF3399"/>
                </a:solidFill>
              </a:rPr>
              <a:t>y </a:t>
            </a:r>
            <a:r>
              <a:rPr lang="en-US" sz="1600" dirty="0">
                <a:solidFill>
                  <a:srgbClr val="FF3399"/>
                </a:solidFill>
              </a:rPr>
              <a:t>= </a:t>
            </a:r>
            <a:r>
              <a:rPr lang="en-US" sz="1600" i="1" dirty="0">
                <a:solidFill>
                  <a:srgbClr val="FF3399"/>
                </a:solidFill>
              </a:rPr>
              <a:t>ax </a:t>
            </a:r>
            <a:r>
              <a:rPr lang="en-US" sz="1600" dirty="0">
                <a:solidFill>
                  <a:srgbClr val="FF3399"/>
                </a:solidFill>
              </a:rPr>
              <a:t>+ 7. Therefore, (</a:t>
            </a:r>
            <a:r>
              <a:rPr lang="en-US" sz="1600" dirty="0" smtClean="0">
                <a:solidFill>
                  <a:srgbClr val="FF3399"/>
                </a:solidFill>
              </a:rPr>
              <a:t>3,4</a:t>
            </a:r>
            <a:r>
              <a:rPr lang="en-US" sz="1600" dirty="0">
                <a:solidFill>
                  <a:srgbClr val="FF3399"/>
                </a:solidFill>
              </a:rPr>
              <a:t>) satisfies </a:t>
            </a:r>
            <a:r>
              <a:rPr lang="en-US" sz="1600" dirty="0" smtClean="0">
                <a:solidFill>
                  <a:srgbClr val="FF3399"/>
                </a:solidFill>
              </a:rPr>
              <a:t>the given  equation.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457" y="861596"/>
            <a:ext cx="1973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 </a:t>
            </a:r>
            <a:r>
              <a:rPr lang="en-US" sz="1600" dirty="0" smtClean="0"/>
              <a:t> 3 (</a:t>
            </a:r>
            <a:r>
              <a:rPr lang="en-US" sz="1600" dirty="0"/>
              <a:t>4</a:t>
            </a:r>
            <a:r>
              <a:rPr lang="en-US" sz="1600" dirty="0" smtClean="0"/>
              <a:t>)  =  </a:t>
            </a:r>
            <a:r>
              <a:rPr lang="en-US" sz="1600" i="1" dirty="0" smtClean="0"/>
              <a:t>a  </a:t>
            </a:r>
            <a:r>
              <a:rPr lang="en-US" sz="1600" dirty="0" smtClean="0"/>
              <a:t>(</a:t>
            </a:r>
            <a:r>
              <a:rPr lang="en-US" sz="1600" dirty="0"/>
              <a:t>3) </a:t>
            </a:r>
            <a:r>
              <a:rPr lang="en-US" sz="1600" dirty="0" smtClean="0"/>
              <a:t>+   </a:t>
            </a:r>
            <a:r>
              <a:rPr lang="en-US" sz="1600" dirty="0"/>
              <a:t>7</a:t>
            </a:r>
          </a:p>
        </p:txBody>
      </p:sp>
      <p:sp>
        <p:nvSpPr>
          <p:cNvPr id="8" name="Text Box 140"/>
          <p:cNvSpPr txBox="1">
            <a:spLocks noChangeArrowheads="1"/>
          </p:cNvSpPr>
          <p:nvPr/>
        </p:nvSpPr>
        <p:spPr bwMode="auto">
          <a:xfrm>
            <a:off x="258819" y="81915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649894" y="791822"/>
            <a:ext cx="340706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Text Box 140"/>
          <p:cNvSpPr txBox="1">
            <a:spLocks noChangeArrowheads="1"/>
          </p:cNvSpPr>
          <p:nvPr/>
        </p:nvSpPr>
        <p:spPr bwMode="auto">
          <a:xfrm>
            <a:off x="226162" y="1135618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2" name="Text Box 140"/>
          <p:cNvSpPr txBox="1">
            <a:spLocks noChangeArrowheads="1"/>
          </p:cNvSpPr>
          <p:nvPr/>
        </p:nvSpPr>
        <p:spPr bwMode="auto">
          <a:xfrm>
            <a:off x="571896" y="1135618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12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3" name="Text Box 140"/>
          <p:cNvSpPr txBox="1">
            <a:spLocks noChangeArrowheads="1"/>
          </p:cNvSpPr>
          <p:nvPr/>
        </p:nvSpPr>
        <p:spPr bwMode="auto">
          <a:xfrm>
            <a:off x="1018421" y="11239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=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4" name="Text Box 140"/>
          <p:cNvSpPr txBox="1">
            <a:spLocks noChangeArrowheads="1"/>
          </p:cNvSpPr>
          <p:nvPr/>
        </p:nvSpPr>
        <p:spPr bwMode="auto">
          <a:xfrm>
            <a:off x="1264108" y="1135618"/>
            <a:ext cx="3866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3a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1335694" y="819150"/>
            <a:ext cx="340706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6" name="Text Box 140"/>
          <p:cNvSpPr txBox="1">
            <a:spLocks noChangeArrowheads="1"/>
          </p:cNvSpPr>
          <p:nvPr/>
        </p:nvSpPr>
        <p:spPr bwMode="auto">
          <a:xfrm>
            <a:off x="1679514" y="1135618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+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7" name="Text Box 140"/>
          <p:cNvSpPr txBox="1">
            <a:spLocks noChangeArrowheads="1"/>
          </p:cNvSpPr>
          <p:nvPr/>
        </p:nvSpPr>
        <p:spPr bwMode="auto">
          <a:xfrm>
            <a:off x="1908114" y="112395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7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8" name="Text Box 140"/>
          <p:cNvSpPr txBox="1">
            <a:spLocks noChangeArrowheads="1"/>
          </p:cNvSpPr>
          <p:nvPr/>
        </p:nvSpPr>
        <p:spPr bwMode="auto">
          <a:xfrm>
            <a:off x="228600" y="1440418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9" name="Text Box 140"/>
          <p:cNvSpPr txBox="1">
            <a:spLocks noChangeArrowheads="1"/>
          </p:cNvSpPr>
          <p:nvPr/>
        </p:nvSpPr>
        <p:spPr bwMode="auto">
          <a:xfrm>
            <a:off x="571896" y="1430644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12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0" name="Text Box 140"/>
          <p:cNvSpPr txBox="1">
            <a:spLocks noChangeArrowheads="1"/>
          </p:cNvSpPr>
          <p:nvPr/>
        </p:nvSpPr>
        <p:spPr bwMode="auto">
          <a:xfrm>
            <a:off x="959837" y="1430644"/>
            <a:ext cx="247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-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2" name="Text Box 140"/>
          <p:cNvSpPr txBox="1">
            <a:spLocks noChangeArrowheads="1"/>
          </p:cNvSpPr>
          <p:nvPr/>
        </p:nvSpPr>
        <p:spPr bwMode="auto">
          <a:xfrm>
            <a:off x="1544949" y="1430644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=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3" name="Text Box 140"/>
          <p:cNvSpPr txBox="1">
            <a:spLocks noChangeArrowheads="1"/>
          </p:cNvSpPr>
          <p:nvPr/>
        </p:nvSpPr>
        <p:spPr bwMode="auto">
          <a:xfrm>
            <a:off x="1775054" y="1430644"/>
            <a:ext cx="3866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3a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8" name="Text Box 140"/>
          <p:cNvSpPr txBox="1">
            <a:spLocks noChangeArrowheads="1"/>
          </p:cNvSpPr>
          <p:nvPr/>
        </p:nvSpPr>
        <p:spPr bwMode="auto">
          <a:xfrm>
            <a:off x="228600" y="1736139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29" name="Text Box 140"/>
          <p:cNvSpPr txBox="1">
            <a:spLocks noChangeArrowheads="1"/>
          </p:cNvSpPr>
          <p:nvPr/>
        </p:nvSpPr>
        <p:spPr bwMode="auto">
          <a:xfrm>
            <a:off x="613059" y="1736139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0" name="Text Box 140"/>
          <p:cNvSpPr txBox="1">
            <a:spLocks noChangeArrowheads="1"/>
          </p:cNvSpPr>
          <p:nvPr/>
        </p:nvSpPr>
        <p:spPr bwMode="auto">
          <a:xfrm>
            <a:off x="1018421" y="173613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31" name="Text Box 140"/>
          <p:cNvSpPr txBox="1">
            <a:spLocks noChangeArrowheads="1"/>
          </p:cNvSpPr>
          <p:nvPr/>
        </p:nvSpPr>
        <p:spPr bwMode="auto">
          <a:xfrm>
            <a:off x="1277858" y="1736139"/>
            <a:ext cx="497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2" name="Text Box 140"/>
          <p:cNvSpPr txBox="1">
            <a:spLocks noChangeArrowheads="1"/>
          </p:cNvSpPr>
          <p:nvPr/>
        </p:nvSpPr>
        <p:spPr bwMode="auto">
          <a:xfrm>
            <a:off x="519826" y="2004596"/>
            <a:ext cx="497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3" name="Text Box 140"/>
          <p:cNvSpPr txBox="1">
            <a:spLocks noChangeArrowheads="1"/>
          </p:cNvSpPr>
          <p:nvPr/>
        </p:nvSpPr>
        <p:spPr bwMode="auto">
          <a:xfrm>
            <a:off x="228600" y="2004596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34" name="Text Box 140"/>
          <p:cNvSpPr txBox="1">
            <a:spLocks noChangeArrowheads="1"/>
          </p:cNvSpPr>
          <p:nvPr/>
        </p:nvSpPr>
        <p:spPr bwMode="auto">
          <a:xfrm>
            <a:off x="1024927" y="2004596"/>
            <a:ext cx="274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35" name="Text Box 140"/>
          <p:cNvSpPr txBox="1">
            <a:spLocks noChangeArrowheads="1"/>
          </p:cNvSpPr>
          <p:nvPr/>
        </p:nvSpPr>
        <p:spPr bwMode="auto">
          <a:xfrm>
            <a:off x="1307955" y="2004596"/>
            <a:ext cx="274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7" name="Text Box 140"/>
          <p:cNvSpPr txBox="1">
            <a:spLocks noChangeArrowheads="1"/>
          </p:cNvSpPr>
          <p:nvPr/>
        </p:nvSpPr>
        <p:spPr bwMode="auto">
          <a:xfrm>
            <a:off x="238955" y="2385596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38" name="Text Box 140"/>
          <p:cNvSpPr txBox="1">
            <a:spLocks noChangeArrowheads="1"/>
          </p:cNvSpPr>
          <p:nvPr/>
        </p:nvSpPr>
        <p:spPr bwMode="auto">
          <a:xfrm>
            <a:off x="555750" y="2385596"/>
            <a:ext cx="282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39" name="Text Box 140"/>
          <p:cNvSpPr txBox="1">
            <a:spLocks noChangeArrowheads="1"/>
          </p:cNvSpPr>
          <p:nvPr/>
        </p:nvSpPr>
        <p:spPr bwMode="auto">
          <a:xfrm>
            <a:off x="1018421" y="238559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=</a:t>
            </a:r>
            <a:endParaRPr lang="en-US" sz="16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40" name="Text Box 140"/>
          <p:cNvSpPr txBox="1">
            <a:spLocks noChangeArrowheads="1"/>
          </p:cNvSpPr>
          <p:nvPr/>
        </p:nvSpPr>
        <p:spPr bwMode="auto">
          <a:xfrm>
            <a:off x="228600" y="3093988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00647" y="224699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5</a:t>
            </a:r>
            <a:endParaRPr lang="en-US" sz="1600" baseline="30000" dirty="0">
              <a:latin typeface="+mj-lt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341975" y="2532549"/>
            <a:ext cx="20620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300647" y="2492573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3</a:t>
            </a:r>
            <a:endParaRPr lang="en-US" sz="1600" baseline="300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73338" y="282581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+mj-lt"/>
              </a:rPr>
              <a:t>5</a:t>
            </a:r>
            <a:endParaRPr lang="en-US" sz="1600" b="1" baseline="30000" dirty="0">
              <a:latin typeface="+mj-lt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094553" y="3111372"/>
            <a:ext cx="20620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62843" y="307139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+mj-lt"/>
              </a:rPr>
              <a:t>3</a:t>
            </a:r>
            <a:endParaRPr lang="en-US" sz="1600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30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1" grpId="0" animBg="1"/>
      <p:bldP spid="4" grpId="0" animBg="1"/>
      <p:bldP spid="4" grpId="1" animBg="1"/>
      <p:bldP spid="2" grpId="0"/>
      <p:bldP spid="3" grpId="0" uiExpand="1" build="p"/>
      <p:bldP spid="5" grpId="0"/>
      <p:bldP spid="6" grpId="0"/>
      <p:bldP spid="7" grpId="0"/>
      <p:bldP spid="8" grpId="0"/>
      <p:bldP spid="10" grpId="0" animBg="1"/>
      <p:bldP spid="10" grpId="1" animBg="1"/>
      <p:bldP spid="11" grpId="0"/>
      <p:bldP spid="12" grpId="0"/>
      <p:bldP spid="13" grpId="0"/>
      <p:bldP spid="14" grpId="0"/>
      <p:bldP spid="15" grpId="0" animBg="1"/>
      <p:bldP spid="15" grpId="1" animBg="1"/>
      <p:bldP spid="16" grpId="0"/>
      <p:bldP spid="17" grpId="0"/>
      <p:bldP spid="18" grpId="0"/>
      <p:bldP spid="19" grpId="0"/>
      <p:bldP spid="20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2" grpId="0"/>
      <p:bldP spid="44" grpId="0"/>
      <p:bldP spid="46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10258</TotalTime>
  <Words>2507</Words>
  <Application>Microsoft Office PowerPoint</Application>
  <PresentationFormat>On-screen Show (16:9)</PresentationFormat>
  <Paragraphs>706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Book Antiqua</vt:lpstr>
      <vt:lpstr>Bookman Old Style</vt:lpstr>
      <vt:lpstr>Calibri</vt:lpstr>
      <vt:lpstr>Cambria Math</vt:lpstr>
      <vt:lpstr>Comic Sans MS</vt:lpstr>
      <vt:lpstr>Symbol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T.S BORA</cp:lastModifiedBy>
  <cp:revision>1380</cp:revision>
  <dcterms:created xsi:type="dcterms:W3CDTF">2011-03-02T15:27:38Z</dcterms:created>
  <dcterms:modified xsi:type="dcterms:W3CDTF">2022-04-23T03:47:09Z</dcterms:modified>
</cp:coreProperties>
</file>