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8" r:id="rId3"/>
    <p:sldMasterId id="2147483701" r:id="rId4"/>
    <p:sldMasterId id="2147483705" r:id="rId5"/>
  </p:sldMasterIdLst>
  <p:notesMasterIdLst>
    <p:notesMasterId r:id="rId21"/>
  </p:notesMasterIdLst>
  <p:sldIdLst>
    <p:sldId id="261" r:id="rId6"/>
    <p:sldId id="266" r:id="rId7"/>
    <p:sldId id="267" r:id="rId8"/>
    <p:sldId id="279" r:id="rId9"/>
    <p:sldId id="269" r:id="rId10"/>
    <p:sldId id="270" r:id="rId11"/>
    <p:sldId id="271" r:id="rId12"/>
    <p:sldId id="272" r:id="rId13"/>
    <p:sldId id="280" r:id="rId14"/>
    <p:sldId id="274" r:id="rId15"/>
    <p:sldId id="275" r:id="rId16"/>
    <p:sldId id="276" r:id="rId17"/>
    <p:sldId id="281" r:id="rId18"/>
    <p:sldId id="278" r:id="rId19"/>
    <p:sldId id="28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CBFB5-EF93-4B0E-A058-3F29D760766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0C0CA-1145-4955-9713-B5B5E0FD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31E0-2BB0-4851-BC08-4F87902506C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B7D0-3C10-49DD-9C3E-6191A902B14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77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5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8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73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51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4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2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9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9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95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292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13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30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6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7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5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59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95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60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48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36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7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7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1F9D035-E913-4164-AF08-616AE52530BB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6468F74-EA0C-4CBB-9CA7-00BAA43CE54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06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5497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515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9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14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05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37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717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994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74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05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13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66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220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61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95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3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65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85B5-A52A-46CA-BFE1-80C94E2575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E1D4-89F8-4BCB-B4C6-BD00FC1FD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A466-EA7D-400A-83FB-8FC6A24A21C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9AF7-A534-4D49-A85F-ABB30D8EEC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9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85B5-A52A-46CA-BFE1-80C94E2575F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E1D4-89F8-4BCB-B4C6-BD00FC1FD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2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microsoft.com/office/2007/relationships/hdphoto" Target="../media/hdphoto2.wdp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3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833683" y="1482506"/>
            <a:ext cx="966304" cy="25646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454439" y="2077845"/>
            <a:ext cx="224511" cy="253923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95544" y="1821415"/>
            <a:ext cx="342588" cy="25392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041087" y="2089388"/>
            <a:ext cx="168678" cy="230839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301684" y="1834912"/>
            <a:ext cx="168678" cy="209854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92077" y="2099879"/>
            <a:ext cx="168678" cy="209854"/>
          </a:xfrm>
          <a:prstGeom prst="roundRect">
            <a:avLst>
              <a:gd name="adj" fmla="val 19342"/>
            </a:avLst>
          </a:prstGeom>
          <a:solidFill>
            <a:srgbClr val="00206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92254" y="1824420"/>
            <a:ext cx="153344" cy="230839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500698" y="707596"/>
            <a:ext cx="1378928" cy="256463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60689" y="716134"/>
            <a:ext cx="267088" cy="21963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37382" y="730143"/>
            <a:ext cx="267088" cy="21963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18585" y="1116307"/>
            <a:ext cx="125950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a typeface="Arial" charset="0"/>
                <a:cs typeface="Arial" charset="0"/>
              </a:rPr>
              <a:t>y – 2 = 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0</a:t>
            </a:r>
            <a:endParaRPr lang="en-US" b="1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47100" y="1425371"/>
            <a:ext cx="575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3529" y="1116307"/>
            <a:ext cx="65594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(vii) 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18585" y="1422576"/>
            <a:ext cx="125950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2882B"/>
                </a:solidFill>
                <a:ea typeface="Arial" charset="0"/>
                <a:cs typeface="Arial" charset="0"/>
              </a:rPr>
              <a:t>y –</a:t>
            </a:r>
            <a:r>
              <a:rPr lang="en-US" b="1" i="1" dirty="0">
                <a:solidFill>
                  <a:srgbClr val="02882B"/>
                </a:solidFill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2882B"/>
                </a:solidFill>
                <a:ea typeface="Arial" charset="0"/>
                <a:cs typeface="Arial" charset="0"/>
              </a:rPr>
              <a:t>2 = </a:t>
            </a:r>
            <a:r>
              <a:rPr lang="en-US" b="1" dirty="0" smtClean="0">
                <a:solidFill>
                  <a:srgbClr val="02882B"/>
                </a:solidFill>
                <a:ea typeface="Arial" charset="0"/>
                <a:cs typeface="Arial" charset="0"/>
              </a:rPr>
              <a:t>0</a:t>
            </a:r>
            <a:endParaRPr lang="en-US" b="1" dirty="0">
              <a:solidFill>
                <a:srgbClr val="02882B"/>
              </a:solidFill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123" y="1749000"/>
            <a:ext cx="4074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0x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6253" y="2009758"/>
            <a:ext cx="44113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srgbClr val="FF3399"/>
                </a:solidFill>
              </a:rPr>
              <a:t>On comparing </a:t>
            </a:r>
            <a:r>
              <a:rPr lang="en-US" b="1" kern="0" dirty="0">
                <a:solidFill>
                  <a:srgbClr val="FF3399"/>
                </a:solidFill>
              </a:rPr>
              <a:t>with </a:t>
            </a:r>
            <a:r>
              <a:rPr lang="en-US" b="1" kern="0" dirty="0" smtClean="0">
                <a:solidFill>
                  <a:srgbClr val="FF3399"/>
                </a:solidFill>
              </a:rPr>
              <a:t> ax </a:t>
            </a:r>
            <a:r>
              <a:rPr lang="en-US" b="1" kern="0" dirty="0">
                <a:solidFill>
                  <a:srgbClr val="FF3399"/>
                </a:solidFill>
              </a:rPr>
              <a:t>+ by + c = </a:t>
            </a:r>
            <a:r>
              <a:rPr lang="en-US" b="1" kern="0" dirty="0" smtClean="0">
                <a:solidFill>
                  <a:srgbClr val="FF3399"/>
                </a:solidFill>
              </a:rPr>
              <a:t>0, we have,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93198" y="2289452"/>
            <a:ext cx="6960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a = 0,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78984" y="2289452"/>
            <a:ext cx="70564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b = 1,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33266" y="2289452"/>
            <a:ext cx="14205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black"/>
                </a:solidFill>
              </a:rPr>
              <a:t>a</a:t>
            </a:r>
            <a:r>
              <a:rPr lang="en-US" b="1" kern="0" dirty="0" smtClean="0">
                <a:solidFill>
                  <a:prstClr val="black"/>
                </a:solidFill>
              </a:rPr>
              <a:t>nd   c = </a:t>
            </a:r>
            <a:r>
              <a:rPr lang="en-US" b="1" dirty="0">
                <a:solidFill>
                  <a:prstClr val="black"/>
                </a:solidFill>
              </a:rPr>
              <a:t>–</a:t>
            </a:r>
            <a:r>
              <a:rPr lang="en-US" b="1" kern="0" dirty="0" smtClean="0">
                <a:solidFill>
                  <a:prstClr val="black"/>
                </a:solidFill>
              </a:rPr>
              <a:t> 2.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83201" y="1749000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+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45623" y="1749000"/>
            <a:ext cx="41069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1y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42115" y="1749000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–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90036" y="1749000"/>
            <a:ext cx="3016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2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74273" y="1749000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</a:rPr>
              <a:t>=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36198" y="1749000"/>
            <a:ext cx="3000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6" name="Cloud Callout 65"/>
          <p:cNvSpPr/>
          <p:nvPr/>
        </p:nvSpPr>
        <p:spPr>
          <a:xfrm>
            <a:off x="1916593" y="2021594"/>
            <a:ext cx="3915091" cy="904707"/>
          </a:xfrm>
          <a:prstGeom prst="cloudCallout">
            <a:avLst>
              <a:gd name="adj1" fmla="val 56558"/>
              <a:gd name="adj2" fmla="val -161893"/>
            </a:avLst>
          </a:prstGeom>
          <a:solidFill>
            <a:srgbClr val="482D7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Comparing </a:t>
            </a:r>
            <a:r>
              <a:rPr lang="en-US" b="1" kern="0" dirty="0" err="1" smtClean="0">
                <a:solidFill>
                  <a:prstClr val="white"/>
                </a:solidFill>
                <a:latin typeface="Bookman Old Style" pitchFamily="18" charset="0"/>
              </a:rPr>
              <a:t>eq</a:t>
            </a:r>
            <a:r>
              <a:rPr lang="en-US" b="1" kern="0" baseline="30000" dirty="0" err="1" smtClean="0">
                <a:solidFill>
                  <a:prstClr val="white"/>
                </a:solidFill>
                <a:latin typeface="Bookman Old Style" pitchFamily="18" charset="0"/>
              </a:rPr>
              <a:t>n</a:t>
            </a:r>
            <a:r>
              <a:rPr lang="en-US" b="1" kern="0" dirty="0" smtClean="0">
                <a:solidFill>
                  <a:prstClr val="white"/>
                </a:solidFill>
                <a:latin typeface="Bookman Old Style" pitchFamily="18" charset="0"/>
              </a:rPr>
              <a:t> with ax + by + c = 0</a:t>
            </a: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393196" y="726009"/>
            <a:ext cx="194765" cy="21963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713207" y="719418"/>
            <a:ext cx="194765" cy="219636"/>
          </a:xfrm>
          <a:prstGeom prst="roundRect">
            <a:avLst>
              <a:gd name="adj" fmla="val 19342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59798" y="629333"/>
            <a:ext cx="7239000" cy="6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Q.] Express </a:t>
            </a:r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the following linear equations in the form ax + by + c = 0 </a:t>
            </a:r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and</a:t>
            </a:r>
          </a:p>
          <a:p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indicate the values of a, b and c in each case 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0229" y="1738499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b="1" kern="0" dirty="0">
              <a:solidFill>
                <a:prstClr val="black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413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9" grpId="0"/>
      <p:bldP spid="60" grpId="0"/>
      <p:bldP spid="61" grpId="0"/>
      <p:bldP spid="62" grpId="0"/>
      <p:bldP spid="63" grpId="0"/>
      <p:bldP spid="64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210655" y="2009347"/>
            <a:ext cx="555958" cy="225000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63583" y="2014354"/>
            <a:ext cx="553169" cy="236458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1437327" y="4237643"/>
            <a:ext cx="2869716" cy="348465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1636" y="1252954"/>
            <a:ext cx="750044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(</a:t>
            </a:r>
            <a:r>
              <a:rPr lang="en-US" b="1" dirty="0">
                <a:solidFill>
                  <a:srgbClr val="C00000"/>
                </a:solidFill>
                <a:ea typeface="Arial" charset="0"/>
                <a:cs typeface="Arial" charset="0"/>
              </a:rPr>
              <a:t>2, 0)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47715" y="1606042"/>
            <a:ext cx="534121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146" y="1252954"/>
            <a:ext cx="54694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(ii)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652047"/>
            <a:ext cx="7239000" cy="6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Q.] Check </a:t>
            </a:r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which of the following are solutions of the equation x – 2y = 4 </a:t>
            </a:r>
            <a:endParaRPr lang="en-US" b="1" dirty="0" smtClean="0">
              <a:solidFill>
                <a:srgbClr val="0000FF"/>
              </a:solidFill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      and </a:t>
            </a:r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which are </a:t>
            </a:r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not </a:t>
            </a:r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: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55747" y="1929915"/>
            <a:ext cx="3966470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3399"/>
                </a:solidFill>
              </a:rPr>
              <a:t>Putting</a:t>
            </a:r>
            <a:r>
              <a:rPr lang="en-US" b="1" dirty="0">
                <a:solidFill>
                  <a:prstClr val="black"/>
                </a:solidFill>
              </a:rPr>
              <a:t> x = 2, y = 0 in L.H.S. of x – 2y = 4,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8564" y="4200157"/>
            <a:ext cx="295232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kern="0" dirty="0" smtClean="0">
                <a:solidFill>
                  <a:sysClr val="windowText" lastClr="000000"/>
                </a:solidFill>
                <a:sym typeface="Symbol"/>
              </a:rPr>
              <a:t>x </a:t>
            </a:r>
            <a:r>
              <a:rPr lang="en-US" b="1" kern="0" dirty="0">
                <a:solidFill>
                  <a:sysClr val="windowText" lastClr="000000"/>
                </a:solidFill>
                <a:sym typeface="Symbol"/>
              </a:rPr>
              <a:t>= 2, y = 0 is not its solution.</a:t>
            </a:r>
            <a:endParaRPr lang="en-US" b="1" kern="0" dirty="0">
              <a:solidFill>
                <a:sysClr val="windowText" lastClr="000000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6516" y="4190873"/>
            <a:ext cx="362700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sym typeface="Symbol"/>
              </a:rPr>
              <a:t>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75181" y="2914149"/>
            <a:ext cx="7534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prstClr val="black"/>
                </a:solidFill>
              </a:rPr>
              <a:t>L.H.S. 	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38585" y="2914149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22664" y="2914149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154" y="2914149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–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48683" y="2914149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16536" y="2914149"/>
            <a:ext cx="6086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(0)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38585" y="3321204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22664" y="3321204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184094" y="3321204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prstClr val="black"/>
                </a:solidFill>
              </a:rPr>
              <a:t>–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84623" y="3321204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0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638585" y="3646341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22664" y="3646341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2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39139" y="3916233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¹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839667" y="3916233"/>
            <a:ext cx="99059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R.H.S.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9567" y="2275631"/>
            <a:ext cx="91954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3399"/>
                </a:solidFill>
              </a:rPr>
              <a:t>We have</a:t>
            </a:r>
            <a:endParaRPr lang="en-US" sz="1600" b="1" dirty="0">
              <a:solidFill>
                <a:srgbClr val="FF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1" y="1625826"/>
            <a:ext cx="1023037" cy="3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9900"/>
                </a:solidFill>
              </a:rPr>
              <a:t>x – 2y = 4 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84187" y="2613872"/>
            <a:ext cx="7534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prstClr val="black"/>
                </a:solidFill>
              </a:rPr>
              <a:t>L.H.S. 	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647591" y="2613872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=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931670" y="2613872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x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157160" y="2613872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–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357689" y="2613872"/>
            <a:ext cx="463175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</a:rPr>
              <a:t>2y</a:t>
            </a:r>
            <a:endParaRPr lang="en-US" b="1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7" grpId="0" animBg="1"/>
      <p:bldP spid="2" grpId="0"/>
      <p:bldP spid="3" grpId="0"/>
      <p:bldP spid="4" grpId="0"/>
      <p:bldP spid="5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7" grpId="0"/>
      <p:bldP spid="39" grpId="0"/>
      <p:bldP spid="40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934325" y="1419641"/>
            <a:ext cx="657883" cy="301662"/>
          </a:xfrm>
          <a:prstGeom prst="roundRect">
            <a:avLst>
              <a:gd name="adj" fmla="val 30793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1636" y="1008072"/>
            <a:ext cx="105109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y </a:t>
            </a:r>
            <a:r>
              <a:rPr lang="en-US" b="1" dirty="0">
                <a:solidFill>
                  <a:srgbClr val="C00000"/>
                </a:solidFill>
                <a:ea typeface="Arial" charset="0"/>
                <a:cs typeface="Arial" charset="0"/>
              </a:rPr>
              <a:t>= 3x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47715" y="1361160"/>
            <a:ext cx="534121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Sol.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345" y="1008072"/>
            <a:ext cx="49084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  <a:ea typeface="Arial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ea typeface="Arial" charset="0"/>
                <a:cs typeface="Arial" charset="0"/>
              </a:rPr>
              <a:t>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695946"/>
            <a:ext cx="809357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Q.] Draw </a:t>
            </a:r>
            <a:r>
              <a:rPr lang="en-US" b="1" dirty="0">
                <a:solidFill>
                  <a:srgbClr val="0000FF"/>
                </a:solidFill>
                <a:ea typeface="Arial" charset="0"/>
                <a:cs typeface="Arial" charset="0"/>
              </a:rPr>
              <a:t>the graph of each of the following linear equations in two variables :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972840" y="1361160"/>
            <a:ext cx="167629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We have, y = 3x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82303" y="3003398"/>
            <a:ext cx="414035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49960" y="3003398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18522" y="3003398"/>
            <a:ext cx="67252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3(0)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47445" y="3291163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18523" y="3291163"/>
            <a:ext cx="313243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343016" y="3003398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566468" y="3003398"/>
            <a:ext cx="67252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3(1)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0626" y="2728941"/>
            <a:ext cx="12538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When x = </a:t>
            </a:r>
            <a:r>
              <a:rPr lang="en-US" b="1" dirty="0" smtClean="0">
                <a:solidFill>
                  <a:srgbClr val="FF3399"/>
                </a:solidFill>
              </a:rPr>
              <a:t>0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333072" y="3291163"/>
            <a:ext cx="33705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=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556524" y="3291163"/>
            <a:ext cx="672528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777" y="2728941"/>
            <a:ext cx="125386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When x = </a:t>
            </a:r>
            <a:r>
              <a:rPr lang="en-US" b="1" dirty="0" smtClean="0">
                <a:solidFill>
                  <a:srgbClr val="FF3399"/>
                </a:solidFill>
              </a:rPr>
              <a:t>1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1647" y="3616718"/>
            <a:ext cx="142218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When x = – </a:t>
            </a:r>
            <a:r>
              <a:rPr lang="en-US" b="1" dirty="0" smtClean="0">
                <a:solidFill>
                  <a:srgbClr val="FF3399"/>
                </a:solidFill>
              </a:rPr>
              <a:t>1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003" y="3985708"/>
            <a:ext cx="150554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 = 3(–1) = – 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34535" y="4332226"/>
            <a:ext cx="63831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= </a:t>
            </a:r>
            <a:r>
              <a:rPr lang="en-US" dirty="0">
                <a:solidFill>
                  <a:prstClr val="black"/>
                </a:solidFill>
              </a:rPr>
              <a:t>– 3</a:t>
            </a:r>
          </a:p>
        </p:txBody>
      </p:sp>
      <p:grpSp>
        <p:nvGrpSpPr>
          <p:cNvPr id="39" name="Group 7"/>
          <p:cNvGrpSpPr>
            <a:grpSpLocks/>
          </p:cNvGrpSpPr>
          <p:nvPr/>
        </p:nvGrpSpPr>
        <p:grpSpPr bwMode="auto">
          <a:xfrm>
            <a:off x="924644" y="1837873"/>
            <a:ext cx="2886075" cy="869542"/>
            <a:chOff x="0" y="960"/>
            <a:chExt cx="1818" cy="731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332" y="1440"/>
              <a:ext cx="480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1332" y="1190"/>
              <a:ext cx="485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1332" y="960"/>
              <a:ext cx="486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444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44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44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888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0" y="1440"/>
              <a:ext cx="444" cy="2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888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0" y="1190"/>
              <a:ext cx="444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888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19"/>
            <p:cNvSpPr>
              <a:spLocks noChangeArrowheads="1"/>
            </p:cNvSpPr>
            <p:nvPr/>
          </p:nvSpPr>
          <p:spPr bwMode="auto">
            <a:xfrm>
              <a:off x="0" y="960"/>
              <a:ext cx="444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0" y="960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0" y="1190"/>
              <a:ext cx="1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0" y="1440"/>
              <a:ext cx="18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0" y="1691"/>
              <a:ext cx="18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0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888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1818" y="960"/>
              <a:ext cx="0" cy="7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444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0" name="Line 28"/>
            <p:cNvSpPr>
              <a:spLocks noChangeShapeType="1"/>
            </p:cNvSpPr>
            <p:nvPr/>
          </p:nvSpPr>
          <p:spPr bwMode="auto">
            <a:xfrm>
              <a:off x="1332" y="960"/>
              <a:ext cx="0" cy="7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1133474" y="1785667"/>
            <a:ext cx="284052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128665" y="2079518"/>
            <a:ext cx="288862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1849042" y="1785667"/>
            <a:ext cx="30168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1849042" y="2079518"/>
            <a:ext cx="30168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2498974" y="1785667"/>
            <a:ext cx="354584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2585642" y="2079518"/>
            <a:ext cx="30168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3184774" y="1785667"/>
            <a:ext cx="417102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–1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3133498" y="2079518"/>
            <a:ext cx="522900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–3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950859" y="2367530"/>
            <a:ext cx="639919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(x, y)</a:t>
            </a: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1673640" y="2367530"/>
            <a:ext cx="670376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(0, 0)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2284003" y="2367530"/>
            <a:ext cx="723275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(1, 3)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Text Box 40"/>
          <p:cNvSpPr txBox="1">
            <a:spLocks noChangeArrowheads="1"/>
          </p:cNvSpPr>
          <p:nvPr/>
        </p:nvSpPr>
        <p:spPr bwMode="auto">
          <a:xfrm>
            <a:off x="2939527" y="2367530"/>
            <a:ext cx="954107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(–1, –3)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07638" y="511738"/>
            <a:ext cx="3562251" cy="1427429"/>
            <a:chOff x="355544" y="3471070"/>
            <a:chExt cx="2016369" cy="837407"/>
          </a:xfrm>
        </p:grpSpPr>
        <p:sp>
          <p:nvSpPr>
            <p:cNvPr id="74" name="Cloud Callout 73"/>
            <p:cNvSpPr/>
            <p:nvPr/>
          </p:nvSpPr>
          <p:spPr>
            <a:xfrm>
              <a:off x="355544" y="3471070"/>
              <a:ext cx="2016369" cy="837407"/>
            </a:xfrm>
            <a:prstGeom prst="cloudCallout">
              <a:avLst>
                <a:gd name="adj1" fmla="val -66097"/>
                <a:gd name="adj2" fmla="val 24966"/>
              </a:avLst>
            </a:prstGeom>
            <a:solidFill>
              <a:srgbClr val="482D7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3412" y="3605055"/>
              <a:ext cx="1597743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5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>
                <a:defRPr/>
              </a:pPr>
              <a:r>
                <a:rPr lang="en-US" sz="15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>
                <a:defRPr/>
              </a:pPr>
              <a:r>
                <a:rPr lang="en-US" sz="1500" b="1" kern="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56" y="1190457"/>
            <a:ext cx="3851109" cy="3605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7" name="Straight Arrow Connector 86"/>
          <p:cNvCxnSpPr/>
          <p:nvPr/>
        </p:nvCxnSpPr>
        <p:spPr>
          <a:xfrm rot="5400000">
            <a:off x="4955582" y="2979356"/>
            <a:ext cx="308324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>
          <a:xfrm flipV="1">
            <a:off x="4497430" y="3096646"/>
            <a:ext cx="3931920" cy="57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8043456" y="3066056"/>
            <a:ext cx="304892" cy="36899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X</a:t>
            </a:r>
            <a:endParaRPr lang="en-US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12317" y="3056715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1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40942" y="3056715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2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24413" y="3056715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3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51960" y="3045259"/>
            <a:ext cx="282450" cy="322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prstClr val="black"/>
                </a:solidFill>
              </a:rPr>
              <a:t>0</a:t>
            </a:r>
            <a:endParaRPr lang="en-US" sz="1500" kern="0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904107" y="3056715"/>
            <a:ext cx="36580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–3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51013" y="3056715"/>
            <a:ext cx="36580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–2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40765" y="3056715"/>
            <a:ext cx="36580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–1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255978" y="2574713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1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55978" y="2180257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2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55978" y="1803188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3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55978" y="1534455"/>
            <a:ext cx="276038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4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4067" y="3301203"/>
            <a:ext cx="36580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–1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79778" y="3678791"/>
            <a:ext cx="36580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–2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179778" y="4059558"/>
            <a:ext cx="365806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–3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156176" y="1282579"/>
            <a:ext cx="296876" cy="36899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y</a:t>
            </a:r>
            <a:endParaRPr lang="en-US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156176" y="4370284"/>
            <a:ext cx="354584" cy="36899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Y</a:t>
            </a:r>
            <a:r>
              <a:rPr lang="en-US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sym typeface="Symbol"/>
              </a:rPr>
              <a:t></a:t>
            </a:r>
            <a:endParaRPr lang="en-US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6813910" y="1340669"/>
            <a:ext cx="1675202" cy="387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" b="1" kern="0" dirty="0" smtClean="0">
                <a:solidFill>
                  <a:prstClr val="black"/>
                </a:solidFill>
              </a:rPr>
              <a:t>Scale : 1 cm = 1 unit</a:t>
            </a:r>
          </a:p>
          <a:p>
            <a:pPr>
              <a:lnSpc>
                <a:spcPct val="80000"/>
              </a:lnSpc>
              <a:defRPr/>
            </a:pPr>
            <a:r>
              <a:rPr lang="en-US" sz="1200" b="1" kern="0" dirty="0" smtClean="0">
                <a:solidFill>
                  <a:prstClr val="black"/>
                </a:solidFill>
              </a:rPr>
              <a:t>            on both the axes</a:t>
            </a:r>
            <a:endParaRPr lang="en-US" sz="1200" b="1" kern="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12504" y="3044308"/>
            <a:ext cx="362600" cy="36899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rPr>
              <a:t>X</a:t>
            </a:r>
            <a:r>
              <a:rPr lang="en-US" kern="0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  <a:sym typeface="Symbol"/>
              </a:rPr>
              <a:t></a:t>
            </a:r>
            <a:endParaRPr lang="en-US" kern="0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108" name="Group 168"/>
          <p:cNvGrpSpPr/>
          <p:nvPr/>
        </p:nvGrpSpPr>
        <p:grpSpPr>
          <a:xfrm>
            <a:off x="6922181" y="1919258"/>
            <a:ext cx="93339" cy="69939"/>
            <a:chOff x="6647186" y="3067050"/>
            <a:chExt cx="93339" cy="93339"/>
          </a:xfrm>
        </p:grpSpPr>
        <p:sp>
          <p:nvSpPr>
            <p:cNvPr id="109" name="Oval 108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168"/>
          <p:cNvGrpSpPr/>
          <p:nvPr/>
        </p:nvGrpSpPr>
        <p:grpSpPr>
          <a:xfrm>
            <a:off x="5998254" y="4184576"/>
            <a:ext cx="93339" cy="69939"/>
            <a:chOff x="6647186" y="3067050"/>
            <a:chExt cx="93339" cy="93339"/>
          </a:xfrm>
        </p:grpSpPr>
        <p:sp>
          <p:nvSpPr>
            <p:cNvPr id="112" name="Oval 11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>
            <a:off x="5945177" y="1636511"/>
            <a:ext cx="1148202" cy="2805714"/>
          </a:xfrm>
          <a:prstGeom prst="straightConnector1">
            <a:avLst/>
          </a:prstGeom>
          <a:noFill/>
          <a:ln w="12700" cap="flat" cmpd="sng" algn="ctr">
            <a:solidFill>
              <a:srgbClr val="0000CC"/>
            </a:solidFill>
            <a:prstDash val="solid"/>
            <a:headEnd type="arrow"/>
            <a:tailEnd type="arrow"/>
          </a:ln>
          <a:effectLst/>
        </p:spPr>
      </p:cxnSp>
      <p:sp>
        <p:nvSpPr>
          <p:cNvPr id="115" name="Rectangle 114"/>
          <p:cNvSpPr/>
          <p:nvPr/>
        </p:nvSpPr>
        <p:spPr>
          <a:xfrm rot="17959850">
            <a:off x="6357291" y="2093294"/>
            <a:ext cx="6761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y = 3x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586997" y="2716968"/>
            <a:ext cx="715260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 (0</a:t>
            </a:r>
            <a:r>
              <a:rPr lang="en-US" sz="1400" b="1" dirty="0">
                <a:solidFill>
                  <a:prstClr val="black"/>
                </a:solidFill>
              </a:rPr>
              <a:t>, 0)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220073" y="3641630"/>
            <a:ext cx="806631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C (-</a:t>
            </a:r>
            <a:r>
              <a:rPr lang="en-US" sz="1400" b="1" dirty="0">
                <a:solidFill>
                  <a:prstClr val="black"/>
                </a:solidFill>
              </a:rPr>
              <a:t>1,- 3)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945856" y="1995517"/>
            <a:ext cx="707245" cy="307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B (1</a:t>
            </a:r>
            <a:r>
              <a:rPr lang="en-US" sz="1400" b="1" dirty="0">
                <a:solidFill>
                  <a:prstClr val="black"/>
                </a:solidFill>
              </a:rPr>
              <a:t>, 3)</a:t>
            </a:r>
          </a:p>
        </p:txBody>
      </p:sp>
      <p:grpSp>
        <p:nvGrpSpPr>
          <p:cNvPr id="119" name="Group 168"/>
          <p:cNvGrpSpPr/>
          <p:nvPr/>
        </p:nvGrpSpPr>
        <p:grpSpPr>
          <a:xfrm>
            <a:off x="6457152" y="3055702"/>
            <a:ext cx="93339" cy="69939"/>
            <a:chOff x="6647186" y="3067050"/>
            <a:chExt cx="93339" cy="93339"/>
          </a:xfrm>
        </p:grpSpPr>
        <p:sp>
          <p:nvSpPr>
            <p:cNvPr id="120" name="Oval 119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3170571" y="2991534"/>
            <a:ext cx="414035" cy="36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2" grpId="0"/>
      <p:bldP spid="3" grpId="0"/>
      <p:bldP spid="4" grpId="0"/>
      <p:bldP spid="5" grpId="0"/>
      <p:bldP spid="6" grpId="0"/>
      <p:bldP spid="15" grpId="0"/>
      <p:bldP spid="16" grpId="0"/>
      <p:bldP spid="17" grpId="0"/>
      <p:bldP spid="26" grpId="0"/>
      <p:bldP spid="29" grpId="0"/>
      <p:bldP spid="32" grpId="0"/>
      <p:bldP spid="33" grpId="0"/>
      <p:bldP spid="36" grpId="0"/>
      <p:bldP spid="30" grpId="0"/>
      <p:bldP spid="31" grpId="0"/>
      <p:bldP spid="10" grpId="0"/>
      <p:bldP spid="11" grpId="0"/>
      <p:bldP spid="12" grpId="0"/>
      <p:bldP spid="38" grpId="0"/>
      <p:bldP spid="61" grpId="0"/>
      <p:bldP spid="62" grpId="0"/>
      <p:bldP spid="64" grpId="0"/>
      <p:bldP spid="65" grpId="0"/>
      <p:bldP spid="67" grpId="0"/>
      <p:bldP spid="68" grpId="0"/>
      <p:bldP spid="70" grpId="0"/>
      <p:bldP spid="71" grpId="0"/>
      <p:bldP spid="63" grpId="0"/>
      <p:bldP spid="66" grpId="0"/>
      <p:bldP spid="69" grpId="0"/>
      <p:bldP spid="72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/>
      <p:bldP spid="115" grpId="0"/>
      <p:bldP spid="116" grpId="0"/>
      <p:bldP spid="117" grpId="0"/>
      <p:bldP spid="118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6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241600"/>
            <a:ext cx="7086600" cy="598148"/>
            <a:chOff x="457200" y="241600"/>
            <a:chExt cx="7086600" cy="598148"/>
          </a:xfrm>
        </p:grpSpPr>
        <p:sp>
          <p:nvSpPr>
            <p:cNvPr id="2" name="Rectangle 1"/>
            <p:cNvSpPr/>
            <p:nvPr/>
          </p:nvSpPr>
          <p:spPr>
            <a:xfrm>
              <a:off x="457200" y="285750"/>
              <a:ext cx="70866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en-US" sz="1500" b="1" dirty="0" smtClean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Q. </a:t>
              </a:r>
              <a:r>
                <a:rPr lang="en-US" sz="1500" b="1" dirty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Find a and b if the points P (3, 0) and </a:t>
              </a:r>
              <a:r>
                <a:rPr lang="en-US" sz="1500" b="1" dirty="0" smtClean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Q             lie </a:t>
              </a:r>
              <a:r>
                <a:rPr lang="en-US" sz="1500" b="1" dirty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on the graph </a:t>
              </a:r>
              <a:endParaRPr lang="en-US" sz="1500" b="1" dirty="0" smtClean="0">
                <a:solidFill>
                  <a:srgbClr val="C00000"/>
                </a:solidFill>
                <a:latin typeface="Bookman Old Style" panose="02050604050505020204" pitchFamily="18" charset="0"/>
              </a:endParaRPr>
            </a:p>
            <a:p>
              <a:pPr>
                <a:tabLst>
                  <a:tab pos="347663" algn="l"/>
                </a:tabLst>
              </a:pPr>
              <a:r>
                <a:rPr lang="en-US" sz="1500" b="1" dirty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500" b="1" dirty="0" smtClean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ax </a:t>
              </a:r>
              <a:r>
                <a:rPr lang="en-US" sz="1500" b="1" dirty="0">
                  <a:solidFill>
                    <a:srgbClr val="C00000"/>
                  </a:solidFill>
                  <a:latin typeface="Bookman Old Style" panose="02050604050505020204" pitchFamily="18" charset="0"/>
                </a:rPr>
                <a:t>+ by = 12.</a:t>
              </a:r>
              <a:endParaRPr lang="en-US" sz="1500" dirty="0">
                <a:solidFill>
                  <a:srgbClr val="C00000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978777"/>
                </p:ext>
              </p:extLst>
            </p:nvPr>
          </p:nvGraphicFramePr>
          <p:xfrm>
            <a:off x="4760976" y="241600"/>
            <a:ext cx="685800" cy="532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558720" imgH="431640" progId="Equation.DSMT4">
                    <p:embed/>
                  </p:oleObj>
                </mc:Choice>
                <mc:Fallback>
                  <p:oleObj name="Equation" r:id="rId3" imgW="558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976" y="241600"/>
                          <a:ext cx="685800" cy="532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497550" y="895350"/>
            <a:ext cx="64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534" y="905925"/>
            <a:ext cx="6879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Since point P (3, 0) lie on graph ax + by = 12 it satisfies the equation.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5534" y="1194187"/>
            <a:ext cx="6879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Substituting x = 3, y = 0 in the equation ax + by = 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151112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2154" y="151112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1511128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(3)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4066" y="151112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1511128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2112" y="151112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046" y="1511128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(0)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134" y="151112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4068" y="1511128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80056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04088" y="1800568"/>
            <a:ext cx="55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3a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2112" y="180056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0712" y="1800568"/>
            <a:ext cx="280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0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3134" y="1800568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4068" y="1800568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2145609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0712" y="2145609"/>
            <a:ext cx="280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33134" y="2145609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068" y="2038350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84389" y="2308736"/>
            <a:ext cx="30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67912" y="2254594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0" y="2498893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0712" y="2498893"/>
            <a:ext cx="280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33134" y="2498893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2190" y="2498893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81049" y="2841108"/>
            <a:ext cx="4724401" cy="531813"/>
            <a:chOff x="1142999" y="2841108"/>
            <a:chExt cx="4724401" cy="531813"/>
          </a:xfrm>
        </p:grpSpPr>
        <p:sp>
          <p:nvSpPr>
            <p:cNvPr id="34" name="TextBox 33"/>
            <p:cNvSpPr txBox="1"/>
            <p:nvPr/>
          </p:nvSpPr>
          <p:spPr>
            <a:xfrm>
              <a:off x="1142999" y="2934385"/>
              <a:ext cx="47244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15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Similarly Q  </a:t>
              </a:r>
              <a:r>
                <a:rPr lang="en-US" sz="15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         lie </a:t>
              </a:r>
              <a:r>
                <a:rPr lang="en-US" sz="15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on the graph ax + by = 12 </a:t>
              </a:r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864230"/>
                </p:ext>
              </p:extLst>
            </p:nvPr>
          </p:nvGraphicFramePr>
          <p:xfrm>
            <a:off x="2310712" y="2841108"/>
            <a:ext cx="63976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520560" imgH="431640" progId="Equation.DSMT4">
                    <p:embed/>
                  </p:oleObj>
                </mc:Choice>
                <mc:Fallback>
                  <p:oleObj name="Equation" r:id="rId5" imgW="520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712" y="2841108"/>
                          <a:ext cx="63976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771525" y="3333750"/>
            <a:ext cx="426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>
                <a:solidFill>
                  <a:prstClr val="black"/>
                </a:solidFill>
                <a:latin typeface="Bookman Old Style" panose="02050604050505020204" pitchFamily="18" charset="0"/>
              </a:rPr>
              <a:t>Hence it will also satisfy the equation.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" y="3638550"/>
            <a:ext cx="6496050" cy="484188"/>
            <a:chOff x="1123950" y="3706812"/>
            <a:chExt cx="6496050" cy="484188"/>
          </a:xfrm>
        </p:grpSpPr>
        <p:sp>
          <p:nvSpPr>
            <p:cNvPr id="38" name="TextBox 37"/>
            <p:cNvSpPr txBox="1"/>
            <p:nvPr/>
          </p:nvSpPr>
          <p:spPr>
            <a:xfrm>
              <a:off x="1123950" y="3790950"/>
              <a:ext cx="64960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sz="15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Substituting x = 2, y = </a:t>
              </a:r>
              <a:r>
                <a:rPr lang="en-US" sz="15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  </a:t>
              </a:r>
              <a:r>
                <a:rPr lang="en-US" sz="15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, </a:t>
              </a:r>
              <a:r>
                <a:rPr lang="en-US" sz="15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 </a:t>
              </a:r>
              <a:r>
                <a:rPr lang="en-US" sz="15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 4 in the equation ax + by = 12</a:t>
              </a:r>
            </a:p>
          </p:txBody>
        </p:sp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917656"/>
                </p:ext>
              </p:extLst>
            </p:nvPr>
          </p:nvGraphicFramePr>
          <p:xfrm>
            <a:off x="3321050" y="3706812"/>
            <a:ext cx="2032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7" imgW="164880" imgH="393480" progId="Equation.DSMT4">
                    <p:embed/>
                  </p:oleObj>
                </mc:Choice>
                <mc:Fallback>
                  <p:oleObj name="Equation" r:id="rId7" imgW="164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050" y="3706812"/>
                          <a:ext cx="203200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Box 40"/>
          <p:cNvSpPr txBox="1"/>
          <p:nvPr/>
        </p:nvSpPr>
        <p:spPr>
          <a:xfrm>
            <a:off x="1149178" y="42297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4532" y="42297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30178" y="4229785"/>
            <a:ext cx="457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(2)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6444" y="42297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7378" y="4229785"/>
            <a:ext cx="30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4490" y="42297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05100" y="424883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4134" y="4248835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245648"/>
              </p:ext>
            </p:extLst>
          </p:nvPr>
        </p:nvGraphicFramePr>
        <p:xfrm>
          <a:off x="2352675" y="4121150"/>
          <a:ext cx="374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304560" imgH="431640" progId="Equation.DSMT4">
                  <p:embed/>
                </p:oleObj>
              </mc:Choice>
              <mc:Fallback>
                <p:oleObj name="Equation" r:id="rId9" imgW="304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121150"/>
                        <a:ext cx="3746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172200" y="15811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0" y="1581150"/>
            <a:ext cx="339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05600" y="1621734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34200" y="1514475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014521" y="1784861"/>
            <a:ext cx="30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8044" y="1730719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24467" y="160620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43800" y="1606205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208949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4200" y="2022816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014521" y="2293202"/>
            <a:ext cx="30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98044" y="2239060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4467" y="2114546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43800" y="2114546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7650" y="2115312"/>
            <a:ext cx="285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77200" y="2115312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2200" y="2575266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53250" y="2508591"/>
            <a:ext cx="490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33571" y="2778977"/>
            <a:ext cx="30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017094" y="2724835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24467" y="260032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62850" y="2600321"/>
            <a:ext cx="361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72200" y="30289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58025" y="3028950"/>
            <a:ext cx="280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24467" y="30289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43800" y="3028950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96200" y="303495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3334" y="2927691"/>
            <a:ext cx="286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999095" y="3198077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930978" y="3143935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72200" y="33915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86600" y="3391585"/>
            <a:ext cx="280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53042" y="3391585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572375" y="3391585"/>
            <a:ext cx="273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72200" y="1596390"/>
            <a:ext cx="0" cy="3108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7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343105" y="3586352"/>
            <a:ext cx="801120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696750" y="338330"/>
            <a:ext cx="1602347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6876" y="572286"/>
            <a:ext cx="73982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71695" y="335935"/>
            <a:ext cx="1074020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90333" y="333584"/>
            <a:ext cx="1446161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30442" y="333584"/>
            <a:ext cx="323738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9746" y="327697"/>
            <a:ext cx="1870209" cy="281854"/>
          </a:xfrm>
          <a:prstGeom prst="roundRect">
            <a:avLst>
              <a:gd name="adj" fmla="val 32235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766" y="295798"/>
            <a:ext cx="8124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75">
              <a:tabLst>
                <a:tab pos="406400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Q.)	A two digit number is 3 more than six times the sum of its </a:t>
            </a:r>
          </a:p>
          <a:p>
            <a:pPr indent="3175">
              <a:tabLst>
                <a:tab pos="406400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digits. If its unit’s and ten’s digit are x and y respectively, write the linear equation representing the above information.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8646" y="1099818"/>
            <a:ext cx="457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Let the digit in tens place be 'x' and</a:t>
            </a:r>
          </a:p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 the digit in the unit place be 'y'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1326" y="2674618"/>
            <a:ext cx="31710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Two digit number is = 10x + 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36726" y="2941318"/>
            <a:ext cx="274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7051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As per the first condition,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12856" y="3233418"/>
            <a:ext cx="91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5478" y="3550918"/>
            <a:ext cx="248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609600" algn="l"/>
                <a:tab pos="12065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+ y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 =  6x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6y + 3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49356" y="3868418"/>
            <a:ext cx="2717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609600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10x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6x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+ y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6y  = 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82152" y="4218154"/>
            <a:ext cx="1542410" cy="33855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4x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5y   = 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530796" y="1099818"/>
            <a:ext cx="588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Sol.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44148"/>
              </p:ext>
            </p:extLst>
          </p:nvPr>
        </p:nvGraphicFramePr>
        <p:xfrm>
          <a:off x="1235646" y="1722118"/>
          <a:ext cx="2057400" cy="849632"/>
        </p:xfrm>
        <a:graphic>
          <a:graphicData uri="http://schemas.openxmlformats.org/drawingml/2006/table">
            <a:tbl>
              <a:tblPr firstRow="1" last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363122" y="1754295"/>
            <a:ext cx="7280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Units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1351011" y="1743662"/>
            <a:ext cx="662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Tens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95868" y="2224813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1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339569" y="2244826"/>
            <a:ext cx="4379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10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550246" y="2225399"/>
            <a:ext cx="4780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×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 y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619814" y="2236032"/>
            <a:ext cx="482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×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Arial" charset="0"/>
              </a:rPr>
              <a:t> x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Arial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478842" y="3233418"/>
            <a:ext cx="1050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(x  +  y) 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41770" y="3233418"/>
            <a:ext cx="309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303481" y="3233418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6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Book Antiqua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313131" y="3233418"/>
            <a:ext cx="500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prstClr val="black"/>
                </a:solidFill>
                <a:latin typeface="Bookman Old Style" pitchFamily="18" charset="0"/>
                <a:ea typeface="Times New Roman" pitchFamily="18" charset="0"/>
                <a:cs typeface="Book Antiqua" pitchFamily="18" charset="0"/>
              </a:rPr>
              <a:t>+ 3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ea typeface="Times New Roman" pitchFamily="18" charset="0"/>
              <a:cs typeface="Book Antiqua" pitchFamily="18" charset="0"/>
            </a:endParaRPr>
          </a:p>
        </p:txBody>
      </p:sp>
      <p:grpSp>
        <p:nvGrpSpPr>
          <p:cNvPr id="25" name="Group 88"/>
          <p:cNvGrpSpPr/>
          <p:nvPr/>
        </p:nvGrpSpPr>
        <p:grpSpPr>
          <a:xfrm>
            <a:off x="4814139" y="796887"/>
            <a:ext cx="3809999" cy="1124422"/>
            <a:chOff x="435815" y="3742939"/>
            <a:chExt cx="3482707" cy="928079"/>
          </a:xfrm>
        </p:grpSpPr>
        <p:sp>
          <p:nvSpPr>
            <p:cNvPr id="26" name="Cloud Callout 16"/>
            <p:cNvSpPr/>
            <p:nvPr/>
          </p:nvSpPr>
          <p:spPr>
            <a:xfrm>
              <a:off x="553319" y="3781418"/>
              <a:ext cx="3067910" cy="86728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" y="3742939"/>
              <a:ext cx="3482707" cy="928079"/>
            </a:xfrm>
            <a:prstGeom prst="clou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Two digit no. consist of digit in tens place and a digit in units place</a:t>
              </a:r>
              <a:endPara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8" name="Curved Down Arrow 37"/>
          <p:cNvSpPr/>
          <p:nvPr/>
        </p:nvSpPr>
        <p:spPr>
          <a:xfrm flipH="1">
            <a:off x="1822468" y="3302746"/>
            <a:ext cx="962025" cy="263461"/>
          </a:xfrm>
          <a:prstGeom prst="curvedDownArrow">
            <a:avLst/>
          </a:prstGeom>
          <a:solidFill>
            <a:srgbClr val="00B05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1" grpId="0" animBg="1"/>
      <p:bldP spid="31" grpId="1" animBg="1"/>
      <p:bldP spid="32" grpId="0" animBg="1"/>
      <p:bldP spid="32" grpId="1" animBg="1"/>
      <p:bldP spid="30" grpId="0" animBg="1"/>
      <p:bldP spid="30" grpId="1" animBg="1"/>
      <p:bldP spid="29" grpId="0" animBg="1"/>
      <p:bldP spid="29" grpId="1" animBg="1"/>
      <p:bldP spid="28" grpId="0" animBg="1"/>
      <p:bldP spid="28" grpId="1" animBg="1"/>
      <p:bldP spid="24" grpId="0" animBg="1"/>
      <p:bldP spid="24" grpId="1" animBg="1"/>
      <p:bldP spid="24" grpId="2" animBg="1"/>
      <p:bldP spid="24" grpId="3" animBg="1"/>
      <p:bldP spid="5" grpId="0"/>
      <p:bldP spid="9" grpId="0"/>
      <p:bldP spid="10" grpId="0"/>
      <p:bldP spid="11" grpId="0"/>
      <p:bldP spid="12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33" grpId="0"/>
      <p:bldP spid="34" grpId="0"/>
      <p:bldP spid="35" grpId="0"/>
      <p:bldP spid="36" grpId="0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7242"/>
            <a:ext cx="7159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0000FF"/>
                </a:solidFill>
              </a:rPr>
              <a:t>Q. </a:t>
            </a:r>
            <a:r>
              <a:rPr lang="en-IN" sz="1600" b="1" dirty="0" err="1" smtClean="0">
                <a:solidFill>
                  <a:srgbClr val="0000FF"/>
                </a:solidFill>
              </a:rPr>
              <a:t>Aarushi</a:t>
            </a:r>
            <a:r>
              <a:rPr lang="en-IN" sz="1600" b="1" dirty="0" smtClean="0">
                <a:solidFill>
                  <a:srgbClr val="0000FF"/>
                </a:solidFill>
              </a:rPr>
              <a:t> was driving a car with uniform speed of 60 km/h. draw distance-time graph. From the graph, find the distance travelled by </a:t>
            </a:r>
            <a:r>
              <a:rPr lang="en-IN" sz="1600" b="1" dirty="0" err="1" smtClean="0">
                <a:solidFill>
                  <a:srgbClr val="0000FF"/>
                </a:solidFill>
              </a:rPr>
              <a:t>Aarushi</a:t>
            </a:r>
            <a:r>
              <a:rPr lang="en-IN" sz="1600" b="1" dirty="0" smtClean="0">
                <a:solidFill>
                  <a:srgbClr val="0000FF"/>
                </a:solidFill>
              </a:rPr>
              <a:t>  in</a:t>
            </a:r>
            <a:endParaRPr lang="en-IN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146685" y="620402"/>
                <a:ext cx="2444115" cy="491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IN" sz="1600" b="1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IN" sz="1600" b="1" dirty="0" smtClean="0">
                    <a:solidFill>
                      <a:srgbClr val="0000FF"/>
                    </a:solidFill>
                  </a:rPr>
                  <a:t>)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16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IN" sz="1600" b="1" dirty="0" smtClean="0">
                    <a:solidFill>
                      <a:srgbClr val="0000FF"/>
                    </a:solidFill>
                  </a:rPr>
                  <a:t>Hours       (ii</a:t>
                </a:r>
                <a:r>
                  <a:rPr lang="en-IN" sz="1600" b="1" dirty="0">
                    <a:solidFill>
                      <a:srgbClr val="0000FF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rgbClr val="0000FF"/>
                    </a:solidFill>
                  </a:rPr>
                  <a:t> </a:t>
                </a:r>
                <a:r>
                  <a:rPr lang="en-IN" sz="1600" b="1" dirty="0" smtClean="0">
                    <a:solidFill>
                      <a:srgbClr val="0000FF"/>
                    </a:solidFill>
                  </a:rPr>
                  <a:t>Hour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" y="620402"/>
                <a:ext cx="2444115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1247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141605" y="1109576"/>
            <a:ext cx="6064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70907" y="1109682"/>
            <a:ext cx="1527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We know that,</a:t>
            </a:r>
            <a:endParaRPr lang="en-IN" sz="1600" dirty="0">
              <a:solidFill>
                <a:prstClr val="black"/>
              </a:solidFill>
            </a:endParaRPr>
          </a:p>
        </p:txBody>
      </p:sp>
      <p:grpSp>
        <p:nvGrpSpPr>
          <p:cNvPr id="111" name="Group 110" hidden="1"/>
          <p:cNvGrpSpPr/>
          <p:nvPr/>
        </p:nvGrpSpPr>
        <p:grpSpPr>
          <a:xfrm>
            <a:off x="2703071" y="143619"/>
            <a:ext cx="2793515" cy="1030417"/>
            <a:chOff x="357657" y="3387877"/>
            <a:chExt cx="1904670" cy="673396"/>
          </a:xfrm>
        </p:grpSpPr>
        <p:sp>
          <p:nvSpPr>
            <p:cNvPr id="112" name="Cloud Callout 111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30</a:t>
              </a:r>
              <a:r>
                <a:rPr lang="en-US" sz="1500" b="1" baseline="30000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 on X-axis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4" name="Group 113" hidden="1"/>
          <p:cNvGrpSpPr/>
          <p:nvPr/>
        </p:nvGrpSpPr>
        <p:grpSpPr>
          <a:xfrm>
            <a:off x="3038383" y="966353"/>
            <a:ext cx="2793515" cy="1030417"/>
            <a:chOff x="357657" y="3387877"/>
            <a:chExt cx="1904670" cy="673396"/>
          </a:xfrm>
        </p:grpSpPr>
        <p:sp>
          <p:nvSpPr>
            <p:cNvPr id="115" name="Cloud Callout 114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83736"/>
                <a:gd name="adj2" fmla="val -17998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3393" y="3480758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drop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on Y-axis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17" name="Group 116" hidden="1"/>
          <p:cNvGrpSpPr/>
          <p:nvPr/>
        </p:nvGrpSpPr>
        <p:grpSpPr>
          <a:xfrm>
            <a:off x="2747452" y="1225137"/>
            <a:ext cx="2793515" cy="1030417"/>
            <a:chOff x="357657" y="3387877"/>
            <a:chExt cx="1904670" cy="673396"/>
          </a:xfrm>
        </p:grpSpPr>
        <p:sp>
          <p:nvSpPr>
            <p:cNvPr id="118" name="Cloud Callout 117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-50241"/>
                <a:gd name="adj2" fmla="val 5010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3393" y="3459911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Draw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from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95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0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 </a:t>
              </a:r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on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Y-axis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 till the line graph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0" name="Group 119" hidden="1"/>
          <p:cNvGrpSpPr/>
          <p:nvPr/>
        </p:nvGrpSpPr>
        <p:grpSpPr>
          <a:xfrm>
            <a:off x="3246915" y="1650545"/>
            <a:ext cx="2793515" cy="1030417"/>
            <a:chOff x="357657" y="3387877"/>
            <a:chExt cx="1904670" cy="673396"/>
          </a:xfrm>
        </p:grpSpPr>
        <p:sp>
          <p:nvSpPr>
            <p:cNvPr id="121" name="Cloud Callout 120"/>
            <p:cNvSpPr/>
            <p:nvPr/>
          </p:nvSpPr>
          <p:spPr>
            <a:xfrm>
              <a:off x="357657" y="3387877"/>
              <a:ext cx="1904670" cy="673396"/>
            </a:xfrm>
            <a:prstGeom prst="cloudCallout">
              <a:avLst>
                <a:gd name="adj1" fmla="val 79169"/>
                <a:gd name="adj2" fmla="val -100548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393" y="3480758"/>
              <a:ext cx="1613718" cy="51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From the point of intersection drop a 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 on X-axis</a:t>
              </a:r>
              <a:endParaRPr lang="en-US" sz="1500" b="1" dirty="0" smtClea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713778" y="1368739"/>
            <a:ext cx="2355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prstClr val="black"/>
                </a:solidFill>
              </a:rPr>
              <a:t>Distance = Speed × Time</a:t>
            </a:r>
            <a:endParaRPr lang="en-IN" sz="1600" b="1" dirty="0">
              <a:solidFill>
                <a:prstClr val="black"/>
              </a:solidFill>
            </a:endParaRP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388209" y="1832092"/>
            <a:ext cx="2819400" cy="895350"/>
            <a:chOff x="48" y="1056"/>
            <a:chExt cx="1776" cy="752"/>
          </a:xfrm>
        </p:grpSpPr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380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1380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7" name="Rectangle 10"/>
            <p:cNvSpPr>
              <a:spLocks noChangeArrowheads="1"/>
            </p:cNvSpPr>
            <p:nvPr/>
          </p:nvSpPr>
          <p:spPr bwMode="auto">
            <a:xfrm>
              <a:off x="1380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9" name="Rectangle 11"/>
            <p:cNvSpPr>
              <a:spLocks noChangeArrowheads="1"/>
            </p:cNvSpPr>
            <p:nvPr/>
          </p:nvSpPr>
          <p:spPr bwMode="auto">
            <a:xfrm>
              <a:off x="492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7" name="Rectangle 12"/>
            <p:cNvSpPr>
              <a:spLocks noChangeArrowheads="1"/>
            </p:cNvSpPr>
            <p:nvPr/>
          </p:nvSpPr>
          <p:spPr bwMode="auto">
            <a:xfrm>
              <a:off x="492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8" name="Rectangle 13"/>
            <p:cNvSpPr>
              <a:spLocks noChangeArrowheads="1"/>
            </p:cNvSpPr>
            <p:nvPr/>
          </p:nvSpPr>
          <p:spPr bwMode="auto">
            <a:xfrm>
              <a:off x="492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9" name="Rectangle 14"/>
            <p:cNvSpPr>
              <a:spLocks noChangeArrowheads="1"/>
            </p:cNvSpPr>
            <p:nvPr/>
          </p:nvSpPr>
          <p:spPr bwMode="auto">
            <a:xfrm>
              <a:off x="936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0" name="Rectangle 15"/>
            <p:cNvSpPr>
              <a:spLocks noChangeArrowheads="1"/>
            </p:cNvSpPr>
            <p:nvPr/>
          </p:nvSpPr>
          <p:spPr bwMode="auto">
            <a:xfrm>
              <a:off x="48" y="1557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1" name="Rectangle 16"/>
            <p:cNvSpPr>
              <a:spLocks noChangeArrowheads="1"/>
            </p:cNvSpPr>
            <p:nvPr/>
          </p:nvSpPr>
          <p:spPr bwMode="auto">
            <a:xfrm>
              <a:off x="936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48" y="1307"/>
              <a:ext cx="444" cy="2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3" name="Rectangle 18"/>
            <p:cNvSpPr>
              <a:spLocks noChangeArrowheads="1"/>
            </p:cNvSpPr>
            <p:nvPr/>
          </p:nvSpPr>
          <p:spPr bwMode="auto">
            <a:xfrm>
              <a:off x="936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4" name="Rectangle 19"/>
            <p:cNvSpPr>
              <a:spLocks noChangeArrowheads="1"/>
            </p:cNvSpPr>
            <p:nvPr/>
          </p:nvSpPr>
          <p:spPr bwMode="auto">
            <a:xfrm>
              <a:off x="48" y="1056"/>
              <a:ext cx="444" cy="2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5" name="Line 20"/>
            <p:cNvSpPr>
              <a:spLocks noChangeShapeType="1"/>
            </p:cNvSpPr>
            <p:nvPr/>
          </p:nvSpPr>
          <p:spPr bwMode="auto">
            <a:xfrm>
              <a:off x="48" y="1064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6" name="Line 21"/>
            <p:cNvSpPr>
              <a:spLocks noChangeShapeType="1"/>
            </p:cNvSpPr>
            <p:nvPr/>
          </p:nvSpPr>
          <p:spPr bwMode="auto">
            <a:xfrm>
              <a:off x="48" y="1367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8" name="Line 23"/>
            <p:cNvSpPr>
              <a:spLocks noChangeShapeType="1"/>
            </p:cNvSpPr>
            <p:nvPr/>
          </p:nvSpPr>
          <p:spPr bwMode="auto">
            <a:xfrm>
              <a:off x="48" y="1687"/>
              <a:ext cx="177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39" name="Line 24"/>
            <p:cNvSpPr>
              <a:spLocks noChangeShapeType="1"/>
            </p:cNvSpPr>
            <p:nvPr/>
          </p:nvSpPr>
          <p:spPr bwMode="auto">
            <a:xfrm>
              <a:off x="48" y="1063"/>
              <a:ext cx="0" cy="61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0" name="Line 25"/>
            <p:cNvSpPr>
              <a:spLocks noChangeShapeType="1"/>
            </p:cNvSpPr>
            <p:nvPr/>
          </p:nvSpPr>
          <p:spPr bwMode="auto">
            <a:xfrm>
              <a:off x="1027" y="1063"/>
              <a:ext cx="0" cy="61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1" name="Line 26"/>
            <p:cNvSpPr>
              <a:spLocks noChangeShapeType="1"/>
            </p:cNvSpPr>
            <p:nvPr/>
          </p:nvSpPr>
          <p:spPr bwMode="auto">
            <a:xfrm>
              <a:off x="1824" y="1063"/>
              <a:ext cx="0" cy="61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2" name="Line 27"/>
            <p:cNvSpPr>
              <a:spLocks noChangeShapeType="1"/>
            </p:cNvSpPr>
            <p:nvPr/>
          </p:nvSpPr>
          <p:spPr bwMode="auto">
            <a:xfrm>
              <a:off x="590" y="1063"/>
              <a:ext cx="0" cy="61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43" name="Line 28"/>
            <p:cNvSpPr>
              <a:spLocks noChangeShapeType="1"/>
            </p:cNvSpPr>
            <p:nvPr/>
          </p:nvSpPr>
          <p:spPr bwMode="auto">
            <a:xfrm>
              <a:off x="1436" y="1063"/>
              <a:ext cx="0" cy="61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422434" y="1856623"/>
            <a:ext cx="6249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Time 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59110" y="2225561"/>
            <a:ext cx="1041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Distance 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46" name="Text Box 32"/>
          <p:cNvSpPr txBox="1">
            <a:spLocks noChangeArrowheads="1"/>
          </p:cNvSpPr>
          <p:nvPr/>
        </p:nvSpPr>
        <p:spPr bwMode="auto">
          <a:xfrm>
            <a:off x="1378485" y="2212955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60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8" name="Text Box 121"/>
          <p:cNvSpPr txBox="1">
            <a:spLocks noChangeArrowheads="1"/>
          </p:cNvSpPr>
          <p:nvPr/>
        </p:nvSpPr>
        <p:spPr bwMode="auto">
          <a:xfrm>
            <a:off x="1395645" y="186457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692578" y="1716472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When Time = 1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812061" y="2047567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   =   60  ×  1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804546" y="2369085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   =   60 km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2" name="Text Box 121"/>
          <p:cNvSpPr txBox="1">
            <a:spLocks noChangeArrowheads="1"/>
          </p:cNvSpPr>
          <p:nvPr/>
        </p:nvSpPr>
        <p:spPr bwMode="auto">
          <a:xfrm>
            <a:off x="2113717" y="185314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249005" y="1730485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When Time = 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368488" y="2061580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   =   60  ×  2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360973" y="2383098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   =   120 km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6" name="Text Box 32"/>
          <p:cNvSpPr txBox="1">
            <a:spLocks noChangeArrowheads="1"/>
          </p:cNvSpPr>
          <p:nvPr/>
        </p:nvSpPr>
        <p:spPr bwMode="auto">
          <a:xfrm>
            <a:off x="2045420" y="2235807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120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7" name="Text Box 121"/>
          <p:cNvSpPr txBox="1">
            <a:spLocks noChangeArrowheads="1"/>
          </p:cNvSpPr>
          <p:nvPr/>
        </p:nvSpPr>
        <p:spPr bwMode="auto">
          <a:xfrm>
            <a:off x="2727766" y="1852423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971394" y="1744479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When Time = 3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090877" y="2075574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   =   60  ×  3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083362" y="2397092"/>
            <a:ext cx="1469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D   =   180 km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261" name="Text Box 32"/>
          <p:cNvSpPr txBox="1">
            <a:spLocks noChangeArrowheads="1"/>
          </p:cNvSpPr>
          <p:nvPr/>
        </p:nvSpPr>
        <p:spPr bwMode="auto">
          <a:xfrm>
            <a:off x="2649164" y="2225561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180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262" name="Picture 261" descr="graph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324" t="-1" r="1" b="30495"/>
          <a:stretch/>
        </p:blipFill>
        <p:spPr>
          <a:xfrm>
            <a:off x="4311505" y="711842"/>
            <a:ext cx="3958135" cy="4076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3" name="Straight Arrow Connector 262"/>
          <p:cNvCxnSpPr/>
          <p:nvPr/>
        </p:nvCxnSpPr>
        <p:spPr>
          <a:xfrm rot="16200000" flipH="1">
            <a:off x="4254883" y="2735602"/>
            <a:ext cx="408909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4320308" y="3191432"/>
            <a:ext cx="39447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8070674" y="3187855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231040" y="3187828"/>
            <a:ext cx="309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X′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286426" y="674189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6285603" y="4596214"/>
            <a:ext cx="300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Y′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386589" y="317169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0" name="Flowchart: Connector 269"/>
          <p:cNvSpPr/>
          <p:nvPr/>
        </p:nvSpPr>
        <p:spPr>
          <a:xfrm>
            <a:off x="6508457" y="317433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1" name="Flowchart: Connector 270"/>
          <p:cNvSpPr/>
          <p:nvPr/>
        </p:nvSpPr>
        <p:spPr>
          <a:xfrm>
            <a:off x="6725203" y="317433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2" name="Flowchart: Connector 271"/>
          <p:cNvSpPr/>
          <p:nvPr/>
        </p:nvSpPr>
        <p:spPr>
          <a:xfrm>
            <a:off x="6945607" y="3174331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3" name="Flowchart: Connector 272"/>
          <p:cNvSpPr/>
          <p:nvPr/>
        </p:nvSpPr>
        <p:spPr>
          <a:xfrm>
            <a:off x="7162199" y="317371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4" name="Flowchart: Connector 273"/>
          <p:cNvSpPr/>
          <p:nvPr/>
        </p:nvSpPr>
        <p:spPr>
          <a:xfrm>
            <a:off x="7377839" y="3173718"/>
            <a:ext cx="26035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5" name="Flowchart: Connector 274"/>
          <p:cNvSpPr/>
          <p:nvPr/>
        </p:nvSpPr>
        <p:spPr>
          <a:xfrm>
            <a:off x="7599009" y="3173073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615341" y="3164377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829728" y="3167897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045882" y="3166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257069" y="3161858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475260" y="3169001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230860" y="3169972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4819037" y="31662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-6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7" name="Flowchart: Connector 286"/>
          <p:cNvSpPr/>
          <p:nvPr/>
        </p:nvSpPr>
        <p:spPr>
          <a:xfrm>
            <a:off x="4986799" y="3173218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Flowchart: Connector 287"/>
          <p:cNvSpPr/>
          <p:nvPr/>
        </p:nvSpPr>
        <p:spPr>
          <a:xfrm>
            <a:off x="5204347" y="3173218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Flowchart: Connector 288"/>
          <p:cNvSpPr/>
          <p:nvPr/>
        </p:nvSpPr>
        <p:spPr>
          <a:xfrm>
            <a:off x="5424478" y="3173218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Flowchart: Connector 289"/>
          <p:cNvSpPr/>
          <p:nvPr/>
        </p:nvSpPr>
        <p:spPr>
          <a:xfrm>
            <a:off x="5641035" y="3172351"/>
            <a:ext cx="25269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Flowchart: Connector 290"/>
          <p:cNvSpPr/>
          <p:nvPr/>
        </p:nvSpPr>
        <p:spPr>
          <a:xfrm>
            <a:off x="5857076" y="3171283"/>
            <a:ext cx="26824" cy="2791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2" name="Flowchart: Connector 291"/>
          <p:cNvSpPr/>
          <p:nvPr/>
        </p:nvSpPr>
        <p:spPr>
          <a:xfrm>
            <a:off x="6075627" y="3173218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038020" y="31662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-5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255129" y="31662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-4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474205" y="31662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688511" y="31662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-2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09290" y="316620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988050" y="285813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9" name="Flowchart: Connector 298"/>
          <p:cNvSpPr/>
          <p:nvPr/>
        </p:nvSpPr>
        <p:spPr>
          <a:xfrm>
            <a:off x="6286019" y="2960544"/>
            <a:ext cx="24283" cy="24043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Flowchart: Connector 299"/>
          <p:cNvSpPr/>
          <p:nvPr/>
        </p:nvSpPr>
        <p:spPr>
          <a:xfrm>
            <a:off x="6285651" y="2734887"/>
            <a:ext cx="25019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Flowchart: Connector 300"/>
          <p:cNvSpPr/>
          <p:nvPr/>
        </p:nvSpPr>
        <p:spPr>
          <a:xfrm>
            <a:off x="6285272" y="2505695"/>
            <a:ext cx="25777" cy="24771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Flowchart: Connector 301"/>
          <p:cNvSpPr/>
          <p:nvPr/>
        </p:nvSpPr>
        <p:spPr>
          <a:xfrm>
            <a:off x="6285143" y="2281380"/>
            <a:ext cx="26035" cy="26295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" name="Flowchart: Connector 302"/>
          <p:cNvSpPr/>
          <p:nvPr/>
        </p:nvSpPr>
        <p:spPr>
          <a:xfrm>
            <a:off x="6284614" y="2055848"/>
            <a:ext cx="27092" cy="25777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Flowchart: Connector 303"/>
          <p:cNvSpPr/>
          <p:nvPr/>
        </p:nvSpPr>
        <p:spPr>
          <a:xfrm>
            <a:off x="6285143" y="1827248"/>
            <a:ext cx="2603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88050" y="2627142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5988050" y="2402475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90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918200" y="217500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918200" y="195203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915025" y="172343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0" name="Flowchart: Connector 309"/>
          <p:cNvSpPr/>
          <p:nvPr/>
        </p:nvSpPr>
        <p:spPr>
          <a:xfrm>
            <a:off x="6285013" y="1599183"/>
            <a:ext cx="26295" cy="26558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5918200" y="150084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210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935658" y="374448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-90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0" name="Flowchart: Connector 319"/>
          <p:cNvSpPr/>
          <p:nvPr/>
        </p:nvSpPr>
        <p:spPr>
          <a:xfrm>
            <a:off x="6283680" y="3853485"/>
            <a:ext cx="25777" cy="25269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1" name="Flowchart: Connector 320"/>
          <p:cNvSpPr/>
          <p:nvPr/>
        </p:nvSpPr>
        <p:spPr>
          <a:xfrm>
            <a:off x="6283807" y="3632898"/>
            <a:ext cx="25522" cy="2552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2" name="Flowchart: Connector 321"/>
          <p:cNvSpPr/>
          <p:nvPr/>
        </p:nvSpPr>
        <p:spPr>
          <a:xfrm>
            <a:off x="6283807" y="3404612"/>
            <a:ext cx="25522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38833" y="352065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-60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932483" y="329739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-30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856068" y="396859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-120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6" name="Flowchart: Connector 325"/>
          <p:cNvSpPr/>
          <p:nvPr/>
        </p:nvSpPr>
        <p:spPr>
          <a:xfrm>
            <a:off x="6283551" y="4085004"/>
            <a:ext cx="26035" cy="26824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858284" y="4194802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Bookman Old Style" pitchFamily="18" charset="0"/>
              </a:rPr>
              <a:t>-150</a:t>
            </a:r>
            <a:endParaRPr lang="en-US" sz="1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8" name="Flowchart: Connector 327"/>
          <p:cNvSpPr/>
          <p:nvPr/>
        </p:nvSpPr>
        <p:spPr>
          <a:xfrm>
            <a:off x="6283551" y="4308326"/>
            <a:ext cx="26035" cy="27092"/>
          </a:xfrm>
          <a:prstGeom prst="flowChartConnector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6480789" y="2709439"/>
            <a:ext cx="74388" cy="73651"/>
            <a:chOff x="5969000" y="2216944"/>
            <a:chExt cx="94456" cy="94456"/>
          </a:xfrm>
        </p:grpSpPr>
        <p:sp>
          <p:nvSpPr>
            <p:cNvPr id="330" name="Oval 329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695347" y="2254377"/>
            <a:ext cx="74388" cy="73651"/>
            <a:chOff x="5969000" y="2216944"/>
            <a:chExt cx="94456" cy="94456"/>
          </a:xfrm>
        </p:grpSpPr>
        <p:sp>
          <p:nvSpPr>
            <p:cNvPr id="333" name="Oval 332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913176" y="1798837"/>
            <a:ext cx="74388" cy="73651"/>
            <a:chOff x="5969000" y="2216944"/>
            <a:chExt cx="94456" cy="94456"/>
          </a:xfrm>
        </p:grpSpPr>
        <p:sp>
          <p:nvSpPr>
            <p:cNvPr id="336" name="Oval 335"/>
            <p:cNvSpPr/>
            <p:nvPr/>
          </p:nvSpPr>
          <p:spPr>
            <a:xfrm>
              <a:off x="5969000" y="2216944"/>
              <a:ext cx="94456" cy="9445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5994796" y="2242740"/>
              <a:ext cx="47625" cy="47625"/>
            </a:xfrm>
            <a:prstGeom prst="ellipse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cxnSp>
        <p:nvCxnSpPr>
          <p:cNvPr id="338" name="Straight Arrow Connector 337"/>
          <p:cNvCxnSpPr/>
          <p:nvPr/>
        </p:nvCxnSpPr>
        <p:spPr>
          <a:xfrm flipH="1">
            <a:off x="5813213" y="1237183"/>
            <a:ext cx="1421737" cy="2988866"/>
          </a:xfrm>
          <a:prstGeom prst="straightConnector1">
            <a:avLst/>
          </a:prstGeom>
          <a:ln w="12700">
            <a:solidFill>
              <a:srgbClr val="1616FC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9" name="Group 338"/>
          <p:cNvGrpSpPr/>
          <p:nvPr/>
        </p:nvGrpSpPr>
        <p:grpSpPr>
          <a:xfrm>
            <a:off x="6292703" y="2804260"/>
            <a:ext cx="577156" cy="324961"/>
            <a:chOff x="2419425" y="3534960"/>
            <a:chExt cx="577156" cy="324961"/>
          </a:xfrm>
        </p:grpSpPr>
        <p:sp>
          <p:nvSpPr>
            <p:cNvPr id="340" name="Oval Callout 339"/>
            <p:cNvSpPr/>
            <p:nvPr/>
          </p:nvSpPr>
          <p:spPr>
            <a:xfrm>
              <a:off x="2419425" y="3571247"/>
              <a:ext cx="548023" cy="259621"/>
            </a:xfrm>
            <a:prstGeom prst="wedgeEllipseCallout">
              <a:avLst>
                <a:gd name="adj1" fmla="val 44752"/>
                <a:gd name="adj2" fmla="val 80875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Rectangle 340"/>
                <p:cNvSpPr/>
                <p:nvPr/>
              </p:nvSpPr>
              <p:spPr>
                <a:xfrm>
                  <a:off x="2440211" y="3534960"/>
                  <a:ext cx="556370" cy="3249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sz="1000" b="1" baseline="30000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 hrs</a:t>
                  </a:r>
                  <a:endParaRPr lang="en-US" sz="1000" b="1" baseline="30000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341" name="Rectangle 3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211" y="3534960"/>
                  <a:ext cx="556370" cy="3249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2" name="TextBox 341"/>
          <p:cNvSpPr txBox="1"/>
          <p:nvPr/>
        </p:nvSpPr>
        <p:spPr>
          <a:xfrm>
            <a:off x="6824361" y="293789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H="1">
            <a:off x="6843871" y="2067868"/>
            <a:ext cx="1186" cy="111676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6305482" y="2064715"/>
            <a:ext cx="534036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6239585" y="1840527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5717550" y="1735294"/>
            <a:ext cx="532156" cy="246221"/>
            <a:chOff x="2390851" y="3573060"/>
            <a:chExt cx="532156" cy="246221"/>
          </a:xfrm>
        </p:grpSpPr>
        <p:sp>
          <p:nvSpPr>
            <p:cNvPr id="347" name="Oval Callout 346"/>
            <p:cNvSpPr/>
            <p:nvPr/>
          </p:nvSpPr>
          <p:spPr>
            <a:xfrm>
              <a:off x="2390851" y="3587178"/>
              <a:ext cx="532156" cy="22140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2422115" y="3573060"/>
              <a:ext cx="43993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150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Rectangle 348"/>
              <p:cNvSpPr/>
              <p:nvPr/>
            </p:nvSpPr>
            <p:spPr>
              <a:xfrm>
                <a:off x="337969" y="2677266"/>
                <a:ext cx="1527464" cy="446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IN" sz="1600" dirty="0" err="1" smtClean="0">
                    <a:solidFill>
                      <a:prstClr val="black"/>
                    </a:solidFill>
                  </a:rPr>
                  <a:t>i</a:t>
                </a:r>
                <a:r>
                  <a:rPr lang="en-IN" sz="16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IN" sz="1600" dirty="0">
                    <a:solidFill>
                      <a:prstClr val="black"/>
                    </a:solidFill>
                  </a:rPr>
                  <a:t> </a:t>
                </a:r>
                <a:r>
                  <a:rPr lang="en-IN" sz="1600" dirty="0" smtClean="0">
                    <a:solidFill>
                      <a:prstClr val="black"/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</a:rPr>
                  <a:t> Hours</a:t>
                </a:r>
              </a:p>
            </p:txBody>
          </p:sp>
        </mc:Choice>
        <mc:Fallback xmlns="">
          <p:sp>
            <p:nvSpPr>
              <p:cNvPr id="349" name="Rectangle 3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9" y="2677266"/>
                <a:ext cx="1527464" cy="446789"/>
              </a:xfrm>
              <a:prstGeom prst="rect">
                <a:avLst/>
              </a:prstGeom>
              <a:blipFill rotWithShape="1">
                <a:blip r:embed="rId6"/>
                <a:stretch>
                  <a:fillRect l="-1992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Rectangle 349"/>
          <p:cNvSpPr/>
          <p:nvPr/>
        </p:nvSpPr>
        <p:spPr>
          <a:xfrm>
            <a:off x="454884" y="3071426"/>
            <a:ext cx="2984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From graph, distance covered is 150 </a:t>
            </a:r>
            <a:r>
              <a:rPr lang="en-IN" sz="1600" dirty="0" err="1" smtClean="0">
                <a:solidFill>
                  <a:prstClr val="black"/>
                </a:solidFill>
              </a:rPr>
              <a:t>kms</a:t>
            </a:r>
            <a:endParaRPr lang="en-IN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Rectangle 350"/>
              <p:cNvSpPr/>
              <p:nvPr/>
            </p:nvSpPr>
            <p:spPr>
              <a:xfrm>
                <a:off x="337969" y="3610460"/>
                <a:ext cx="1527464" cy="446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dirty="0" smtClean="0">
                    <a:solidFill>
                      <a:prstClr val="black"/>
                    </a:solidFill>
                  </a:rPr>
                  <a:t>(ii)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</a:rPr>
                  <a:t> Hours</a:t>
                </a:r>
              </a:p>
            </p:txBody>
          </p:sp>
        </mc:Choice>
        <mc:Fallback xmlns="">
          <p:sp>
            <p:nvSpPr>
              <p:cNvPr id="351" name="Rectangle 3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9" y="3610460"/>
                <a:ext cx="1527464" cy="446789"/>
              </a:xfrm>
              <a:prstGeom prst="rect">
                <a:avLst/>
              </a:prstGeom>
              <a:blipFill rotWithShape="1">
                <a:blip r:embed="rId7"/>
                <a:stretch>
                  <a:fillRect l="-1992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Rectangle 351"/>
          <p:cNvSpPr/>
          <p:nvPr/>
        </p:nvSpPr>
        <p:spPr>
          <a:xfrm>
            <a:off x="454884" y="4004620"/>
            <a:ext cx="2984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prstClr val="black"/>
                </a:solidFill>
              </a:rPr>
              <a:t>From graph, distance covered is 30 </a:t>
            </a:r>
            <a:r>
              <a:rPr lang="en-IN" sz="1600" dirty="0" err="1" smtClean="0">
                <a:solidFill>
                  <a:prstClr val="black"/>
                </a:solidFill>
              </a:rPr>
              <a:t>kms</a:t>
            </a:r>
            <a:endParaRPr lang="en-IN" sz="1600" dirty="0">
              <a:solidFill>
                <a:prstClr val="black"/>
              </a:solidFill>
            </a:endParaRPr>
          </a:p>
        </p:txBody>
      </p:sp>
      <p:grpSp>
        <p:nvGrpSpPr>
          <p:cNvPr id="354" name="Group 353"/>
          <p:cNvGrpSpPr/>
          <p:nvPr/>
        </p:nvGrpSpPr>
        <p:grpSpPr>
          <a:xfrm>
            <a:off x="5767465" y="3252368"/>
            <a:ext cx="550591" cy="324961"/>
            <a:chOff x="2419425" y="3544486"/>
            <a:chExt cx="550591" cy="324961"/>
          </a:xfrm>
        </p:grpSpPr>
        <p:sp>
          <p:nvSpPr>
            <p:cNvPr id="355" name="Oval Callout 354"/>
            <p:cNvSpPr/>
            <p:nvPr/>
          </p:nvSpPr>
          <p:spPr>
            <a:xfrm>
              <a:off x="2419425" y="3571247"/>
              <a:ext cx="548023" cy="259621"/>
            </a:xfrm>
            <a:prstGeom prst="wedgeEllipseCallout">
              <a:avLst>
                <a:gd name="adj1" fmla="val 63291"/>
                <a:gd name="adj2" fmla="val -79330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Rectangle 355"/>
                <p:cNvSpPr/>
                <p:nvPr/>
              </p:nvSpPr>
              <p:spPr>
                <a:xfrm>
                  <a:off x="2504881" y="3544486"/>
                  <a:ext cx="465135" cy="3249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sz="1000" b="1" baseline="30000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 hrs</a:t>
                  </a:r>
                  <a:endParaRPr lang="en-US" sz="1000" b="1" baseline="30000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mc:Choice>
          <mc:Fallback xmlns="">
            <p:sp>
              <p:nvSpPr>
                <p:cNvPr id="356" name="Rectangle 3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881" y="3544486"/>
                  <a:ext cx="465135" cy="3249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7" name="TextBox 356"/>
          <p:cNvSpPr txBox="1"/>
          <p:nvPr/>
        </p:nvSpPr>
        <p:spPr>
          <a:xfrm>
            <a:off x="6354673" y="294756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T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 flipH="1">
            <a:off x="6404901" y="2966741"/>
            <a:ext cx="1186" cy="22501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>
            <a:off x="6297164" y="2967904"/>
            <a:ext cx="116519" cy="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6232294" y="2744424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0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5874712" y="2666581"/>
            <a:ext cx="379303" cy="243783"/>
            <a:chOff x="2463594" y="3574279"/>
            <a:chExt cx="379303" cy="243783"/>
          </a:xfrm>
        </p:grpSpPr>
        <p:sp>
          <p:nvSpPr>
            <p:cNvPr id="362" name="Oval Callout 361"/>
            <p:cNvSpPr/>
            <p:nvPr/>
          </p:nvSpPr>
          <p:spPr>
            <a:xfrm>
              <a:off x="2470961" y="3597663"/>
              <a:ext cx="371936" cy="200439"/>
            </a:xfrm>
            <a:prstGeom prst="wedgeEllipseCallout">
              <a:avLst>
                <a:gd name="adj1" fmla="val 55760"/>
                <a:gd name="adj2" fmla="val 79652"/>
              </a:avLst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463594" y="3574279"/>
              <a:ext cx="356973" cy="243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30</a:t>
              </a:r>
              <a:endParaRPr lang="en-US" sz="10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4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92" grpId="0"/>
      <p:bldP spid="123" grpId="0"/>
      <p:bldP spid="244" grpId="0"/>
      <p:bldP spid="245" grpId="0"/>
      <p:bldP spid="246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5" grpId="0"/>
      <p:bldP spid="266" grpId="0"/>
      <p:bldP spid="267" grpId="0"/>
      <p:bldP spid="268" grpId="0"/>
      <p:bldP spid="269" grpId="0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/>
      <p:bldP spid="277" grpId="0"/>
      <p:bldP spid="278" grpId="0"/>
      <p:bldP spid="279" grpId="0"/>
      <p:bldP spid="280" grpId="0"/>
      <p:bldP spid="281" grpId="0"/>
      <p:bldP spid="286" grpId="0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/>
      <p:bldP spid="294" grpId="0"/>
      <p:bldP spid="295" grpId="0"/>
      <p:bldP spid="296" grpId="0"/>
      <p:bldP spid="297" grpId="0"/>
      <p:bldP spid="298" grpId="0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/>
      <p:bldP spid="306" grpId="0"/>
      <p:bldP spid="307" grpId="0"/>
      <p:bldP spid="308" grpId="0"/>
      <p:bldP spid="309" grpId="0"/>
      <p:bldP spid="310" grpId="0" animBg="1"/>
      <p:bldP spid="311" grpId="0"/>
      <p:bldP spid="319" grpId="0"/>
      <p:bldP spid="320" grpId="0" animBg="1"/>
      <p:bldP spid="321" grpId="0" animBg="1"/>
      <p:bldP spid="322" grpId="0" animBg="1"/>
      <p:bldP spid="323" grpId="0"/>
      <p:bldP spid="324" grpId="0"/>
      <p:bldP spid="325" grpId="0"/>
      <p:bldP spid="326" grpId="0" animBg="1"/>
      <p:bldP spid="327" grpId="0"/>
      <p:bldP spid="328" grpId="0" animBg="1"/>
      <p:bldP spid="342" grpId="0"/>
      <p:bldP spid="342" grpId="1"/>
      <p:bldP spid="345" grpId="0"/>
      <p:bldP spid="345" grpId="1"/>
      <p:bldP spid="349" grpId="0"/>
      <p:bldP spid="350" grpId="0"/>
      <p:bldP spid="351" grpId="0"/>
      <p:bldP spid="352" grpId="0"/>
      <p:bldP spid="357" grpId="0"/>
      <p:bldP spid="357" grpId="1"/>
      <p:bldP spid="360" grpId="0"/>
      <p:bldP spid="3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8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3349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 Give </a:t>
            </a:r>
            <a:r>
              <a:rPr lang="en-US" sz="1600" b="1" dirty="0">
                <a:solidFill>
                  <a:srgbClr val="0000FF"/>
                </a:solidFill>
              </a:rPr>
              <a:t>the geometric representations of y = </a:t>
            </a:r>
            <a:r>
              <a:rPr lang="en-US" sz="1600" b="1" dirty="0" smtClean="0">
                <a:solidFill>
                  <a:srgbClr val="0000FF"/>
                </a:solidFill>
              </a:rPr>
              <a:t>3 as </a:t>
            </a:r>
            <a:r>
              <a:rPr lang="en-US" sz="1600" b="1" dirty="0">
                <a:solidFill>
                  <a:srgbClr val="0000FF"/>
                </a:solidFill>
              </a:rPr>
              <a:t>an equation :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(</a:t>
            </a:r>
            <a:r>
              <a:rPr lang="en-US" sz="1600" b="1" dirty="0">
                <a:solidFill>
                  <a:srgbClr val="0000FF"/>
                </a:solidFill>
              </a:rPr>
              <a:t>i) in one variable </a:t>
            </a:r>
            <a:r>
              <a:rPr lang="en-US" sz="1600" b="1" dirty="0" smtClean="0">
                <a:solidFill>
                  <a:srgbClr val="0000FF"/>
                </a:solidFill>
              </a:rPr>
              <a:t>	(</a:t>
            </a:r>
            <a:r>
              <a:rPr lang="en-US" sz="1600" b="1" dirty="0">
                <a:solidFill>
                  <a:srgbClr val="0000FF"/>
                </a:solidFill>
              </a:rPr>
              <a:t>ii) in two </a:t>
            </a:r>
            <a:r>
              <a:rPr lang="en-US" sz="1600" b="1" dirty="0" smtClean="0">
                <a:solidFill>
                  <a:srgbClr val="0000FF"/>
                </a:solidFill>
              </a:rPr>
              <a:t>variables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51814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160" y="742950"/>
            <a:ext cx="4855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(i) </a:t>
            </a:r>
            <a:r>
              <a:rPr lang="en-US" sz="1600" dirty="0" smtClean="0">
                <a:solidFill>
                  <a:prstClr val="black"/>
                </a:solidFill>
              </a:rPr>
              <a:t>When </a:t>
            </a:r>
            <a:r>
              <a:rPr lang="en-US" sz="1600" dirty="0">
                <a:solidFill>
                  <a:prstClr val="black"/>
                </a:solidFill>
              </a:rPr>
              <a:t>y = 3 is treated as </a:t>
            </a:r>
            <a:r>
              <a:rPr lang="en-US" sz="1600" dirty="0" smtClean="0">
                <a:solidFill>
                  <a:prstClr val="black"/>
                </a:solidFill>
              </a:rPr>
              <a:t>an equation </a:t>
            </a:r>
            <a:r>
              <a:rPr lang="en-US" sz="1600" dirty="0">
                <a:solidFill>
                  <a:prstClr val="black"/>
                </a:solidFill>
              </a:rPr>
              <a:t>in one </a:t>
            </a:r>
            <a:r>
              <a:rPr lang="en-US" sz="1600" dirty="0" smtClean="0">
                <a:solidFill>
                  <a:prstClr val="black"/>
                </a:solidFill>
              </a:rPr>
              <a:t>variable,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14400" y="2309396"/>
            <a:ext cx="4114800" cy="76200"/>
            <a:chOff x="1219200" y="1619250"/>
            <a:chExt cx="4114800" cy="76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19200" y="1657350"/>
              <a:ext cx="41148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6002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5146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9718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4290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862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3434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8006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114530" y="238559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71730" y="238559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28930" y="2385596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73405" y="23855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28948" y="23855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73516" y="23855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44997" y="23855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95793" y="238559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99339" y="1633543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y = 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063193" y="1914528"/>
            <a:ext cx="1" cy="301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44037" y="1030022"/>
            <a:ext cx="4904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The geometric representation will be on the number line.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Cloud 32"/>
          <p:cNvSpPr/>
          <p:nvPr/>
        </p:nvSpPr>
        <p:spPr>
          <a:xfrm>
            <a:off x="5334000" y="1267109"/>
            <a:ext cx="3151644" cy="128776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draw a number line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34" name="Cloud 33"/>
          <p:cNvSpPr/>
          <p:nvPr/>
        </p:nvSpPr>
        <p:spPr>
          <a:xfrm>
            <a:off x="5271977" y="2080268"/>
            <a:ext cx="3151644" cy="128776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3 on number line represent y=3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build="p"/>
      <p:bldP spid="33" grpId="0" animBg="1"/>
      <p:bldP spid="33" grpId="1" animBg="1"/>
      <p:bldP spid="34" grpId="0" animBg="1"/>
      <p:bldP spid="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ounded Rectangle 224"/>
          <p:cNvSpPr/>
          <p:nvPr/>
        </p:nvSpPr>
        <p:spPr>
          <a:xfrm>
            <a:off x="800103" y="1666071"/>
            <a:ext cx="1049569" cy="281722"/>
          </a:xfrm>
          <a:prstGeom prst="roundRect">
            <a:avLst>
              <a:gd name="adj" fmla="val 1770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723913" y="1343209"/>
            <a:ext cx="1257287" cy="320113"/>
            <a:chOff x="6956240" y="2298919"/>
            <a:chExt cx="1299196" cy="320113"/>
          </a:xfrm>
        </p:grpSpPr>
        <p:sp>
          <p:nvSpPr>
            <p:cNvPr id="223" name="U-Turn Arrow 222"/>
            <p:cNvSpPr/>
            <p:nvPr/>
          </p:nvSpPr>
          <p:spPr>
            <a:xfrm>
              <a:off x="7033712" y="2298919"/>
              <a:ext cx="122172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6956240" y="2344411"/>
              <a:ext cx="326710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706219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2765" y="767775"/>
            <a:ext cx="1450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CC"/>
                </a:solidFill>
              </a:rPr>
              <a:t>We know that, </a:t>
            </a:r>
          </a:p>
          <a:p>
            <a:r>
              <a:rPr lang="en-US" sz="1600" b="1" dirty="0" smtClean="0">
                <a:solidFill>
                  <a:srgbClr val="02882B"/>
                </a:solidFill>
              </a:rPr>
              <a:t>         y </a:t>
            </a:r>
            <a:r>
              <a:rPr lang="en-US" sz="1600" b="1" dirty="0">
                <a:solidFill>
                  <a:srgbClr val="02882B"/>
                </a:solidFill>
              </a:rPr>
              <a:t>= 3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4204" y="2262188"/>
            <a:ext cx="2824164" cy="1200733"/>
            <a:chOff x="-2" y="960"/>
            <a:chExt cx="1779" cy="671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" y="1149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38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-2" y="1631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-1" y="964"/>
              <a:ext cx="2" cy="6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3"/>
              <a:ext cx="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776" y="963"/>
              <a:ext cx="0" cy="6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443" y="963"/>
              <a:ext cx="1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3"/>
              <a:ext cx="0" cy="6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06211" y="2274566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01402" y="2659618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677861" y="3052546"/>
                <a:ext cx="6399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x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y)</a:t>
                </a:r>
              </a:p>
            </p:txBody>
          </p:sp>
        </mc:Choice>
        <mc:Fallback xmlns="">
          <p:sp>
            <p:nvSpPr>
              <p:cNvPr id="31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1" y="3052546"/>
                <a:ext cx="6399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619" t="-8333" r="-7619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1568156" y="2289955"/>
                <a:ext cx="3353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156" y="2289955"/>
                <a:ext cx="33534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591399" y="265961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1400642" y="3067935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, 3)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642" y="3067935"/>
                <a:ext cx="61587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5941" t="-5357" r="-3960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2287960" y="2289955"/>
                <a:ext cx="33534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solidFill>
                            <a:prstClr val="black"/>
                          </a:solidFill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7960" y="2289955"/>
                <a:ext cx="3353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11203" y="265961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2120446" y="3067935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prstClr val="black"/>
                        </a:solidFill>
                      </a:rPr>
                      <m:t>2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, 3)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0446" y="3067935"/>
                <a:ext cx="61587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5941" t="-5357" r="-3960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2909375" y="2289955"/>
                <a:ext cx="3978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solidFill>
                            <a:prstClr val="black"/>
                          </a:solidFill>
                        </a:rPr>
                        <m:t>−2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9375" y="2289955"/>
                <a:ext cx="39786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963877" y="265961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0"/>
              <p:cNvSpPr txBox="1">
                <a:spLocks noChangeArrowheads="1"/>
              </p:cNvSpPr>
              <p:nvPr/>
            </p:nvSpPr>
            <p:spPr bwMode="auto">
              <a:xfrm>
                <a:off x="2717061" y="3052899"/>
                <a:ext cx="724878" cy="368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olidFill>
                          <a:prstClr val="black"/>
                        </a:solidFill>
                      </a:rPr>
                      <m:t>−2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, 3)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7061" y="3052899"/>
                <a:ext cx="724878" cy="368627"/>
              </a:xfrm>
              <a:prstGeom prst="rect">
                <a:avLst/>
              </a:prstGeom>
              <a:blipFill rotWithShape="1">
                <a:blip r:embed="rId9"/>
                <a:stretch>
                  <a:fillRect t="-5000" r="-9244" b="-1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/>
          <p:cNvSpPr/>
          <p:nvPr/>
        </p:nvSpPr>
        <p:spPr>
          <a:xfrm>
            <a:off x="861059" y="1637655"/>
            <a:ext cx="586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y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4" name="Text Box 140"/>
          <p:cNvSpPr txBox="1">
            <a:spLocks noChangeArrowheads="1"/>
          </p:cNvSpPr>
          <p:nvPr/>
        </p:nvSpPr>
        <p:spPr bwMode="auto">
          <a:xfrm>
            <a:off x="328902" y="1637655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82" name="Group 85"/>
          <p:cNvGrpSpPr/>
          <p:nvPr/>
        </p:nvGrpSpPr>
        <p:grpSpPr>
          <a:xfrm>
            <a:off x="4416348" y="529734"/>
            <a:ext cx="4499052" cy="3645788"/>
            <a:chOff x="4492548" y="1346392"/>
            <a:chExt cx="4499052" cy="4861050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46860"/>
              <a:ext cx="1675202" cy="5170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6607847" y="1884286"/>
            <a:ext cx="9333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647753" y="1558227"/>
                <a:ext cx="6751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33CC"/>
                    </a:solidFill>
                  </a:rPr>
                  <a:t>A</a:t>
                </a:r>
                <a:r>
                  <a:rPr lang="en-US" sz="1400" b="1" dirty="0">
                    <a:solidFill>
                      <a:srgbClr val="FF33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 smtClean="0">
                        <a:solidFill>
                          <a:srgbClr val="FF33CC"/>
                        </a:solidFill>
                      </a:rPr>
                      <m:t>0</m:t>
                    </m:r>
                  </m:oMath>
                </a14:m>
                <a:r>
                  <a:rPr lang="en-US" sz="1400" b="1" dirty="0">
                    <a:solidFill>
                      <a:srgbClr val="FF33CC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srgbClr val="FF33CC"/>
                    </a:solidFill>
                  </a:rPr>
                  <a:t>3)</a:t>
                </a:r>
                <a:endParaRPr lang="en-US" sz="1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53" y="1558227"/>
                <a:ext cx="675185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2727" t="-2000" r="-272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68"/>
          <p:cNvGrpSpPr/>
          <p:nvPr/>
        </p:nvGrpSpPr>
        <p:grpSpPr>
          <a:xfrm>
            <a:off x="7071582" y="1884286"/>
            <a:ext cx="93339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067675" y="1924051"/>
                <a:ext cx="6671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33CC"/>
                    </a:solidFill>
                  </a:rPr>
                  <a:t>B</a:t>
                </a:r>
                <a:r>
                  <a:rPr lang="en-US" sz="1400" b="1" dirty="0">
                    <a:solidFill>
                      <a:srgbClr val="FF33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>
                        <a:solidFill>
                          <a:srgbClr val="FF33CC"/>
                        </a:solidFill>
                      </a:rPr>
                      <m:t>2</m:t>
                    </m:r>
                  </m:oMath>
                </a14:m>
                <a:r>
                  <a:rPr lang="en-US" sz="1400" b="1" dirty="0">
                    <a:solidFill>
                      <a:srgbClr val="FF33CC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srgbClr val="FF33CC"/>
                    </a:solidFill>
                  </a:rPr>
                  <a:t>3)</a:t>
                </a:r>
                <a:endParaRPr lang="en-US" sz="1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75" y="1924051"/>
                <a:ext cx="667170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818" t="-2000" r="-272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68"/>
          <p:cNvGrpSpPr/>
          <p:nvPr/>
        </p:nvGrpSpPr>
        <p:grpSpPr>
          <a:xfrm>
            <a:off x="6166184" y="1884286"/>
            <a:ext cx="93339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5657927" y="1954290"/>
                <a:ext cx="792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33CC"/>
                    </a:solidFill>
                  </a:rPr>
                  <a:t>C</a:t>
                </a:r>
                <a:r>
                  <a:rPr lang="en-US" sz="1400" b="1" dirty="0">
                    <a:solidFill>
                      <a:srgbClr val="FF33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dirty="0" smtClean="0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rgbClr val="FF33CC"/>
                        </a:solidFill>
                      </a:rPr>
                      <m:t>2</m:t>
                    </m:r>
                  </m:oMath>
                </a14:m>
                <a:r>
                  <a:rPr lang="en-US" sz="1400" b="1" dirty="0">
                    <a:solidFill>
                      <a:srgbClr val="FF33CC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srgbClr val="FF33CC"/>
                    </a:solidFill>
                  </a:rPr>
                  <a:t>3)</a:t>
                </a:r>
                <a:endParaRPr lang="en-US" sz="1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7" y="1954290"/>
                <a:ext cx="792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538" t="-2000" r="-3077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 flipH="1">
            <a:off x="5314950" y="1919288"/>
            <a:ext cx="2338388" cy="0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108016" y="139125"/>
            <a:ext cx="7492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 </a:t>
            </a:r>
            <a:r>
              <a:rPr lang="en-US" sz="1600" b="1" dirty="0">
                <a:solidFill>
                  <a:srgbClr val="0000FF"/>
                </a:solidFill>
              </a:rPr>
              <a:t>Give the geometric representations of y = 3 as an equation :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 (ii) in two variables 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69080" y="1417320"/>
                <a:ext cx="126989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33CC"/>
                    </a:solidFill>
                  </a:rPr>
                  <a:t>When x = 0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y = 3 – 0(  )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y =</a:t>
                </a:r>
                <a:r>
                  <a:rPr lang="en-US" dirty="0">
                    <a:solidFill>
                      <a:prstClr val="black"/>
                    </a:solidFill>
                  </a:rPr>
                  <a:t> 3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- 0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y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3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1417320"/>
                <a:ext cx="1269899" cy="2031325"/>
              </a:xfrm>
              <a:prstGeom prst="rect">
                <a:avLst/>
              </a:prstGeom>
              <a:blipFill rotWithShape="1">
                <a:blip r:embed="rId14"/>
                <a:stretch>
                  <a:fillRect l="-4327" t="-1502" r="-481" b="-3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/>
          <p:cNvSpPr txBox="1"/>
          <p:nvPr/>
        </p:nvSpPr>
        <p:spPr>
          <a:xfrm>
            <a:off x="5715000" y="1417320"/>
            <a:ext cx="12394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</a:t>
            </a:r>
            <a:r>
              <a:rPr lang="en-US" dirty="0">
                <a:solidFill>
                  <a:prstClr val="black"/>
                </a:solidFill>
              </a:rPr>
              <a:t>3 – </a:t>
            </a:r>
            <a:r>
              <a:rPr lang="en-US" dirty="0" smtClean="0">
                <a:solidFill>
                  <a:prstClr val="black"/>
                </a:solidFill>
              </a:rPr>
              <a:t>0(  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</a:t>
            </a:r>
            <a:r>
              <a:rPr lang="en-US" dirty="0">
                <a:solidFill>
                  <a:prstClr val="black"/>
                </a:solidFill>
              </a:rPr>
              <a:t>3 </a:t>
            </a:r>
            <a:r>
              <a:rPr lang="en-US" dirty="0" smtClean="0">
                <a:solidFill>
                  <a:prstClr val="black"/>
                </a:solidFill>
              </a:rPr>
              <a:t>–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315200" y="1417320"/>
            <a:ext cx="1541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CC"/>
                </a:solidFill>
              </a:rPr>
              <a:t>When x = -2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 </a:t>
            </a:r>
            <a:r>
              <a:rPr lang="en-US" dirty="0">
                <a:solidFill>
                  <a:prstClr val="black"/>
                </a:solidFill>
              </a:rPr>
              <a:t>– 0</a:t>
            </a:r>
            <a:r>
              <a:rPr lang="en-US" dirty="0" smtClean="0">
                <a:solidFill>
                  <a:prstClr val="black"/>
                </a:solidFill>
              </a:rPr>
              <a:t>(   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</a:t>
            </a:r>
            <a:r>
              <a:rPr lang="en-US" dirty="0">
                <a:solidFill>
                  <a:prstClr val="black"/>
                </a:solidFill>
              </a:rPr>
              <a:t>3 – 0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y =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143000" y="1637655"/>
            <a:ext cx="272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272540" y="1637655"/>
            <a:ext cx="55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- 0 x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667000" y="350986"/>
            <a:ext cx="2890518" cy="1306364"/>
            <a:chOff x="557696" y="3482009"/>
            <a:chExt cx="1636143" cy="765675"/>
          </a:xfrm>
        </p:grpSpPr>
        <p:sp>
          <p:nvSpPr>
            <p:cNvPr id="181" name="Cloud Callout 180"/>
            <p:cNvSpPr/>
            <p:nvPr/>
          </p:nvSpPr>
          <p:spPr>
            <a:xfrm>
              <a:off x="557696" y="3482009"/>
              <a:ext cx="1636143" cy="765675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17296" y="3605055"/>
              <a:ext cx="1389977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743200" y="0"/>
            <a:ext cx="3918477" cy="1728790"/>
            <a:chOff x="254726" y="3383141"/>
            <a:chExt cx="2218006" cy="1013263"/>
          </a:xfrm>
        </p:grpSpPr>
        <p:sp>
          <p:nvSpPr>
            <p:cNvPr id="185" name="Cloud Callout 184"/>
            <p:cNvSpPr/>
            <p:nvPr/>
          </p:nvSpPr>
          <p:spPr>
            <a:xfrm>
              <a:off x="254726" y="3383141"/>
              <a:ext cx="2218006" cy="1013263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0058" y="3552662"/>
              <a:ext cx="2078182" cy="73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But for making this table,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1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in the form of</a:t>
              </a:r>
            </a:p>
            <a:p>
              <a:pPr algn="ctr"/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something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or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=something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047999" y="285749"/>
            <a:ext cx="2590801" cy="1142999"/>
            <a:chOff x="355544" y="3471070"/>
            <a:chExt cx="1466491" cy="669925"/>
          </a:xfrm>
        </p:grpSpPr>
        <p:sp>
          <p:nvSpPr>
            <p:cNvPr id="189" name="Cloud Callout 188"/>
            <p:cNvSpPr/>
            <p:nvPr/>
          </p:nvSpPr>
          <p:spPr>
            <a:xfrm>
              <a:off x="355544" y="3471070"/>
              <a:ext cx="1466491" cy="669925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3815" y="3629498"/>
              <a:ext cx="1173080" cy="32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see,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we do this….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667000" y="114300"/>
            <a:ext cx="4038600" cy="1485899"/>
            <a:chOff x="139884" y="3404078"/>
            <a:chExt cx="2286000" cy="870902"/>
          </a:xfrm>
        </p:grpSpPr>
        <p:sp>
          <p:nvSpPr>
            <p:cNvPr id="193" name="Cloud Callout 192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9884" y="3538063"/>
              <a:ext cx="2286000" cy="5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If we have to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as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Then shift the term having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to the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R.H.S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971800" y="57150"/>
            <a:ext cx="3810000" cy="1543050"/>
            <a:chOff x="193047" y="3404078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3586860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971799" y="209549"/>
            <a:ext cx="3413766" cy="1445896"/>
            <a:chOff x="139884" y="3315722"/>
            <a:chExt cx="2381697" cy="957992"/>
          </a:xfrm>
        </p:grpSpPr>
        <p:sp>
          <p:nvSpPr>
            <p:cNvPr id="205" name="Cloud Callout 204"/>
            <p:cNvSpPr/>
            <p:nvPr/>
          </p:nvSpPr>
          <p:spPr>
            <a:xfrm>
              <a:off x="139884" y="3315722"/>
              <a:ext cx="2372264" cy="957992"/>
            </a:xfrm>
            <a:prstGeom prst="cloudCallout">
              <a:avLst>
                <a:gd name="adj1" fmla="val -74358"/>
                <a:gd name="adj2" fmla="val 78809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35581" y="3477282"/>
              <a:ext cx="2286000" cy="51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substitute these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Assumed values of y in the</a:t>
              </a:r>
            </a:p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y = 3 – 0x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200400" y="34861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73858"/>
                <a:gd name="adj2" fmla="val -8914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loud 236"/>
              <p:cNvSpPr/>
              <p:nvPr/>
            </p:nvSpPr>
            <p:spPr>
              <a:xfrm>
                <a:off x="1371600" y="3181350"/>
                <a:ext cx="4036567" cy="1777204"/>
              </a:xfrm>
              <a:prstGeom prst="cloud">
                <a:avLst/>
              </a:prstGeom>
              <a:solidFill>
                <a:srgbClr val="482D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  <a:latin typeface="Comic Sans MS" pitchFamily="66" charset="0"/>
                  </a:rPr>
                  <a:t>On graph paper 1st plot </a:t>
                </a:r>
                <a:r>
                  <a:rPr lang="en-US" b="1" dirty="0" smtClean="0">
                    <a:solidFill>
                      <a:prstClr val="white"/>
                    </a:solidFill>
                    <a:latin typeface="Comic Sans MS" pitchFamily="66" charset="0"/>
                  </a:rPr>
                  <a:t>A</a:t>
                </a:r>
                <a:r>
                  <a:rPr lang="en-US" b="1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prstClr val="white"/>
                        </a:solidFill>
                      </a:rPr>
                      <m:t>0</m:t>
                    </m:r>
                  </m:oMath>
                </a14:m>
                <a:r>
                  <a:rPr lang="en-US" b="1" dirty="0">
                    <a:solidFill>
                      <a:prstClr val="white"/>
                    </a:solidFill>
                  </a:rPr>
                  <a:t>, </a:t>
                </a:r>
                <a:r>
                  <a:rPr lang="en-US" b="1" dirty="0" smtClean="0">
                    <a:solidFill>
                      <a:prstClr val="white"/>
                    </a:solidFill>
                  </a:rPr>
                  <a:t>3) </a:t>
                </a:r>
                <a:r>
                  <a:rPr lang="en-US" b="1" dirty="0" err="1" smtClean="0">
                    <a:solidFill>
                      <a:prstClr val="white"/>
                    </a:solidFill>
                    <a:latin typeface="Comic Sans MS" pitchFamily="66" charset="0"/>
                  </a:rPr>
                  <a:t>i.e</a:t>
                </a:r>
                <a:endParaRPr lang="en-US" b="1" dirty="0">
                  <a:solidFill>
                    <a:prstClr val="white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b="1" dirty="0">
                    <a:solidFill>
                      <a:prstClr val="white"/>
                    </a:solidFill>
                    <a:latin typeface="Comic Sans MS" pitchFamily="66" charset="0"/>
                  </a:rPr>
                  <a:t>On X axis </a:t>
                </a:r>
                <a:r>
                  <a:rPr lang="en-US" b="1" dirty="0" smtClean="0">
                    <a:solidFill>
                      <a:prstClr val="white"/>
                    </a:solidFill>
                    <a:latin typeface="Comic Sans MS" pitchFamily="66" charset="0"/>
                  </a:rPr>
                  <a:t>plot 0</a:t>
                </a:r>
                <a:endParaRPr lang="en-US" b="1" dirty="0">
                  <a:solidFill>
                    <a:prstClr val="white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b="1" dirty="0" smtClean="0">
                    <a:solidFill>
                      <a:prstClr val="white"/>
                    </a:solidFill>
                  </a:rPr>
                  <a:t> </a:t>
                </a:r>
                <a:r>
                  <a:rPr lang="en-US" b="1" dirty="0" smtClean="0">
                    <a:solidFill>
                      <a:prstClr val="white"/>
                    </a:solidFill>
                    <a:latin typeface="Comic Sans MS" pitchFamily="66" charset="0"/>
                  </a:rPr>
                  <a:t>and </a:t>
                </a:r>
                <a:r>
                  <a:rPr lang="en-US" b="1" dirty="0">
                    <a:solidFill>
                      <a:prstClr val="white"/>
                    </a:solidFill>
                    <a:latin typeface="Comic Sans MS" pitchFamily="66" charset="0"/>
                  </a:rPr>
                  <a:t>on Y axis plot </a:t>
                </a:r>
                <a:r>
                  <a:rPr lang="en-US" b="1" dirty="0" smtClean="0">
                    <a:solidFill>
                      <a:prstClr val="white"/>
                    </a:solidFill>
                    <a:latin typeface="Comic Sans MS" pitchFamily="66" charset="0"/>
                  </a:rPr>
                  <a:t>3</a:t>
                </a:r>
                <a:endParaRPr lang="en-US" b="1" dirty="0">
                  <a:solidFill>
                    <a:prstClr val="white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37" name="Cloud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81350"/>
                <a:ext cx="4036567" cy="1777204"/>
              </a:xfrm>
              <a:prstGeom prst="cloud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loud 237"/>
              <p:cNvSpPr/>
              <p:nvPr/>
            </p:nvSpPr>
            <p:spPr>
              <a:xfrm>
                <a:off x="2133600" y="3333750"/>
                <a:ext cx="2613665" cy="810366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Now plot B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>
                        <a:solidFill>
                          <a:prstClr val="white"/>
                        </a:solidFill>
                      </a:rPr>
                      <m:t>2</m:t>
                    </m:r>
                  </m:oMath>
                </a14:m>
                <a:r>
                  <a:rPr lang="en-US" sz="1400" b="1" dirty="0">
                    <a:solidFill>
                      <a:prstClr val="white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3)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8" name="Cloud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33750"/>
                <a:ext cx="2613665" cy="810366"/>
              </a:xfrm>
              <a:prstGeom prst="cloud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Cloud 238"/>
          <p:cNvSpPr/>
          <p:nvPr/>
        </p:nvSpPr>
        <p:spPr>
          <a:xfrm>
            <a:off x="1066800" y="33337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676400" y="3073834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loud 240"/>
              <p:cNvSpPr/>
              <p:nvPr/>
            </p:nvSpPr>
            <p:spPr>
              <a:xfrm>
                <a:off x="2007489" y="3181350"/>
                <a:ext cx="2774442" cy="810366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Now plot C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dirty="0">
                        <a:solidFill>
                          <a:prstClr val="white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white"/>
                        </a:solidFill>
                      </a:rPr>
                      <m:t>2</m:t>
                    </m:r>
                  </m:oMath>
                </a14:m>
                <a:r>
                  <a:rPr lang="en-US" sz="1400" b="1" dirty="0">
                    <a:solidFill>
                      <a:prstClr val="white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2</a:t>
                </a:r>
                <a:r>
                  <a:rPr lang="en-US" sz="1400" b="1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1" name="Cloud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89" y="3181350"/>
                <a:ext cx="2774442" cy="810366"/>
              </a:xfrm>
              <a:prstGeom prst="cloud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Cloud Callout 147"/>
          <p:cNvSpPr/>
          <p:nvPr/>
        </p:nvSpPr>
        <p:spPr>
          <a:xfrm>
            <a:off x="4844747" y="514350"/>
            <a:ext cx="2752443" cy="891403"/>
          </a:xfrm>
          <a:prstGeom prst="cloudCallout">
            <a:avLst>
              <a:gd name="adj1" fmla="val -90143"/>
              <a:gd name="adj2" fmla="val -802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us represent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y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= 3 with two variable</a:t>
            </a:r>
          </a:p>
        </p:txBody>
      </p:sp>
      <p:sp>
        <p:nvSpPr>
          <p:cNvPr id="149" name="Cloud Callout 148"/>
          <p:cNvSpPr/>
          <p:nvPr/>
        </p:nvSpPr>
        <p:spPr>
          <a:xfrm>
            <a:off x="4866518" y="666750"/>
            <a:ext cx="2752443" cy="891403"/>
          </a:xfrm>
          <a:prstGeom prst="cloudCallout">
            <a:avLst>
              <a:gd name="adj1" fmla="val -120843"/>
              <a:gd name="adj2" fmla="val 464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can be written as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25836" y="1327746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 </a:t>
            </a:r>
            <a:r>
              <a:rPr lang="en-US" sz="1600" dirty="0">
                <a:solidFill>
                  <a:prstClr val="black"/>
                </a:solidFill>
              </a:rPr>
              <a:t>0x + y = 3 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5865069" y="1654680"/>
            <a:ext cx="548211" cy="166325"/>
          </a:xfrm>
          <a:prstGeom prst="roundRect">
            <a:avLst>
              <a:gd name="adj" fmla="val 1770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92426" y="1600199"/>
            <a:ext cx="479618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 = 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7677" y="197739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908860" y="1977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545757" y="1968489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536940" y="19684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164874" y="196215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156057" y="196215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2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00"/>
                            </p:stCondLst>
                            <p:childTnLst>
                              <p:par>
                                <p:cTn id="4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000"/>
                            </p:stCondLst>
                            <p:childTnLst>
                              <p:par>
                                <p:cTn id="4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5" grpId="1" animBg="1"/>
      <p:bldP spid="3" grpId="0"/>
      <p:bldP spid="5" grpId="0" build="p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3" grpId="0"/>
      <p:bldP spid="164" grpId="0"/>
      <p:bldP spid="144" grpId="0"/>
      <p:bldP spid="150" grpId="0"/>
      <p:bldP spid="154" grpId="0"/>
      <p:bldP spid="6" grpId="0" build="allAtOnce"/>
      <p:bldP spid="170" grpId="0" build="allAtOnce"/>
      <p:bldP spid="171" grpId="0" build="allAtOnce"/>
      <p:bldP spid="173" grpId="0"/>
      <p:bldP spid="178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148" grpId="0" animBg="1"/>
      <p:bldP spid="148" grpId="1" animBg="1"/>
      <p:bldP spid="149" grpId="0" animBg="1"/>
      <p:bldP spid="149" grpId="1" animBg="1"/>
      <p:bldP spid="155" grpId="0"/>
      <p:bldP spid="175" grpId="0" animBg="1"/>
      <p:bldP spid="42" grpId="0"/>
      <p:bldP spid="9" grpId="0"/>
      <p:bldP spid="9" grpId="1"/>
      <p:bldP spid="156" grpId="0"/>
      <p:bldP spid="156" grpId="1"/>
      <p:bldP spid="157" grpId="0"/>
      <p:bldP spid="157" grpId="1"/>
      <p:bldP spid="169" grpId="0"/>
      <p:bldP spid="169" grpId="1"/>
      <p:bldP spid="176" grpId="0"/>
      <p:bldP spid="176" grpId="1"/>
      <p:bldP spid="177" grpId="0"/>
      <p:bldP spid="17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6694" y="1083022"/>
            <a:ext cx="539681" cy="588052"/>
            <a:chOff x="6738440" y="3052312"/>
            <a:chExt cx="539681" cy="58805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832827" y="3228408"/>
              <a:ext cx="445294" cy="4119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738440" y="3052312"/>
              <a:ext cx="190497" cy="2580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9692" y="729459"/>
            <a:ext cx="675159" cy="326464"/>
            <a:chOff x="6996348" y="2292568"/>
            <a:chExt cx="675159" cy="326464"/>
          </a:xfrm>
        </p:grpSpPr>
        <p:sp>
          <p:nvSpPr>
            <p:cNvPr id="9" name="U-Turn Arrow 8"/>
            <p:cNvSpPr/>
            <p:nvPr/>
          </p:nvSpPr>
          <p:spPr>
            <a:xfrm>
              <a:off x="7086675" y="2292568"/>
              <a:ext cx="584832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96348" y="2344411"/>
              <a:ext cx="239168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133350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 Give </a:t>
            </a:r>
            <a:r>
              <a:rPr lang="en-US" sz="1600" b="1" dirty="0">
                <a:solidFill>
                  <a:srgbClr val="0000FF"/>
                </a:solidFill>
              </a:rPr>
              <a:t>the geometric representations of 2</a:t>
            </a:r>
            <a:r>
              <a:rPr lang="en-US" sz="1600" b="1" i="1" dirty="0">
                <a:solidFill>
                  <a:srgbClr val="0000FF"/>
                </a:solidFill>
              </a:rPr>
              <a:t>x </a:t>
            </a:r>
            <a:r>
              <a:rPr lang="en-US" sz="1600" b="1" dirty="0">
                <a:solidFill>
                  <a:srgbClr val="0000FF"/>
                </a:solidFill>
              </a:rPr>
              <a:t>+ 9 = 0 as an equation :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(</a:t>
            </a:r>
            <a:r>
              <a:rPr lang="en-US" sz="1600" b="1" dirty="0">
                <a:solidFill>
                  <a:srgbClr val="0000FF"/>
                </a:solidFill>
              </a:rPr>
              <a:t>i) in one variable </a:t>
            </a:r>
            <a:r>
              <a:rPr lang="en-US" sz="1600" b="1" dirty="0" smtClean="0">
                <a:solidFill>
                  <a:srgbClr val="0000FF"/>
                </a:solidFill>
              </a:rPr>
              <a:t>		(</a:t>
            </a:r>
            <a:r>
              <a:rPr lang="en-US" sz="1600" b="1" dirty="0">
                <a:solidFill>
                  <a:srgbClr val="0000FF"/>
                </a:solidFill>
              </a:rPr>
              <a:t>ii) in two variables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4216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664" y="748510"/>
            <a:ext cx="1346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2882B"/>
                </a:solidFill>
                <a:sym typeface="Symbol"/>
              </a:rPr>
              <a:t>(</a:t>
            </a:r>
            <a:r>
              <a:rPr lang="en-US" sz="1600" b="1" dirty="0" err="1" smtClean="0">
                <a:solidFill>
                  <a:srgbClr val="02882B"/>
                </a:solidFill>
                <a:sym typeface="Symbol"/>
              </a:rPr>
              <a:t>i</a:t>
            </a:r>
            <a:r>
              <a:rPr lang="en-US" sz="1600" b="1" dirty="0" smtClean="0">
                <a:solidFill>
                  <a:srgbClr val="02882B"/>
                </a:solidFill>
                <a:sym typeface="Symbol"/>
              </a:rPr>
              <a:t>)    </a:t>
            </a:r>
            <a:r>
              <a:rPr lang="en-US" sz="1600" b="1" dirty="0" smtClean="0">
                <a:solidFill>
                  <a:srgbClr val="02882B"/>
                </a:solidFill>
              </a:rPr>
              <a:t>2x </a:t>
            </a:r>
            <a:r>
              <a:rPr lang="en-US" sz="1600" b="1" dirty="0">
                <a:solidFill>
                  <a:srgbClr val="02882B"/>
                </a:solidFill>
              </a:rPr>
              <a:t>+ 9 =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4664" y="1030719"/>
            <a:ext cx="73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 </a:t>
            </a:r>
            <a:r>
              <a:rPr lang="en-US" sz="1600" dirty="0" smtClean="0">
                <a:solidFill>
                  <a:prstClr val="black"/>
                </a:solidFill>
              </a:rPr>
              <a:t>2x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1030719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= - 9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664" y="1389670"/>
            <a:ext cx="877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 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x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4734" y="1275787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- 9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4881" y="1558947"/>
            <a:ext cx="3375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09236" y="149962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4664" y="1770670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 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x = - 4.5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7196" y="2082651"/>
            <a:ext cx="5799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 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sym typeface="Symbol"/>
              </a:rPr>
              <a:t>When x = </a:t>
            </a:r>
            <a:r>
              <a:rPr lang="en-US" sz="1600" dirty="0" smtClean="0">
                <a:solidFill>
                  <a:prstClr val="black"/>
                </a:solidFill>
              </a:rPr>
              <a:t>- 4.5 </a:t>
            </a:r>
            <a:r>
              <a:rPr lang="en-US" sz="1600" dirty="0">
                <a:solidFill>
                  <a:prstClr val="black"/>
                </a:solidFill>
              </a:rPr>
              <a:t>is treated as an equation in one </a:t>
            </a:r>
            <a:r>
              <a:rPr lang="en-US" sz="1600" dirty="0" smtClean="0">
                <a:solidFill>
                  <a:prstClr val="black"/>
                </a:solidFill>
              </a:rPr>
              <a:t>variable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66800" y="3287009"/>
            <a:ext cx="5343526" cy="76200"/>
            <a:chOff x="1219200" y="1619250"/>
            <a:chExt cx="5343526" cy="762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219200" y="1657350"/>
              <a:ext cx="534352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002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574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9718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290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8862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3434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800600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198746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655946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113146" y="16192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216026" y="34086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92276" y="34086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30426" y="34086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83606" y="34086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14447" y="340866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–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36646" y="34086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84669" y="34086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1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41869" y="34086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40015" y="34086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97215" y="34086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54415" y="340866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61059" y="2647950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882B"/>
                </a:solidFill>
              </a:rPr>
              <a:t>2x + 9 = 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31961" y="2969507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31961" y="339595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408295" y="3727718"/>
            <a:ext cx="8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2882B"/>
                </a:solidFill>
              </a:rPr>
              <a:t>x = – </a:t>
            </a:r>
            <a:r>
              <a:rPr lang="en-US" sz="1600" b="1" dirty="0">
                <a:solidFill>
                  <a:srgbClr val="02882B"/>
                </a:solidFill>
              </a:rPr>
              <a:t>4.5</a:t>
            </a:r>
          </a:p>
        </p:txBody>
      </p:sp>
      <p:sp>
        <p:nvSpPr>
          <p:cNvPr id="52" name="Cloud 51"/>
          <p:cNvSpPr/>
          <p:nvPr/>
        </p:nvSpPr>
        <p:spPr>
          <a:xfrm>
            <a:off x="2524560" y="617445"/>
            <a:ext cx="2482129" cy="1189229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solve this equation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2647" y="2348390"/>
            <a:ext cx="4904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The geometric representation will be on the number line.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Cloud 59"/>
          <p:cNvSpPr/>
          <p:nvPr/>
        </p:nvSpPr>
        <p:spPr>
          <a:xfrm>
            <a:off x="5162418" y="2109224"/>
            <a:ext cx="3151644" cy="128776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Let us draw a number line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61" name="Cloud 60"/>
          <p:cNvSpPr/>
          <p:nvPr/>
        </p:nvSpPr>
        <p:spPr>
          <a:xfrm>
            <a:off x="5100395" y="2922383"/>
            <a:ext cx="3151644" cy="1287764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-4.5 on number line represent 2x + 9 = 0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" grpId="0"/>
      <p:bldP spid="11" grpId="0"/>
      <p:bldP spid="12" grpId="0"/>
      <p:bldP spid="13" grpId="0"/>
      <p:bldP spid="14" grpId="0"/>
      <p:bldP spid="17" grpId="0"/>
      <p:bldP spid="22" grpId="0"/>
      <p:bldP spid="2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9" grpId="0"/>
      <p:bldP spid="52" grpId="0" animBg="1"/>
      <p:bldP spid="52" grpId="1" animBg="1"/>
      <p:bldP spid="54" grpId="0" build="p"/>
      <p:bldP spid="60" grpId="0" animBg="1"/>
      <p:bldP spid="60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2"/>
          <p:cNvSpPr txBox="1">
            <a:spLocks noChangeArrowheads="1"/>
          </p:cNvSpPr>
          <p:nvPr/>
        </p:nvSpPr>
        <p:spPr bwMode="auto">
          <a:xfrm>
            <a:off x="108016" y="139125"/>
            <a:ext cx="7492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Q.  </a:t>
            </a:r>
            <a:r>
              <a:rPr lang="en-US" sz="1600" b="1" dirty="0">
                <a:solidFill>
                  <a:srgbClr val="0000FF"/>
                </a:solidFill>
              </a:rPr>
              <a:t>Give the geometric representations of 2x + 9 = 0 as an equation :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 (ii) in two variables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80745" y="1858292"/>
            <a:ext cx="1269979" cy="412468"/>
          </a:xfrm>
          <a:prstGeom prst="roundRect">
            <a:avLst>
              <a:gd name="adj" fmla="val 17707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799631" y="1578527"/>
            <a:ext cx="578787" cy="570966"/>
            <a:chOff x="6735053" y="3059281"/>
            <a:chExt cx="578787" cy="570966"/>
          </a:xfrm>
        </p:grpSpPr>
        <p:cxnSp>
          <p:nvCxnSpPr>
            <p:cNvPr id="172" name="Straight Arrow Connector 171"/>
            <p:cNvCxnSpPr/>
            <p:nvPr/>
          </p:nvCxnSpPr>
          <p:spPr>
            <a:xfrm>
              <a:off x="6823302" y="3234959"/>
              <a:ext cx="490538" cy="3952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6735053" y="3059281"/>
              <a:ext cx="157435" cy="23461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89025" y="1215613"/>
            <a:ext cx="1299196" cy="320113"/>
            <a:chOff x="6956240" y="2298919"/>
            <a:chExt cx="1299196" cy="320113"/>
          </a:xfrm>
        </p:grpSpPr>
        <p:sp>
          <p:nvSpPr>
            <p:cNvPr id="223" name="U-Turn Arrow 222"/>
            <p:cNvSpPr/>
            <p:nvPr/>
          </p:nvSpPr>
          <p:spPr>
            <a:xfrm>
              <a:off x="7033712" y="2298919"/>
              <a:ext cx="1221724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6956240" y="2344411"/>
              <a:ext cx="326710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480957" y="1207770"/>
            <a:ext cx="1105849" cy="307413"/>
            <a:chOff x="6990514" y="2311619"/>
            <a:chExt cx="1105849" cy="307413"/>
          </a:xfrm>
        </p:grpSpPr>
        <p:sp>
          <p:nvSpPr>
            <p:cNvPr id="220" name="U-Turn Arrow 219"/>
            <p:cNvSpPr/>
            <p:nvPr/>
          </p:nvSpPr>
          <p:spPr>
            <a:xfrm>
              <a:off x="7086674" y="2311619"/>
              <a:ext cx="1009689" cy="194724"/>
            </a:xfrm>
            <a:prstGeom prst="uturnArrow">
              <a:avLst/>
            </a:prstGeom>
            <a:noFill/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6990514" y="2344411"/>
              <a:ext cx="245462" cy="2746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620" y="706219"/>
            <a:ext cx="580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Sol 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73256" y="706219"/>
            <a:ext cx="14503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CC"/>
                </a:solidFill>
              </a:rPr>
              <a:t>We know that, </a:t>
            </a:r>
          </a:p>
          <a:p>
            <a:r>
              <a:rPr lang="en-US" sz="1600" b="1" dirty="0">
                <a:solidFill>
                  <a:srgbClr val="02882B"/>
                </a:solidFill>
              </a:rPr>
              <a:t>        2x + 9 = 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5792" y="2262187"/>
            <a:ext cx="2822576" cy="1447679"/>
            <a:chOff x="-1" y="960"/>
            <a:chExt cx="1778" cy="809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0" y="96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0" y="1247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0" y="146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" y="1769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-1" y="964"/>
              <a:ext cx="2" cy="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88" y="963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776" y="963"/>
              <a:ext cx="0" cy="8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4" y="963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332" y="963"/>
              <a:ext cx="0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06211" y="237744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01402" y="279559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677861" y="3197366"/>
                <a:ext cx="6399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x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y)</a:t>
                </a:r>
              </a:p>
            </p:txBody>
          </p:sp>
        </mc:Choice>
        <mc:Fallback xmlns="">
          <p:sp>
            <p:nvSpPr>
              <p:cNvPr id="31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1" y="3197366"/>
                <a:ext cx="63991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619" t="-8333" r="-7619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1500692" y="2238375"/>
                <a:ext cx="498855" cy="55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</m:t>
                          </m:r>
                        </m:num>
                        <m:den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692" y="2238375"/>
                <a:ext cx="498855" cy="5533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599276" y="279559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1400642" y="3197366"/>
                <a:ext cx="768159" cy="484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0642" y="3197366"/>
                <a:ext cx="768159" cy="484043"/>
              </a:xfrm>
              <a:prstGeom prst="rect">
                <a:avLst/>
              </a:prstGeom>
              <a:blipFill rotWithShape="1">
                <a:blip r:embed="rId5"/>
                <a:stretch>
                  <a:fillRect l="-7143" r="-5556" b="-88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2208335" y="2238375"/>
                <a:ext cx="498855" cy="55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</m:t>
                          </m:r>
                        </m:num>
                        <m:den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335" y="2238375"/>
                <a:ext cx="498855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06919" y="279559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2007867" y="3197366"/>
                <a:ext cx="821059" cy="484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2)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7867" y="3197366"/>
                <a:ext cx="821059" cy="484043"/>
              </a:xfrm>
              <a:prstGeom prst="rect">
                <a:avLst/>
              </a:prstGeom>
              <a:blipFill rotWithShape="1">
                <a:blip r:embed="rId7"/>
                <a:stretch>
                  <a:fillRect r="-5926" b="-88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2909375" y="2238375"/>
                <a:ext cx="498855" cy="553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−9</m:t>
                          </m:r>
                        </m:num>
                        <m:den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9375" y="2238375"/>
                <a:ext cx="498855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972693" y="2795590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-2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0"/>
              <p:cNvSpPr txBox="1">
                <a:spLocks noChangeArrowheads="1"/>
              </p:cNvSpPr>
              <p:nvPr/>
            </p:nvSpPr>
            <p:spPr bwMode="auto">
              <a:xfrm>
                <a:off x="2728911" y="3197366"/>
                <a:ext cx="891591" cy="484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-2)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8911" y="3197366"/>
                <a:ext cx="891591" cy="484043"/>
              </a:xfrm>
              <a:prstGeom prst="rect">
                <a:avLst/>
              </a:prstGeom>
              <a:blipFill rotWithShape="1">
                <a:blip r:embed="rId8"/>
                <a:stretch>
                  <a:fillRect r="-5479" b="-88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/>
          <p:cNvSpPr/>
          <p:nvPr/>
        </p:nvSpPr>
        <p:spPr>
          <a:xfrm>
            <a:off x="739139" y="1510059"/>
            <a:ext cx="586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2x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4" name="Text Box 140"/>
          <p:cNvSpPr txBox="1">
            <a:spLocks noChangeArrowheads="1"/>
          </p:cNvSpPr>
          <p:nvPr/>
        </p:nvSpPr>
        <p:spPr bwMode="auto">
          <a:xfrm>
            <a:off x="328902" y="1510059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grpSp>
        <p:nvGrpSpPr>
          <p:cNvPr id="82" name="Group 85"/>
          <p:cNvGrpSpPr/>
          <p:nvPr/>
        </p:nvGrpSpPr>
        <p:grpSpPr>
          <a:xfrm>
            <a:off x="4343400" y="-19050"/>
            <a:ext cx="4499052" cy="4895850"/>
            <a:chOff x="4492548" y="1346392"/>
            <a:chExt cx="4499052" cy="4861050"/>
          </a:xfrm>
        </p:grpSpPr>
        <p:pic>
          <p:nvPicPr>
            <p:cNvPr id="83" name="Picture 82" descr="graph.jpg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95800" y="1346392"/>
              <a:ext cx="4495800" cy="48112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85" name="Straight Arrow Connector 84"/>
            <p:cNvCxnSpPr/>
            <p:nvPr/>
          </p:nvCxnSpPr>
          <p:spPr>
            <a:xfrm rot="5400000">
              <a:off x="4674394" y="3733800"/>
              <a:ext cx="411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732020" y="3749040"/>
              <a:ext cx="3931920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8628164" y="3581400"/>
              <a:ext cx="304892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3735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46907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69366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50411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27950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951789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80391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08993" y="3695749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67500" y="3680460"/>
              <a:ext cx="2824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</a:rPr>
                <a:t>0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244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530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72998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975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2610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38820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81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03955" y="369574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90568" y="3426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90568" y="32228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90568" y="3045022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90568" y="2870200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90568" y="2673548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0568" y="2492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90568" y="21115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0568" y="1921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00800" y="1749623"/>
              <a:ext cx="3674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0568" y="2302073"/>
              <a:ext cx="27603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428657" y="3792734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414368" y="395722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–2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414368" y="4148133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–3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14368" y="4328692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–4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14368" y="4541416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–5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14368" y="4916690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–7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4368" y="4719637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–6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414368" y="5081585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–8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14368" y="5257799"/>
              <a:ext cx="36580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–9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24600" y="5443541"/>
              <a:ext cx="457176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–10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91300" y="1368028"/>
              <a:ext cx="296876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583680" y="5714999"/>
              <a:ext cx="354584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Y</a:t>
              </a:r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</a:endParaRPr>
            </a:p>
          </p:txBody>
        </p:sp>
        <p:sp>
          <p:nvSpPr>
            <p:cNvPr id="127" name="Text Box 5"/>
            <p:cNvSpPr txBox="1">
              <a:spLocks noChangeArrowheads="1"/>
            </p:cNvSpPr>
            <p:nvPr/>
          </p:nvSpPr>
          <p:spPr bwMode="auto">
            <a:xfrm>
              <a:off x="7048500" y="1599745"/>
              <a:ext cx="1675202" cy="4112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Scale : 1 cm = 1 unit</a:t>
              </a:r>
            </a:p>
            <a:p>
              <a:pPr>
                <a:lnSpc>
                  <a:spcPct val="80000"/>
                </a:lnSpc>
              </a:pPr>
              <a:r>
                <a:rPr lang="en-US" sz="1200" b="1" dirty="0" smtClean="0">
                  <a:solidFill>
                    <a:prstClr val="black"/>
                  </a:solidFill>
                </a:rPr>
                <a:t>            on both the axes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492548" y="3566160"/>
              <a:ext cx="362600" cy="49244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cap="all" dirty="0" smtClean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</a:rPr>
                <a:t>X</a:t>
              </a:r>
              <a:r>
                <a:rPr lang="en-US" cap="all" dirty="0">
                  <a:ln w="9000" cmpd="sng">
                    <a:solidFill>
                      <a:srgbClr val="8064A2">
                        <a:shade val="50000"/>
                        <a:satMod val="1200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Symbol" pitchFamily="18" charset="2"/>
                  <a:sym typeface="Symbol"/>
                </a:rPr>
                <a:t></a:t>
              </a:r>
              <a:endParaRPr lang="en-US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Symbol" pitchFamily="18" charset="2"/>
              </a:endParaRPr>
            </a:p>
          </p:txBody>
        </p:sp>
      </p:grpSp>
      <p:grpSp>
        <p:nvGrpSpPr>
          <p:cNvPr id="140" name="Group 235"/>
          <p:cNvGrpSpPr/>
          <p:nvPr/>
        </p:nvGrpSpPr>
        <p:grpSpPr>
          <a:xfrm>
            <a:off x="5540357" y="2368861"/>
            <a:ext cx="84499" cy="70004"/>
            <a:chOff x="6647186" y="3067050"/>
            <a:chExt cx="93339" cy="93339"/>
          </a:xfrm>
        </p:grpSpPr>
        <p:sp>
          <p:nvSpPr>
            <p:cNvPr id="141" name="Oval 140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852989" y="2019998"/>
                <a:ext cx="756938" cy="402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prstClr val="black"/>
                    </a:solidFill>
                  </a:rPr>
                  <a:t>, 0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)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989" y="2019998"/>
                <a:ext cx="756938" cy="402482"/>
              </a:xfrm>
              <a:prstGeom prst="rect">
                <a:avLst/>
              </a:prstGeom>
              <a:blipFill rotWithShape="1">
                <a:blip r:embed="rId11"/>
                <a:stretch>
                  <a:fillRect l="-1613" r="-2419"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68"/>
          <p:cNvGrpSpPr/>
          <p:nvPr/>
        </p:nvGrpSpPr>
        <p:grpSpPr>
          <a:xfrm>
            <a:off x="5541189" y="1994183"/>
            <a:ext cx="82834" cy="70004"/>
            <a:chOff x="6647186" y="3067050"/>
            <a:chExt cx="93339" cy="93339"/>
          </a:xfrm>
        </p:grpSpPr>
        <p:sp>
          <p:nvSpPr>
            <p:cNvPr id="146" name="Oval 145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5596388" y="1824036"/>
                <a:ext cx="748923" cy="402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</a:rPr>
                  <a:t>B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prstClr val="black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2)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88" y="1824036"/>
                <a:ext cx="748923" cy="402482"/>
              </a:xfrm>
              <a:prstGeom prst="rect">
                <a:avLst/>
              </a:prstGeom>
              <a:blipFill rotWithShape="1">
                <a:blip r:embed="rId12"/>
                <a:stretch>
                  <a:fillRect l="-1626" r="-2439"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68"/>
          <p:cNvGrpSpPr/>
          <p:nvPr/>
        </p:nvGrpSpPr>
        <p:grpSpPr>
          <a:xfrm>
            <a:off x="5540783" y="2738444"/>
            <a:ext cx="83662" cy="70004"/>
            <a:chOff x="6647186" y="3067050"/>
            <a:chExt cx="93339" cy="93339"/>
          </a:xfrm>
        </p:grpSpPr>
        <p:sp>
          <p:nvSpPr>
            <p:cNvPr id="152" name="Oval 151"/>
            <p:cNvSpPr/>
            <p:nvPr/>
          </p:nvSpPr>
          <p:spPr>
            <a:xfrm flipV="1">
              <a:off x="6670996" y="30927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 flipV="1">
              <a:off x="6647186" y="3067050"/>
              <a:ext cx="93339" cy="93339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4810124" y="2574131"/>
                <a:ext cx="797013" cy="402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</a:rPr>
                  <a:t>C</a:t>
                </a:r>
                <a:r>
                  <a:rPr lang="en-US" sz="1400" b="1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prstClr val="black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-2)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4" y="2574131"/>
                <a:ext cx="797013" cy="402482"/>
              </a:xfrm>
              <a:prstGeom prst="rect">
                <a:avLst/>
              </a:prstGeom>
              <a:blipFill rotWithShape="1">
                <a:blip r:embed="rId13"/>
                <a:stretch>
                  <a:fillRect l="-1527" r="-2290"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5581648" y="1200150"/>
            <a:ext cx="0" cy="2057400"/>
          </a:xfrm>
          <a:prstGeom prst="straightConnector1">
            <a:avLst/>
          </a:prstGeom>
          <a:ln w="1270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94082" y="1442422"/>
                <a:ext cx="1317990" cy="2767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33CC"/>
                    </a:solidFill>
                  </a:rPr>
                  <a:t>When y = 0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−9 −0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−0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082" y="1442422"/>
                <a:ext cx="1317990" cy="2767296"/>
              </a:xfrm>
              <a:prstGeom prst="rect">
                <a:avLst/>
              </a:prstGeom>
              <a:blipFill rotWithShape="1">
                <a:blip r:embed="rId14"/>
                <a:stretch>
                  <a:fillRect l="-4167" t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5715000" y="1417320"/>
                <a:ext cx="1265090" cy="2767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33CC"/>
                    </a:solidFill>
                  </a:rPr>
                  <a:t>When y = 2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−0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−0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417320"/>
                <a:ext cx="1265090" cy="2767296"/>
              </a:xfrm>
              <a:prstGeom prst="rect">
                <a:avLst/>
              </a:prstGeom>
              <a:blipFill rotWithShape="1">
                <a:blip r:embed="rId15"/>
                <a:stretch>
                  <a:fillRect l="-4348" t="-1104" r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7315200" y="1417320"/>
                <a:ext cx="1440181" cy="2767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33CC"/>
                    </a:solidFill>
                  </a:rPr>
                  <a:t>When y = -2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−0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sz="24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−0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x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−9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17320"/>
                <a:ext cx="1440181" cy="2767296"/>
              </a:xfrm>
              <a:prstGeom prst="rect">
                <a:avLst/>
              </a:prstGeom>
              <a:blipFill rotWithShape="1">
                <a:blip r:embed="rId16"/>
                <a:stretch>
                  <a:fillRect l="-3390" t="-1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1188720" y="1510059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- 9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516380" y="1510059"/>
            <a:ext cx="55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- 0 y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2912452" y="239111"/>
            <a:ext cx="2890518" cy="1293430"/>
            <a:chOff x="365090" y="3510727"/>
            <a:chExt cx="1636143" cy="758094"/>
          </a:xfrm>
        </p:grpSpPr>
        <p:sp>
          <p:nvSpPr>
            <p:cNvPr id="181" name="Cloud Callout 180"/>
            <p:cNvSpPr/>
            <p:nvPr/>
          </p:nvSpPr>
          <p:spPr>
            <a:xfrm>
              <a:off x="365090" y="3510727"/>
              <a:ext cx="1636143" cy="758094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5370" y="3636215"/>
              <a:ext cx="1376215" cy="459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prepare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table of coordinates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for this equation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743200" y="0"/>
            <a:ext cx="3918477" cy="1728790"/>
            <a:chOff x="254726" y="3383141"/>
            <a:chExt cx="2218006" cy="1013263"/>
          </a:xfrm>
        </p:grpSpPr>
        <p:sp>
          <p:nvSpPr>
            <p:cNvPr id="185" name="Cloud Callout 184"/>
            <p:cNvSpPr/>
            <p:nvPr/>
          </p:nvSpPr>
          <p:spPr>
            <a:xfrm>
              <a:off x="254726" y="3383141"/>
              <a:ext cx="2218006" cy="1013263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0058" y="3552662"/>
              <a:ext cx="2078182" cy="73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But for making this table,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We have to 1</a:t>
              </a:r>
              <a:r>
                <a:rPr lang="en-US" sz="15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st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in the form of</a:t>
              </a:r>
            </a:p>
            <a:p>
              <a:pPr algn="ctr"/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something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or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=something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047999" y="285749"/>
            <a:ext cx="2590801" cy="1142999"/>
            <a:chOff x="355544" y="3471070"/>
            <a:chExt cx="1466491" cy="669925"/>
          </a:xfrm>
        </p:grpSpPr>
        <p:sp>
          <p:nvSpPr>
            <p:cNvPr id="189" name="Cloud Callout 188"/>
            <p:cNvSpPr/>
            <p:nvPr/>
          </p:nvSpPr>
          <p:spPr>
            <a:xfrm>
              <a:off x="355544" y="3471070"/>
              <a:ext cx="1466491" cy="669925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3815" y="3629498"/>
              <a:ext cx="1173080" cy="32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see,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How we do this….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667000" y="114300"/>
            <a:ext cx="4038600" cy="1485899"/>
            <a:chOff x="139884" y="3404078"/>
            <a:chExt cx="2286000" cy="870902"/>
          </a:xfrm>
        </p:grpSpPr>
        <p:sp>
          <p:nvSpPr>
            <p:cNvPr id="193" name="Cloud Callout 192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74358"/>
                <a:gd name="adj2" fmla="val 30851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39884" y="3538063"/>
              <a:ext cx="2286000" cy="5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If we have to write this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Equation as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x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=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Then shift the term having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y</a:t>
              </a:r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to the </a:t>
              </a:r>
              <a:r>
                <a:rPr lang="en-US" sz="15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R.H.S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971800" y="57150"/>
            <a:ext cx="3810000" cy="1543050"/>
            <a:chOff x="193047" y="3404078"/>
            <a:chExt cx="2286000" cy="870902"/>
          </a:xfrm>
        </p:grpSpPr>
        <p:sp>
          <p:nvSpPr>
            <p:cNvPr id="202" name="Cloud Callout 201"/>
            <p:cNvSpPr/>
            <p:nvPr/>
          </p:nvSpPr>
          <p:spPr>
            <a:xfrm>
              <a:off x="226148" y="3404078"/>
              <a:ext cx="2156604" cy="870902"/>
            </a:xfrm>
            <a:prstGeom prst="cloudCallout">
              <a:avLst>
                <a:gd name="adj1" fmla="val -85806"/>
                <a:gd name="adj2" fmla="val 5060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93047" y="3586860"/>
              <a:ext cx="2286000" cy="57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whichever variable is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 R.H.S. we will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Assume the values for that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variable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971799" y="209549"/>
            <a:ext cx="3413766" cy="1445896"/>
            <a:chOff x="139884" y="3315722"/>
            <a:chExt cx="2381697" cy="957992"/>
          </a:xfrm>
        </p:grpSpPr>
        <p:sp>
          <p:nvSpPr>
            <p:cNvPr id="205" name="Cloud Callout 204"/>
            <p:cNvSpPr/>
            <p:nvPr/>
          </p:nvSpPr>
          <p:spPr>
            <a:xfrm>
              <a:off x="139884" y="3315722"/>
              <a:ext cx="2372264" cy="957992"/>
            </a:xfrm>
            <a:prstGeom prst="cloudCallout">
              <a:avLst>
                <a:gd name="adj1" fmla="val -74358"/>
                <a:gd name="adj2" fmla="val 78809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/>
                <p:cNvSpPr txBox="1"/>
                <p:nvPr/>
              </p:nvSpPr>
              <p:spPr>
                <a:xfrm>
                  <a:off x="235581" y="3477282"/>
                  <a:ext cx="2286000" cy="660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Now let us substitute these</a:t>
                  </a:r>
                </a:p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Assumed values of y in the</a:t>
                  </a:r>
                </a:p>
                <a:p>
                  <a:pPr algn="ctr"/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Equation x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sz="1500" b="1" dirty="0" smtClean="0">
                      <a:solidFill>
                        <a:prstClr val="white"/>
                      </a:solidFill>
                      <a:latin typeface="Bookman Old Style" panose="02050604050505020204" pitchFamily="18" charset="0"/>
                    </a:rPr>
                    <a:t> - 0y</a:t>
                  </a:r>
                </a:p>
              </p:txBody>
            </p:sp>
          </mc:Choice>
          <mc:Fallback xmlns=""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81" y="3477282"/>
                  <a:ext cx="2286000" cy="66065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122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oup 216"/>
          <p:cNvGrpSpPr/>
          <p:nvPr/>
        </p:nvGrpSpPr>
        <p:grpSpPr>
          <a:xfrm>
            <a:off x="3200400" y="3486150"/>
            <a:ext cx="3352800" cy="1257302"/>
            <a:chOff x="211750" y="3404077"/>
            <a:chExt cx="2286000" cy="821670"/>
          </a:xfrm>
        </p:grpSpPr>
        <p:sp>
          <p:nvSpPr>
            <p:cNvPr id="218" name="Cloud Callout 217"/>
            <p:cNvSpPr/>
            <p:nvPr/>
          </p:nvSpPr>
          <p:spPr>
            <a:xfrm>
              <a:off x="226147" y="3404077"/>
              <a:ext cx="2167694" cy="821670"/>
            </a:xfrm>
            <a:prstGeom prst="cloudCallout">
              <a:avLst>
                <a:gd name="adj1" fmla="val -73858"/>
                <a:gd name="adj2" fmla="val -89144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1750" y="3586669"/>
              <a:ext cx="2286000" cy="51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Now let us plot the points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In these table on </a:t>
              </a:r>
            </a:p>
            <a:p>
              <a:pPr algn="ctr"/>
              <a:r>
                <a:rPr lang="en-US" sz="15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 graph paper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loud 236"/>
              <p:cNvSpPr/>
              <p:nvPr/>
            </p:nvSpPr>
            <p:spPr>
              <a:xfrm>
                <a:off x="1371600" y="3181350"/>
                <a:ext cx="4036567" cy="1777204"/>
              </a:xfrm>
              <a:prstGeom prst="cloud">
                <a:avLst/>
              </a:prstGeom>
              <a:solidFill>
                <a:srgbClr val="482D7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  <a:latin typeface="Comic Sans MS" pitchFamily="66" charset="0"/>
                  </a:rPr>
                  <a:t>On graph paper 1st plot </a:t>
                </a:r>
                <a:r>
                  <a:rPr lang="en-US" b="1" dirty="0" smtClean="0">
                    <a:solidFill>
                      <a:prstClr val="white"/>
                    </a:solidFill>
                    <a:latin typeface="Comic Sans MS" pitchFamily="66" charset="0"/>
                  </a:rPr>
                  <a:t>A</a:t>
                </a:r>
                <a:r>
                  <a:rPr lang="en-US" b="1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prstClr val="white"/>
                    </a:solidFill>
                  </a:rPr>
                  <a:t>, </a:t>
                </a:r>
                <a:r>
                  <a:rPr lang="en-US" b="1" dirty="0" smtClean="0">
                    <a:solidFill>
                      <a:prstClr val="white"/>
                    </a:solidFill>
                  </a:rPr>
                  <a:t>0)</a:t>
                </a:r>
                <a:r>
                  <a:rPr lang="en-US" b="1" dirty="0">
                    <a:solidFill>
                      <a:prstClr val="white"/>
                    </a:solidFill>
                  </a:rPr>
                  <a:t> </a:t>
                </a:r>
                <a:r>
                  <a:rPr lang="en-US" b="1" dirty="0" err="1" smtClean="0">
                    <a:solidFill>
                      <a:prstClr val="white"/>
                    </a:solidFill>
                    <a:latin typeface="Comic Sans MS" pitchFamily="66" charset="0"/>
                  </a:rPr>
                  <a:t>i.e</a:t>
                </a:r>
                <a:endParaRPr lang="en-US" b="1" dirty="0">
                  <a:solidFill>
                    <a:prstClr val="white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en-US" b="1" dirty="0">
                    <a:solidFill>
                      <a:prstClr val="white"/>
                    </a:solidFill>
                    <a:latin typeface="Comic Sans MS" pitchFamily="66" charset="0"/>
                  </a:rPr>
                  <a:t>On X axis plot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white"/>
                    </a:solidFill>
                    <a:latin typeface="Comic Sans MS" pitchFamily="66" charset="0"/>
                  </a:rPr>
                  <a:t> </a:t>
                </a:r>
                <a:r>
                  <a:rPr lang="en-US" b="1" dirty="0">
                    <a:solidFill>
                      <a:prstClr val="white"/>
                    </a:solidFill>
                    <a:latin typeface="Comic Sans MS" pitchFamily="66" charset="0"/>
                  </a:rPr>
                  <a:t>and on Y axis plot 0</a:t>
                </a:r>
              </a:p>
            </p:txBody>
          </p:sp>
        </mc:Choice>
        <mc:Fallback xmlns="">
          <p:sp>
            <p:nvSpPr>
              <p:cNvPr id="237" name="Cloud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81350"/>
                <a:ext cx="4036567" cy="1777204"/>
              </a:xfrm>
              <a:prstGeom prst="cloud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loud 237"/>
              <p:cNvSpPr/>
              <p:nvPr/>
            </p:nvSpPr>
            <p:spPr>
              <a:xfrm>
                <a:off x="2133600" y="3333750"/>
                <a:ext cx="2613665" cy="810366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Now plot B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14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prstClr val="white"/>
                    </a:solidFill>
                  </a:rPr>
                  <a:t>, 2)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38" name="Cloud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333750"/>
                <a:ext cx="2613665" cy="810366"/>
              </a:xfrm>
              <a:prstGeom prst="cloud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Cloud 238"/>
          <p:cNvSpPr/>
          <p:nvPr/>
        </p:nvSpPr>
        <p:spPr>
          <a:xfrm>
            <a:off x="1066800" y="3333750"/>
            <a:ext cx="4526280" cy="1383803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Now draw a straight line passing through these points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</a:rPr>
              <a:t>A,B and C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40" name="Cloud 239"/>
          <p:cNvSpPr/>
          <p:nvPr/>
        </p:nvSpPr>
        <p:spPr>
          <a:xfrm>
            <a:off x="1676400" y="3073834"/>
            <a:ext cx="3312409" cy="1394465"/>
          </a:xfrm>
          <a:prstGeom prst="cloud">
            <a:avLst/>
          </a:prstGeom>
          <a:solidFill>
            <a:srgbClr val="482D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</a:rPr>
              <a:t>Write the equation on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loud 240"/>
              <p:cNvSpPr/>
              <p:nvPr/>
            </p:nvSpPr>
            <p:spPr>
              <a:xfrm>
                <a:off x="2007489" y="3181350"/>
                <a:ext cx="2774442" cy="810366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Now plot C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prstClr val="white"/>
                    </a:solidFill>
                  </a:rPr>
                  <a:t>, </a:t>
                </a:r>
                <a:r>
                  <a:rPr lang="en-US" sz="1400" b="1" dirty="0" smtClean="0">
                    <a:solidFill>
                      <a:prstClr val="white"/>
                    </a:solidFill>
                  </a:rPr>
                  <a:t>2</a:t>
                </a:r>
                <a:r>
                  <a:rPr lang="en-US" sz="1400" b="1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1" name="Cloud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89" y="3181350"/>
                <a:ext cx="2774442" cy="810366"/>
              </a:xfrm>
              <a:prstGeom prst="cloud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Cloud Callout 147"/>
          <p:cNvSpPr/>
          <p:nvPr/>
        </p:nvSpPr>
        <p:spPr>
          <a:xfrm>
            <a:off x="4844747" y="514350"/>
            <a:ext cx="2752443" cy="891403"/>
          </a:xfrm>
          <a:prstGeom prst="cloudCallout">
            <a:avLst>
              <a:gd name="adj1" fmla="val -90143"/>
              <a:gd name="adj2" fmla="val -802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Let us represent 2x + 9 = 0</a:t>
            </a:r>
          </a:p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with two variable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Cloud Callout 148"/>
          <p:cNvSpPr/>
          <p:nvPr/>
        </p:nvSpPr>
        <p:spPr>
          <a:xfrm>
            <a:off x="4866518" y="666750"/>
            <a:ext cx="2752443" cy="891403"/>
          </a:xfrm>
          <a:prstGeom prst="cloudCallout">
            <a:avLst>
              <a:gd name="adj1" fmla="val -120843"/>
              <a:gd name="adj2" fmla="val 464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can be written as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25836" y="1200150"/>
            <a:ext cx="1731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    </a:t>
            </a:r>
            <a:r>
              <a:rPr lang="en-US" sz="1600" dirty="0" smtClean="0">
                <a:solidFill>
                  <a:prstClr val="black"/>
                </a:solidFill>
              </a:rPr>
              <a:t>2x </a:t>
            </a:r>
            <a:r>
              <a:rPr lang="en-US" sz="1600" dirty="0">
                <a:solidFill>
                  <a:prstClr val="black"/>
                </a:solidFill>
              </a:rPr>
              <a:t>+ 0y + 9 = 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98522" y="1867817"/>
            <a:ext cx="427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x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9" name="Text Box 140"/>
          <p:cNvSpPr txBox="1">
            <a:spLocks noChangeArrowheads="1"/>
          </p:cNvSpPr>
          <p:nvPr/>
        </p:nvSpPr>
        <p:spPr bwMode="auto">
          <a:xfrm>
            <a:off x="328902" y="1867817"/>
            <a:ext cx="360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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245391" y="1775997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- 9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303919" y="2058523"/>
            <a:ext cx="719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1447800" y="1987929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sym typeface="Symbol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538815" y="1766682"/>
            <a:ext cx="556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- 0 y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 rot="16200000">
            <a:off x="5119328" y="1493980"/>
            <a:ext cx="663335" cy="166325"/>
          </a:xfrm>
          <a:prstGeom prst="roundRect">
            <a:avLst>
              <a:gd name="adj" fmla="val 17707"/>
            </a:avLst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5032316" y="1478530"/>
            <a:ext cx="752050" cy="209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2x + 9 = 0</a:t>
            </a:r>
          </a:p>
        </p:txBody>
      </p:sp>
    </p:spTree>
    <p:extLst>
      <p:ext uri="{BB962C8B-B14F-4D97-AF65-F5344CB8AC3E}">
        <p14:creationId xmlns:p14="http://schemas.microsoft.com/office/powerpoint/2010/main" val="4023985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00"/>
                            </p:stCondLst>
                            <p:childTnLst>
                              <p:par>
                                <p:cTn id="4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5" grpId="1" animBg="1"/>
      <p:bldP spid="3" grpId="0"/>
      <p:bldP spid="5" grpId="0" build="p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3" grpId="0"/>
      <p:bldP spid="164" grpId="0"/>
      <p:bldP spid="144" grpId="0"/>
      <p:bldP spid="150" grpId="0"/>
      <p:bldP spid="154" grpId="0"/>
      <p:bldP spid="6" grpId="0" build="allAtOnce"/>
      <p:bldP spid="170" grpId="0" build="allAtOnce"/>
      <p:bldP spid="171" grpId="0" build="allAtOnce"/>
      <p:bldP spid="173" grpId="0"/>
      <p:bldP spid="178" grpId="0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148" grpId="0" animBg="1"/>
      <p:bldP spid="148" grpId="1" animBg="1"/>
      <p:bldP spid="149" grpId="0" animBg="1"/>
      <p:bldP spid="149" grpId="1" animBg="1"/>
      <p:bldP spid="155" grpId="0"/>
      <p:bldP spid="158" grpId="0"/>
      <p:bldP spid="159" grpId="0"/>
      <p:bldP spid="160" grpId="0"/>
      <p:bldP spid="165" grpId="0"/>
      <p:bldP spid="166" grpId="0"/>
      <p:bldP spid="175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95185" y="1971586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6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2108</Words>
  <Application>Microsoft Office PowerPoint</Application>
  <PresentationFormat>On-screen Show (16:9)</PresentationFormat>
  <Paragraphs>576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Times New Roman</vt:lpstr>
      <vt:lpstr>Office Theme</vt:lpstr>
      <vt:lpstr>2_Office Theme</vt:lpstr>
      <vt:lpstr>1_Office Theme</vt:lpstr>
      <vt:lpstr>3_Office Theme</vt:lpstr>
      <vt:lpstr>4_Office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</cp:revision>
  <dcterms:created xsi:type="dcterms:W3CDTF">2015-03-31T08:08:37Z</dcterms:created>
  <dcterms:modified xsi:type="dcterms:W3CDTF">2022-04-23T03:48:25Z</dcterms:modified>
</cp:coreProperties>
</file>