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292" r:id="rId3"/>
    <p:sldId id="293" r:id="rId4"/>
    <p:sldId id="316" r:id="rId5"/>
    <p:sldId id="294" r:id="rId6"/>
    <p:sldId id="295" r:id="rId7"/>
    <p:sldId id="317" r:id="rId8"/>
    <p:sldId id="304" r:id="rId9"/>
    <p:sldId id="306" r:id="rId10"/>
    <p:sldId id="318" r:id="rId11"/>
    <p:sldId id="302" r:id="rId12"/>
    <p:sldId id="303" r:id="rId13"/>
    <p:sldId id="319" r:id="rId14"/>
    <p:sldId id="276" r:id="rId15"/>
    <p:sldId id="320" r:id="rId16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99"/>
    <a:srgbClr val="00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8" autoAdjust="0"/>
    <p:restoredTop sz="97382" autoAdjust="0"/>
  </p:normalViewPr>
  <p:slideViewPr>
    <p:cSldViewPr>
      <p:cViewPr varScale="1">
        <p:scale>
          <a:sx n="145" d="100"/>
          <a:sy n="145" d="100"/>
        </p:scale>
        <p:origin x="246" y="114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F5E61-BBC7-4548-ADC6-ADAF9C87151E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C443C-F585-4332-AF28-0ABF71F8DD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443C-F585-4332-AF28-0ABF71F8DD0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4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443C-F585-4332-AF28-0ABF71F8DD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6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F1C2-B995-4F4E-A1F1-B7D096B3D6C5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7EAB-D939-481D-B3D3-094F27C85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964531"/>
            <a:ext cx="3257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askerville Old Face" panose="02020602080505020303" pitchFamily="18" charset="0"/>
              </a:rPr>
              <a:t>Module 7</a:t>
            </a:r>
            <a:endParaRPr lang="en-IN" sz="6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7381" y="1964531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odoni MT" panose="02070603080606020203" pitchFamily="18" charset="0"/>
              </a:rPr>
              <a:t>Module 10</a:t>
            </a:r>
            <a:endParaRPr lang="en-IN" sz="6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63910" y="3509786"/>
            <a:ext cx="219914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3085797" y="3148366"/>
            <a:ext cx="848531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44512" y="3511155"/>
            <a:ext cx="219914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5776" y="3126804"/>
            <a:ext cx="3320466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6728" y="3141823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ookman Old Style"/>
              </a:rPr>
              <a:t>The distance from the </a:t>
            </a:r>
            <a:r>
              <a:rPr lang="en-US" dirty="0" err="1">
                <a:latin typeface="Bookman Old Style"/>
              </a:rPr>
              <a:t>c</a:t>
            </a:r>
            <a:r>
              <a:rPr lang="en-US" dirty="0" err="1" smtClean="0">
                <a:latin typeface="Bookman Old Style"/>
              </a:rPr>
              <a:t>entre</a:t>
            </a:r>
            <a:r>
              <a:rPr lang="en-US" dirty="0" smtClean="0">
                <a:latin typeface="Bookman Old Style"/>
              </a:rPr>
              <a:t> </a:t>
            </a:r>
            <a:r>
              <a:rPr lang="en-US" dirty="0">
                <a:latin typeface="Bookman Old Style"/>
              </a:rPr>
              <a:t>to a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6869" y="3511155"/>
            <a:ext cx="365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/>
              </a:rPr>
              <a:t>point on </a:t>
            </a:r>
            <a:r>
              <a:rPr lang="en-US" dirty="0">
                <a:latin typeface="Bookman Old Style"/>
              </a:rPr>
              <a:t>the circle is called </a:t>
            </a:r>
            <a:r>
              <a:rPr lang="en-US" dirty="0" smtClean="0">
                <a:latin typeface="Bookman Old Style"/>
              </a:rPr>
              <a:t>the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76728" y="3141823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Bookman Old Style"/>
              </a:rPr>
              <a:t>The distance from the </a:t>
            </a:r>
            <a:r>
              <a:rPr lang="en-US" dirty="0" err="1">
                <a:solidFill>
                  <a:srgbClr val="C00000"/>
                </a:solidFill>
                <a:latin typeface="Bookman Old Style"/>
              </a:rPr>
              <a:t>c</a:t>
            </a:r>
            <a:r>
              <a:rPr lang="en-US" dirty="0" err="1" smtClean="0">
                <a:solidFill>
                  <a:srgbClr val="C00000"/>
                </a:solidFill>
                <a:latin typeface="Bookman Old Style"/>
              </a:rPr>
              <a:t>entre</a:t>
            </a:r>
            <a:r>
              <a:rPr lang="en-US" dirty="0" smtClean="0">
                <a:solidFill>
                  <a:srgbClr val="C00000"/>
                </a:solidFill>
                <a:latin typeface="Bookman Old Style"/>
              </a:rPr>
              <a:t> </a:t>
            </a:r>
            <a:r>
              <a:rPr lang="en-US" dirty="0">
                <a:solidFill>
                  <a:srgbClr val="C00000"/>
                </a:solidFill>
                <a:latin typeface="Bookman Old Style"/>
              </a:rPr>
              <a:t>to a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6869" y="3511155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Bookman Old Style"/>
              </a:rPr>
              <a:t>point on </a:t>
            </a:r>
            <a:r>
              <a:rPr lang="en-US" dirty="0">
                <a:solidFill>
                  <a:srgbClr val="C00000"/>
                </a:solidFill>
                <a:latin typeface="Bookman Old Style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Bookman Old Style"/>
              </a:rPr>
              <a:t>circle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042391" y="3042089"/>
            <a:ext cx="82923" cy="735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1005" y="967823"/>
            <a:ext cx="1666689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04257" y="687777"/>
            <a:ext cx="3611471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91005" y="1268439"/>
            <a:ext cx="1666689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886579" y="971384"/>
            <a:ext cx="6048374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29640" y="687777"/>
            <a:ext cx="4218145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1004" y="396215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/>
              </a:rPr>
              <a:t>(iii) Line </a:t>
            </a:r>
            <a:r>
              <a:rPr lang="en-US" b="1" dirty="0">
                <a:latin typeface="Bookman Old Style"/>
              </a:rPr>
              <a:t>segment :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1004" y="674691"/>
            <a:ext cx="877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A line segment is a part of line. When two distinct points, say A and </a:t>
            </a:r>
            <a:r>
              <a:rPr lang="en-US" dirty="0" smtClean="0">
                <a:latin typeface="Bookman Old Style"/>
              </a:rPr>
              <a:t>B on a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004" y="967823"/>
            <a:ext cx="8882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line are given, then the part of this line with end-points A and B is called </a:t>
            </a:r>
            <a:r>
              <a:rPr lang="en-US" dirty="0" smtClean="0">
                <a:latin typeface="Bookman Old Style"/>
              </a:rPr>
              <a:t>the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004" y="127262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line segment.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38729" y="1979603"/>
            <a:ext cx="42672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10279" y="1985481"/>
            <a:ext cx="2286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284372" y="1940553"/>
            <a:ext cx="76777" cy="76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7694" y="196486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 flipH="1">
            <a:off x="4153404" y="1964863"/>
            <a:ext cx="4238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/>
          </a:p>
        </p:txBody>
      </p:sp>
      <p:sp>
        <p:nvSpPr>
          <p:cNvPr id="13" name="Oval 12"/>
          <p:cNvSpPr/>
          <p:nvPr/>
        </p:nvSpPr>
        <p:spPr>
          <a:xfrm>
            <a:off x="1979324" y="1940553"/>
            <a:ext cx="76777" cy="7677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004" y="2221362"/>
            <a:ext cx="724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It is named as AB and </a:t>
            </a:r>
          </a:p>
        </p:txBody>
      </p:sp>
      <p:sp>
        <p:nvSpPr>
          <p:cNvPr id="15" name="Cloud 14"/>
          <p:cNvSpPr/>
          <p:nvPr/>
        </p:nvSpPr>
        <p:spPr>
          <a:xfrm flipH="1">
            <a:off x="5880233" y="1373093"/>
            <a:ext cx="2930895" cy="10614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2185" y="1520165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line ‘</a:t>
            </a:r>
            <a:r>
              <a:rPr lang="en-US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’.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186866" y="1691019"/>
            <a:ext cx="423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Book Antiqua" pitchFamily="18" charset="0"/>
              </a:rPr>
              <a:t>l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1004" y="2809760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iv)</a:t>
            </a:r>
            <a:r>
              <a:rPr lang="en-US" b="1" dirty="0">
                <a:latin typeface="Bookman Old Style"/>
              </a:rPr>
              <a:t> </a:t>
            </a:r>
            <a:r>
              <a:rPr lang="en-US" b="1" dirty="0" smtClean="0">
                <a:latin typeface="Bookman Old Style"/>
              </a:rPr>
              <a:t>Radius </a:t>
            </a:r>
            <a:r>
              <a:rPr lang="en-US" b="1" dirty="0">
                <a:latin typeface="Bookman Old Style"/>
              </a:rPr>
              <a:t>: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556869" y="3880487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/>
              </a:rPr>
              <a:t>radius of </a:t>
            </a:r>
            <a:r>
              <a:rPr lang="en-US" dirty="0">
                <a:latin typeface="Bookman Old Style"/>
              </a:rPr>
              <a:t>the circle.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6728" y="4249819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ookman Old Style"/>
              </a:rPr>
              <a:t>OP is the radius.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214220" y="3031331"/>
            <a:ext cx="1524000" cy="14773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000985" y="3775352"/>
            <a:ext cx="731520" cy="1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45840" y="3624201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P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6888680" y="3779398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O</a:t>
            </a:r>
            <a:endParaRPr lang="en-US" sz="1400" b="1" dirty="0"/>
          </a:p>
        </p:txBody>
      </p:sp>
      <p:sp>
        <p:nvSpPr>
          <p:cNvPr id="32" name="Cloud 31"/>
          <p:cNvSpPr/>
          <p:nvPr/>
        </p:nvSpPr>
        <p:spPr>
          <a:xfrm flipH="1">
            <a:off x="3426346" y="3880487"/>
            <a:ext cx="2930895" cy="10614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98298" y="4027559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circle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w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ith center ‘O’</a:t>
            </a:r>
          </a:p>
        </p:txBody>
      </p:sp>
      <p:sp>
        <p:nvSpPr>
          <p:cNvPr id="34" name="Cloud Callout 33"/>
          <p:cNvSpPr/>
          <p:nvPr/>
        </p:nvSpPr>
        <p:spPr>
          <a:xfrm flipH="1">
            <a:off x="2858004" y="3780374"/>
            <a:ext cx="3474231" cy="1258250"/>
          </a:xfrm>
          <a:prstGeom prst="cloudCallout">
            <a:avLst>
              <a:gd name="adj1" fmla="val 54406"/>
              <a:gd name="adj2" fmla="val -6388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60345" y="3967062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point ‘P’ on the circle</a:t>
            </a:r>
          </a:p>
        </p:txBody>
      </p:sp>
      <p:sp>
        <p:nvSpPr>
          <p:cNvPr id="39" name="Cloud 38"/>
          <p:cNvSpPr/>
          <p:nvPr/>
        </p:nvSpPr>
        <p:spPr>
          <a:xfrm flipH="1">
            <a:off x="3267308" y="2856911"/>
            <a:ext cx="2930895" cy="10614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1500" y="2954555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OP is called as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r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adius of the circle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1" name="Cloud 40"/>
          <p:cNvSpPr/>
          <p:nvPr/>
        </p:nvSpPr>
        <p:spPr>
          <a:xfrm flipH="1">
            <a:off x="3287903" y="2856911"/>
            <a:ext cx="2930895" cy="10614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24728" y="3009255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point Q on circle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10354" y="2802731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Q</a:t>
            </a:r>
            <a:endParaRPr lang="en-US" sz="1400" b="1" dirty="0"/>
          </a:p>
        </p:txBody>
      </p:sp>
      <p:sp>
        <p:nvSpPr>
          <p:cNvPr id="44" name="Oval 43"/>
          <p:cNvSpPr/>
          <p:nvPr/>
        </p:nvSpPr>
        <p:spPr>
          <a:xfrm>
            <a:off x="7088670" y="3019331"/>
            <a:ext cx="70263" cy="70263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Callout 44"/>
          <p:cNvSpPr/>
          <p:nvPr/>
        </p:nvSpPr>
        <p:spPr>
          <a:xfrm flipH="1">
            <a:off x="3283325" y="2873303"/>
            <a:ext cx="2930895" cy="1061472"/>
          </a:xfrm>
          <a:prstGeom prst="cloudCallout">
            <a:avLst>
              <a:gd name="adj1" fmla="val -74377"/>
              <a:gd name="adj2" fmla="val -36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20150" y="3025647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is OQ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f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or circle 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67308" y="3142974"/>
            <a:ext cx="2895600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Radius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" name="Cloud Callout 50"/>
          <p:cNvSpPr/>
          <p:nvPr/>
        </p:nvSpPr>
        <p:spPr>
          <a:xfrm flipH="1">
            <a:off x="5809374" y="1520165"/>
            <a:ext cx="2930895" cy="1061472"/>
          </a:xfrm>
          <a:prstGeom prst="cloudCallout">
            <a:avLst>
              <a:gd name="adj1" fmla="val 130312"/>
              <a:gd name="adj2" fmla="val -1433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81326" y="1667237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This is a line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egment AB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1127" y="2474738"/>
            <a:ext cx="401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BA denote the same line segment.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7034813" y="3775350"/>
            <a:ext cx="731520" cy="178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000368" y="3743662"/>
            <a:ext cx="73425" cy="7342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702194" y="3741338"/>
            <a:ext cx="72695" cy="7269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6728" y="4555331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ookman Old Style"/>
              </a:rPr>
              <a:t>OQ </a:t>
            </a:r>
            <a:r>
              <a:rPr lang="en-US" dirty="0">
                <a:latin typeface="Bookman Old Style"/>
              </a:rPr>
              <a:t>is the radius.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5" grpId="0" animBg="1"/>
      <p:bldP spid="55" grpId="1" animBg="1"/>
      <p:bldP spid="38" grpId="0" animBg="1"/>
      <p:bldP spid="38" grpId="1" animBg="1"/>
      <p:bldP spid="37" grpId="0" animBg="1"/>
      <p:bldP spid="37" grpId="1" animBg="1"/>
      <p:bldP spid="22" grpId="0"/>
      <p:bldP spid="23" grpId="0"/>
      <p:bldP spid="53" grpId="0"/>
      <p:bldP spid="53" grpId="1"/>
      <p:bldP spid="54" grpId="0"/>
      <p:bldP spid="54" grpId="1"/>
      <p:bldP spid="50" grpId="0" animBg="1"/>
      <p:bldP spid="50" grpId="1" animBg="1"/>
      <p:bldP spid="49" grpId="0" animBg="1"/>
      <p:bldP spid="49" grpId="1" animBg="1"/>
      <p:bldP spid="20" grpId="0" animBg="1"/>
      <p:bldP spid="20" grpId="1" animBg="1"/>
      <p:bldP spid="19" grpId="0" animBg="1"/>
      <p:bldP spid="19" grpId="1" animBg="1"/>
      <p:bldP spid="18" grpId="0" animBg="1"/>
      <p:bldP spid="18" grpId="1" animBg="1"/>
      <p:bldP spid="4" grpId="0"/>
      <p:bldP spid="5" grpId="0"/>
      <p:bldP spid="6" grpId="0"/>
      <p:bldP spid="7" grpId="0"/>
      <p:bldP spid="10" grpId="0" animBg="1"/>
      <p:bldP spid="11" grpId="0"/>
      <p:bldP spid="12" grpId="0"/>
      <p:bldP spid="13" grpId="0" animBg="1"/>
      <p:bldP spid="14" grpId="0"/>
      <p:bldP spid="15" grpId="0" animBg="1"/>
      <p:bldP spid="15" grpId="1" animBg="1"/>
      <p:bldP spid="16" grpId="0"/>
      <p:bldP spid="16" grpId="1"/>
      <p:bldP spid="17" grpId="0"/>
      <p:bldP spid="21" grpId="0"/>
      <p:bldP spid="24" grpId="0"/>
      <p:bldP spid="25" grpId="0"/>
      <p:bldP spid="26" grpId="0" animBg="1"/>
      <p:bldP spid="30" grpId="0"/>
      <p:bldP spid="31" grpId="0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5" grpId="0"/>
      <p:bldP spid="35" grpId="1"/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42" grpId="0"/>
      <p:bldP spid="42" grpId="1"/>
      <p:bldP spid="43" grpId="0"/>
      <p:bldP spid="44" grpId="0" animBg="1"/>
      <p:bldP spid="45" grpId="0" animBg="1"/>
      <p:bldP spid="45" grpId="1" animBg="1"/>
      <p:bldP spid="46" grpId="0"/>
      <p:bldP spid="46" grpId="1"/>
      <p:bldP spid="48" grpId="0"/>
      <p:bldP spid="48" grpId="1"/>
      <p:bldP spid="51" grpId="0" animBg="1"/>
      <p:bldP spid="51" grpId="1" animBg="1"/>
      <p:bldP spid="52" grpId="0"/>
      <p:bldP spid="52" grpId="1"/>
      <p:bldP spid="2" grpId="0"/>
      <p:bldP spid="28" grpId="0" animBg="1"/>
      <p:bldP spid="36" grpId="0" animBg="1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40490" y="1782154"/>
            <a:ext cx="1161033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707965" y="1401000"/>
            <a:ext cx="1257133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62345" y="999756"/>
            <a:ext cx="156748" cy="1267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18036" y="996140"/>
            <a:ext cx="156748" cy="1267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67198" y="2056583"/>
            <a:ext cx="156748" cy="1374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413723" y="2055796"/>
            <a:ext cx="156748" cy="1267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091771" y="1038442"/>
            <a:ext cx="68580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52848" y="1415655"/>
            <a:ext cx="264217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2848" y="1015694"/>
            <a:ext cx="1786323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34694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v) Square </a:t>
            </a:r>
            <a:r>
              <a:rPr lang="en-US" b="1" dirty="0">
                <a:latin typeface="Bookman Old Style"/>
              </a:rPr>
              <a:t>: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68356" y="1030404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ookman Old Style"/>
              </a:rPr>
              <a:t>A quadrilateral in which all the four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847" y="1399736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angles are right angles and four sides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847" y="1769068"/>
            <a:ext cx="334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are equal is called a square.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356" y="213840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ookman Old Style"/>
              </a:rPr>
              <a:t>ABCD is a </a:t>
            </a:r>
            <a:r>
              <a:rPr lang="en-US" dirty="0" smtClean="0">
                <a:latin typeface="Bookman Old Style"/>
              </a:rPr>
              <a:t>square.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63640" y="987715"/>
            <a:ext cx="1318260" cy="1213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16104" y="985409"/>
            <a:ext cx="156748" cy="14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62345" y="990172"/>
            <a:ext cx="156748" cy="14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13723" y="2048680"/>
            <a:ext cx="156748" cy="14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70722" y="2052968"/>
            <a:ext cx="156748" cy="1410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213158" y="1617912"/>
            <a:ext cx="91440" cy="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537130" y="1617912"/>
            <a:ext cx="91440" cy="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6858180" y="986580"/>
            <a:ext cx="91440" cy="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857812" y="2201010"/>
            <a:ext cx="91440" cy="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96000" y="217542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7429500" y="2175423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D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6118860" y="71089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7452360" y="710894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400" b="1" dirty="0"/>
          </a:p>
        </p:txBody>
      </p:sp>
      <p:sp>
        <p:nvSpPr>
          <p:cNvPr id="23" name="Cloud 22"/>
          <p:cNvSpPr/>
          <p:nvPr/>
        </p:nvSpPr>
        <p:spPr>
          <a:xfrm flipH="1">
            <a:off x="5257800" y="2503259"/>
            <a:ext cx="2930895" cy="10614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29752" y="2650331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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ABCD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3" name="Cloud Callout 32"/>
          <p:cNvSpPr/>
          <p:nvPr/>
        </p:nvSpPr>
        <p:spPr>
          <a:xfrm flipH="1">
            <a:off x="3165105" y="2355712"/>
            <a:ext cx="2930895" cy="1061472"/>
          </a:xfrm>
          <a:prstGeom prst="cloudCallout">
            <a:avLst>
              <a:gd name="adj1" fmla="val -68126"/>
              <a:gd name="adj2" fmla="val -11869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37057" y="2502784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marL="342900" indent="-342900" algn="ctr">
              <a:buFont typeface="Symbol"/>
              <a:buChar char="\"/>
            </a:pP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ABCD is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  a square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1" grpId="0" animBg="1"/>
      <p:bldP spid="31" grpId="1" animBg="1"/>
      <p:bldP spid="30" grpId="0" animBg="1"/>
      <p:bldP spid="30" grpId="1" animBg="1"/>
      <p:bldP spid="29" grpId="0" animBg="1"/>
      <p:bldP spid="29" grpId="1" animBg="1"/>
      <p:bldP spid="28" grpId="0" animBg="1"/>
      <p:bldP spid="28" grpId="1" animBg="1"/>
      <p:bldP spid="2" grpId="0" animBg="1"/>
      <p:bldP spid="2" grpId="1" animBg="1"/>
      <p:bldP spid="26" grpId="0" animBg="1"/>
      <p:bldP spid="26" grpId="1" animBg="1"/>
      <p:bldP spid="25" grpId="0" animBg="1"/>
      <p:bldP spid="25" grpId="1" animBg="1"/>
      <p:bldP spid="22" grpId="0" animBg="1"/>
      <p:bldP spid="22" grpId="1" animBg="1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  <p:bldP spid="23" grpId="0" animBg="1"/>
      <p:bldP spid="23" grpId="1" animBg="1"/>
      <p:bldP spid="24" grpId="0"/>
      <p:bldP spid="24" grpId="1"/>
      <p:bldP spid="33" grpId="0" animBg="1"/>
      <p:bldP spid="33" grpId="1" animBg="1"/>
      <p:bldP spid="34" grpId="0"/>
      <p:bldP spid="3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964531"/>
            <a:ext cx="3515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odoni MT" panose="02070603080606020203" pitchFamily="18" charset="0"/>
              </a:rPr>
              <a:t>Module 11</a:t>
            </a:r>
            <a:endParaRPr lang="en-IN" sz="6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1026696" y="1524791"/>
            <a:ext cx="1879895" cy="307857"/>
          </a:xfrm>
          <a:prstGeom prst="roundRect">
            <a:avLst/>
          </a:prstGeom>
          <a:solidFill>
            <a:srgbClr val="95B3D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663526" y="1529557"/>
            <a:ext cx="1148764" cy="3078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1038830" y="2168417"/>
            <a:ext cx="1883903" cy="307857"/>
          </a:xfrm>
          <a:prstGeom prst="roundRect">
            <a:avLst/>
          </a:prstGeom>
          <a:solidFill>
            <a:srgbClr val="95B3D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049748" y="1529125"/>
            <a:ext cx="437217" cy="30785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065825" y="2170765"/>
            <a:ext cx="437217" cy="30785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81232" y="1126331"/>
            <a:ext cx="1239648" cy="30785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6904263" y="3891156"/>
            <a:ext cx="2050017" cy="41081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6933228" y="3401354"/>
            <a:ext cx="2050017" cy="41081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054996" y="1146184"/>
            <a:ext cx="393147" cy="28682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346" y="289900"/>
            <a:ext cx="6838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In Figure, if AC = BD, then prove that AB = CD.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20700000">
            <a:off x="5866872" y="1301901"/>
            <a:ext cx="2926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21388513">
            <a:off x="5756688" y="1391691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 flipH="1">
            <a:off x="8630759" y="924022"/>
            <a:ext cx="352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D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 flipH="1">
            <a:off x="7204749" y="1306120"/>
            <a:ext cx="352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 flipH="1">
            <a:off x="6894096" y="1064489"/>
            <a:ext cx="352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12296" y="82736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Book Antiqua" pitchFamily="18" charset="0"/>
              </a:rPr>
              <a:t>Soln.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31727" y="112633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/>
              </a:rPr>
              <a:t> </a:t>
            </a:r>
            <a:r>
              <a:rPr lang="en-US" kern="0" noProof="0" dirty="0" smtClean="0">
                <a:solidFill>
                  <a:srgbClr val="000000"/>
                </a:solidFill>
                <a:latin typeface="Bookman Old Style" pitchFamily="18" charset="0"/>
              </a:rPr>
              <a:t>BD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6312" y="11263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Symbol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Bookman Old Style"/>
              </a:rPr>
              <a:t>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3188" y="11263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93696" y="1126331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…(i)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7795" y="2899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prove that AB = CD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128" y="1518999"/>
            <a:ext cx="8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Also,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93696" y="151899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…(ii)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93696" y="1823799"/>
            <a:ext cx="359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</a:t>
            </a:r>
            <a:r>
              <a:rPr lang="en-US" dirty="0">
                <a:solidFill>
                  <a:srgbClr val="7030A0"/>
                </a:solidFill>
                <a:latin typeface="Bookman Old Style"/>
              </a:rPr>
              <a:t>Point B lies between A and C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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2296" y="2168417"/>
            <a:ext cx="8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 and,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693696" y="2193131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…(iii)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93696" y="2497931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</a:t>
            </a:r>
            <a:r>
              <a:rPr lang="en-US" dirty="0">
                <a:solidFill>
                  <a:srgbClr val="7030A0"/>
                </a:solidFill>
                <a:latin typeface="Bookman Old Style"/>
              </a:rPr>
              <a:t>Point </a:t>
            </a:r>
            <a:r>
              <a:rPr lang="en-US" dirty="0" smtClean="0">
                <a:solidFill>
                  <a:srgbClr val="7030A0"/>
                </a:solidFill>
                <a:latin typeface="Bookman Old Style"/>
              </a:rPr>
              <a:t>C </a:t>
            </a:r>
            <a:r>
              <a:rPr lang="en-US" dirty="0">
                <a:solidFill>
                  <a:srgbClr val="7030A0"/>
                </a:solidFill>
                <a:latin typeface="Bookman Old Style"/>
              </a:rPr>
              <a:t>lies between </a:t>
            </a:r>
            <a:r>
              <a:rPr lang="en-US" dirty="0" smtClean="0">
                <a:solidFill>
                  <a:srgbClr val="7030A0"/>
                </a:solidFill>
                <a:latin typeface="Bookman Old Style"/>
              </a:rPr>
              <a:t>B </a:t>
            </a:r>
            <a:r>
              <a:rPr lang="en-US" dirty="0">
                <a:solidFill>
                  <a:srgbClr val="7030A0"/>
                </a:solidFill>
                <a:latin typeface="Bookman Old Style"/>
              </a:rPr>
              <a:t>and </a:t>
            </a:r>
            <a:r>
              <a:rPr lang="en-US" dirty="0" smtClean="0">
                <a:solidFill>
                  <a:srgbClr val="7030A0"/>
                </a:solidFill>
                <a:latin typeface="Bookman Old Style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Bookman Old Style" pitchFamily="18" charset="0"/>
                <a:sym typeface="Symbol"/>
              </a:rPr>
              <a:t>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871" y="2802731"/>
            <a:ext cx="351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Substituting for AC and </a:t>
            </a:r>
            <a:r>
              <a:rPr lang="en-US" dirty="0" smtClean="0">
                <a:latin typeface="Bookman Old Style"/>
              </a:rPr>
              <a:t>BD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59871" y="3107531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from </a:t>
            </a:r>
            <a:r>
              <a:rPr lang="en-US" dirty="0" smtClean="0">
                <a:latin typeface="Bookman Old Style"/>
              </a:rPr>
              <a:t>(ii) </a:t>
            </a:r>
            <a:r>
              <a:rPr lang="en-US" dirty="0">
                <a:latin typeface="Bookman Old Style"/>
              </a:rPr>
              <a:t>and </a:t>
            </a:r>
            <a:r>
              <a:rPr lang="en-US" dirty="0" smtClean="0">
                <a:latin typeface="Bookman Old Style"/>
              </a:rPr>
              <a:t>(iii) </a:t>
            </a:r>
            <a:r>
              <a:rPr lang="en-US" dirty="0">
                <a:latin typeface="Bookman Old Style"/>
              </a:rPr>
              <a:t>in </a:t>
            </a:r>
            <a:r>
              <a:rPr lang="en-US" dirty="0" smtClean="0">
                <a:latin typeface="Bookman Old Style"/>
              </a:rPr>
              <a:t>(i), we get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13070" y="357639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AB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32428" y="357639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+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663526" y="3576399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BC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59472" y="357639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40199" y="3576399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BC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77322" y="357639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+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00763" y="357639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CD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281711" y="403359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/>
              </a:rPr>
              <a:t> </a:t>
            </a:r>
            <a:r>
              <a:rPr lang="en-US" b="1" kern="0" dirty="0" smtClean="0">
                <a:solidFill>
                  <a:srgbClr val="000000"/>
                </a:solidFill>
                <a:latin typeface="Bookman Old Style" pitchFamily="18" charset="0"/>
              </a:rPr>
              <a:t>CD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36296" y="403359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Bookman Old Style"/>
              </a:rPr>
              <a:t>AB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9472" y="40335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=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2296" y="403359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ymbol"/>
              </a:rPr>
              <a:t>\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82429" y="295863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AC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BD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7101498" y="924022"/>
            <a:ext cx="1617855" cy="43535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905403" y="1304905"/>
            <a:ext cx="1415149" cy="3758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loud Callout 70"/>
          <p:cNvSpPr/>
          <p:nvPr/>
        </p:nvSpPr>
        <p:spPr>
          <a:xfrm flipH="1">
            <a:off x="3194136" y="2179394"/>
            <a:ext cx="3102349" cy="1246674"/>
          </a:xfrm>
          <a:prstGeom prst="cloudCallout">
            <a:avLst>
              <a:gd name="adj1" fmla="val -71045"/>
              <a:gd name="adj2" fmla="val -12056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50737" y="2497931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‘B’ is the point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between A and C 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49148" y="2603569"/>
            <a:ext cx="1009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AC =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9387" y="2603569"/>
            <a:ext cx="1009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86120" y="2603569"/>
            <a:ext cx="179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AB + BC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9" name="Cloud Callout 78"/>
          <p:cNvSpPr/>
          <p:nvPr/>
        </p:nvSpPr>
        <p:spPr>
          <a:xfrm flipH="1">
            <a:off x="3182147" y="2193131"/>
            <a:ext cx="3102349" cy="1246674"/>
          </a:xfrm>
          <a:prstGeom prst="cloudCallout">
            <a:avLst>
              <a:gd name="adj1" fmla="val -80435"/>
              <a:gd name="adj2" fmla="val -10044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38748" y="2511668"/>
            <a:ext cx="4390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‘C’ is the point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between B and D 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84171" y="2616413"/>
            <a:ext cx="1009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BD =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23935" y="2616413"/>
            <a:ext cx="1009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33720" y="2616413"/>
            <a:ext cx="179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BC + CD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59211" y="3922810"/>
            <a:ext cx="100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BD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44789" y="3425779"/>
            <a:ext cx="100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AC =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688163" y="3671047"/>
            <a:ext cx="414939" cy="1921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362383" y="3665014"/>
            <a:ext cx="414939" cy="1921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663526" y="2175491"/>
            <a:ext cx="1148764" cy="30785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0852" y="3412331"/>
            <a:ext cx="17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AB + BC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08760" y="3922810"/>
            <a:ext cx="17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BC + CD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904523" y="1367028"/>
            <a:ext cx="1167881" cy="3198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20700000">
            <a:off x="5885173" y="16565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20700000">
            <a:off x="7050641" y="13409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7309104" y="923544"/>
            <a:ext cx="1413792" cy="37833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rot="20700000">
            <a:off x="7296813" y="12783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20700000">
            <a:off x="8690576" y="90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49152E-6 L 0.33385 0.151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7555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49152E-6 L 0.32708 0.1560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780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36016E-6 L 0.36406 0.25841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94" y="1292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36016E-6 L 0.34584 0.25532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12766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019E-6 L -0.66702 -0.36663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51" y="-18347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61795E-6 L -0.66337 -0.3688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77" y="-18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5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000"/>
                            </p:stCondLst>
                            <p:childTnLst>
                              <p:par>
                                <p:cTn id="2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378E-6 L -0.64513 -0.34074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57" y="-17052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378E-6 L -0.66545 -0.34351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81" y="-17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5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3000"/>
                            </p:stCondLst>
                            <p:childTnLst>
                              <p:par>
                                <p:cTn id="3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500"/>
                            </p:stCondLst>
                            <p:childTnLst>
                              <p:par>
                                <p:cTn id="3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67" grpId="0" animBg="1"/>
      <p:bldP spid="67" grpId="1" animBg="1"/>
      <p:bldP spid="90" grpId="0" animBg="1"/>
      <p:bldP spid="90" grpId="1" animBg="1"/>
      <p:bldP spid="96" grpId="0" animBg="1"/>
      <p:bldP spid="96" grpId="1" animBg="1"/>
      <p:bldP spid="97" grpId="0" animBg="1"/>
      <p:bldP spid="97" grpId="1" animBg="1"/>
      <p:bldP spid="91" grpId="0" animBg="1"/>
      <p:bldP spid="91" grpId="1" animBg="1"/>
      <p:bldP spid="84" grpId="0" animBg="1"/>
      <p:bldP spid="78" grpId="0" animBg="1"/>
      <p:bldP spid="68" grpId="0" animBg="1"/>
      <p:bldP spid="68" grpId="1" animBg="1"/>
      <p:bldP spid="4" grpId="0"/>
      <p:bldP spid="7" grpId="0"/>
      <p:bldP spid="8" grpId="0"/>
      <p:bldP spid="11" grpId="0"/>
      <p:bldP spid="11" grpId="1"/>
      <p:bldP spid="11" grpId="2"/>
      <p:bldP spid="13" grpId="0"/>
      <p:bldP spid="13" grpId="1"/>
      <p:bldP spid="13" grpId="2"/>
      <p:bldP spid="15" grpId="0"/>
      <p:bldP spid="16" grpId="0"/>
      <p:bldP spid="17" grpId="0"/>
      <p:bldP spid="18" grpId="0"/>
      <p:bldP spid="19" grpId="0"/>
      <p:bldP spid="20" grpId="0"/>
      <p:bldP spid="20" grpId="1"/>
      <p:bldP spid="21" grpId="0"/>
      <p:bldP spid="27" grpId="0"/>
      <p:bldP spid="28" grpId="0"/>
      <p:bldP spid="29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9" grpId="0"/>
      <p:bldP spid="60" grpId="0"/>
      <p:bldP spid="61" grpId="0"/>
      <p:bldP spid="63" grpId="0"/>
      <p:bldP spid="2" grpId="0"/>
      <p:bldP spid="2" grpId="1"/>
      <p:bldP spid="71" grpId="0" animBg="1"/>
      <p:bldP spid="71" grpId="1" animBg="1"/>
      <p:bldP spid="72" grpId="0"/>
      <p:bldP spid="75" grpId="0"/>
      <p:bldP spid="75" grpId="1"/>
      <p:bldP spid="76" grpId="0"/>
      <p:bldP spid="77" grpId="0"/>
      <p:bldP spid="77" grpId="1"/>
      <p:bldP spid="79" grpId="0" animBg="1"/>
      <p:bldP spid="79" grpId="1" animBg="1"/>
      <p:bldP spid="80" grpId="0"/>
      <p:bldP spid="81" grpId="0"/>
      <p:bldP spid="81" grpId="1"/>
      <p:bldP spid="82" grpId="0"/>
      <p:bldP spid="83" grpId="0"/>
      <p:bldP spid="83" grpId="1"/>
      <p:bldP spid="85" grpId="0"/>
      <p:bldP spid="87" grpId="0"/>
      <p:bldP spid="73" grpId="0" animBg="1"/>
      <p:bldP spid="73" grpId="1" animBg="1"/>
      <p:bldP spid="88" grpId="0"/>
      <p:bldP spid="86" grpId="0"/>
      <p:bldP spid="9" grpId="0" animBg="1"/>
      <p:bldP spid="12" grpId="0" animBg="1"/>
      <p:bldP spid="10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loud Callout 58"/>
          <p:cNvSpPr/>
          <p:nvPr/>
        </p:nvSpPr>
        <p:spPr>
          <a:xfrm flipH="1">
            <a:off x="2461264" y="2984891"/>
            <a:ext cx="3939536" cy="1426768"/>
          </a:xfrm>
          <a:prstGeom prst="cloudCallout">
            <a:avLst>
              <a:gd name="adj1" fmla="val 77548"/>
              <a:gd name="adj2" fmla="val 5908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641453" y="3823413"/>
            <a:ext cx="2381304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925" y="70825"/>
            <a:ext cx="852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sz="1800" b="1" dirty="0" smtClean="0">
                <a:solidFill>
                  <a:srgbClr val="0000FF"/>
                </a:solidFill>
                <a:latin typeface="Bookman Old Style" pitchFamily="18" charset="0"/>
              </a:rPr>
              <a:t>Q.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Give a definition for each of the following terms.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268" y="366474"/>
            <a:ext cx="852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Are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there other terms that need to be defined first?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268" y="678656"/>
            <a:ext cx="852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What are they, and how might you define them?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" y="1069419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i) parallel lines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2259" y="1069419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(ii) perpendicular lines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00800" y="106941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iii) line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segment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100" y="1461849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iv) radius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of a circle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2259" y="146184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v) square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926431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Book Antiqua" pitchFamily="18" charset="0"/>
              </a:rPr>
              <a:t>Soln.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7725" y="1928704"/>
            <a:ext cx="7000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For the desired definitions, we need the following terms </a:t>
            </a:r>
            <a:r>
              <a:rPr lang="en-US" dirty="0" smtClean="0">
                <a:latin typeface="Bookman Old Style"/>
              </a:rPr>
              <a:t>: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159787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a) Point 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04800" y="354870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b) Line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38100" y="2490831"/>
            <a:ext cx="841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     A </a:t>
            </a:r>
            <a:r>
              <a:rPr lang="en-US" dirty="0">
                <a:latin typeface="Bookman Old Style"/>
              </a:rPr>
              <a:t>small dot made by a sharp pencil on a sheet paper gives an idea </a:t>
            </a:r>
            <a:r>
              <a:rPr lang="en-US" dirty="0" smtClean="0">
                <a:latin typeface="Bookman Old Style"/>
              </a:rPr>
              <a:t>       </a:t>
            </a:r>
          </a:p>
          <a:p>
            <a:r>
              <a:rPr lang="en-US" dirty="0">
                <a:latin typeface="Bookman Old Style"/>
              </a:rPr>
              <a:t> </a:t>
            </a:r>
            <a:r>
              <a:rPr lang="en-US" dirty="0" smtClean="0">
                <a:latin typeface="Bookman Old Style"/>
              </a:rPr>
              <a:t>    about </a:t>
            </a:r>
            <a:r>
              <a:rPr lang="en-US" dirty="0">
                <a:latin typeface="Bookman Old Style"/>
              </a:rPr>
              <a:t>a point.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52625" y="2770081"/>
            <a:ext cx="795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A </a:t>
            </a:r>
            <a:r>
              <a:rPr lang="en-US" dirty="0">
                <a:latin typeface="Bookman Old Style"/>
              </a:rPr>
              <a:t>point has no dimensions, it has only a position.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3375" y="3803157"/>
            <a:ext cx="8849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The </a:t>
            </a:r>
            <a:r>
              <a:rPr lang="en-US" dirty="0">
                <a:latin typeface="Bookman Old Style"/>
              </a:rPr>
              <a:t>basic concept about a line is that it should be straight and that </a:t>
            </a:r>
            <a:r>
              <a:rPr lang="en-US" dirty="0" smtClean="0">
                <a:latin typeface="Bookman Old Style"/>
              </a:rPr>
              <a:t>it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33375" y="4099967"/>
            <a:ext cx="589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should </a:t>
            </a:r>
            <a:r>
              <a:rPr lang="en-US" dirty="0">
                <a:latin typeface="Bookman Old Style"/>
              </a:rPr>
              <a:t>extend indefinitely in both the directions.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5725" y="70825"/>
            <a:ext cx="852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sz="1800" b="1" dirty="0" smtClean="0">
                <a:solidFill>
                  <a:srgbClr val="C00000"/>
                </a:solidFill>
                <a:latin typeface="Bookman Old Style" pitchFamily="18" charset="0"/>
              </a:rPr>
              <a:t>Q.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Give a definition for each of the following terms.</a:t>
            </a:r>
            <a:endParaRPr lang="en-US" b="1" dirty="0" smtClean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9339" y="1073110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i) parallel lines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02498" y="1073110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(ii) perpendicular lines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1039" y="107311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iii) line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segment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9339" y="1456015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iv) radius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of a circle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02498" y="14560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v) square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8694" y="363021"/>
            <a:ext cx="852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8350" algn="just"/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Are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there other terms that need to be defined first? </a:t>
            </a:r>
            <a:endParaRPr lang="en-US" b="1" dirty="0" smtClean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67232" y="33533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loud Callout 40"/>
          <p:cNvSpPr/>
          <p:nvPr/>
        </p:nvSpPr>
        <p:spPr>
          <a:xfrm flipH="1">
            <a:off x="3980402" y="3157881"/>
            <a:ext cx="2687342" cy="1233488"/>
          </a:xfrm>
          <a:prstGeom prst="cloudCallout">
            <a:avLst>
              <a:gd name="adj1" fmla="val 103282"/>
              <a:gd name="adj2" fmla="val -3893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52351" y="3516366"/>
            <a:ext cx="2895600" cy="40009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This is a point A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9151" y="319539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A</a:t>
            </a:r>
            <a:endParaRPr lang="en-US" b="1" dirty="0"/>
          </a:p>
        </p:txBody>
      </p:sp>
      <p:sp>
        <p:nvSpPr>
          <p:cNvPr id="43" name="Cloud Callout 42"/>
          <p:cNvSpPr/>
          <p:nvPr/>
        </p:nvSpPr>
        <p:spPr>
          <a:xfrm flipH="1">
            <a:off x="4768642" y="3093350"/>
            <a:ext cx="4168639" cy="1867978"/>
          </a:xfrm>
          <a:prstGeom prst="cloudCallout">
            <a:avLst>
              <a:gd name="adj1" fmla="val 104108"/>
              <a:gd name="adj2" fmla="val -3668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46229" y="3337289"/>
            <a:ext cx="3886200" cy="913060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As we can see there is no dimension of this point</a:t>
            </a:r>
          </a:p>
          <a:p>
            <a:pPr algn="ctr"/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67300" y="3947071"/>
            <a:ext cx="3886200" cy="913060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T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here is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o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nly one position</a:t>
            </a:r>
          </a:p>
          <a:p>
            <a:pPr algn="ctr"/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58240" y="4703663"/>
            <a:ext cx="4023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460272" y="46798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746397" y="46750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324926" y="4691758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/>
          </a:p>
        </p:txBody>
      </p:sp>
      <p:sp>
        <p:nvSpPr>
          <p:cNvPr id="50" name="Rectangle 49"/>
          <p:cNvSpPr/>
          <p:nvPr/>
        </p:nvSpPr>
        <p:spPr>
          <a:xfrm>
            <a:off x="4610664" y="4684607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/>
          </a:p>
        </p:txBody>
      </p:sp>
      <p:sp>
        <p:nvSpPr>
          <p:cNvPr id="51" name="Cloud Callout 50"/>
          <p:cNvSpPr/>
          <p:nvPr/>
        </p:nvSpPr>
        <p:spPr>
          <a:xfrm flipH="1">
            <a:off x="3896803" y="3157881"/>
            <a:ext cx="2687342" cy="1233488"/>
          </a:xfrm>
          <a:prstGeom prst="cloudCallout">
            <a:avLst>
              <a:gd name="adj1" fmla="val 145723"/>
              <a:gd name="adj2" fmla="val 251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10000" y="3412331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a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line AB</a:t>
            </a:r>
            <a:endParaRPr lang="en-US" sz="2000" b="1" baseline="30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4" name="Cloud Callout 53"/>
          <p:cNvSpPr/>
          <p:nvPr/>
        </p:nvSpPr>
        <p:spPr>
          <a:xfrm flipH="1">
            <a:off x="5832102" y="3916465"/>
            <a:ext cx="2930895" cy="1061472"/>
          </a:xfrm>
          <a:prstGeom prst="cloudCallout">
            <a:avLst>
              <a:gd name="adj1" fmla="val 126158"/>
              <a:gd name="adj2" fmla="val 1641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04054" y="4063537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As, we can see line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AB is straight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8" name="Cloud Callout 57"/>
          <p:cNvSpPr/>
          <p:nvPr/>
        </p:nvSpPr>
        <p:spPr>
          <a:xfrm flipH="1">
            <a:off x="2458440" y="2984458"/>
            <a:ext cx="3939536" cy="1426768"/>
          </a:xfrm>
          <a:prstGeom prst="cloudCallout">
            <a:avLst>
              <a:gd name="adj1" fmla="val -17591"/>
              <a:gd name="adj2" fmla="val 5978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60626" y="3095281"/>
            <a:ext cx="3857446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The two arrow heads indicate that the line </a:t>
            </a:r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can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be extended indefinitely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3" grpId="0" animBg="1"/>
      <p:bldP spid="53" grpId="1" animBg="1"/>
      <p:bldP spid="4" grpId="0"/>
      <p:bldP spid="5" grpId="0"/>
      <p:bldP spid="6" grpId="0"/>
      <p:bldP spid="8" grpId="0"/>
      <p:bldP spid="10" grpId="0"/>
      <p:bldP spid="12" grpId="0"/>
      <p:bldP spid="14" grpId="0"/>
      <p:bldP spid="16" grpId="0"/>
      <p:bldP spid="11" grpId="0"/>
      <p:bldP spid="13" grpId="0"/>
      <p:bldP spid="15" grpId="0"/>
      <p:bldP spid="17" grpId="0"/>
      <p:bldP spid="23" grpId="0"/>
      <p:bldP spid="24" grpId="0"/>
      <p:bldP spid="31" grpId="0"/>
      <p:bldP spid="32" grpId="0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 animBg="1"/>
      <p:bldP spid="41" grpId="0" animBg="1"/>
      <p:bldP spid="41" grpId="1" animBg="1"/>
      <p:bldP spid="42" grpId="0"/>
      <p:bldP spid="42" grpId="1"/>
      <p:bldP spid="2" grpId="0"/>
      <p:bldP spid="43" grpId="0" animBg="1"/>
      <p:bldP spid="43" grpId="1" animBg="1"/>
      <p:bldP spid="44" grpId="0"/>
      <p:bldP spid="44" grpId="1"/>
      <p:bldP spid="45" grpId="0"/>
      <p:bldP spid="45" grpId="1"/>
      <p:bldP spid="47" grpId="0" animBg="1"/>
      <p:bldP spid="48" grpId="0" animBg="1"/>
      <p:bldP spid="49" grpId="0"/>
      <p:bldP spid="50" grpId="0"/>
      <p:bldP spid="51" grpId="0" animBg="1"/>
      <p:bldP spid="51" grpId="1" animBg="1"/>
      <p:bldP spid="52" grpId="0"/>
      <p:bldP spid="52" grpId="1"/>
      <p:bldP spid="54" grpId="0" animBg="1"/>
      <p:bldP spid="54" grpId="1" animBg="1"/>
      <p:bldP spid="55" grpId="0"/>
      <p:bldP spid="55" grpId="1"/>
      <p:bldP spid="58" grpId="0" animBg="1"/>
      <p:bldP spid="58" grpId="1" animBg="1"/>
      <p:bldP spid="57" grpId="0"/>
      <p:bldP spid="5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3168992" y="3094185"/>
            <a:ext cx="5717833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323850" y="1922713"/>
            <a:ext cx="241935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133600" y="1601349"/>
            <a:ext cx="358140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23850" y="1601006"/>
            <a:ext cx="180975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25" y="612809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    The </a:t>
            </a:r>
            <a:r>
              <a:rPr lang="en-US" dirty="0">
                <a:latin typeface="Bookman Old Style"/>
              </a:rPr>
              <a:t>surface of a smooth wall or the surface of a sheet of paper are </a:t>
            </a:r>
            <a:r>
              <a:rPr lang="en-US" dirty="0" smtClean="0">
                <a:latin typeface="Bookman Old Style"/>
              </a:rPr>
              <a:t>close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3850" y="900863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examples </a:t>
            </a:r>
            <a:r>
              <a:rPr lang="en-US" dirty="0">
                <a:latin typeface="Bookman Old Style"/>
              </a:rPr>
              <a:t>of a plane.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8600" y="266433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c) Plane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28600" y="1217511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/>
              </a:rPr>
              <a:t>(d) Ray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28600" y="2747724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e) Angle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47625" y="1584524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    A </a:t>
            </a:r>
            <a:r>
              <a:rPr lang="en-US" dirty="0">
                <a:latin typeface="Bookman Old Style"/>
              </a:rPr>
              <a:t>part of line </a:t>
            </a:r>
            <a:r>
              <a:rPr lang="en-US" i="1" dirty="0">
                <a:latin typeface="Bookman Old Style"/>
              </a:rPr>
              <a:t>l</a:t>
            </a:r>
            <a:r>
              <a:rPr lang="en-US" dirty="0">
                <a:latin typeface="Bookman Old Style"/>
              </a:rPr>
              <a:t>, which has only one end </a:t>
            </a:r>
            <a:r>
              <a:rPr lang="en-US" dirty="0" smtClean="0">
                <a:latin typeface="Bookman Old Style"/>
              </a:rPr>
              <a:t>point A and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23850" y="1916170"/>
            <a:ext cx="4597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contains the point B is called a ray AB.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8306" y="245454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553001" y="24301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839126" y="2425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17655" y="2442092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4703393" y="2434941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/>
          </a:p>
        </p:txBody>
      </p:sp>
      <p:sp>
        <p:nvSpPr>
          <p:cNvPr id="43" name="Rectangle 42"/>
          <p:cNvSpPr/>
          <p:nvPr/>
        </p:nvSpPr>
        <p:spPr>
          <a:xfrm>
            <a:off x="47625" y="3081099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    An </a:t>
            </a:r>
            <a:r>
              <a:rPr lang="en-US" dirty="0">
                <a:latin typeface="Bookman Old Style"/>
              </a:rPr>
              <a:t>angle is the union of two non-collinear rays with a common initial point.</a:t>
            </a:r>
            <a:endParaRPr lang="en-US" dirty="0"/>
          </a:p>
        </p:txBody>
      </p:sp>
      <p:sp>
        <p:nvSpPr>
          <p:cNvPr id="47" name="Cloud Callout 46"/>
          <p:cNvSpPr/>
          <p:nvPr/>
        </p:nvSpPr>
        <p:spPr>
          <a:xfrm flipH="1">
            <a:off x="3552561" y="747474"/>
            <a:ext cx="2438927" cy="1061472"/>
          </a:xfrm>
          <a:prstGeom prst="cloudCallout">
            <a:avLst>
              <a:gd name="adj1" fmla="val 110893"/>
              <a:gd name="adj2" fmla="val 2860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24225" y="914905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a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ine AB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600200" y="2453997"/>
            <a:ext cx="374904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25656" y="2422992"/>
            <a:ext cx="65756" cy="657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3" name="Cloud Callout 62"/>
          <p:cNvSpPr/>
          <p:nvPr/>
        </p:nvSpPr>
        <p:spPr>
          <a:xfrm flipH="1">
            <a:off x="5453700" y="1527357"/>
            <a:ext cx="2438927" cy="1061472"/>
          </a:xfrm>
          <a:prstGeom prst="cloudCallout">
            <a:avLst>
              <a:gd name="adj1" fmla="val 110893"/>
              <a:gd name="adj2" fmla="val 2860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25364" y="1694788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This is a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ray AB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6" name="Cloud Callout 65"/>
          <p:cNvSpPr/>
          <p:nvPr/>
        </p:nvSpPr>
        <p:spPr>
          <a:xfrm flipH="1">
            <a:off x="4769707" y="3267307"/>
            <a:ext cx="3895271" cy="1695303"/>
          </a:xfrm>
          <a:prstGeom prst="cloudCallout">
            <a:avLst>
              <a:gd name="adj1" fmla="val 58568"/>
              <a:gd name="adj2" fmla="val -5282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578330" y="3605238"/>
            <a:ext cx="1715113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825656" y="3564995"/>
            <a:ext cx="3632544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two non-collinear rays OA and OB with common initial point O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2723995" y="3871078"/>
            <a:ext cx="1952625" cy="767477"/>
          </a:xfrm>
          <a:prstGeom prst="wedgeRectCallout">
            <a:avLst>
              <a:gd name="adj1" fmla="val 156359"/>
              <a:gd name="adj2" fmla="val -5020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243265" y="3896571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Not lying on</a:t>
            </a:r>
          </a:p>
          <a:p>
            <a:pPr algn="ctr"/>
            <a:r>
              <a:rPr lang="en-US" sz="2000" b="1" dirty="0" smtClean="0">
                <a:latin typeface="Comic Sans MS" pitchFamily="66" charset="0"/>
              </a:rPr>
              <a:t>same line</a:t>
            </a:r>
            <a:endParaRPr lang="en-US" sz="2000" b="1" dirty="0">
              <a:latin typeface="Comic Sans MS" pitchFamily="66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954353" y="4707731"/>
            <a:ext cx="17373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54353" y="3450431"/>
            <a:ext cx="1026847" cy="12573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804281" y="36209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1524000" y="3412331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/>
          </a:p>
        </p:txBody>
      </p:sp>
      <p:sp>
        <p:nvSpPr>
          <p:cNvPr id="74" name="Oval 73"/>
          <p:cNvSpPr/>
          <p:nvPr/>
        </p:nvSpPr>
        <p:spPr>
          <a:xfrm>
            <a:off x="2413881" y="46820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276290" y="4682072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/>
          </a:p>
        </p:txBody>
      </p:sp>
      <p:sp>
        <p:nvSpPr>
          <p:cNvPr id="76" name="Rectangle 75"/>
          <p:cNvSpPr/>
          <p:nvPr/>
        </p:nvSpPr>
        <p:spPr>
          <a:xfrm>
            <a:off x="813695" y="4682072"/>
            <a:ext cx="328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O</a:t>
            </a:r>
            <a:endParaRPr lang="en-US" sz="1400" b="1" dirty="0"/>
          </a:p>
        </p:txBody>
      </p:sp>
      <p:sp>
        <p:nvSpPr>
          <p:cNvPr id="77" name="Cloud Callout 76"/>
          <p:cNvSpPr/>
          <p:nvPr/>
        </p:nvSpPr>
        <p:spPr>
          <a:xfrm flipH="1">
            <a:off x="2434266" y="3643838"/>
            <a:ext cx="3895271" cy="1242141"/>
          </a:xfrm>
          <a:prstGeom prst="cloudCallout">
            <a:avLst>
              <a:gd name="adj1" fmla="val 82603"/>
              <a:gd name="adj2" fmla="val 2831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65503" y="3851238"/>
            <a:ext cx="3632544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Ray OA and ray OB are two non-collinear rays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934188" y="4659423"/>
            <a:ext cx="74156" cy="74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931026" y="4660514"/>
            <a:ext cx="74156" cy="74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934188" y="4659423"/>
            <a:ext cx="74156" cy="741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Cloud Callout 81"/>
          <p:cNvSpPr/>
          <p:nvPr/>
        </p:nvSpPr>
        <p:spPr>
          <a:xfrm flipH="1">
            <a:off x="2439426" y="3643837"/>
            <a:ext cx="3002623" cy="1242141"/>
          </a:xfrm>
          <a:prstGeom prst="cloudCallout">
            <a:avLst>
              <a:gd name="adj1" fmla="val 92359"/>
              <a:gd name="adj2" fmla="val 2931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115407" y="3851237"/>
            <a:ext cx="3632544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Point ‘O’ is 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common initial point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5" name="Cloud Callout 44"/>
          <p:cNvSpPr/>
          <p:nvPr/>
        </p:nvSpPr>
        <p:spPr>
          <a:xfrm flipH="1">
            <a:off x="2406475" y="3643837"/>
            <a:ext cx="3002623" cy="1242141"/>
          </a:xfrm>
          <a:prstGeom prst="cloudCallout">
            <a:avLst>
              <a:gd name="adj1" fmla="val 92359"/>
              <a:gd name="adj2" fmla="val 29314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82456" y="3851237"/>
            <a:ext cx="3632544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Therefore this is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mic Sans MS" pitchFamily="66" charset="0"/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n angle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400490" y="2334859"/>
            <a:ext cx="245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000000"/>
                </a:solidFill>
                <a:latin typeface="Book Antiqua" pitchFamily="18" charset="0"/>
              </a:rPr>
              <a:t>l</a:t>
            </a:r>
            <a:endParaRPr lang="en-US" sz="1400" b="1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53" grpId="0" animBg="1"/>
      <p:bldP spid="53" grpId="1" animBg="1"/>
      <p:bldP spid="49" grpId="0" animBg="1"/>
      <p:bldP spid="49" grpId="1" animBg="1"/>
      <p:bldP spid="46" grpId="0" animBg="1"/>
      <p:bldP spid="46" grpId="1" animBg="1"/>
      <p:bldP spid="28" grpId="0"/>
      <p:bldP spid="34" grpId="0"/>
      <p:bldP spid="22" grpId="0"/>
      <p:bldP spid="24" grpId="0"/>
      <p:bldP spid="26" grpId="0"/>
      <p:bldP spid="36" grpId="0"/>
      <p:bldP spid="37" grpId="0"/>
      <p:bldP spid="39" grpId="0" animBg="1"/>
      <p:bldP spid="40" grpId="0" animBg="1"/>
      <p:bldP spid="41" grpId="0"/>
      <p:bldP spid="42" grpId="0"/>
      <p:bldP spid="43" grpId="0"/>
      <p:bldP spid="47" grpId="0" animBg="1"/>
      <p:bldP spid="47" grpId="1" animBg="1"/>
      <p:bldP spid="48" grpId="0"/>
      <p:bldP spid="48" grpId="1"/>
      <p:bldP spid="62" grpId="0" animBg="1"/>
      <p:bldP spid="62" grpId="1" animBg="1"/>
      <p:bldP spid="63" grpId="0" animBg="1"/>
      <p:bldP spid="63" grpId="1" animBg="1"/>
      <p:bldP spid="64" grpId="0"/>
      <p:bldP spid="64" grpId="1"/>
      <p:bldP spid="66" grpId="0" animBg="1"/>
      <p:bldP spid="66" grpId="1" animBg="1"/>
      <p:bldP spid="68" grpId="0" animBg="1"/>
      <p:bldP spid="68" grpId="1" animBg="1"/>
      <p:bldP spid="67" grpId="0"/>
      <p:bldP spid="67" grpId="1"/>
      <p:bldP spid="3" grpId="0" animBg="1"/>
      <p:bldP spid="3" grpId="1" animBg="1"/>
      <p:bldP spid="69" grpId="0"/>
      <p:bldP spid="69" grpId="1"/>
      <p:bldP spid="72" grpId="0" animBg="1"/>
      <p:bldP spid="73" grpId="0"/>
      <p:bldP spid="74" grpId="0" animBg="1"/>
      <p:bldP spid="75" grpId="0"/>
      <p:bldP spid="76" grpId="0"/>
      <p:bldP spid="77" grpId="0" animBg="1"/>
      <p:bldP spid="77" grpId="1" animBg="1"/>
      <p:bldP spid="78" grpId="0"/>
      <p:bldP spid="78" grpId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/>
      <p:bldP spid="83" grpId="1"/>
      <p:bldP spid="45" grpId="0" animBg="1"/>
      <p:bldP spid="45" grpId="1" animBg="1"/>
      <p:bldP spid="51" grpId="0"/>
      <p:bldP spid="51" grpId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964531"/>
            <a:ext cx="3167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askerville Old Face" panose="02020602080505020303" pitchFamily="18" charset="0"/>
              </a:rPr>
              <a:t>Module 8</a:t>
            </a:r>
            <a:endParaRPr lang="en-IN" sz="6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3264367" y="893286"/>
            <a:ext cx="5373773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238791" y="893286"/>
            <a:ext cx="1726566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33375" y="288131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f) Circle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152400" y="597852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/>
              </a:rPr>
              <a:t>  A </a:t>
            </a:r>
            <a:r>
              <a:rPr lang="en-US" dirty="0">
                <a:latin typeface="Bookman Old Style"/>
              </a:rPr>
              <a:t>circle is the set of all those points in a plane whose distance from a </a:t>
            </a:r>
            <a:r>
              <a:rPr lang="en-US" dirty="0" smtClean="0">
                <a:latin typeface="Bookman Old Style"/>
              </a:rPr>
              <a:t>fixed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8625" y="893286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point </a:t>
            </a:r>
            <a:r>
              <a:rPr lang="en-US" dirty="0" smtClean="0">
                <a:latin typeface="Bookman Old Style"/>
              </a:rPr>
              <a:t>remains </a:t>
            </a:r>
            <a:r>
              <a:rPr lang="en-US" dirty="0">
                <a:latin typeface="Bookman Old Style"/>
              </a:rPr>
              <a:t>constant. The fixed point is called the </a:t>
            </a:r>
            <a:r>
              <a:rPr lang="en-US" dirty="0" err="1" smtClean="0">
                <a:latin typeface="Bookman Old Style"/>
              </a:rPr>
              <a:t>centre</a:t>
            </a:r>
            <a:r>
              <a:rPr lang="en-US" dirty="0" smtClean="0">
                <a:latin typeface="Bookman Old Style"/>
              </a:rPr>
              <a:t> </a:t>
            </a:r>
            <a:r>
              <a:rPr lang="en-US" dirty="0">
                <a:latin typeface="Bookman Old Style"/>
              </a:rPr>
              <a:t>of the circle.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6278" y="2931896"/>
            <a:ext cx="60889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602788" y="297761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ookman Old Style"/>
              </a:rPr>
              <a:t>O</a:t>
            </a:r>
            <a:endParaRPr lang="en-US" b="1" dirty="0"/>
          </a:p>
        </p:txBody>
      </p:sp>
      <p:sp>
        <p:nvSpPr>
          <p:cNvPr id="54" name="Cloud Callout 53"/>
          <p:cNvSpPr/>
          <p:nvPr/>
        </p:nvSpPr>
        <p:spPr>
          <a:xfrm flipH="1">
            <a:off x="4633783" y="1674295"/>
            <a:ext cx="2801643" cy="1219334"/>
          </a:xfrm>
          <a:prstGeom prst="cloudCallout">
            <a:avLst>
              <a:gd name="adj1" fmla="val 109847"/>
              <a:gd name="adj2" fmla="val 4875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10213" y="1967169"/>
            <a:ext cx="2895600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a point ‘O’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as fixed point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7" name="Cloud Callout 56"/>
          <p:cNvSpPr/>
          <p:nvPr/>
        </p:nvSpPr>
        <p:spPr>
          <a:xfrm flipH="1">
            <a:off x="4633783" y="1887521"/>
            <a:ext cx="3516775" cy="1306094"/>
          </a:xfrm>
          <a:prstGeom prst="cloudCallout">
            <a:avLst>
              <a:gd name="adj1" fmla="val 98551"/>
              <a:gd name="adj2" fmla="val 3635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776401" y="2042201"/>
            <a:ext cx="3089383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consider a point ‘A’ at a distance ‘r’ from fixed point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00200" y="193583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b="1" dirty="0"/>
          </a:p>
        </p:txBody>
      </p:sp>
      <p:cxnSp>
        <p:nvCxnSpPr>
          <p:cNvPr id="3" name="Straight Connector 2"/>
          <p:cNvCxnSpPr>
            <a:stCxn id="52" idx="1"/>
            <a:endCxn id="59" idx="1"/>
          </p:cNvCxnSpPr>
          <p:nvPr/>
        </p:nvCxnSpPr>
        <p:spPr>
          <a:xfrm flipH="1" flipV="1">
            <a:off x="1945960" y="2142088"/>
            <a:ext cx="809235" cy="798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40930" y="1826548"/>
            <a:ext cx="2271583" cy="2271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7043" y="2133171"/>
            <a:ext cx="60889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 flipH="1">
            <a:off x="4654378" y="1935835"/>
            <a:ext cx="3516775" cy="13060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01862" y="266199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885470" y="2878931"/>
            <a:ext cx="60889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625012" y="365259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1894588" y="3692847"/>
            <a:ext cx="60889" cy="608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4" idx="6"/>
          </p:cNvCxnSpPr>
          <p:nvPr/>
        </p:nvCxnSpPr>
        <p:spPr>
          <a:xfrm flipH="1">
            <a:off x="2774613" y="2909376"/>
            <a:ext cx="1171746" cy="54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930012" y="2964238"/>
            <a:ext cx="851579" cy="753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 flipH="1">
            <a:off x="4655477" y="1936253"/>
            <a:ext cx="3516775" cy="13060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98676" y="2120011"/>
            <a:ext cx="3251256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Similarly consider points B and C at a distance ’r’ from point ‘O’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2" name="Cloud Callout 71"/>
          <p:cNvSpPr/>
          <p:nvPr/>
        </p:nvSpPr>
        <p:spPr>
          <a:xfrm flipH="1">
            <a:off x="4776401" y="2447642"/>
            <a:ext cx="3516775" cy="1306094"/>
          </a:xfrm>
          <a:prstGeom prst="cloudCallout">
            <a:avLst>
              <a:gd name="adj1" fmla="val 104529"/>
              <a:gd name="adj2" fmla="val -554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17920" y="2601904"/>
            <a:ext cx="3089383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Set of all these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points form a circle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4" name="Cloud Callout 73"/>
          <p:cNvSpPr/>
          <p:nvPr/>
        </p:nvSpPr>
        <p:spPr>
          <a:xfrm flipH="1">
            <a:off x="4650059" y="2656733"/>
            <a:ext cx="3634878" cy="1993326"/>
          </a:xfrm>
          <a:prstGeom prst="cloudCallout">
            <a:avLst>
              <a:gd name="adj1" fmla="val 99298"/>
              <a:gd name="adj2" fmla="val -2784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09683" y="2810995"/>
            <a:ext cx="3089383" cy="1323429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Here, point ‘O’ is the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fixed point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point ‘O’ is the </a:t>
            </a:r>
            <a:r>
              <a:rPr lang="en-US" sz="2000" b="1" dirty="0" err="1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centre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 of the circle 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1" name="Cloud Callout 80"/>
          <p:cNvSpPr/>
          <p:nvPr/>
        </p:nvSpPr>
        <p:spPr>
          <a:xfrm flipH="1">
            <a:off x="4572000" y="1964531"/>
            <a:ext cx="3954134" cy="1491248"/>
          </a:xfrm>
          <a:prstGeom prst="cloudCallout">
            <a:avLst>
              <a:gd name="adj1" fmla="val 61989"/>
              <a:gd name="adj2" fmla="val 2558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980139" y="2119212"/>
            <a:ext cx="3261221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Thus we can consider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many such points at a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distance ‘r’ from point O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76536" y="2305713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r</a:t>
            </a:r>
            <a:endParaRPr lang="en-US" b="1" dirty="0"/>
          </a:p>
        </p:txBody>
      </p:sp>
      <p:sp>
        <p:nvSpPr>
          <p:cNvPr id="87" name="Rectangle 86"/>
          <p:cNvSpPr/>
          <p:nvPr/>
        </p:nvSpPr>
        <p:spPr>
          <a:xfrm>
            <a:off x="1995536" y="3121551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r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3138536" y="2878931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94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51" grpId="0" animBg="1"/>
      <p:bldP spid="51" grpId="1" animBg="1"/>
      <p:bldP spid="48" grpId="0"/>
      <p:bldP spid="49" grpId="0"/>
      <p:bldP spid="50" grpId="0"/>
      <p:bldP spid="52" grpId="0" animBg="1"/>
      <p:bldP spid="53" grpId="0"/>
      <p:bldP spid="54" grpId="0" animBg="1"/>
      <p:bldP spid="54" grpId="1" animBg="1"/>
      <p:bldP spid="55" grpId="0"/>
      <p:bldP spid="55" grpId="1"/>
      <p:bldP spid="57" grpId="0" animBg="1"/>
      <p:bldP spid="57" grpId="1" animBg="1"/>
      <p:bldP spid="58" grpId="0"/>
      <p:bldP spid="58" grpId="1"/>
      <p:bldP spid="60" grpId="0"/>
      <p:bldP spid="60" grpId="1"/>
      <p:bldP spid="6" grpId="0" animBg="1"/>
      <p:bldP spid="59" grpId="0" animBg="1"/>
      <p:bldP spid="59" grpId="1" animBg="1"/>
      <p:bldP spid="61" grpId="0" animBg="1"/>
      <p:bldP spid="61" grpId="1" animBg="1"/>
      <p:bldP spid="63" grpId="0"/>
      <p:bldP spid="63" grpId="1"/>
      <p:bldP spid="64" grpId="0" animBg="1"/>
      <p:bldP spid="64" grpId="1" animBg="1"/>
      <p:bldP spid="65" grpId="0"/>
      <p:bldP spid="65" grpId="1"/>
      <p:bldP spid="66" grpId="0" animBg="1"/>
      <p:bldP spid="66" grpId="1" animBg="1"/>
      <p:bldP spid="69" grpId="0" animBg="1"/>
      <p:bldP spid="69" grpId="1" animBg="1"/>
      <p:bldP spid="62" grpId="0"/>
      <p:bldP spid="62" grpId="1"/>
      <p:bldP spid="72" grpId="0" animBg="1"/>
      <p:bldP spid="72" grpId="1" animBg="1"/>
      <p:bldP spid="73" grpId="0"/>
      <p:bldP spid="73" grpId="1"/>
      <p:bldP spid="74" grpId="0" animBg="1"/>
      <p:bldP spid="74" grpId="1" animBg="1"/>
      <p:bldP spid="75" grpId="1"/>
      <p:bldP spid="75" grpId="2" build="allAtOnce"/>
      <p:bldP spid="81" grpId="0" animBg="1"/>
      <p:bldP spid="81" grpId="1" animBg="1"/>
      <p:bldP spid="82" grpId="0"/>
      <p:bldP spid="82" grpId="1"/>
      <p:bldP spid="86" grpId="0"/>
      <p:bldP spid="86" grpId="1"/>
      <p:bldP spid="87" grpId="0"/>
      <p:bldP spid="87" grpId="1"/>
      <p:bldP spid="88" grpId="0"/>
      <p:bldP spid="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>
          <a:xfrm>
            <a:off x="6676347" y="701984"/>
            <a:ext cx="147845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31350" y="723783"/>
            <a:ext cx="1478450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3525056" y="701984"/>
            <a:ext cx="2113744" cy="356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52400" y="677484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    A </a:t>
            </a:r>
            <a:r>
              <a:rPr lang="en-US" dirty="0">
                <a:latin typeface="Bookman Old Style"/>
              </a:rPr>
              <a:t>closed figure </a:t>
            </a:r>
            <a:r>
              <a:rPr lang="en-US" dirty="0" smtClean="0">
                <a:latin typeface="Bookman Old Style"/>
              </a:rPr>
              <a:t>made up </a:t>
            </a:r>
            <a:r>
              <a:rPr lang="en-US" dirty="0">
                <a:latin typeface="Bookman Old Style"/>
              </a:rPr>
              <a:t>of four line segments is called </a:t>
            </a:r>
            <a:r>
              <a:rPr lang="en-US" dirty="0" smtClean="0">
                <a:latin typeface="Bookman Old Style"/>
              </a:rPr>
              <a:t>quadrilateral</a:t>
            </a:r>
            <a:r>
              <a:rPr lang="en-US" dirty="0">
                <a:latin typeface="Bookman Old Style"/>
              </a:rPr>
              <a:t>.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72291" y="289652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g) Quadrilateral  </a:t>
            </a:r>
            <a:endParaRPr lang="en-US" b="1" dirty="0"/>
          </a:p>
        </p:txBody>
      </p:sp>
      <p:sp>
        <p:nvSpPr>
          <p:cNvPr id="76" name="Cloud 75"/>
          <p:cNvSpPr/>
          <p:nvPr/>
        </p:nvSpPr>
        <p:spPr>
          <a:xfrm flipH="1">
            <a:off x="5261977" y="1267718"/>
            <a:ext cx="3200400" cy="1206987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08739" y="1451257"/>
            <a:ext cx="3261221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four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line segments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745310" y="1296576"/>
            <a:ext cx="0" cy="12984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252414" y="1170470"/>
            <a:ext cx="0" cy="13042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219200" y="2193131"/>
            <a:ext cx="1828800" cy="6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1667835" y="1355755"/>
            <a:ext cx="1828800" cy="6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loud Callout 97"/>
          <p:cNvSpPr/>
          <p:nvPr/>
        </p:nvSpPr>
        <p:spPr>
          <a:xfrm flipH="1">
            <a:off x="4566924" y="3259931"/>
            <a:ext cx="3954134" cy="1491248"/>
          </a:xfrm>
          <a:prstGeom prst="cloudCallout">
            <a:avLst>
              <a:gd name="adj1" fmla="val 81364"/>
              <a:gd name="adj2" fmla="val -3242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16131" y="3651617"/>
            <a:ext cx="3261221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  <a:sym typeface="Symbol"/>
              </a:rPr>
              <a:t>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ABCD forms a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quadrilateral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4886" y="162052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A</a:t>
            </a:r>
            <a:endParaRPr lang="en-US" b="1" dirty="0"/>
          </a:p>
        </p:txBody>
      </p:sp>
      <p:sp>
        <p:nvSpPr>
          <p:cNvPr id="24" name="Cloud Callout 23"/>
          <p:cNvSpPr/>
          <p:nvPr/>
        </p:nvSpPr>
        <p:spPr>
          <a:xfrm flipH="1">
            <a:off x="5381574" y="1829873"/>
            <a:ext cx="3200400" cy="1206987"/>
          </a:xfrm>
          <a:prstGeom prst="cloudCallout">
            <a:avLst>
              <a:gd name="adj1" fmla="val 74787"/>
              <a:gd name="adj2" fmla="val 8219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28336" y="2013412"/>
            <a:ext cx="3261221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Let us name this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figure so formed as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ABCD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96635" y="159883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496635" y="296679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C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1295400" y="2966799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ookman Old Style"/>
              </a:rPr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491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11402E-6 L 0.00017 0.0983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9371E-6 L -0.08229 0.128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641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9.98767E-7 L 0.05157 0.1803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900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75817E-6 L 0.10278 0.1067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5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6" grpId="0" animBg="1"/>
      <p:bldP spid="96" grpId="1" animBg="1"/>
      <p:bldP spid="75" grpId="0" animBg="1"/>
      <p:bldP spid="75" grpId="1" animBg="1"/>
      <p:bldP spid="73" grpId="0"/>
      <p:bldP spid="74" grpId="0"/>
      <p:bldP spid="76" grpId="0" animBg="1"/>
      <p:bldP spid="76" grpId="1" animBg="1"/>
      <p:bldP spid="77" grpId="0"/>
      <p:bldP spid="77" grpId="1"/>
      <p:bldP spid="98" grpId="0" animBg="1"/>
      <p:bldP spid="99" grpId="0"/>
      <p:bldP spid="23" grpId="0"/>
      <p:bldP spid="24" grpId="0" animBg="1"/>
      <p:bldP spid="24" grpId="1" animBg="1"/>
      <p:bldP spid="25" grpId="0"/>
      <p:bldP spid="25" grpId="1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964531"/>
            <a:ext cx="3139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latin typeface="Bodoni MT" panose="02070603080606020203" pitchFamily="18" charset="0"/>
              </a:rPr>
              <a:t>Module 9</a:t>
            </a:r>
            <a:endParaRPr lang="en-IN" sz="6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796354" y="1679441"/>
            <a:ext cx="4436571" cy="251548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Cloud Callout 26"/>
          <p:cNvSpPr/>
          <p:nvPr/>
        </p:nvSpPr>
        <p:spPr>
          <a:xfrm flipH="1">
            <a:off x="5232925" y="2866297"/>
            <a:ext cx="3351696" cy="1213872"/>
          </a:xfrm>
          <a:prstGeom prst="cloudCallout">
            <a:avLst>
              <a:gd name="adj1" fmla="val 64423"/>
              <a:gd name="adj2" fmla="val -5912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067300" y="966819"/>
            <a:ext cx="2028924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73575" y="951612"/>
            <a:ext cx="2028924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616" y="213950"/>
            <a:ext cx="2348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Bookman Old Style"/>
              </a:rPr>
              <a:t>(i) Parallel </a:t>
            </a:r>
            <a:r>
              <a:rPr lang="en-US" b="1" dirty="0">
                <a:latin typeface="Bookman Old Style"/>
              </a:rPr>
              <a:t>Lines :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60220" y="1737360"/>
            <a:ext cx="2377440" cy="2392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23164" y="165973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man Old Style"/>
              </a:rPr>
              <a:t>l</a:t>
            </a:r>
            <a:r>
              <a:rPr lang="en-US" b="1" baseline="-25000" dirty="0" smtClean="0">
                <a:solidFill>
                  <a:srgbClr val="000000"/>
                </a:solidFill>
                <a:latin typeface="Bookman Old Style"/>
              </a:rPr>
              <a:t>1</a:t>
            </a:r>
            <a:endParaRPr lang="en-US" b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123164" y="4010263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man Old Style"/>
              </a:rPr>
              <a:t>l</a:t>
            </a:r>
            <a:r>
              <a:rPr lang="en-US" baseline="-25000" dirty="0" smtClean="0">
                <a:solidFill>
                  <a:srgbClr val="000000"/>
                </a:solidFill>
                <a:latin typeface="Bookman Old Style"/>
              </a:rPr>
              <a:t>2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338132" y="625587"/>
            <a:ext cx="477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latin typeface="Bookman Old Style"/>
              </a:rPr>
              <a:t>Two lines are said to be parallel when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1507" y="918779"/>
            <a:ext cx="3674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(</a:t>
            </a:r>
            <a:r>
              <a:rPr lang="en-US" dirty="0" smtClean="0">
                <a:latin typeface="Bookman Old Style"/>
              </a:rPr>
              <a:t>a) they </a:t>
            </a:r>
            <a:r>
              <a:rPr lang="en-US" dirty="0">
                <a:latin typeface="Bookman Old Style"/>
              </a:rPr>
              <a:t>are </a:t>
            </a:r>
            <a:r>
              <a:rPr lang="en-US" dirty="0" smtClean="0">
                <a:latin typeface="Bookman Old Style"/>
              </a:rPr>
              <a:t>non-intersecting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50574" y="933523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(</a:t>
            </a:r>
            <a:r>
              <a:rPr lang="en-US" dirty="0" smtClean="0">
                <a:latin typeface="Bookman Old Style"/>
              </a:rPr>
              <a:t>b) they </a:t>
            </a:r>
            <a:r>
              <a:rPr lang="en-US" dirty="0">
                <a:latin typeface="Bookman Old Style"/>
              </a:rPr>
              <a:t>are coplanar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7118" y="4402931"/>
            <a:ext cx="5554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In figure, the two lines </a:t>
            </a:r>
            <a:r>
              <a:rPr lang="en-US" i="1" dirty="0">
                <a:latin typeface="Bookman Old Style"/>
              </a:rPr>
              <a:t>l</a:t>
            </a:r>
            <a:r>
              <a:rPr lang="en-US" baseline="-25000" dirty="0">
                <a:latin typeface="Bookman Old Style"/>
              </a:rPr>
              <a:t>1</a:t>
            </a:r>
            <a:r>
              <a:rPr lang="en-US" dirty="0">
                <a:latin typeface="Bookman Old Style"/>
              </a:rPr>
              <a:t> and </a:t>
            </a:r>
            <a:r>
              <a:rPr lang="en-US" i="1" dirty="0" smtClean="0">
                <a:latin typeface="Bookman Old Style"/>
              </a:rPr>
              <a:t>l</a:t>
            </a:r>
            <a:r>
              <a:rPr lang="en-US" baseline="-25000" dirty="0">
                <a:latin typeface="Bookman Old Style"/>
              </a:rPr>
              <a:t>2</a:t>
            </a:r>
            <a:r>
              <a:rPr lang="en-US" sz="1400" dirty="0" smtClean="0">
                <a:latin typeface="Bookman Old Style"/>
              </a:rPr>
              <a:t> </a:t>
            </a:r>
            <a:r>
              <a:rPr lang="en-US" dirty="0">
                <a:latin typeface="Bookman Old Style"/>
              </a:rPr>
              <a:t>are parallel.</a:t>
            </a:r>
            <a:endParaRPr lang="en-US" dirty="0"/>
          </a:p>
        </p:txBody>
      </p:sp>
      <p:sp>
        <p:nvSpPr>
          <p:cNvPr id="13" name="Cloud 12"/>
          <p:cNvSpPr/>
          <p:nvPr/>
        </p:nvSpPr>
        <p:spPr>
          <a:xfrm flipH="1">
            <a:off x="5334000" y="1954744"/>
            <a:ext cx="2930895" cy="10614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75491" y="2158966"/>
            <a:ext cx="2620759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line </a:t>
            </a:r>
            <a:r>
              <a:rPr lang="en-US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r>
              <a:rPr lang="en-US" sz="2000" b="1" baseline="-250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and line </a:t>
            </a:r>
            <a:r>
              <a:rPr lang="en-US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r>
              <a:rPr lang="en-US" sz="2000" b="1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endParaRPr lang="en-US" sz="2000" b="1" baseline="-25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1" name="Cloud 30"/>
          <p:cNvSpPr/>
          <p:nvPr/>
        </p:nvSpPr>
        <p:spPr>
          <a:xfrm flipH="1">
            <a:off x="5158740" y="1895951"/>
            <a:ext cx="3351696" cy="12138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79301" y="2023298"/>
            <a:ext cx="2620759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i.e. lines should not intersect each other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1760220" y="1735931"/>
            <a:ext cx="2377440" cy="2392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/>
          <p:cNvSpPr/>
          <p:nvPr/>
        </p:nvSpPr>
        <p:spPr>
          <a:xfrm flipH="1">
            <a:off x="5151120" y="1895951"/>
            <a:ext cx="3351696" cy="12138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02161" y="2107118"/>
            <a:ext cx="2620759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What does word coplanar mean?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62600" y="2193131"/>
            <a:ext cx="2620759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Lying on the same plane</a:t>
            </a:r>
            <a:endParaRPr lang="en-US" sz="20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7" name="Cloud 56"/>
          <p:cNvSpPr/>
          <p:nvPr/>
        </p:nvSpPr>
        <p:spPr>
          <a:xfrm flipH="1">
            <a:off x="5151120" y="1895951"/>
            <a:ext cx="3351696" cy="12138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502161" y="2015678"/>
            <a:ext cx="2620759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It means line </a:t>
            </a:r>
            <a:r>
              <a:rPr lang="en-US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r>
              <a:rPr lang="en-US" sz="2000" b="1" baseline="-250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r>
              <a:rPr lang="en-US" sz="2000" b="1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belongs to same plane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0" name="Cloud 59"/>
          <p:cNvSpPr/>
          <p:nvPr/>
        </p:nvSpPr>
        <p:spPr>
          <a:xfrm flipH="1">
            <a:off x="1312189" y="3717131"/>
            <a:ext cx="3351696" cy="12138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65135" y="3827333"/>
            <a:ext cx="2620759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Thus, the above lines are called parallel lines.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5" name="Cloud Callout 24"/>
          <p:cNvSpPr/>
          <p:nvPr/>
        </p:nvSpPr>
        <p:spPr>
          <a:xfrm flipH="1">
            <a:off x="5232925" y="2866297"/>
            <a:ext cx="3351696" cy="1213872"/>
          </a:xfrm>
          <a:prstGeom prst="cloudCallout">
            <a:avLst>
              <a:gd name="adj1" fmla="val 65843"/>
              <a:gd name="adj2" fmla="val -1047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83966" y="2986024"/>
            <a:ext cx="2620759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That means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lines </a:t>
            </a:r>
            <a:r>
              <a:rPr lang="en-US" sz="2000" b="1" i="1" dirty="0" smtClean="0">
                <a:solidFill>
                  <a:schemeClr val="bg1"/>
                </a:solidFill>
                <a:latin typeface="Book Antiqua" pitchFamily="18" charset="0"/>
              </a:rPr>
              <a:t>l</a:t>
            </a:r>
            <a:r>
              <a:rPr lang="en-US" sz="2000" b="1" baseline="-25000" dirty="0" smtClean="0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and </a:t>
            </a:r>
            <a:r>
              <a:rPr lang="en-US" sz="2000" b="1" i="1" dirty="0">
                <a:solidFill>
                  <a:schemeClr val="bg1"/>
                </a:solidFill>
                <a:latin typeface="Book Antiqua" pitchFamily="18" charset="0"/>
              </a:rPr>
              <a:t>l</a:t>
            </a:r>
            <a:r>
              <a:rPr lang="en-US" sz="2000" b="1" baseline="-25000" dirty="0" smtClean="0">
                <a:solidFill>
                  <a:schemeClr val="bg1"/>
                </a:solidFill>
                <a:latin typeface="Comic Sans MS" pitchFamily="66" charset="0"/>
              </a:rPr>
              <a:t>2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 are parallel  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185 L -0.00087 0.04099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12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20185E-6 L 0.0151 0.1876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936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49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5901E-6 L 0.00086 -0.0588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95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4515E-6 L 0.01997 -0.1762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88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27" grpId="0" animBg="1"/>
      <p:bldP spid="27" grpId="1" animBg="1"/>
      <p:bldP spid="53" grpId="0" animBg="1"/>
      <p:bldP spid="53" grpId="1" animBg="1"/>
      <p:bldP spid="30" grpId="0" animBg="1"/>
      <p:bldP spid="30" grpId="1" animBg="1"/>
      <p:bldP spid="4" grpId="0"/>
      <p:bldP spid="7" grpId="0"/>
      <p:bldP spid="7" grpId="1"/>
      <p:bldP spid="8" grpId="0"/>
      <p:bldP spid="8" grpId="1"/>
      <p:bldP spid="9" grpId="0"/>
      <p:bldP spid="10" grpId="0"/>
      <p:bldP spid="11" grpId="0"/>
      <p:bldP spid="12" grpId="0"/>
      <p:bldP spid="13" grpId="0" animBg="1"/>
      <p:bldP spid="13" grpId="1" animBg="1"/>
      <p:bldP spid="14" grpId="0"/>
      <p:bldP spid="14" grpId="1"/>
      <p:bldP spid="31" grpId="0" animBg="1"/>
      <p:bldP spid="31" grpId="1" animBg="1"/>
      <p:bldP spid="32" grpId="0"/>
      <p:bldP spid="32" grpId="1"/>
      <p:bldP spid="54" grpId="0" animBg="1"/>
      <p:bldP spid="54" grpId="1" animBg="1"/>
      <p:bldP spid="55" grpId="0"/>
      <p:bldP spid="55" grpId="1"/>
      <p:bldP spid="56" grpId="0"/>
      <p:bldP spid="56" grpId="1"/>
      <p:bldP spid="57" grpId="0" animBg="1"/>
      <p:bldP spid="57" grpId="1" animBg="1"/>
      <p:bldP spid="58" grpId="0"/>
      <p:bldP spid="58" grpId="1"/>
      <p:bldP spid="60" grpId="0" animBg="1"/>
      <p:bldP spid="60" grpId="1" animBg="1"/>
      <p:bldP spid="61" grpId="0"/>
      <p:bldP spid="61" grpId="1"/>
      <p:bldP spid="25" grpId="0" animBg="1"/>
      <p:bldP spid="25" grpId="1" animBg="1"/>
      <p:bldP spid="26" grpId="0"/>
      <p:bldP spid="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786886" y="1762282"/>
            <a:ext cx="3283978" cy="1861980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28875" y="2867025"/>
            <a:ext cx="152400" cy="132973"/>
          </a:xfrm>
          <a:prstGeom prst="rect">
            <a:avLst/>
          </a:prstGeom>
          <a:solidFill>
            <a:srgbClr val="FFFF00"/>
          </a:solidFill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57199" y="939382"/>
            <a:ext cx="2939073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57512" y="625012"/>
            <a:ext cx="2679020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8631" y="612312"/>
            <a:ext cx="2468880" cy="33477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2400" y="238839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(</a:t>
            </a:r>
            <a:r>
              <a:rPr lang="en-US" b="1" dirty="0" smtClean="0">
                <a:latin typeface="Bookman Old Style"/>
              </a:rPr>
              <a:t>ii) Perpendicular </a:t>
            </a:r>
            <a:r>
              <a:rPr lang="en-US" b="1" dirty="0">
                <a:latin typeface="Bookman Old Style"/>
              </a:rPr>
              <a:t>Lines : 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457200" y="592931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Two lines AB and CD lying in the </a:t>
            </a:r>
            <a:r>
              <a:rPr lang="en-US" dirty="0" smtClean="0">
                <a:latin typeface="Bookman Old Style"/>
              </a:rPr>
              <a:t>same plane are </a:t>
            </a:r>
            <a:r>
              <a:rPr lang="en-US" dirty="0">
                <a:latin typeface="Bookman Old Style"/>
              </a:rPr>
              <a:t>said to be </a:t>
            </a:r>
            <a:r>
              <a:rPr lang="en-US" dirty="0" smtClean="0">
                <a:latin typeface="Bookman Old Style"/>
              </a:rPr>
              <a:t>perpendicular,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13656" y="917526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 </a:t>
            </a:r>
            <a:r>
              <a:rPr lang="en-US" dirty="0">
                <a:latin typeface="Bookman Old Style"/>
              </a:rPr>
              <a:t>if they form </a:t>
            </a:r>
            <a:r>
              <a:rPr lang="en-US" dirty="0" smtClean="0">
                <a:latin typeface="Bookman Old Style"/>
              </a:rPr>
              <a:t>a </a:t>
            </a:r>
            <a:r>
              <a:rPr lang="en-US" dirty="0">
                <a:latin typeface="Bookman Old Style"/>
              </a:rPr>
              <a:t>right angle. 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87450" y="2368869"/>
            <a:ext cx="249268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187450" y="3000694"/>
            <a:ext cx="2546350" cy="635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533775" y="29760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343025" y="2348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343025" y="29856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499949" y="2343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18223" y="2062581"/>
            <a:ext cx="33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A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3322577" y="2075281"/>
            <a:ext cx="33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Bookman Old Style"/>
              </a:rPr>
              <a:t>B</a:t>
            </a:r>
            <a:endParaRPr lang="en-US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1205523" y="2701648"/>
            <a:ext cx="33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C</a:t>
            </a:r>
            <a:endParaRPr lang="en-US" sz="1400" b="1" dirty="0"/>
          </a:p>
        </p:txBody>
      </p:sp>
      <p:sp>
        <p:nvSpPr>
          <p:cNvPr id="61" name="Rectangle 60"/>
          <p:cNvSpPr/>
          <p:nvPr/>
        </p:nvSpPr>
        <p:spPr>
          <a:xfrm>
            <a:off x="3396273" y="2704625"/>
            <a:ext cx="331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Bookman Old Style"/>
              </a:rPr>
              <a:t>D</a:t>
            </a:r>
            <a:endParaRPr lang="en-US" sz="1400" b="1" dirty="0"/>
          </a:p>
        </p:txBody>
      </p:sp>
      <p:sp>
        <p:nvSpPr>
          <p:cNvPr id="31" name="Cloud 30"/>
          <p:cNvSpPr/>
          <p:nvPr/>
        </p:nvSpPr>
        <p:spPr>
          <a:xfrm flipH="1">
            <a:off x="5151120" y="1895951"/>
            <a:ext cx="3351696" cy="12138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02161" y="2122358"/>
            <a:ext cx="2620759" cy="70787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Consider line AB and line CD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4" name="Cloud 23"/>
          <p:cNvSpPr/>
          <p:nvPr/>
        </p:nvSpPr>
        <p:spPr>
          <a:xfrm flipH="1">
            <a:off x="5151120" y="1873050"/>
            <a:ext cx="3351696" cy="12138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2161" y="1955600"/>
            <a:ext cx="2620759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i.e. line AB and line CD intersect at right angle</a:t>
            </a:r>
            <a:endParaRPr lang="en-US" sz="20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8" name="Cloud 27"/>
          <p:cNvSpPr/>
          <p:nvPr/>
        </p:nvSpPr>
        <p:spPr>
          <a:xfrm flipH="1">
            <a:off x="5151120" y="1852837"/>
            <a:ext cx="3351696" cy="121387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 sz="2000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2161" y="1935387"/>
            <a:ext cx="2620759" cy="101565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Symbol" pitchFamily="18" charset="2"/>
              </a:rPr>
              <a:t>\ </a:t>
            </a:r>
            <a:r>
              <a:rPr lang="en-US" sz="2000" b="1" dirty="0" smtClean="0">
                <a:solidFill>
                  <a:schemeClr val="bg1"/>
                </a:solidFill>
                <a:latin typeface="Comic Sans MS" pitchFamily="66" charset="0"/>
              </a:rPr>
              <a:t>Line AB is perpendicular to line CD</a:t>
            </a:r>
            <a:endParaRPr lang="en-US" sz="2000" b="1" dirty="0">
              <a:solidFill>
                <a:schemeClr val="bg1"/>
              </a:solidFill>
              <a:latin typeface="Symbol" pitchFamily="18" charset="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7832" y="1286858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We write AB </a:t>
            </a:r>
            <a:r>
              <a:rPr lang="en-US" dirty="0">
                <a:latin typeface="Symbol"/>
              </a:rPr>
              <a:t>^</a:t>
            </a:r>
            <a:r>
              <a:rPr lang="en-US" dirty="0">
                <a:latin typeface="Bookman Old Style"/>
              </a:rPr>
              <a:t> CD.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98274E-6 L 4.16667E-6 0.12423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9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56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27867E-6 L 0.11649 -0.08353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6" y="-419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56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2232E-6 L 0.13177 -0.0733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-3668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05549E-7 L -0.11875 0.33138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16554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9.86436E-7 L -0.09861 0.35049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17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57" grpId="0" animBg="1"/>
      <p:bldP spid="44" grpId="0" animBg="1"/>
      <p:bldP spid="44" grpId="1" animBg="1"/>
      <p:bldP spid="34" grpId="0" animBg="1"/>
      <p:bldP spid="34" grpId="1" animBg="1"/>
      <p:bldP spid="33" grpId="0" animBg="1"/>
      <p:bldP spid="33" grpId="1" animBg="1"/>
      <p:bldP spid="47" grpId="0"/>
      <p:bldP spid="48" grpId="0"/>
      <p:bldP spid="49" grpId="0"/>
      <p:bldP spid="53" grpId="0" animBg="1"/>
      <p:bldP spid="54" grpId="0" animBg="1"/>
      <p:bldP spid="54" grpId="1" animBg="1"/>
      <p:bldP spid="55" grpId="0" animBg="1"/>
      <p:bldP spid="56" grpId="0" animBg="1"/>
      <p:bldP spid="56" grpId="1" animBg="1"/>
      <p:bldP spid="58" grpId="0"/>
      <p:bldP spid="58" grpId="1"/>
      <p:bldP spid="59" grpId="0"/>
      <p:bldP spid="59" grpId="1"/>
      <p:bldP spid="60" grpId="0"/>
      <p:bldP spid="61" grpId="0"/>
      <p:bldP spid="31" grpId="0" animBg="1"/>
      <p:bldP spid="31" grpId="1" animBg="1"/>
      <p:bldP spid="32" grpId="0"/>
      <p:bldP spid="32" grpId="1"/>
      <p:bldP spid="24" grpId="0" animBg="1"/>
      <p:bldP spid="24" grpId="1" animBg="1"/>
      <p:bldP spid="25" grpId="0"/>
      <p:bldP spid="25" grpId="1"/>
      <p:bldP spid="28" grpId="0" animBg="1"/>
      <p:bldP spid="28" grpId="1" animBg="1"/>
      <p:bldP spid="29" grpId="0"/>
      <p:bldP spid="29" grpId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1060</Words>
  <Application>Microsoft Office PowerPoint</Application>
  <PresentationFormat>Custom</PresentationFormat>
  <Paragraphs>225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Baskerville Old Face</vt:lpstr>
      <vt:lpstr>Bodoni MT</vt:lpstr>
      <vt:lpstr>Book Antiqua</vt:lpstr>
      <vt:lpstr>Bookman Old Style</vt:lpstr>
      <vt:lpstr>Calibri</vt:lpstr>
      <vt:lpstr>Comic Sans MS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T.S BORA</cp:lastModifiedBy>
  <cp:revision>289</cp:revision>
  <dcterms:created xsi:type="dcterms:W3CDTF">2014-02-19T03:01:55Z</dcterms:created>
  <dcterms:modified xsi:type="dcterms:W3CDTF">2022-04-23T03:49:28Z</dcterms:modified>
</cp:coreProperties>
</file>