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18"/>
  </p:notesMasterIdLst>
  <p:sldIdLst>
    <p:sldId id="335" r:id="rId3"/>
    <p:sldId id="300" r:id="rId4"/>
    <p:sldId id="301" r:id="rId5"/>
    <p:sldId id="302" r:id="rId6"/>
    <p:sldId id="303" r:id="rId7"/>
    <p:sldId id="417" r:id="rId8"/>
    <p:sldId id="418" r:id="rId9"/>
    <p:sldId id="339" r:id="rId10"/>
    <p:sldId id="286" r:id="rId11"/>
    <p:sldId id="340" r:id="rId12"/>
    <p:sldId id="287" r:id="rId13"/>
    <p:sldId id="288" r:id="rId14"/>
    <p:sldId id="362" r:id="rId15"/>
    <p:sldId id="289" r:id="rId16"/>
    <p:sldId id="419" r:id="rId17"/>
  </p:sldIdLst>
  <p:sldSz cx="9144000" cy="5143500" type="screen16x9"/>
  <p:notesSz cx="9144000" cy="6858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335"/>
            <p14:sldId id="300"/>
            <p14:sldId id="301"/>
            <p14:sldId id="302"/>
            <p14:sldId id="303"/>
            <p14:sldId id="417"/>
            <p14:sldId id="418"/>
            <p14:sldId id="339"/>
            <p14:sldId id="286"/>
            <p14:sldId id="340"/>
            <p14:sldId id="287"/>
            <p14:sldId id="288"/>
            <p14:sldId id="362"/>
            <p14:sldId id="289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0">
          <p15:clr>
            <a:srgbClr val="A4A3A4"/>
          </p15:clr>
        </p15:guide>
        <p15:guide id="4" orient="horz" pos="180">
          <p15:clr>
            <a:srgbClr val="A4A3A4"/>
          </p15:clr>
        </p15:guide>
        <p15:guide id="5" orient="horz" pos="420">
          <p15:clr>
            <a:srgbClr val="A4A3A4"/>
          </p15:clr>
        </p15:guide>
        <p15:guide id="6" pos="336">
          <p15:clr>
            <a:srgbClr val="A4A3A4"/>
          </p15:clr>
        </p15:guide>
        <p15:guide id="7" pos="5424">
          <p15:clr>
            <a:srgbClr val="A4A3A4"/>
          </p15:clr>
        </p15:guide>
        <p15:guide id="8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00FFFF"/>
    <a:srgbClr val="E46C0A"/>
    <a:srgbClr val="FF3399"/>
    <a:srgbClr val="FFC000"/>
    <a:srgbClr val="00B050"/>
    <a:srgbClr val="0000FF"/>
    <a:srgbClr val="3B669B"/>
    <a:srgbClr val="FF00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9" autoAdjust="0"/>
    <p:restoredTop sz="95462" autoAdjust="0"/>
  </p:normalViewPr>
  <p:slideViewPr>
    <p:cSldViewPr>
      <p:cViewPr varScale="1">
        <p:scale>
          <a:sx n="151" d="100"/>
          <a:sy n="151" d="100"/>
        </p:scale>
        <p:origin x="462" y="126"/>
      </p:cViewPr>
      <p:guideLst>
        <p:guide orient="horz" pos="1620"/>
        <p:guide pos="2880"/>
        <p:guide orient="horz" pos="3060"/>
        <p:guide orient="horz" pos="180"/>
        <p:guide orient="horz" pos="420"/>
        <p:guide pos="336"/>
        <p:guide pos="5424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4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7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0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3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Monika\Background\s3518vig18clos2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15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ie 153"/>
          <p:cNvSpPr/>
          <p:nvPr/>
        </p:nvSpPr>
        <p:spPr>
          <a:xfrm rot="20368973">
            <a:off x="7083247" y="1657328"/>
            <a:ext cx="390007" cy="389646"/>
          </a:xfrm>
          <a:prstGeom prst="pie">
            <a:avLst>
              <a:gd name="adj1" fmla="val 12130092"/>
              <a:gd name="adj2" fmla="val 16050034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Pie 22"/>
          <p:cNvSpPr/>
          <p:nvPr/>
        </p:nvSpPr>
        <p:spPr>
          <a:xfrm rot="9727642">
            <a:off x="7066869" y="1656976"/>
            <a:ext cx="409576" cy="409197"/>
          </a:xfrm>
          <a:prstGeom prst="pie">
            <a:avLst>
              <a:gd name="adj1" fmla="val 11859150"/>
              <a:gd name="adj2" fmla="val 16021879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Pie 75"/>
          <p:cNvSpPr/>
          <p:nvPr/>
        </p:nvSpPr>
        <p:spPr>
          <a:xfrm>
            <a:off x="7078013" y="1680518"/>
            <a:ext cx="347870" cy="342739"/>
          </a:xfrm>
          <a:prstGeom prst="pie">
            <a:avLst>
              <a:gd name="adj1" fmla="val 10800000"/>
              <a:gd name="adj2" fmla="val 152372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35664" y="15465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0" name="Pie 169"/>
          <p:cNvSpPr/>
          <p:nvPr/>
        </p:nvSpPr>
        <p:spPr>
          <a:xfrm rot="20368973">
            <a:off x="7071066" y="1651870"/>
            <a:ext cx="390007" cy="389646"/>
          </a:xfrm>
          <a:prstGeom prst="pie">
            <a:avLst>
              <a:gd name="adj1" fmla="val 11797296"/>
              <a:gd name="adj2" fmla="val 16050034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5" name="Pie 194"/>
          <p:cNvSpPr/>
          <p:nvPr/>
        </p:nvSpPr>
        <p:spPr>
          <a:xfrm rot="9727642">
            <a:off x="7077500" y="1651936"/>
            <a:ext cx="409576" cy="409197"/>
          </a:xfrm>
          <a:prstGeom prst="pie">
            <a:avLst>
              <a:gd name="adj1" fmla="val 11783381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1" name="Pie 220"/>
          <p:cNvSpPr/>
          <p:nvPr/>
        </p:nvSpPr>
        <p:spPr>
          <a:xfrm rot="9727642">
            <a:off x="7077590" y="1659925"/>
            <a:ext cx="409576" cy="409197"/>
          </a:xfrm>
          <a:prstGeom prst="pie">
            <a:avLst>
              <a:gd name="adj1" fmla="val 11783381"/>
              <a:gd name="adj2" fmla="val 16200000"/>
            </a:avLst>
          </a:prstGeom>
          <a:solidFill>
            <a:srgbClr val="FF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39846" y="1906740"/>
            <a:ext cx="855754" cy="317206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858951" y="4205617"/>
            <a:ext cx="219456" cy="274320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52955" y="1906740"/>
            <a:ext cx="808507" cy="317206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477424" y="4205617"/>
            <a:ext cx="219456" cy="274320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85820" y="952216"/>
            <a:ext cx="1275354" cy="307616"/>
          </a:xfrm>
          <a:prstGeom prst="rect">
            <a:avLst/>
          </a:prstGeom>
          <a:solidFill>
            <a:srgbClr val="E46C0A">
              <a:alpha val="50196"/>
            </a:srgbClr>
          </a:solidFill>
          <a:ln>
            <a:solidFill>
              <a:srgbClr val="FAC09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996" y="295514"/>
            <a:ext cx="48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Q.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3048" y="295514"/>
            <a:ext cx="332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,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5875" y="600631"/>
            <a:ext cx="332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if AB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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CD, CD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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EF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2927" y="901305"/>
            <a:ext cx="332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y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: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z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= 3: 7, find </a:t>
            </a:r>
            <a:r>
              <a:rPr lang="en-US" b="1" i="1" dirty="0">
                <a:solidFill>
                  <a:srgbClr val="00FFFF"/>
                </a:solidFill>
                <a:latin typeface="Book Antiqua" pitchFamily="18" charset="0"/>
              </a:rPr>
              <a:t>x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057" y="124809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90728" y="125765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  <a:latin typeface="Bookman Old Style" pitchFamily="18" charset="0"/>
              </a:rPr>
              <a:t>[ given ]</a:t>
            </a:r>
            <a:endParaRPr lang="en-US" b="1" dirty="0">
              <a:solidFill>
                <a:srgbClr val="FF3399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59821" y="1248090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</a:rPr>
              <a:t>y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: </a:t>
            </a:r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</a:rPr>
              <a:t>z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38430" y="12480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64508" y="1248090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3 :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878730" y="693357"/>
            <a:ext cx="824948" cy="2459418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52458" y="1242282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52458" y="2461049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ie 76"/>
          <p:cNvSpPr/>
          <p:nvPr/>
        </p:nvSpPr>
        <p:spPr>
          <a:xfrm>
            <a:off x="6799235" y="1027665"/>
            <a:ext cx="503583" cy="410540"/>
          </a:xfrm>
          <a:prstGeom prst="pie">
            <a:avLst>
              <a:gd name="adj1" fmla="val 4238687"/>
              <a:gd name="adj2" fmla="val 1072778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Pie 77"/>
          <p:cNvSpPr/>
          <p:nvPr/>
        </p:nvSpPr>
        <p:spPr>
          <a:xfrm>
            <a:off x="7239866" y="2252354"/>
            <a:ext cx="450575" cy="407179"/>
          </a:xfrm>
          <a:prstGeom prst="pie">
            <a:avLst>
              <a:gd name="adj1" fmla="val 15356325"/>
              <a:gd name="adj2" fmla="val 5294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56211" y="242447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228689" y="242447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9043" y="121712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079700" y="2445851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F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15414" y="2453470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E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839755" y="121712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83163" y="128784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10679" y="202473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6052458" y="1856929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68791" y="151829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 Antiqua" pitchFamily="18" charset="0"/>
              </a:rPr>
              <a:t>y</a:t>
            </a: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43355" y="1818758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9069" y="1826377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937908" y="67936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23845" y="930083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91238" y="2754095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174722" y="2404964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923793" y="879562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567558" y="2830846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4585" y="603907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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CD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53789" y="1242282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53789" y="1856929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411591" y="182035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84069" y="1820353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963648" y="1205706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233722" y="1205706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5331" y="603256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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 EF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6052458" y="2461049"/>
            <a:ext cx="24688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052345" y="1856929"/>
            <a:ext cx="2468880" cy="0"/>
          </a:xfrm>
          <a:prstGeom prst="line">
            <a:avLst/>
          </a:prstGeom>
          <a:ln w="28575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05575" y="900995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i="1" dirty="0">
                <a:solidFill>
                  <a:srgbClr val="C00000"/>
                </a:solidFill>
                <a:latin typeface="Book Antiqua" pitchFamily="18" charset="0"/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81990" y="128671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054964" y="1233491"/>
            <a:ext cx="211932" cy="6185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6045315" y="1241093"/>
            <a:ext cx="1026318" cy="23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052458" y="1242282"/>
            <a:ext cx="2468880" cy="0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52458" y="1856929"/>
            <a:ext cx="2468880" cy="0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7054964" y="1225878"/>
            <a:ext cx="211932" cy="618551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Pie 189"/>
          <p:cNvSpPr/>
          <p:nvPr/>
        </p:nvSpPr>
        <p:spPr>
          <a:xfrm rot="4030118">
            <a:off x="7276165" y="2252898"/>
            <a:ext cx="409576" cy="409197"/>
          </a:xfrm>
          <a:prstGeom prst="pie">
            <a:avLst>
              <a:gd name="adj1" fmla="val 11181685"/>
              <a:gd name="adj2" fmla="val 17545244"/>
            </a:avLst>
          </a:prstGeom>
          <a:solidFill>
            <a:srgbClr val="FF339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6039404" y="1856752"/>
            <a:ext cx="1234645" cy="35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47033" y="1561615"/>
            <a:ext cx="3528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the common multiple be </a:t>
            </a:r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‘k’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2383" y="189606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25493" y="1896066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</a:rPr>
              <a:t>y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72488" y="18960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62740" y="1896066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k ,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05477" y="1896066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z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290572" y="18960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425579" y="1896066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7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k ,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051020" y="1232061"/>
            <a:ext cx="215887" cy="624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262149" y="1840153"/>
            <a:ext cx="211931" cy="625689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474637" y="2461049"/>
            <a:ext cx="1061467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259475" y="1836571"/>
            <a:ext cx="211931" cy="62568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271658" y="1856929"/>
            <a:ext cx="12573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6036754" y="1856929"/>
            <a:ext cx="1234645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048369" y="1230704"/>
            <a:ext cx="215887" cy="62473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547015" y="2176606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Now,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70861" y="2424824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CSR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575694" y="24248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785997" y="2424824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TSD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22383" y="273668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76695" y="2736683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TSD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75694" y="27366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785997" y="2736683"/>
            <a:ext cx="31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7262213" y="1835557"/>
            <a:ext cx="211931" cy="625689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052458" y="2461049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052458" y="1856929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429680" y="4161174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z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790728" y="2418960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  <a:latin typeface="Bookman Old Style" pitchFamily="18" charset="0"/>
                <a:sym typeface="Symbol"/>
              </a:rPr>
              <a:t>[ vertically opposite angle ]</a:t>
            </a:r>
            <a:endParaRPr lang="en-US" b="1" dirty="0">
              <a:solidFill>
                <a:srgbClr val="FF3399"/>
              </a:solidFill>
              <a:latin typeface="Bookman Old Style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790728" y="2707107"/>
            <a:ext cx="1750800" cy="369334"/>
            <a:chOff x="3429000" y="2808566"/>
            <a:chExt cx="1750800" cy="369676"/>
          </a:xfrm>
        </p:grpSpPr>
        <p:sp>
          <p:nvSpPr>
            <p:cNvPr id="207" name="Rectangle 206"/>
            <p:cNvSpPr/>
            <p:nvPr/>
          </p:nvSpPr>
          <p:spPr>
            <a:xfrm>
              <a:off x="3429000" y="2808568"/>
              <a:ext cx="1750800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  <a:sym typeface="Symbol"/>
                </a:rPr>
                <a:t>[   CSR = </a:t>
              </a:r>
              <a:r>
                <a:rPr lang="en-US" b="1" i="1" dirty="0" smtClean="0">
                  <a:solidFill>
                    <a:srgbClr val="FF3399"/>
                  </a:solidFill>
                  <a:latin typeface="Bookman Old Style" pitchFamily="18" charset="0"/>
                  <a:sym typeface="Symbol"/>
                </a:rPr>
                <a:t>y </a:t>
              </a:r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  <a:sym typeface="Symbol"/>
                </a:rPr>
                <a:t>]</a:t>
              </a:r>
              <a:endParaRPr lang="en-US" b="1" dirty="0">
                <a:solidFill>
                  <a:srgbClr val="FF3399"/>
                </a:solidFill>
                <a:latin typeface="Bookman Old Style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0800000" flipV="1">
              <a:off x="3506990" y="2808566"/>
              <a:ext cx="383438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89309" y="3099249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CD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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EF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790728" y="303647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  <a:latin typeface="Bookman Old Style" pitchFamily="18" charset="0"/>
                <a:sym typeface="Symbol"/>
              </a:rPr>
              <a:t>[ given ]</a:t>
            </a:r>
            <a:endParaRPr lang="en-US" b="1" dirty="0">
              <a:solidFill>
                <a:srgbClr val="FF3399"/>
              </a:solidFill>
              <a:latin typeface="Bookman Old Style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0383" y="3483735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and ST is a transversal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22383" y="384689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466251" y="3846897"/>
            <a:ext cx="782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TSD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129530" y="38468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319769" y="3846897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STF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87675" y="38468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93475" y="3846897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2383" y="421648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2383" y="450613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338293" y="45029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987675" y="45029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193475" y="4502929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65265" y="15569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646180" y="20554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966858" y="4502929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475736" y="4502929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7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8" name="Pie 217"/>
          <p:cNvSpPr/>
          <p:nvPr/>
        </p:nvSpPr>
        <p:spPr>
          <a:xfrm rot="4030118">
            <a:off x="7272551" y="2248872"/>
            <a:ext cx="409576" cy="409197"/>
          </a:xfrm>
          <a:prstGeom prst="pie">
            <a:avLst>
              <a:gd name="adj1" fmla="val 11006345"/>
              <a:gd name="adj2" fmla="val 17545244"/>
            </a:avLst>
          </a:prstGeom>
          <a:solidFill>
            <a:srgbClr val="FF339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6.2  - 2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5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50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000"/>
                            </p:stCondLst>
                            <p:childTnLst>
                              <p:par>
                                <p:cTn id="3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0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000"/>
                            </p:stCondLst>
                            <p:childTnLst>
                              <p:par>
                                <p:cTn id="4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500"/>
                            </p:stCondLst>
                            <p:childTnLst>
                              <p:par>
                                <p:cTn id="5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2000"/>
                            </p:stCondLst>
                            <p:childTnLst>
                              <p:par>
                                <p:cTn id="5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2500"/>
                            </p:stCondLst>
                            <p:childTnLst>
                              <p:par>
                                <p:cTn id="5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00"/>
                            </p:stCondLst>
                            <p:childTnLst>
                              <p:par>
                                <p:cTn id="5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000"/>
                            </p:stCondLst>
                            <p:childTnLst>
                              <p:par>
                                <p:cTn id="5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00"/>
                            </p:stCondLst>
                            <p:childTnLst>
                              <p:par>
                                <p:cTn id="5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23" grpId="0" animBg="1"/>
      <p:bldP spid="23" grpId="1" animBg="1"/>
      <p:bldP spid="76" grpId="0" animBg="1"/>
      <p:bldP spid="76" grpId="1" animBg="1"/>
      <p:bldP spid="76" grpId="2" animBg="1"/>
      <p:bldP spid="127" grpId="0"/>
      <p:bldP spid="170" grpId="0" animBg="1"/>
      <p:bldP spid="170" grpId="1" animBg="1"/>
      <p:bldP spid="195" grpId="0" animBg="1"/>
      <p:bldP spid="195" grpId="1" animBg="1"/>
      <p:bldP spid="221" grpId="0" animBg="1"/>
      <p:bldP spid="221" grpId="1" animBg="1"/>
      <p:bldP spid="235" grpId="0" animBg="1"/>
      <p:bldP spid="235" grpId="1" animBg="1"/>
      <p:bldP spid="234" grpId="0" animBg="1"/>
      <p:bldP spid="234" grpId="1" animBg="1"/>
      <p:bldP spid="233" grpId="0" animBg="1"/>
      <p:bldP spid="233" grpId="1" animBg="1"/>
      <p:bldP spid="232" grpId="0" animBg="1"/>
      <p:bldP spid="232" grpId="1" animBg="1"/>
      <p:bldP spid="160" grpId="0" animBg="1"/>
      <p:bldP spid="160" grpId="1" animBg="1"/>
      <p:bldP spid="4" grpId="0"/>
      <p:bldP spid="6" grpId="0"/>
      <p:bldP spid="7" grpId="0"/>
      <p:bldP spid="8" grpId="0"/>
      <p:bldP spid="9" grpId="0"/>
      <p:bldP spid="62" grpId="0"/>
      <p:bldP spid="63" grpId="0"/>
      <p:bldP spid="64" grpId="0"/>
      <p:bldP spid="65" grpId="0"/>
      <p:bldP spid="77" grpId="0" animBg="1"/>
      <p:bldP spid="77" grpId="1" animBg="1"/>
      <p:bldP spid="77" grpId="2" animBg="1"/>
      <p:bldP spid="78" grpId="0" animBg="1"/>
      <p:bldP spid="81" grpId="0" animBg="1"/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125" grpId="0"/>
      <p:bldP spid="126" grpId="0"/>
      <p:bldP spid="128" grpId="0"/>
      <p:bldP spid="129" grpId="0"/>
      <p:bldP spid="130" grpId="0" animBg="1"/>
      <p:bldP spid="131" grpId="0" animBg="1"/>
      <p:bldP spid="5" grpId="0"/>
      <p:bldP spid="5" grpId="1"/>
      <p:bldP spid="93" grpId="0" animBg="1"/>
      <p:bldP spid="94" grpId="0" animBg="1"/>
      <p:bldP spid="80" grpId="0" animBg="1"/>
      <p:bldP spid="79" grpId="0" animBg="1"/>
      <p:bldP spid="11" grpId="0"/>
      <p:bldP spid="11" grpId="1"/>
      <p:bldP spid="31" grpId="0"/>
      <p:bldP spid="31" grpId="1"/>
      <p:bldP spid="136" grpId="0"/>
      <p:bldP spid="136" grpId="1"/>
      <p:bldP spid="190" grpId="0" animBg="1"/>
      <p:bldP spid="190" grpId="1" animBg="1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85" grpId="0"/>
      <p:bldP spid="186" grpId="0"/>
      <p:bldP spid="187" grpId="0"/>
      <p:bldP spid="188" grpId="0"/>
      <p:bldP spid="189" grpId="0"/>
      <p:bldP spid="191" grpId="0"/>
      <p:bldP spid="192" grpId="0"/>
      <p:bldP spid="193" grpId="0"/>
      <p:bldP spid="205" grpId="0"/>
      <p:bldP spid="206" grpId="0"/>
      <p:bldP spid="30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20" grpId="0"/>
      <p:bldP spid="222" grpId="0"/>
      <p:bldP spid="223" grpId="0"/>
      <p:bldP spid="224" grpId="0"/>
      <p:bldP spid="225" grpId="0"/>
      <p:bldP spid="228" grpId="0"/>
      <p:bldP spid="229" grpId="0"/>
      <p:bldP spid="218" grpId="0" animBg="1"/>
      <p:bldP spid="218" grpId="1" animBg="1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4090376" y="1081279"/>
            <a:ext cx="1551155" cy="40943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08125" y="1140122"/>
            <a:ext cx="304380" cy="317206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61821" y="2318837"/>
            <a:ext cx="1160773" cy="409438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97318" y="2364953"/>
            <a:ext cx="368300" cy="317206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38236" y="554550"/>
            <a:ext cx="2190127" cy="409438"/>
          </a:xfrm>
          <a:prstGeom prst="rect">
            <a:avLst/>
          </a:prstGeom>
          <a:solidFill>
            <a:srgbClr val="00FFFF">
              <a:alpha val="50196"/>
            </a:srgbClr>
          </a:solidFill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16315" y="4430814"/>
            <a:ext cx="1155247" cy="350736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065" y="2924312"/>
            <a:ext cx="7361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Since AB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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CD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and transversal PQ intersects them at R and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380" y="3195729"/>
            <a:ext cx="1567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respectively.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00" y="34832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209" y="3483299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9839" y="34803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7269" y="3475424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R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SC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0646" y="34803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3809" y="3483299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180º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3730" y="3475424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Bookman Old Style" pitchFamily="18" charset="0"/>
              </a:rPr>
              <a:t>[Interior angles are supplementary]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600" y="379062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7135" y="408453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0646" y="40845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93312" y="4084533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39815" y="408448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83575" y="40845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65933" y="409273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6064" y="4092785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23042" y="409273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3980" y="408611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54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47787" y="40939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4480" y="4094413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126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039" y="441383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Hence,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28541" y="443690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10646" y="44369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03867" y="4436905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126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3" name="Pie 32"/>
          <p:cNvSpPr/>
          <p:nvPr/>
        </p:nvSpPr>
        <p:spPr>
          <a:xfrm rot="9727642">
            <a:off x="7057707" y="1643165"/>
            <a:ext cx="409576" cy="409197"/>
          </a:xfrm>
          <a:prstGeom prst="pie">
            <a:avLst>
              <a:gd name="adj1" fmla="val 11992852"/>
              <a:gd name="adj2" fmla="val 16200000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879092" y="691452"/>
            <a:ext cx="824948" cy="2459418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52820" y="1240377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52820" y="2459145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e 41"/>
          <p:cNvSpPr/>
          <p:nvPr/>
        </p:nvSpPr>
        <p:spPr>
          <a:xfrm>
            <a:off x="7084637" y="1685539"/>
            <a:ext cx="347870" cy="342739"/>
          </a:xfrm>
          <a:prstGeom prst="pie">
            <a:avLst>
              <a:gd name="adj1" fmla="val 10800000"/>
              <a:gd name="adj2" fmla="val 152372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e 42"/>
          <p:cNvSpPr/>
          <p:nvPr/>
        </p:nvSpPr>
        <p:spPr>
          <a:xfrm>
            <a:off x="6799597" y="1032110"/>
            <a:ext cx="503583" cy="410540"/>
          </a:xfrm>
          <a:prstGeom prst="pie">
            <a:avLst>
              <a:gd name="adj1" fmla="val 4238687"/>
              <a:gd name="adj2" fmla="val 10727785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Pie 43"/>
          <p:cNvSpPr/>
          <p:nvPr/>
        </p:nvSpPr>
        <p:spPr>
          <a:xfrm>
            <a:off x="7243403" y="2250449"/>
            <a:ext cx="450575" cy="407179"/>
          </a:xfrm>
          <a:prstGeom prst="pie">
            <a:avLst>
              <a:gd name="adj1" fmla="val 15172464"/>
              <a:gd name="adj2" fmla="val 6213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456573" y="2422569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229051" y="2422569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99405" y="121521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080062" y="2443946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F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15776" y="24515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E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40117" y="1215216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83525" y="128594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11041" y="202283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z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52820" y="1855023"/>
            <a:ext cx="2468880" cy="0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69153" y="15163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4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043717" y="1816853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79431" y="1824471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38270" y="67746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24207" y="928179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6026" y="154467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1600" y="2752189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75084" y="2403059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itchFamily="18" charset="0"/>
              </a:rPr>
              <a:t>T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24155" y="877656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575063" y="2828940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11953" y="181844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184431" y="1818447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64010" y="1203801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34084" y="1355598"/>
            <a:ext cx="73152" cy="731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38236" y="574603"/>
            <a:ext cx="2190127" cy="369332"/>
            <a:chOff x="1559162" y="132161"/>
            <a:chExt cx="2190127" cy="369673"/>
          </a:xfrm>
        </p:grpSpPr>
        <p:sp>
          <p:nvSpPr>
            <p:cNvPr id="70" name="TextBox 69"/>
            <p:cNvSpPr txBox="1"/>
            <p:nvPr/>
          </p:nvSpPr>
          <p:spPr>
            <a:xfrm>
              <a:off x="1559162" y="132161"/>
              <a:ext cx="498855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</a:t>
              </a:r>
              <a:r>
                <a:rPr lang="en-US" b="1" i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k</a:t>
              </a:r>
              <a:endParaRPr lang="en-US" b="1" i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1076" y="132161"/>
              <a:ext cx="322524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90590" y="132161"/>
              <a:ext cx="498855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b="1" i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k</a:t>
              </a:r>
              <a:endParaRPr lang="en-US" b="1" i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32504" y="132161"/>
              <a:ext cx="322524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06778" y="132161"/>
              <a:ext cx="742511" cy="369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180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0</a:t>
              </a:r>
              <a:endParaRPr lang="en-US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868730" y="70727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10</a:t>
            </a:r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k</a:t>
            </a:r>
            <a:endParaRPr lang="en-US" sz="16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2456" y="70727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36270" y="70727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600" y="7072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78740" y="893158"/>
            <a:ext cx="417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730583" y="893158"/>
            <a:ext cx="4071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33910" y="1132219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k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3566" y="113221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7380" y="10158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5600" y="113221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902151" y="1354492"/>
            <a:ext cx="4587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78368" y="132254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14860" y="1615403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k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2616" y="161540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36432" y="161540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5600" y="161540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934105" y="1413185"/>
            <a:ext cx="372888" cy="202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892262" y="1089634"/>
            <a:ext cx="538571" cy="2038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5600" y="193895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97318" y="19791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46386" y="19791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73650" y="197915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67627" y="19791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×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75883" y="197915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14860" y="235427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y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616" y="235427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90397" y="235427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54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5600" y="233863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4022768" y="1102927"/>
            <a:ext cx="1603823" cy="369337"/>
            <a:chOff x="1991636" y="4155275"/>
            <a:chExt cx="1603823" cy="369678"/>
          </a:xfrm>
        </p:grpSpPr>
        <p:sp>
          <p:nvSpPr>
            <p:cNvPr id="117" name="Rectangle 116"/>
            <p:cNvSpPr/>
            <p:nvPr/>
          </p:nvSpPr>
          <p:spPr>
            <a:xfrm>
              <a:off x="1991636" y="4155279"/>
              <a:ext cx="32733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Bookman Old Style" pitchFamily="18" charset="0"/>
                </a:rPr>
                <a:t>x</a:t>
              </a:r>
              <a:endParaRPr lang="en-US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25343" y="4155275"/>
              <a:ext cx="32252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476287" y="4155275"/>
              <a:ext cx="32252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Bookman Old Style" pitchFamily="18" charset="0"/>
                </a:rPr>
                <a:t>y</a:t>
              </a:r>
              <a:endParaRPr lang="en-US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51728" y="4155275"/>
              <a:ext cx="322524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53937" y="4155280"/>
              <a:ext cx="641522" cy="369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180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>
          <a:xfrm>
            <a:off x="6052820" y="1240377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52820" y="1855023"/>
            <a:ext cx="246888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424599" y="19791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47123" y="1979159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k</a:t>
            </a:r>
            <a:endParaRPr lang="en-US" sz="1600" b="1" i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67826" y="9182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</a:t>
            </a:r>
            <a:endParaRPr lang="en-US" sz="10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300470" y="1512570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k =</a:t>
            </a:r>
            <a:endParaRPr lang="en-US" sz="1600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770142" y="3782368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965494" y="37823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09254" y="37823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410646" y="37905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693809" y="3790620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6.2  - 2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29" grpId="0" animBg="1"/>
      <p:bldP spid="129" grpId="1" animBg="1"/>
      <p:bldP spid="127" grpId="0" animBg="1"/>
      <p:bldP spid="128" grpId="0" animBg="1"/>
      <p:bldP spid="128" grpId="1" animBg="1"/>
      <p:bldP spid="75" grpId="0" animBg="1"/>
      <p:bldP spid="38" grpId="0" animBg="1"/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5" grpId="0"/>
      <p:bldP spid="16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33" grpId="0"/>
      <p:bldP spid="134" grpId="0"/>
      <p:bldP spid="136" grpId="0"/>
      <p:bldP spid="138" grpId="0"/>
      <p:bldP spid="139" grpId="0"/>
      <p:bldP spid="140" grpId="0"/>
      <p:bldP spid="141" grpId="0"/>
      <p:bldP spid="1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ie 143"/>
          <p:cNvSpPr/>
          <p:nvPr/>
        </p:nvSpPr>
        <p:spPr>
          <a:xfrm rot="10800000">
            <a:off x="6010391" y="756403"/>
            <a:ext cx="450575" cy="407179"/>
          </a:xfrm>
          <a:prstGeom prst="pie">
            <a:avLst>
              <a:gd name="adj1" fmla="val 14209601"/>
              <a:gd name="adj2" fmla="val 6143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7" name="Pie 206"/>
          <p:cNvSpPr/>
          <p:nvPr/>
        </p:nvSpPr>
        <p:spPr>
          <a:xfrm rot="10800000">
            <a:off x="6002721" y="753906"/>
            <a:ext cx="450575" cy="407179"/>
          </a:xfrm>
          <a:prstGeom prst="pie">
            <a:avLst>
              <a:gd name="adj1" fmla="val 14209601"/>
              <a:gd name="adj2" fmla="val 61435"/>
            </a:avLst>
          </a:prstGeom>
          <a:solidFill>
            <a:srgbClr val="FF3399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8" name="Pie 207"/>
          <p:cNvSpPr/>
          <p:nvPr/>
        </p:nvSpPr>
        <p:spPr>
          <a:xfrm rot="3205117">
            <a:off x="6002030" y="752004"/>
            <a:ext cx="450575" cy="407179"/>
          </a:xfrm>
          <a:prstGeom prst="pie">
            <a:avLst>
              <a:gd name="adj1" fmla="val 18476384"/>
              <a:gd name="adj2" fmla="val 112867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1" name="Pie 190"/>
          <p:cNvSpPr/>
          <p:nvPr/>
        </p:nvSpPr>
        <p:spPr>
          <a:xfrm rot="10800000">
            <a:off x="6010391" y="756403"/>
            <a:ext cx="450575" cy="407179"/>
          </a:xfrm>
          <a:prstGeom prst="pie">
            <a:avLst>
              <a:gd name="adj1" fmla="val 14209601"/>
              <a:gd name="adj2" fmla="val 61435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5" name="Pie 194"/>
          <p:cNvSpPr/>
          <p:nvPr/>
        </p:nvSpPr>
        <p:spPr>
          <a:xfrm rot="3205117">
            <a:off x="6009650" y="744384"/>
            <a:ext cx="450575" cy="407179"/>
          </a:xfrm>
          <a:prstGeom prst="pie">
            <a:avLst>
              <a:gd name="adj1" fmla="val 18476384"/>
              <a:gd name="adj2" fmla="val 112867"/>
            </a:avLst>
          </a:prstGeom>
          <a:solidFill>
            <a:srgbClr val="FF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81703" y="2791755"/>
            <a:ext cx="682353" cy="251961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756218" y="3630835"/>
            <a:ext cx="717269" cy="288243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509811" y="735806"/>
            <a:ext cx="1597120" cy="304743"/>
          </a:xfrm>
          <a:prstGeom prst="round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4822" y="964171"/>
            <a:ext cx="183567" cy="180344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571508" y="701003"/>
            <a:ext cx="761281" cy="3610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39738" y="4523500"/>
            <a:ext cx="1466454" cy="265733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47760" y="3320839"/>
            <a:ext cx="1522563" cy="252440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51797" y="2444914"/>
            <a:ext cx="1618131" cy="260497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60" y="413843"/>
            <a:ext cx="48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Q.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072" y="425500"/>
            <a:ext cx="3676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figure, if AB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CD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, EF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 smtClean="0">
                <a:solidFill>
                  <a:srgbClr val="00FF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CD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7072" y="706008"/>
            <a:ext cx="3727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GED = 126º, find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AGE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,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7072" y="980737"/>
            <a:ext cx="25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GEF and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FGE.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36472" y="606661"/>
            <a:ext cx="3305091" cy="1865584"/>
            <a:chOff x="4671393" y="422273"/>
            <a:chExt cx="3305091" cy="186731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671393" y="777081"/>
              <a:ext cx="329184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684644" y="1949898"/>
              <a:ext cx="329184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77000" y="767142"/>
              <a:ext cx="0" cy="118872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75243" y="777185"/>
              <a:ext cx="801757" cy="1185304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ie 13"/>
            <p:cNvSpPr/>
            <p:nvPr/>
          </p:nvSpPr>
          <p:spPr>
            <a:xfrm>
              <a:off x="6248400" y="1741125"/>
              <a:ext cx="450575" cy="407556"/>
            </a:xfrm>
            <a:prstGeom prst="pie">
              <a:avLst>
                <a:gd name="adj1" fmla="val 14024403"/>
                <a:gd name="adj2" fmla="val 61435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97013" y="750576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3000" y="746402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502284" y="745556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5380" y="422273"/>
              <a:ext cx="34496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G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2124" y="422273"/>
              <a:ext cx="32412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F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56533" y="754319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105453" y="1925101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61440" y="1950717"/>
              <a:ext cx="33695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510724" y="1920081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30564" y="1918966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44653" y="1950717"/>
              <a:ext cx="34496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9644" y="1483219"/>
              <a:ext cx="68320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126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4934" y="1266751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56277" y="1270903"/>
            <a:ext cx="2180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Since AB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CD and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8805" y="1545631"/>
            <a:ext cx="3255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transversal GE cuts them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at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8805" y="1831013"/>
            <a:ext cx="2459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G and E respectively.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47761" y="2435784"/>
            <a:ext cx="761281" cy="278757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61857" y="2101814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Bookman Old Style" pitchFamily="18" charset="0"/>
              </a:rPr>
              <a:t>[Alternate angles]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3420" y="240588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2773" y="2405885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64801" y="24058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4352" y="2405885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126º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268581" y="2372868"/>
            <a:ext cx="2980303" cy="404589"/>
            <a:chOff x="4645673" y="2474137"/>
            <a:chExt cx="2980303" cy="404963"/>
          </a:xfrm>
        </p:grpSpPr>
        <p:sp>
          <p:nvSpPr>
            <p:cNvPr id="42" name="Rectangle 41"/>
            <p:cNvSpPr/>
            <p:nvPr/>
          </p:nvSpPr>
          <p:spPr>
            <a:xfrm>
              <a:off x="4645673" y="2474137"/>
              <a:ext cx="2980303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</a:rPr>
                <a:t>[   </a:t>
              </a:r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b="1" dirty="0" smtClean="0">
                  <a:solidFill>
                    <a:srgbClr val="FF3399"/>
                  </a:solidFill>
                  <a:latin typeface="Bookman Old Style" pitchFamily="18" charset="0"/>
                </a:rPr>
                <a:t>GED </a:t>
              </a:r>
              <a:r>
                <a:rPr lang="en-US" b="1" dirty="0">
                  <a:solidFill>
                    <a:srgbClr val="FF3399"/>
                  </a:solidFill>
                  <a:latin typeface="Bookman Old Style" pitchFamily="18" charset="0"/>
                </a:rPr>
                <a:t>= 126º (given)]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0800000">
              <a:off x="4714461" y="2509426"/>
              <a:ext cx="383438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3399"/>
                  </a:solidFill>
                  <a:sym typeface="Symbol"/>
                </a:rPr>
                <a:t></a:t>
              </a:r>
              <a:endParaRPr lang="en-US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93420" y="274754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56677" y="30303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15094" y="3030390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126º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16303" y="303039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53311" y="3030390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90º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60220" y="32777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8643" y="3277782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36º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8844" y="3605679"/>
            <a:ext cx="644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and,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33471" y="359029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  <a:latin typeface="Bookman Old Style" pitchFamily="18" charset="0"/>
              </a:rPr>
              <a:t>[Linear pair </a:t>
            </a:r>
            <a:r>
              <a:rPr lang="en-US" b="1" dirty="0">
                <a:solidFill>
                  <a:srgbClr val="FF3399"/>
                </a:solidFill>
                <a:latin typeface="Bookman Old Style" pitchFamily="18" charset="0"/>
              </a:rPr>
              <a:t>angles]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81952" y="3924333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126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23626" y="39243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91674" y="3924333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FGE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32329" y="39243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72608" y="3924333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5800" y="41893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03491" y="4205745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FGE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50999" y="42057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22365" y="4205745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2911" y="420574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29902" y="4205745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126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72341" y="4480739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FGE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64296" y="448073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31056" y="4480739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54º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79003" y="43184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AB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238662" y="961140"/>
            <a:ext cx="3291840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248822" y="2134803"/>
            <a:ext cx="3291840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65322" y="431280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EF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dirty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CD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7042062" y="954797"/>
            <a:ext cx="0" cy="118762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38662" y="961140"/>
            <a:ext cx="3291840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471422" y="710421"/>
            <a:ext cx="1767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GED = 126º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Pie 102"/>
          <p:cNvSpPr/>
          <p:nvPr/>
        </p:nvSpPr>
        <p:spPr>
          <a:xfrm>
            <a:off x="6813479" y="1926178"/>
            <a:ext cx="450575" cy="407179"/>
          </a:xfrm>
          <a:prstGeom prst="pie">
            <a:avLst>
              <a:gd name="adj1" fmla="val 14024403"/>
              <a:gd name="adj2" fmla="val 6143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6239592" y="967492"/>
            <a:ext cx="790575" cy="1158596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030174" y="2130847"/>
            <a:ext cx="1478755" cy="0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154706" y="1668517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126</a:t>
            </a:r>
            <a:r>
              <a:rPr lang="en-US" sz="16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154172" y="710421"/>
            <a:ext cx="16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AGE,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57084" y="983218"/>
            <a:ext cx="2277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GEF and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FGE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5266602" y="952259"/>
            <a:ext cx="97719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234273" y="954161"/>
            <a:ext cx="804862" cy="117525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043401" y="961776"/>
            <a:ext cx="0" cy="118762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235612" y="961140"/>
            <a:ext cx="804862" cy="117525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93420" y="300181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73256" y="3030390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GEF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3420" y="326826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99914" y="3277782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GEF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235612" y="968356"/>
            <a:ext cx="812414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36813" y="961140"/>
            <a:ext cx="804862" cy="117525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260887" y="957968"/>
            <a:ext cx="977196" cy="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231098" y="966850"/>
            <a:ext cx="804862" cy="117525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236464" y="949021"/>
            <a:ext cx="3291840" cy="0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248822" y="2126085"/>
            <a:ext cx="3291840" cy="0"/>
          </a:xfrm>
          <a:prstGeom prst="line">
            <a:avLst/>
          </a:prstGeom>
          <a:ln w="1905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242306" y="951210"/>
            <a:ext cx="804862" cy="1175250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Pie 205"/>
          <p:cNvSpPr/>
          <p:nvPr/>
        </p:nvSpPr>
        <p:spPr>
          <a:xfrm>
            <a:off x="6813470" y="1926680"/>
            <a:ext cx="450575" cy="407179"/>
          </a:xfrm>
          <a:prstGeom prst="pie">
            <a:avLst>
              <a:gd name="adj1" fmla="val 14024403"/>
              <a:gd name="adj2" fmla="val 6143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4" name="Pie 193"/>
          <p:cNvSpPr/>
          <p:nvPr/>
        </p:nvSpPr>
        <p:spPr>
          <a:xfrm>
            <a:off x="6813470" y="1926680"/>
            <a:ext cx="450575" cy="407179"/>
          </a:xfrm>
          <a:prstGeom prst="pie">
            <a:avLst>
              <a:gd name="adj1" fmla="val 14024403"/>
              <a:gd name="adj2" fmla="val 6143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6" name="Pie 195"/>
          <p:cNvSpPr/>
          <p:nvPr/>
        </p:nvSpPr>
        <p:spPr>
          <a:xfrm>
            <a:off x="6813470" y="1926680"/>
            <a:ext cx="450575" cy="407179"/>
          </a:xfrm>
          <a:prstGeom prst="pie">
            <a:avLst>
              <a:gd name="adj1" fmla="val 14024403"/>
              <a:gd name="adj2" fmla="val 6143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7" name="Pie 196"/>
          <p:cNvSpPr/>
          <p:nvPr/>
        </p:nvSpPr>
        <p:spPr>
          <a:xfrm>
            <a:off x="6815851" y="1921918"/>
            <a:ext cx="450575" cy="407179"/>
          </a:xfrm>
          <a:prstGeom prst="pie">
            <a:avLst>
              <a:gd name="adj1" fmla="val 14024403"/>
              <a:gd name="adj2" fmla="val 1631367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0" name="Pie 199"/>
          <p:cNvSpPr/>
          <p:nvPr/>
        </p:nvSpPr>
        <p:spPr>
          <a:xfrm>
            <a:off x="6813471" y="1917155"/>
            <a:ext cx="450575" cy="407179"/>
          </a:xfrm>
          <a:prstGeom prst="pie">
            <a:avLst>
              <a:gd name="adj1" fmla="val 14024403"/>
              <a:gd name="adj2" fmla="val 61435"/>
            </a:avLst>
          </a:prstGeom>
          <a:solidFill>
            <a:srgbClr val="FF33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5800" y="389604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85800" y="448073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5045" y="1913683"/>
            <a:ext cx="216926" cy="215246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714500" y="3605679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23626" y="36056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1674" y="3605679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FGE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32329" y="36056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72608" y="3605679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180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56677" y="274845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015094" y="274845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GED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702028" y="274845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939036" y="2748458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FED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73256" y="2748458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GEF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56677" y="210181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015094" y="2101814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GED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73256" y="210181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AGE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6.2  - 3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9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500"/>
                            </p:stCondLst>
                            <p:childTnLst>
                              <p:par>
                                <p:cTn id="4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0"/>
                            </p:stCondLst>
                            <p:childTnLst>
                              <p:par>
                                <p:cTn id="5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00"/>
                            </p:stCondLst>
                            <p:childTnLst>
                              <p:par>
                                <p:cTn id="5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000"/>
                            </p:stCondLst>
                            <p:childTnLst>
                              <p:par>
                                <p:cTn id="5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500"/>
                            </p:stCondLst>
                            <p:childTnLst>
                              <p:par>
                                <p:cTn id="6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000"/>
                            </p:stCondLst>
                            <p:childTnLst>
                              <p:par>
                                <p:cTn id="6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207" grpId="0" animBg="1"/>
      <p:bldP spid="207" grpId="1" animBg="1"/>
      <p:bldP spid="208" grpId="0" animBg="1"/>
      <p:bldP spid="208" grpId="1" animBg="1"/>
      <p:bldP spid="191" grpId="0" animBg="1"/>
      <p:bldP spid="191" grpId="1" animBg="1"/>
      <p:bldP spid="195" grpId="0" animBg="1"/>
      <p:bldP spid="195" grpId="1" animBg="1"/>
      <p:bldP spid="185" grpId="0" animBg="1"/>
      <p:bldP spid="184" grpId="0" animBg="1"/>
      <p:bldP spid="134" grpId="0" animBg="1"/>
      <p:bldP spid="134" grpId="1" animBg="1"/>
      <p:bldP spid="3" grpId="0" animBg="1"/>
      <p:bldP spid="3" grpId="1" animBg="1"/>
      <p:bldP spid="186" grpId="0" animBg="1"/>
      <p:bldP spid="89" grpId="0" animBg="1"/>
      <p:bldP spid="88" grpId="0" animBg="1"/>
      <p:bldP spid="87" grpId="0" animBg="1"/>
      <p:bldP spid="4" grpId="0"/>
      <p:bldP spid="6" grpId="0"/>
      <p:bldP spid="7" grpId="0"/>
      <p:bldP spid="8" grpId="0"/>
      <p:bldP spid="27" grpId="0"/>
      <p:bldP spid="29" grpId="0"/>
      <p:bldP spid="30" grpId="0"/>
      <p:bldP spid="31" grpId="0"/>
      <p:bldP spid="182" grpId="0" animBg="1"/>
      <p:bldP spid="36" grpId="0"/>
      <p:bldP spid="37" grpId="0"/>
      <p:bldP spid="38" grpId="0"/>
      <p:bldP spid="39" grpId="0"/>
      <p:bldP spid="41" grpId="0"/>
      <p:bldP spid="4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2" grpId="0"/>
      <p:bldP spid="5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84" grpId="0"/>
      <p:bldP spid="85" grpId="0"/>
      <p:bldP spid="86" grpId="0"/>
      <p:bldP spid="90" grpId="0"/>
      <p:bldP spid="90" grpId="1"/>
      <p:bldP spid="93" grpId="0"/>
      <p:bldP spid="93" grpId="1"/>
      <p:bldP spid="96" grpId="0"/>
      <p:bldP spid="96" grpId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39" grpId="0"/>
      <p:bldP spid="140" grpId="0"/>
      <p:bldP spid="145" grpId="0"/>
      <p:bldP spid="146" grpId="0"/>
      <p:bldP spid="206" grpId="0" animBg="1"/>
      <p:bldP spid="206" grpId="1" animBg="1"/>
      <p:bldP spid="194" grpId="0" animBg="1"/>
      <p:bldP spid="194" grpId="1" animBg="1"/>
      <p:bldP spid="196" grpId="0" animBg="1"/>
      <p:bldP spid="196" grpId="1" animBg="1"/>
      <p:bldP spid="197" grpId="0" animBg="1"/>
      <p:bldP spid="197" grpId="1" animBg="1"/>
      <p:bldP spid="200" grpId="0" animBg="1"/>
      <p:bldP spid="200" grpId="1" animBg="1"/>
      <p:bldP spid="192" grpId="0"/>
      <p:bldP spid="193" grpId="0"/>
      <p:bldP spid="32" grpId="0" animBg="1"/>
      <p:bldP spid="32" grpId="1" animBg="1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7" grpId="0"/>
      <p:bldP spid="128" grpId="0"/>
      <p:bldP spid="129" grpId="0"/>
      <p:bldP spid="1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349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441559" y="2180578"/>
            <a:ext cx="3505200" cy="68580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2959" y="3371460"/>
            <a:ext cx="3657600" cy="15240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0559" y="27139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349" y="319995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m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54884" y="1581150"/>
            <a:ext cx="807466" cy="301029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2350" y="13525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n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2376" y="2181688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Bookman Old Style" pitchFamily="18" charset="0"/>
              </a:rPr>
              <a:t>A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6282" y="3122051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Bookman Old Style" pitchFamily="18" charset="0"/>
              </a:rPr>
              <a:t>B</a:t>
            </a:r>
            <a:endParaRPr lang="en-IN" sz="2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61950" y="1016323"/>
            <a:ext cx="3616562" cy="987457"/>
            <a:chOff x="3836576" y="2713919"/>
            <a:chExt cx="3616562" cy="987457"/>
          </a:xfrm>
        </p:grpSpPr>
        <p:sp>
          <p:nvSpPr>
            <p:cNvPr id="27" name="Rounded Rectangular Callout 26"/>
            <p:cNvSpPr/>
            <p:nvPr/>
          </p:nvSpPr>
          <p:spPr bwMode="auto">
            <a:xfrm flipV="1">
              <a:off x="4067943" y="2713919"/>
              <a:ext cx="3197403" cy="987457"/>
            </a:xfrm>
            <a:custGeom>
              <a:avLst/>
              <a:gdLst>
                <a:gd name="connsiteX0" fmla="*/ 0 w 3197403"/>
                <a:gd name="connsiteY0" fmla="*/ 56040 h 336231"/>
                <a:gd name="connsiteX1" fmla="*/ 56040 w 3197403"/>
                <a:gd name="connsiteY1" fmla="*/ 0 h 336231"/>
                <a:gd name="connsiteX2" fmla="*/ 1865152 w 3197403"/>
                <a:gd name="connsiteY2" fmla="*/ 0 h 336231"/>
                <a:gd name="connsiteX3" fmla="*/ 2802044 w 3197403"/>
                <a:gd name="connsiteY3" fmla="*/ -651226 h 336231"/>
                <a:gd name="connsiteX4" fmla="*/ 2664503 w 3197403"/>
                <a:gd name="connsiteY4" fmla="*/ 0 h 336231"/>
                <a:gd name="connsiteX5" fmla="*/ 3141363 w 3197403"/>
                <a:gd name="connsiteY5" fmla="*/ 0 h 336231"/>
                <a:gd name="connsiteX6" fmla="*/ 3197403 w 3197403"/>
                <a:gd name="connsiteY6" fmla="*/ 56040 h 336231"/>
                <a:gd name="connsiteX7" fmla="*/ 3197403 w 3197403"/>
                <a:gd name="connsiteY7" fmla="*/ 56039 h 336231"/>
                <a:gd name="connsiteX8" fmla="*/ 3197403 w 3197403"/>
                <a:gd name="connsiteY8" fmla="*/ 56039 h 336231"/>
                <a:gd name="connsiteX9" fmla="*/ 3197403 w 3197403"/>
                <a:gd name="connsiteY9" fmla="*/ 140096 h 336231"/>
                <a:gd name="connsiteX10" fmla="*/ 3197403 w 3197403"/>
                <a:gd name="connsiteY10" fmla="*/ 280191 h 336231"/>
                <a:gd name="connsiteX11" fmla="*/ 3141363 w 3197403"/>
                <a:gd name="connsiteY11" fmla="*/ 336231 h 336231"/>
                <a:gd name="connsiteX12" fmla="*/ 2664503 w 3197403"/>
                <a:gd name="connsiteY12" fmla="*/ 336231 h 336231"/>
                <a:gd name="connsiteX13" fmla="*/ 1865152 w 3197403"/>
                <a:gd name="connsiteY13" fmla="*/ 336231 h 336231"/>
                <a:gd name="connsiteX14" fmla="*/ 1865152 w 3197403"/>
                <a:gd name="connsiteY14" fmla="*/ 336231 h 336231"/>
                <a:gd name="connsiteX15" fmla="*/ 56040 w 3197403"/>
                <a:gd name="connsiteY15" fmla="*/ 336231 h 336231"/>
                <a:gd name="connsiteX16" fmla="*/ 0 w 3197403"/>
                <a:gd name="connsiteY16" fmla="*/ 280191 h 336231"/>
                <a:gd name="connsiteX17" fmla="*/ 0 w 3197403"/>
                <a:gd name="connsiteY17" fmla="*/ 140096 h 336231"/>
                <a:gd name="connsiteX18" fmla="*/ 0 w 3197403"/>
                <a:gd name="connsiteY18" fmla="*/ 56039 h 336231"/>
                <a:gd name="connsiteX19" fmla="*/ 0 w 3197403"/>
                <a:gd name="connsiteY19" fmla="*/ 56039 h 336231"/>
                <a:gd name="connsiteX20" fmla="*/ 0 w 3197403"/>
                <a:gd name="connsiteY20" fmla="*/ 56040 h 336231"/>
                <a:gd name="connsiteX0" fmla="*/ 0 w 3197403"/>
                <a:gd name="connsiteY0" fmla="*/ 707266 h 987457"/>
                <a:gd name="connsiteX1" fmla="*/ 56040 w 3197403"/>
                <a:gd name="connsiteY1" fmla="*/ 651226 h 987457"/>
                <a:gd name="connsiteX2" fmla="*/ 2337424 w 3197403"/>
                <a:gd name="connsiteY2" fmla="*/ 631129 h 987457"/>
                <a:gd name="connsiteX3" fmla="*/ 2802044 w 3197403"/>
                <a:gd name="connsiteY3" fmla="*/ 0 h 987457"/>
                <a:gd name="connsiteX4" fmla="*/ 2664503 w 3197403"/>
                <a:gd name="connsiteY4" fmla="*/ 651226 h 987457"/>
                <a:gd name="connsiteX5" fmla="*/ 3141363 w 3197403"/>
                <a:gd name="connsiteY5" fmla="*/ 651226 h 987457"/>
                <a:gd name="connsiteX6" fmla="*/ 3197403 w 3197403"/>
                <a:gd name="connsiteY6" fmla="*/ 707266 h 987457"/>
                <a:gd name="connsiteX7" fmla="*/ 3197403 w 3197403"/>
                <a:gd name="connsiteY7" fmla="*/ 707265 h 987457"/>
                <a:gd name="connsiteX8" fmla="*/ 3197403 w 3197403"/>
                <a:gd name="connsiteY8" fmla="*/ 707265 h 987457"/>
                <a:gd name="connsiteX9" fmla="*/ 3197403 w 3197403"/>
                <a:gd name="connsiteY9" fmla="*/ 791322 h 987457"/>
                <a:gd name="connsiteX10" fmla="*/ 3197403 w 3197403"/>
                <a:gd name="connsiteY10" fmla="*/ 931417 h 987457"/>
                <a:gd name="connsiteX11" fmla="*/ 3141363 w 3197403"/>
                <a:gd name="connsiteY11" fmla="*/ 987457 h 987457"/>
                <a:gd name="connsiteX12" fmla="*/ 2664503 w 3197403"/>
                <a:gd name="connsiteY12" fmla="*/ 987457 h 987457"/>
                <a:gd name="connsiteX13" fmla="*/ 1865152 w 3197403"/>
                <a:gd name="connsiteY13" fmla="*/ 987457 h 987457"/>
                <a:gd name="connsiteX14" fmla="*/ 1865152 w 3197403"/>
                <a:gd name="connsiteY14" fmla="*/ 987457 h 987457"/>
                <a:gd name="connsiteX15" fmla="*/ 56040 w 3197403"/>
                <a:gd name="connsiteY15" fmla="*/ 987457 h 987457"/>
                <a:gd name="connsiteX16" fmla="*/ 0 w 3197403"/>
                <a:gd name="connsiteY16" fmla="*/ 931417 h 987457"/>
                <a:gd name="connsiteX17" fmla="*/ 0 w 3197403"/>
                <a:gd name="connsiteY17" fmla="*/ 791322 h 987457"/>
                <a:gd name="connsiteX18" fmla="*/ 0 w 3197403"/>
                <a:gd name="connsiteY18" fmla="*/ 707265 h 987457"/>
                <a:gd name="connsiteX19" fmla="*/ 0 w 3197403"/>
                <a:gd name="connsiteY19" fmla="*/ 707265 h 987457"/>
                <a:gd name="connsiteX20" fmla="*/ 0 w 3197403"/>
                <a:gd name="connsiteY20" fmla="*/ 707266 h 9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97403" h="987457">
                  <a:moveTo>
                    <a:pt x="0" y="707266"/>
                  </a:moveTo>
                  <a:cubicBezTo>
                    <a:pt x="0" y="676316"/>
                    <a:pt x="25090" y="651226"/>
                    <a:pt x="56040" y="651226"/>
                  </a:cubicBezTo>
                  <a:lnTo>
                    <a:pt x="2337424" y="631129"/>
                  </a:lnTo>
                  <a:lnTo>
                    <a:pt x="2802044" y="0"/>
                  </a:lnTo>
                  <a:lnTo>
                    <a:pt x="2664503" y="651226"/>
                  </a:lnTo>
                  <a:lnTo>
                    <a:pt x="3141363" y="651226"/>
                  </a:lnTo>
                  <a:cubicBezTo>
                    <a:pt x="3172313" y="651226"/>
                    <a:pt x="3197403" y="676316"/>
                    <a:pt x="3197403" y="707266"/>
                  </a:cubicBezTo>
                  <a:lnTo>
                    <a:pt x="3197403" y="707265"/>
                  </a:lnTo>
                  <a:lnTo>
                    <a:pt x="3197403" y="707265"/>
                  </a:lnTo>
                  <a:lnTo>
                    <a:pt x="3197403" y="791322"/>
                  </a:lnTo>
                  <a:lnTo>
                    <a:pt x="3197403" y="931417"/>
                  </a:lnTo>
                  <a:cubicBezTo>
                    <a:pt x="3197403" y="962367"/>
                    <a:pt x="3172313" y="987457"/>
                    <a:pt x="3141363" y="987457"/>
                  </a:cubicBezTo>
                  <a:lnTo>
                    <a:pt x="2664503" y="987457"/>
                  </a:lnTo>
                  <a:lnTo>
                    <a:pt x="1865152" y="987457"/>
                  </a:lnTo>
                  <a:lnTo>
                    <a:pt x="1865152" y="987457"/>
                  </a:lnTo>
                  <a:lnTo>
                    <a:pt x="56040" y="987457"/>
                  </a:lnTo>
                  <a:cubicBezTo>
                    <a:pt x="25090" y="987457"/>
                    <a:pt x="0" y="962367"/>
                    <a:pt x="0" y="931417"/>
                  </a:cubicBezTo>
                  <a:lnTo>
                    <a:pt x="0" y="791322"/>
                  </a:lnTo>
                  <a:lnTo>
                    <a:pt x="0" y="707265"/>
                  </a:lnTo>
                  <a:lnTo>
                    <a:pt x="0" y="707265"/>
                  </a:lnTo>
                  <a:lnTo>
                    <a:pt x="0" y="707266"/>
                  </a:lnTo>
                  <a:close/>
                </a:path>
              </a:pathLst>
            </a:custGeom>
            <a:solidFill>
              <a:srgbClr val="00FFFF">
                <a:alpha val="50196"/>
              </a:srgbClr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36576" y="2720363"/>
              <a:ext cx="3616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Bookman Old Style" pitchFamily="18" charset="0"/>
                </a:rPr>
                <a:t>Such a line is called a transversal</a:t>
              </a:r>
              <a:endParaRPr lang="en-IN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80786" y="233139"/>
            <a:ext cx="72154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A line </a:t>
            </a:r>
            <a:r>
              <a:rPr lang="en-US" sz="2000" b="1" dirty="0">
                <a:solidFill>
                  <a:srgbClr val="00FFFF"/>
                </a:solidFill>
                <a:latin typeface="Bookman Old Style" pitchFamily="18" charset="0"/>
              </a:rPr>
              <a:t>which </a:t>
            </a: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intersects two or more lines at distinct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points is called a transversal.</a:t>
            </a:r>
            <a:endParaRPr lang="en-US" sz="20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pic>
        <p:nvPicPr>
          <p:cNvPr id="30" name="Picture 29" descr="32887-Curious-Little-Boy-Touching-His-Chin-While-Thinking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100000" l="0" r="53906"/>
                    </a14:imgEffect>
                  </a14:imgLayer>
                </a14:imgProps>
              </a:ext>
            </a:extLst>
          </a:blip>
          <a:srcRect r="12791"/>
          <a:stretch>
            <a:fillRect/>
          </a:stretch>
        </p:blipFill>
        <p:spPr>
          <a:xfrm flipH="1">
            <a:off x="7005918" y="711521"/>
            <a:ext cx="1916266" cy="19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 43"/>
          <p:cNvSpPr/>
          <p:nvPr/>
        </p:nvSpPr>
        <p:spPr>
          <a:xfrm rot="5400000">
            <a:off x="6916358" y="1634218"/>
            <a:ext cx="374143" cy="386708"/>
          </a:xfrm>
          <a:custGeom>
            <a:avLst/>
            <a:gdLst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3" fmla="*/ 202534 w 405068"/>
              <a:gd name="connsiteY3" fmla="*/ 267928 h 535856"/>
              <a:gd name="connsiteX4" fmla="*/ 202534 w 405068"/>
              <a:gd name="connsiteY4" fmla="*/ 0 h 535856"/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3" fmla="*/ 0 w 232679"/>
              <a:gd name="connsiteY3" fmla="*/ 247831 h 324954"/>
              <a:gd name="connsiteX4" fmla="*/ 30145 w 232679"/>
              <a:gd name="connsiteY4" fmla="*/ 0 h 324954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  <a:gd name="connsiteX3" fmla="*/ 0 w 268772"/>
              <a:gd name="connsiteY3" fmla="*/ 271894 h 324954"/>
              <a:gd name="connsiteX4" fmla="*/ 66238 w 268772"/>
              <a:gd name="connsiteY4" fmla="*/ 0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72" h="324954" stroke="0" extrusionOk="0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  <a:lnTo>
                  <a:pt x="0" y="271894"/>
                </a:lnTo>
                <a:cubicBezTo>
                  <a:pt x="0" y="182585"/>
                  <a:pt x="66238" y="89309"/>
                  <a:pt x="66238" y="0"/>
                </a:cubicBezTo>
                <a:close/>
              </a:path>
              <a:path w="268772" h="324954" fill="none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</a:path>
            </a:pathLst>
          </a:cu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6" name="Arc 43"/>
          <p:cNvSpPr/>
          <p:nvPr/>
        </p:nvSpPr>
        <p:spPr>
          <a:xfrm rot="16873377" flipV="1">
            <a:off x="6709397" y="1378404"/>
            <a:ext cx="540000" cy="540000"/>
          </a:xfrm>
          <a:prstGeom prst="arc">
            <a:avLst>
              <a:gd name="adj1" fmla="val 16200000"/>
              <a:gd name="adj2" fmla="val 54740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1" name="Arc 43"/>
          <p:cNvSpPr/>
          <p:nvPr/>
        </p:nvSpPr>
        <p:spPr>
          <a:xfrm rot="10126623">
            <a:off x="6688311" y="1376542"/>
            <a:ext cx="540000" cy="540000"/>
          </a:xfrm>
          <a:prstGeom prst="arc">
            <a:avLst>
              <a:gd name="adj1" fmla="val 17627597"/>
              <a:gd name="adj2" fmla="val 1540857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4" name="Arc 43"/>
          <p:cNvSpPr/>
          <p:nvPr/>
        </p:nvSpPr>
        <p:spPr>
          <a:xfrm rot="4726623" flipH="1" flipV="1">
            <a:off x="6694518" y="1369492"/>
            <a:ext cx="540000" cy="540000"/>
          </a:xfrm>
          <a:prstGeom prst="arc">
            <a:avLst>
              <a:gd name="adj1" fmla="val 17617442"/>
              <a:gd name="adj2" fmla="val 1482783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0" name="Arc 43"/>
          <p:cNvSpPr/>
          <p:nvPr/>
        </p:nvSpPr>
        <p:spPr>
          <a:xfrm rot="10800000">
            <a:off x="6553200" y="2041107"/>
            <a:ext cx="504000" cy="504000"/>
          </a:xfrm>
          <a:prstGeom prst="arc">
            <a:avLst>
              <a:gd name="adj1" fmla="val 17067334"/>
              <a:gd name="adj2" fmla="val 21262118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3" name="Arc 43"/>
          <p:cNvSpPr/>
          <p:nvPr/>
        </p:nvSpPr>
        <p:spPr>
          <a:xfrm rot="5400000" flipH="1" flipV="1">
            <a:off x="6555919" y="2055238"/>
            <a:ext cx="504000" cy="504000"/>
          </a:xfrm>
          <a:prstGeom prst="arc">
            <a:avLst>
              <a:gd name="adj1" fmla="val 16031246"/>
              <a:gd name="adj2" fmla="val 686581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5" name="Arc 43"/>
          <p:cNvSpPr/>
          <p:nvPr/>
        </p:nvSpPr>
        <p:spPr>
          <a:xfrm rot="5400000">
            <a:off x="6575806" y="2060729"/>
            <a:ext cx="468000" cy="468000"/>
          </a:xfrm>
          <a:prstGeom prst="arc">
            <a:avLst>
              <a:gd name="adj1" fmla="val 16176943"/>
              <a:gd name="adj2" fmla="val 780413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5" name="Arc 43"/>
          <p:cNvSpPr/>
          <p:nvPr/>
        </p:nvSpPr>
        <p:spPr>
          <a:xfrm rot="16200000" flipV="1">
            <a:off x="6560352" y="2050522"/>
            <a:ext cx="504000" cy="504000"/>
          </a:xfrm>
          <a:prstGeom prst="arc">
            <a:avLst>
              <a:gd name="adj1" fmla="val 16338884"/>
              <a:gd name="adj2" fmla="val 20824746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0038" y="16069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6489" y="22445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7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80000" flipH="1" flipV="1">
            <a:off x="5710369" y="1392626"/>
            <a:ext cx="1296000" cy="22315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-180000">
            <a:off x="6967160" y="1615334"/>
            <a:ext cx="1080000" cy="29071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57239" y="2297118"/>
            <a:ext cx="1294224" cy="620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-60000" flipV="1">
            <a:off x="6809064" y="2266974"/>
            <a:ext cx="1224000" cy="259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63316" y="901913"/>
            <a:ext cx="180293" cy="75324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8245" y="2287070"/>
            <a:ext cx="201850" cy="86674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805912" y="1645104"/>
            <a:ext cx="152400" cy="6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9528" y="169603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2372" y="205777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m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0860" y="7429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n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9921" y="13405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4182" y="13830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9430" y="15707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4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344" y="201464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0920" y="2018254"/>
            <a:ext cx="3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20551" y="22337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8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0551" y="325539"/>
            <a:ext cx="655412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ANGLES MADE BY A TRANSVERSAL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599" y="742954"/>
            <a:ext cx="5476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300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2000" b="1" dirty="0">
                <a:solidFill>
                  <a:srgbClr val="003300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00FFFF"/>
                </a:solidFill>
                <a:latin typeface="Bookman Old Style" pitchFamily="18" charset="0"/>
              </a:rPr>
              <a:t>of Corresponding angles :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Bookman Old Style" pitchFamily="18" charset="0"/>
              </a:rPr>
              <a:t>     </a:t>
            </a:r>
          </a:p>
          <a:p>
            <a:endParaRPr lang="en-US" sz="2000" dirty="0">
              <a:solidFill>
                <a:srgbClr val="006600"/>
              </a:solidFill>
              <a:latin typeface="Bookman Old Style" pitchFamily="18" charset="0"/>
            </a:endParaRPr>
          </a:p>
          <a:p>
            <a:endParaRPr lang="en-US" sz="2000" dirty="0" smtClean="0">
              <a:solidFill>
                <a:srgbClr val="00660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00660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Alternate-Interior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angles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: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   </a:t>
            </a:r>
          </a:p>
          <a:p>
            <a:endParaRPr lang="en-US" sz="2000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2D05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Co-interior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angles 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2000" y="140252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14600" y="1402793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2,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48" y="1790643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2" y="1790643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(iv)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1,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6" grpId="0" animBg="1"/>
      <p:bldP spid="56" grpId="1" animBg="1"/>
      <p:bldP spid="61" grpId="0" animBg="1"/>
      <p:bldP spid="61" grpId="1" animBg="1"/>
      <p:bldP spid="64" grpId="0" animBg="1"/>
      <p:bldP spid="64" grpId="1" animBg="1"/>
      <p:bldP spid="60" grpId="0" animBg="1"/>
      <p:bldP spid="60" grpId="1" animBg="1"/>
      <p:bldP spid="63" grpId="0" animBg="1"/>
      <p:bldP spid="63" grpId="1" animBg="1"/>
      <p:bldP spid="45" grpId="0" animBg="1"/>
      <p:bldP spid="45" grpId="1" animBg="1"/>
      <p:bldP spid="55" grpId="0" animBg="1"/>
      <p:bldP spid="55" grpId="1" animBg="1"/>
      <p:bldP spid="34" grpId="0"/>
      <p:bldP spid="38" grpId="0"/>
      <p:bldP spid="32" grpId="0"/>
      <p:bldP spid="33" grpId="0"/>
      <p:bldP spid="35" grpId="0"/>
      <p:bldP spid="36" grpId="0"/>
      <p:bldP spid="37" grpId="0"/>
      <p:bldP spid="39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 43"/>
          <p:cNvSpPr/>
          <p:nvPr/>
        </p:nvSpPr>
        <p:spPr>
          <a:xfrm rot="5400000">
            <a:off x="6938167" y="1612410"/>
            <a:ext cx="268772" cy="324954"/>
          </a:xfrm>
          <a:custGeom>
            <a:avLst/>
            <a:gdLst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3" fmla="*/ 202534 w 405068"/>
              <a:gd name="connsiteY3" fmla="*/ 267928 h 535856"/>
              <a:gd name="connsiteX4" fmla="*/ 202534 w 405068"/>
              <a:gd name="connsiteY4" fmla="*/ 0 h 535856"/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3" fmla="*/ 0 w 232679"/>
              <a:gd name="connsiteY3" fmla="*/ 247831 h 324954"/>
              <a:gd name="connsiteX4" fmla="*/ 30145 w 232679"/>
              <a:gd name="connsiteY4" fmla="*/ 0 h 324954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  <a:gd name="connsiteX3" fmla="*/ 0 w 268772"/>
              <a:gd name="connsiteY3" fmla="*/ 271894 h 324954"/>
              <a:gd name="connsiteX4" fmla="*/ 66238 w 268772"/>
              <a:gd name="connsiteY4" fmla="*/ 0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72" h="324954" stroke="0" extrusionOk="0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  <a:lnTo>
                  <a:pt x="0" y="271894"/>
                </a:lnTo>
                <a:cubicBezTo>
                  <a:pt x="0" y="182585"/>
                  <a:pt x="66238" y="89309"/>
                  <a:pt x="66238" y="0"/>
                </a:cubicBezTo>
                <a:close/>
              </a:path>
              <a:path w="268772" h="324954" fill="none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</a:path>
            </a:pathLst>
          </a:cu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1" name="Arc 43"/>
          <p:cNvSpPr/>
          <p:nvPr/>
        </p:nvSpPr>
        <p:spPr>
          <a:xfrm rot="10126623">
            <a:off x="6688311" y="1376542"/>
            <a:ext cx="540000" cy="540000"/>
          </a:xfrm>
          <a:prstGeom prst="arc">
            <a:avLst>
              <a:gd name="adj1" fmla="val 17627597"/>
              <a:gd name="adj2" fmla="val 1540857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3" name="Arc 43"/>
          <p:cNvSpPr/>
          <p:nvPr/>
        </p:nvSpPr>
        <p:spPr>
          <a:xfrm rot="5400000" flipH="1" flipV="1">
            <a:off x="6555919" y="2055238"/>
            <a:ext cx="504000" cy="504000"/>
          </a:xfrm>
          <a:prstGeom prst="arc">
            <a:avLst>
              <a:gd name="adj1" fmla="val 16031246"/>
              <a:gd name="adj2" fmla="val 686581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5" name="Arc 43"/>
          <p:cNvSpPr/>
          <p:nvPr/>
        </p:nvSpPr>
        <p:spPr>
          <a:xfrm rot="16200000" flipV="1">
            <a:off x="6560352" y="2050522"/>
            <a:ext cx="504000" cy="504000"/>
          </a:xfrm>
          <a:prstGeom prst="arc">
            <a:avLst>
              <a:gd name="adj1" fmla="val 16338884"/>
              <a:gd name="adj2" fmla="val 20824746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0038" y="16069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6489" y="22445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7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9921" y="13405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4182" y="13830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9430" y="15707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4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344" y="201464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0920" y="2018254"/>
            <a:ext cx="3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20551" y="22337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8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80000" flipH="1" flipV="1">
            <a:off x="5710369" y="1392626"/>
            <a:ext cx="1296000" cy="22315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-180000">
            <a:off x="6967160" y="1615334"/>
            <a:ext cx="1080000" cy="29071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57239" y="2297118"/>
            <a:ext cx="1294224" cy="620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-60000" flipV="1">
            <a:off x="6809064" y="2266974"/>
            <a:ext cx="1224000" cy="259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63316" y="901913"/>
            <a:ext cx="180293" cy="75324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8245" y="2287070"/>
            <a:ext cx="201850" cy="86674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805912" y="1645104"/>
            <a:ext cx="152400" cy="6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9528" y="169603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2372" y="205777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m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0860" y="7429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n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0" y="140252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14600" y="1402793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2,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48" y="1790643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2" y="1790643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(iv)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1,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0345" y="262172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12945" y="2621993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551" y="325539"/>
            <a:ext cx="655412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ANGLES MADE BY A TRANSVERSAL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8599" y="742954"/>
            <a:ext cx="5476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300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2000" b="1" dirty="0">
                <a:solidFill>
                  <a:srgbClr val="003300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00FFFF"/>
                </a:solidFill>
                <a:latin typeface="Bookman Old Style" pitchFamily="18" charset="0"/>
              </a:rPr>
              <a:t>of Corresponding angles :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Bookman Old Style" pitchFamily="18" charset="0"/>
              </a:rPr>
              <a:t>     </a:t>
            </a:r>
          </a:p>
          <a:p>
            <a:endParaRPr lang="en-US" sz="2000" dirty="0">
              <a:solidFill>
                <a:srgbClr val="006600"/>
              </a:solidFill>
              <a:latin typeface="Bookman Old Style" pitchFamily="18" charset="0"/>
            </a:endParaRPr>
          </a:p>
          <a:p>
            <a:endParaRPr lang="en-US" sz="2000" dirty="0" smtClean="0">
              <a:solidFill>
                <a:srgbClr val="00660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00660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Alternate-Interior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angles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: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   </a:t>
            </a:r>
          </a:p>
          <a:p>
            <a:endParaRPr lang="en-US" sz="2000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2D05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Co-interior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angles :</a:t>
            </a:r>
          </a:p>
        </p:txBody>
      </p:sp>
    </p:spTree>
    <p:extLst>
      <p:ext uri="{BB962C8B-B14F-4D97-AF65-F5344CB8AC3E}">
        <p14:creationId xmlns:p14="http://schemas.microsoft.com/office/powerpoint/2010/main" val="12525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61" grpId="0" animBg="1"/>
      <p:bldP spid="61" grpId="1" animBg="1"/>
      <p:bldP spid="63" grpId="0" animBg="1"/>
      <p:bldP spid="63" grpId="1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 43"/>
          <p:cNvSpPr/>
          <p:nvPr/>
        </p:nvSpPr>
        <p:spPr>
          <a:xfrm rot="5400000">
            <a:off x="6938167" y="1612410"/>
            <a:ext cx="268772" cy="324954"/>
          </a:xfrm>
          <a:custGeom>
            <a:avLst/>
            <a:gdLst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3" fmla="*/ 202534 w 405068"/>
              <a:gd name="connsiteY3" fmla="*/ 267928 h 535856"/>
              <a:gd name="connsiteX4" fmla="*/ 202534 w 405068"/>
              <a:gd name="connsiteY4" fmla="*/ 0 h 535856"/>
              <a:gd name="connsiteX0" fmla="*/ 202534 w 405068"/>
              <a:gd name="connsiteY0" fmla="*/ 0 h 535856"/>
              <a:gd name="connsiteX1" fmla="*/ 378578 w 405068"/>
              <a:gd name="connsiteY1" fmla="*/ 135451 h 535856"/>
              <a:gd name="connsiteX2" fmla="*/ 400428 w 405068"/>
              <a:gd name="connsiteY2" fmla="*/ 324954 h 535856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3" fmla="*/ 0 w 232679"/>
              <a:gd name="connsiteY3" fmla="*/ 247831 h 324954"/>
              <a:gd name="connsiteX4" fmla="*/ 30145 w 232679"/>
              <a:gd name="connsiteY4" fmla="*/ 0 h 324954"/>
              <a:gd name="connsiteX0" fmla="*/ 30145 w 232679"/>
              <a:gd name="connsiteY0" fmla="*/ 0 h 324954"/>
              <a:gd name="connsiteX1" fmla="*/ 206189 w 232679"/>
              <a:gd name="connsiteY1" fmla="*/ 135451 h 324954"/>
              <a:gd name="connsiteX2" fmla="*/ 228039 w 232679"/>
              <a:gd name="connsiteY2" fmla="*/ 324954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  <a:gd name="connsiteX3" fmla="*/ 0 w 268772"/>
              <a:gd name="connsiteY3" fmla="*/ 271894 h 324954"/>
              <a:gd name="connsiteX4" fmla="*/ 66238 w 268772"/>
              <a:gd name="connsiteY4" fmla="*/ 0 h 324954"/>
              <a:gd name="connsiteX0" fmla="*/ 66238 w 268772"/>
              <a:gd name="connsiteY0" fmla="*/ 0 h 324954"/>
              <a:gd name="connsiteX1" fmla="*/ 242282 w 268772"/>
              <a:gd name="connsiteY1" fmla="*/ 135451 h 324954"/>
              <a:gd name="connsiteX2" fmla="*/ 264132 w 268772"/>
              <a:gd name="connsiteY2" fmla="*/ 324954 h 3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72" h="324954" stroke="0" extrusionOk="0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  <a:lnTo>
                  <a:pt x="0" y="271894"/>
                </a:lnTo>
                <a:cubicBezTo>
                  <a:pt x="0" y="182585"/>
                  <a:pt x="66238" y="89309"/>
                  <a:pt x="66238" y="0"/>
                </a:cubicBezTo>
                <a:close/>
              </a:path>
              <a:path w="268772" h="324954" fill="none">
                <a:moveTo>
                  <a:pt x="66238" y="0"/>
                </a:moveTo>
                <a:cubicBezTo>
                  <a:pt x="139059" y="0"/>
                  <a:pt x="206275" y="51717"/>
                  <a:pt x="242282" y="135451"/>
                </a:cubicBezTo>
                <a:cubicBezTo>
                  <a:pt x="266983" y="192892"/>
                  <a:pt x="274764" y="260384"/>
                  <a:pt x="264132" y="324954"/>
                </a:cubicBezTo>
              </a:path>
            </a:pathLst>
          </a:cu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1" name="Arc 43"/>
          <p:cNvSpPr/>
          <p:nvPr/>
        </p:nvSpPr>
        <p:spPr>
          <a:xfrm rot="10126623">
            <a:off x="6688311" y="1376542"/>
            <a:ext cx="540000" cy="540000"/>
          </a:xfrm>
          <a:prstGeom prst="arc">
            <a:avLst>
              <a:gd name="adj1" fmla="val 17627597"/>
              <a:gd name="adj2" fmla="val 1540857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3" name="Arc 43"/>
          <p:cNvSpPr/>
          <p:nvPr/>
        </p:nvSpPr>
        <p:spPr>
          <a:xfrm rot="5400000" flipH="1" flipV="1">
            <a:off x="6555919" y="2055238"/>
            <a:ext cx="504000" cy="504000"/>
          </a:xfrm>
          <a:prstGeom prst="arc">
            <a:avLst>
              <a:gd name="adj1" fmla="val 16031246"/>
              <a:gd name="adj2" fmla="val 686581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5" name="Arc 43"/>
          <p:cNvSpPr/>
          <p:nvPr/>
        </p:nvSpPr>
        <p:spPr>
          <a:xfrm rot="16200000" flipV="1">
            <a:off x="6560352" y="2050522"/>
            <a:ext cx="504000" cy="504000"/>
          </a:xfrm>
          <a:prstGeom prst="arc">
            <a:avLst>
              <a:gd name="adj1" fmla="val 16338884"/>
              <a:gd name="adj2" fmla="val 20824746"/>
            </a:avLst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90038" y="16069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9430" y="15707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4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344" y="201464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5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0920" y="2018254"/>
            <a:ext cx="31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6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16489" y="224457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7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9921" y="134050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4182" y="13830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20551" y="22337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Bookman Old Style" pitchFamily="18" charset="0"/>
              </a:rPr>
              <a:t>8</a:t>
            </a:r>
            <a:endParaRPr lang="en-IN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80000" flipH="1" flipV="1">
            <a:off x="5710369" y="1392626"/>
            <a:ext cx="1296000" cy="22315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-180000">
            <a:off x="6967160" y="1615334"/>
            <a:ext cx="1080000" cy="29071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57239" y="2297118"/>
            <a:ext cx="1294224" cy="6204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-60000" flipV="1">
            <a:off x="6809064" y="2266974"/>
            <a:ext cx="1224000" cy="259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63316" y="901913"/>
            <a:ext cx="180293" cy="75324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8245" y="2287070"/>
            <a:ext cx="201850" cy="86674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805912" y="1645104"/>
            <a:ext cx="152400" cy="6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9528" y="169603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2372" y="205777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m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0860" y="7429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chemeClr val="bg1"/>
                </a:solidFill>
                <a:latin typeface="Book Antiqua" pitchFamily="18" charset="0"/>
              </a:rPr>
              <a:t>n</a:t>
            </a:r>
            <a:endParaRPr lang="en-IN" sz="20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0" y="140252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14600" y="1402793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2,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48" y="1790643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2" y="1790643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(iv)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1,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0345" y="2621856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12945" y="2621856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0" y="3562350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4600" y="3562350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4,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551" y="325539"/>
            <a:ext cx="6554121" cy="461562"/>
          </a:xfrm>
          <a:prstGeom prst="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 spc="150">
                <a:ln w="11430"/>
                <a:solidFill>
                  <a:srgbClr val="FFFF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ANGLES MADE BY A TRANSVERSAL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8599" y="742954"/>
            <a:ext cx="5476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300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2000" b="1" dirty="0">
                <a:solidFill>
                  <a:srgbClr val="003300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0033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00FFFF"/>
                </a:solidFill>
                <a:latin typeface="Bookman Old Style" pitchFamily="18" charset="0"/>
              </a:rPr>
              <a:t>of Corresponding angles :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Bookman Old Style" pitchFamily="18" charset="0"/>
              </a:rPr>
              <a:t>     </a:t>
            </a:r>
          </a:p>
          <a:p>
            <a:endParaRPr lang="en-US" sz="2000" dirty="0">
              <a:solidFill>
                <a:srgbClr val="006600"/>
              </a:solidFill>
              <a:latin typeface="Bookman Old Style" pitchFamily="18" charset="0"/>
            </a:endParaRPr>
          </a:p>
          <a:p>
            <a:endParaRPr lang="en-US" sz="2000" dirty="0" smtClean="0">
              <a:solidFill>
                <a:srgbClr val="00660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00660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Alternate-Interior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angles </a:t>
            </a:r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: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Bookman Old Style" pitchFamily="18" charset="0"/>
              </a:rPr>
              <a:t>   </a:t>
            </a:r>
          </a:p>
          <a:p>
            <a:endParaRPr lang="en-US" sz="2000" dirty="0" smtClean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000" dirty="0">
                <a:solidFill>
                  <a:srgbClr val="92D050"/>
                </a:solidFill>
                <a:latin typeface="Bookman Old Style" pitchFamily="18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Bookman Old Style" pitchFamily="18" charset="0"/>
              </a:rPr>
              <a:t> 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of </a:t>
            </a:r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Co-interior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angles :</a:t>
            </a:r>
          </a:p>
        </p:txBody>
      </p:sp>
    </p:spTree>
    <p:extLst>
      <p:ext uri="{BB962C8B-B14F-4D97-AF65-F5344CB8AC3E}">
        <p14:creationId xmlns:p14="http://schemas.microsoft.com/office/powerpoint/2010/main" val="22053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7" presetClass="emph" presetSubtype="1" repeatCount="300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repeatCount="300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repeatCount="300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61" grpId="0" animBg="1"/>
      <p:bldP spid="61" grpId="1" animBg="1"/>
      <p:bldP spid="63" grpId="0" animBg="1"/>
      <p:bldP spid="63" grpId="1" animBg="1"/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42983" y="1935916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 = </a:t>
            </a:r>
            <a:r>
              <a:rPr lang="en-US" sz="2000" b="1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14600" y="1936189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2 =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2983" y="2324039"/>
            <a:ext cx="1774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 =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8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2" y="2324039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(iv)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1 =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2983" y="3155252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 =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12945" y="3155252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 =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2983" y="4095746"/>
            <a:ext cx="258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3 +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6 = 180</a:t>
            </a:r>
            <a:r>
              <a:rPr lang="en-US" sz="20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o</a:t>
            </a:r>
            <a:endParaRPr lang="en-US" sz="20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8818" y="4095746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(ii)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4 + </a:t>
            </a:r>
            <a:r>
              <a:rPr lang="en-US" sz="2000" b="1" dirty="0" smtClean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5 = 180</a:t>
            </a:r>
            <a:r>
              <a:rPr lang="en-US" sz="20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o</a:t>
            </a:r>
            <a:endParaRPr lang="en-US" sz="20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983" y="1276350"/>
            <a:ext cx="5476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300"/>
                </a:solidFill>
                <a:latin typeface="Bookman Old Style" pitchFamily="18" charset="0"/>
              </a:rPr>
              <a:t>   </a:t>
            </a:r>
          </a:p>
          <a:p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00FFFF"/>
                </a:solidFill>
                <a:latin typeface="Bookman Old Style" pitchFamily="18" charset="0"/>
              </a:rPr>
              <a:t>of Corresponding angles </a:t>
            </a:r>
            <a:r>
              <a:rPr lang="en-US" sz="2000" b="1" dirty="0" smtClean="0">
                <a:solidFill>
                  <a:srgbClr val="00FFFF"/>
                </a:solidFill>
                <a:latin typeface="Bookman Old Style" pitchFamily="18" charset="0"/>
              </a:rPr>
              <a:t>:</a:t>
            </a:r>
            <a:endParaRPr lang="en-US" sz="2000" b="1" dirty="0">
              <a:solidFill>
                <a:srgbClr val="92D050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0" y="742950"/>
            <a:ext cx="3144087" cy="2837642"/>
            <a:chOff x="5334000" y="742950"/>
            <a:chExt cx="3144087" cy="28376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334000" y="1790643"/>
              <a:ext cx="281940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2802804"/>
              <a:ext cx="281940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943600" y="1047750"/>
              <a:ext cx="1524000" cy="2532842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53400" y="160257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1" dirty="0" smtClean="0">
                  <a:solidFill>
                    <a:schemeClr val="bg1"/>
                  </a:solidFill>
                  <a:latin typeface="Book Antiqua" pitchFamily="18" charset="0"/>
                </a:rPr>
                <a:t>l</a:t>
              </a:r>
              <a:endParaRPr lang="en-IN" sz="2000" b="1" i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80221" y="2628577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1" dirty="0" smtClean="0">
                  <a:solidFill>
                    <a:schemeClr val="bg1"/>
                  </a:solidFill>
                  <a:latin typeface="Book Antiqua" pitchFamily="18" charset="0"/>
                </a:rPr>
                <a:t>m</a:t>
              </a:r>
              <a:endParaRPr lang="en-IN" sz="2000" b="1" i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30860" y="74295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1" dirty="0" smtClean="0">
                  <a:solidFill>
                    <a:schemeClr val="bg1"/>
                  </a:solidFill>
                  <a:latin typeface="Book Antiqua" pitchFamily="18" charset="0"/>
                </a:rPr>
                <a:t>n</a:t>
              </a:r>
              <a:endParaRPr lang="en-IN" sz="2000" b="1" i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81800" y="145195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02722" y="146673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2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35117" y="178376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14195" y="17668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4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87405" y="243478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5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08327" y="244956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6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40722" y="276659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7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19800" y="274971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8</a:t>
              </a:r>
              <a:endParaRPr lang="en-IN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42983" y="2756363"/>
            <a:ext cx="5354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AC09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FAC090"/>
                </a:solidFill>
                <a:latin typeface="Bookman Old Style" pitchFamily="18" charset="0"/>
              </a:rPr>
              <a:t>of Alternate-Interior angles 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983" y="3698090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  <a:latin typeface="Bookman Old Style" pitchFamily="18" charset="0"/>
              </a:rPr>
              <a:t>Pairs </a:t>
            </a:r>
            <a:r>
              <a:rPr lang="en-US" sz="2000" b="1" dirty="0">
                <a:solidFill>
                  <a:srgbClr val="92D050"/>
                </a:solidFill>
                <a:latin typeface="Bookman Old Style" pitchFamily="18" charset="0"/>
              </a:rPr>
              <a:t>of Co-interior angles 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048" y="820399"/>
            <a:ext cx="404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</a:t>
            </a:r>
            <a:r>
              <a:rPr lang="en-US" sz="3600" b="1" dirty="0" smtClean="0">
                <a:solidFill>
                  <a:schemeClr val="bg1"/>
                </a:solidFill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</a:rPr>
              <a:t>ll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</a:t>
            </a:r>
            <a:r>
              <a:rPr lang="en-US" sz="3600" b="1" dirty="0" smtClean="0">
                <a:solidFill>
                  <a:schemeClr val="bg1"/>
                </a:solidFill>
              </a:rPr>
              <a:t>     [Given]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2" grpId="0"/>
      <p:bldP spid="65" grpId="0"/>
      <p:bldP spid="59" grpId="0"/>
      <p:bldP spid="66" grpId="0"/>
      <p:bldP spid="7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/>
          <p:cNvSpPr/>
          <p:nvPr/>
        </p:nvSpPr>
        <p:spPr>
          <a:xfrm>
            <a:off x="1077938" y="2678804"/>
            <a:ext cx="920164" cy="307572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53719" y="1846779"/>
            <a:ext cx="1174950" cy="339514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658474" y="2227707"/>
            <a:ext cx="1174950" cy="339514"/>
          </a:xfrm>
          <a:prstGeom prst="rect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08858" y="2243678"/>
            <a:ext cx="333886" cy="307572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708874" y="1862750"/>
            <a:ext cx="333887" cy="307572"/>
          </a:xfrm>
          <a:prstGeom prst="roundRect">
            <a:avLst/>
          </a:prstGeom>
          <a:solidFill>
            <a:srgbClr val="00B050">
              <a:alpha val="50196"/>
            </a:srgbClr>
          </a:solidFill>
          <a:ln w="28575"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38250" y="3442759"/>
            <a:ext cx="1270772" cy="424391"/>
          </a:xfrm>
          <a:prstGeom prst="rect">
            <a:avLst/>
          </a:prstGeom>
          <a:solidFill>
            <a:srgbClr val="FF3399">
              <a:alpha val="5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7258" y="297026"/>
            <a:ext cx="1382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In figure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,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4172" y="1131068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Sol: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2835" y="1145654"/>
            <a:ext cx="1481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3399"/>
                </a:solidFill>
                <a:latin typeface="Bookman Old Style" pitchFamily="18" charset="0"/>
              </a:rPr>
              <a:t>(Linear pair)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95" y="150184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42661" y="15018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 Antiqua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8599" y="15018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57689" y="1501846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01514" y="150267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64620" y="150267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50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8322" y="184197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2892" y="1847259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i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16926" y="184725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329686" y="724685"/>
            <a:ext cx="2270760" cy="2237649"/>
            <a:chOff x="5882640" y="192053"/>
            <a:chExt cx="2270760" cy="22397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649278" y="192053"/>
              <a:ext cx="735496" cy="2239721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882640" y="924235"/>
              <a:ext cx="219456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58840" y="1742557"/>
              <a:ext cx="219456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ie 12"/>
            <p:cNvSpPr/>
            <p:nvPr/>
          </p:nvSpPr>
          <p:spPr>
            <a:xfrm>
              <a:off x="6708913" y="750145"/>
              <a:ext cx="347870" cy="343056"/>
            </a:xfrm>
            <a:prstGeom prst="pie">
              <a:avLst>
                <a:gd name="adj1" fmla="val 10800000"/>
                <a:gd name="adj2" fmla="val 15000012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6622257" y="715105"/>
              <a:ext cx="503583" cy="410920"/>
            </a:xfrm>
            <a:prstGeom prst="pie">
              <a:avLst>
                <a:gd name="adj1" fmla="val 4238687"/>
                <a:gd name="adj2" fmla="val 10759935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>
              <a:off x="6969610" y="1611186"/>
              <a:ext cx="347870" cy="271617"/>
            </a:xfrm>
            <a:prstGeom prst="pie">
              <a:avLst>
                <a:gd name="adj1" fmla="val 4139687"/>
                <a:gd name="adj2" fmla="val 1092470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>
              <a:off x="6930886" y="1533835"/>
              <a:ext cx="450575" cy="407556"/>
            </a:xfrm>
            <a:prstGeom prst="pie">
              <a:avLst>
                <a:gd name="adj1" fmla="val 15172464"/>
                <a:gd name="adj2" fmla="val 2155592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63904" y="894469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793830" y="897731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47247" y="1706114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919725" y="1706114"/>
              <a:ext cx="54770" cy="58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29225" y="919286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70736" y="1727503"/>
              <a:ext cx="344966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06450" y="1735129"/>
              <a:ext cx="33695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54439" y="926746"/>
              <a:ext cx="332142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13345" y="993809"/>
              <a:ext cx="287258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schemeClr val="bg1"/>
                  </a:solidFill>
                  <a:latin typeface="Book Antiqua" pitchFamily="18" charset="0"/>
                </a:rPr>
                <a:t>x</a:t>
              </a:r>
              <a:endParaRPr lang="en-US" sz="1600" b="1" i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7213" y="1244016"/>
              <a:ext cx="29848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schemeClr val="bg1"/>
                  </a:solidFill>
                  <a:latin typeface="Book Antiqua" pitchFamily="18" charset="0"/>
                </a:rPr>
                <a:t>y</a:t>
              </a:r>
              <a:endParaRPr lang="en-US" sz="1600" b="1" i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3193" y="559893"/>
              <a:ext cx="546945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50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86038" y="1844772"/>
              <a:ext cx="683200" cy="338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130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13812" y="266331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77938" y="2663313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3876" y="26633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81118" y="26633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7258" y="553360"/>
            <a:ext cx="374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find the values of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x </a:t>
            </a:r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b="1" i="1" dirty="0">
                <a:solidFill>
                  <a:srgbClr val="00FFFF"/>
                </a:solidFill>
                <a:latin typeface="Bookman Old Style" pitchFamily="18" charset="0"/>
              </a:rPr>
              <a:t>y </a:t>
            </a:r>
            <a:r>
              <a:rPr lang="en-US" b="1" dirty="0" smtClean="0">
                <a:solidFill>
                  <a:srgbClr val="00FFFF"/>
                </a:solidFill>
                <a:latin typeface="Bookman Old Style" pitchFamily="18" charset="0"/>
              </a:rPr>
              <a:t>and</a:t>
            </a:r>
            <a:endParaRPr lang="en-US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77258" y="830818"/>
            <a:ext cx="328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  <a:latin typeface="Bookman Old Style" pitchFamily="18" charset="0"/>
              </a:rPr>
              <a:t>then show that AB || CD.</a:t>
            </a:r>
            <a:endParaRPr lang="en-US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6477" y="3016141"/>
            <a:ext cx="4301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i.e. alternate interior angles are equal.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1695" y="347045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78089" y="3486150"/>
            <a:ext cx="1250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AB || CD.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76835" y="554508"/>
            <a:ext cx="3366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the values of </a:t>
            </a:r>
            <a:r>
              <a:rPr lang="en-US" b="1" i="1" dirty="0">
                <a:solidFill>
                  <a:srgbClr val="C00000"/>
                </a:solidFill>
                <a:latin typeface="Bookman Old Style" pitchFamily="18" charset="0"/>
              </a:rPr>
              <a:t>x </a:t>
            </a:r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US" b="1" i="1" dirty="0" smtClean="0">
                <a:solidFill>
                  <a:srgbClr val="C00000"/>
                </a:solidFill>
                <a:latin typeface="Bookman Old Style" pitchFamily="18" charset="0"/>
              </a:rPr>
              <a:t>y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6" name="Pie 85"/>
          <p:cNvSpPr/>
          <p:nvPr/>
        </p:nvSpPr>
        <p:spPr>
          <a:xfrm>
            <a:off x="7080349" y="1268638"/>
            <a:ext cx="477168" cy="389006"/>
          </a:xfrm>
          <a:prstGeom prst="pie">
            <a:avLst>
              <a:gd name="adj1" fmla="val 4238687"/>
              <a:gd name="adj2" fmla="val 1072778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59693" y="15252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 Antiqua" pitchFamily="18" charset="0"/>
              </a:rPr>
              <a:t>x</a:t>
            </a:r>
            <a:endParaRPr lang="en-US" sz="1600" b="1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88" name="Pie 87"/>
          <p:cNvSpPr/>
          <p:nvPr/>
        </p:nvSpPr>
        <p:spPr>
          <a:xfrm rot="6560149">
            <a:off x="7139423" y="1287460"/>
            <a:ext cx="337494" cy="307396"/>
          </a:xfrm>
          <a:prstGeom prst="pie">
            <a:avLst>
              <a:gd name="adj1" fmla="val 4235506"/>
              <a:gd name="adj2" fmla="val 8549431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49090" y="1092324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50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0" name="Pie 99"/>
          <p:cNvSpPr/>
          <p:nvPr/>
        </p:nvSpPr>
        <p:spPr>
          <a:xfrm rot="10800000">
            <a:off x="7364635" y="2064205"/>
            <a:ext cx="477168" cy="389006"/>
          </a:xfrm>
          <a:prstGeom prst="pie">
            <a:avLst>
              <a:gd name="adj1" fmla="val 4238687"/>
              <a:gd name="adj2" fmla="val 1072778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64713" y="177662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  <a:latin typeface="Book Antiqua" pitchFamily="18" charset="0"/>
              </a:rPr>
              <a:t>y</a:t>
            </a:r>
            <a:endParaRPr lang="en-US" sz="1600" b="1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02" name="Pie 101"/>
          <p:cNvSpPr/>
          <p:nvPr/>
        </p:nvSpPr>
        <p:spPr>
          <a:xfrm rot="438630">
            <a:off x="7410772" y="2142065"/>
            <a:ext cx="345975" cy="272904"/>
          </a:xfrm>
          <a:prstGeom prst="pie">
            <a:avLst>
              <a:gd name="adj1" fmla="val 3754172"/>
              <a:gd name="adj2" fmla="val 10278352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33285" y="2377044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130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0</a:t>
            </a:r>
            <a:endParaRPr lang="en-US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35236" y="184725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130</a:t>
            </a:r>
            <a:endParaRPr lang="en-US" sz="1600" b="1" baseline="30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35236" y="222818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130</a:t>
            </a:r>
            <a:endParaRPr lang="en-US" sz="160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35236" y="1847259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 pitchFamily="18" charset="0"/>
              </a:rPr>
              <a:t>130</a:t>
            </a:r>
            <a:endParaRPr lang="en-US" sz="160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329686" y="1454270"/>
            <a:ext cx="219456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404660" y="2276955"/>
            <a:ext cx="2194560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ie 96"/>
          <p:cNvSpPr/>
          <p:nvPr/>
        </p:nvSpPr>
        <p:spPr>
          <a:xfrm>
            <a:off x="7080349" y="1268284"/>
            <a:ext cx="477168" cy="389006"/>
          </a:xfrm>
          <a:prstGeom prst="pie">
            <a:avLst>
              <a:gd name="adj1" fmla="val 4238687"/>
              <a:gd name="adj2" fmla="val 1072778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Pie 110"/>
          <p:cNvSpPr/>
          <p:nvPr/>
        </p:nvSpPr>
        <p:spPr>
          <a:xfrm rot="10800000">
            <a:off x="7364635" y="2063851"/>
            <a:ext cx="477168" cy="389006"/>
          </a:xfrm>
          <a:prstGeom prst="pie">
            <a:avLst>
              <a:gd name="adj1" fmla="val 4238687"/>
              <a:gd name="adj2" fmla="val 1072778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Pie 140"/>
          <p:cNvSpPr/>
          <p:nvPr/>
        </p:nvSpPr>
        <p:spPr>
          <a:xfrm>
            <a:off x="7086579" y="1264623"/>
            <a:ext cx="477168" cy="389006"/>
          </a:xfrm>
          <a:prstGeom prst="pie">
            <a:avLst>
              <a:gd name="adj1" fmla="val 4238687"/>
              <a:gd name="adj2" fmla="val 10796795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2" name="Pie 141"/>
          <p:cNvSpPr/>
          <p:nvPr/>
        </p:nvSpPr>
        <p:spPr>
          <a:xfrm rot="10800000">
            <a:off x="7366293" y="2073115"/>
            <a:ext cx="477168" cy="389006"/>
          </a:xfrm>
          <a:prstGeom prst="pie">
            <a:avLst>
              <a:gd name="adj1" fmla="val 4238687"/>
              <a:gd name="adj2" fmla="val 10865056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7089108" y="722024"/>
            <a:ext cx="742712" cy="224031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29686" y="1454270"/>
            <a:ext cx="2194560" cy="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404660" y="2276955"/>
            <a:ext cx="2194560" cy="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43114" y="114565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50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28593" y="11456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96238" y="114565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Bookman Old Style" pitchFamily="18" charset="0"/>
              </a:rPr>
              <a:t>x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06653" y="11456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69759" y="1145654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180</a:t>
            </a:r>
            <a:endParaRPr lang="en-US" sz="16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702892" y="222818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chemeClr val="bg1"/>
                </a:solidFill>
                <a:latin typeface="Bookman Old Style" pitchFamily="18" charset="0"/>
              </a:rPr>
              <a:t>y</a:t>
            </a:r>
            <a:endParaRPr lang="en-US" sz="1600" b="1" i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16926" y="222818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714025" y="193267"/>
            <a:ext cx="17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586"/>
            <a:r>
              <a:rPr lang="en-US" b="1" dirty="0" smtClean="0">
                <a:solidFill>
                  <a:srgbClr val="FFC000"/>
                </a:solidFill>
                <a:effectLst>
                  <a:glow rad="88900">
                    <a:srgbClr val="FF0000">
                      <a:alpha val="32000"/>
                    </a:srgbClr>
                  </a:glow>
                </a:effectLst>
                <a:latin typeface="+mj-lt"/>
              </a:rPr>
              <a:t>Ex . :  6.2  - 1</a:t>
            </a:r>
            <a:endParaRPr lang="en-US" b="1" dirty="0">
              <a:solidFill>
                <a:srgbClr val="FFC000"/>
              </a:solidFill>
              <a:effectLst>
                <a:glow rad="88900">
                  <a:srgbClr val="FF0000">
                    <a:alpha val="32000"/>
                  </a:srgbClr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773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0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95" grpId="0" animBg="1"/>
      <p:bldP spid="109" grpId="0" animBg="1"/>
      <p:bldP spid="113" grpId="0" animBg="1"/>
      <p:bldP spid="113" grpId="1" animBg="1"/>
      <p:bldP spid="110" grpId="0" animBg="1"/>
      <p:bldP spid="110" grpId="1" animBg="1"/>
      <p:bldP spid="56" grpId="0" animBg="1"/>
      <p:bldP spid="5" grpId="0"/>
      <p:bldP spid="17" grpId="0"/>
      <p:bldP spid="2" grpId="0"/>
      <p:bldP spid="3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4" grpId="0"/>
      <p:bldP spid="45" grpId="0"/>
      <p:bldP spid="46" grpId="0"/>
      <p:bldP spid="47" grpId="0"/>
      <p:bldP spid="48" grpId="0"/>
      <p:bldP spid="49" grpId="0"/>
      <p:bldP spid="53" grpId="0"/>
      <p:bldP spid="54" grpId="0"/>
      <p:bldP spid="55" grpId="0"/>
      <p:bldP spid="83" grpId="0"/>
      <p:bldP spid="83" grpId="1"/>
      <p:bldP spid="86" grpId="0" animBg="1"/>
      <p:bldP spid="86" grpId="1" animBg="1"/>
      <p:bldP spid="87" grpId="0"/>
      <p:bldP spid="87" grpId="1"/>
      <p:bldP spid="88" grpId="0" animBg="1"/>
      <p:bldP spid="88" grpId="1" animBg="1"/>
      <p:bldP spid="90" grpId="0"/>
      <p:bldP spid="90" grpId="1"/>
      <p:bldP spid="100" grpId="0" animBg="1"/>
      <p:bldP spid="100" grpId="1" animBg="1"/>
      <p:bldP spid="101" grpId="0"/>
      <p:bldP spid="101" grpId="1"/>
      <p:bldP spid="102" grpId="0" animBg="1"/>
      <p:bldP spid="102" grpId="1" animBg="1"/>
      <p:bldP spid="103" grpId="0"/>
      <p:bldP spid="103" grpId="1"/>
      <p:bldP spid="31" grpId="0"/>
      <p:bldP spid="114" grpId="0"/>
      <p:bldP spid="114" grpId="1"/>
      <p:bldP spid="115" grpId="0"/>
      <p:bldP spid="115" grpId="1"/>
      <p:bldP spid="97" grpId="0" animBg="1"/>
      <p:bldP spid="97" grpId="1" animBg="1"/>
      <p:bldP spid="111" grpId="0" animBg="1"/>
      <p:bldP spid="111" grpId="1" animBg="1"/>
      <p:bldP spid="141" grpId="0" animBg="1"/>
      <p:bldP spid="141" grpId="1" animBg="1"/>
      <p:bldP spid="142" grpId="0" animBg="1"/>
      <p:bldP spid="142" grpId="1" animBg="1"/>
      <p:bldP spid="78" grpId="0"/>
      <p:bldP spid="79" grpId="0"/>
      <p:bldP spid="80" grpId="0"/>
      <p:bldP spid="81" grpId="0"/>
      <p:bldP spid="84" grpId="0"/>
      <p:bldP spid="85" grpId="0"/>
      <p:bldP spid="89" grpId="0"/>
      <p:bldP spid="9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1993b18f86dec5e13d6d2719830b51d2561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869</Words>
  <Application>Microsoft Office PowerPoint</Application>
  <PresentationFormat>On-screen Show (16:9)</PresentationFormat>
  <Paragraphs>411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Book Antiqua</vt:lpstr>
      <vt:lpstr>Bookman Old Style</vt:lpstr>
      <vt:lpstr>Calibri</vt:lpstr>
      <vt:lpstr>Symbol</vt:lpstr>
      <vt:lpstr>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560</cp:revision>
  <dcterms:created xsi:type="dcterms:W3CDTF">2014-04-01T17:52:15Z</dcterms:created>
  <dcterms:modified xsi:type="dcterms:W3CDTF">2022-04-23T03:52:20Z</dcterms:modified>
</cp:coreProperties>
</file>