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699" r:id="rId3"/>
    <p:sldMasterId id="2147483704" r:id="rId4"/>
    <p:sldMasterId id="2147483717" r:id="rId5"/>
    <p:sldMasterId id="2147483730" r:id="rId6"/>
  </p:sldMasterIdLst>
  <p:notesMasterIdLst>
    <p:notesMasterId r:id="rId23"/>
  </p:notesMasterIdLst>
  <p:sldIdLst>
    <p:sldId id="387" r:id="rId7"/>
    <p:sldId id="405" r:id="rId8"/>
    <p:sldId id="390" r:id="rId9"/>
    <p:sldId id="406" r:id="rId10"/>
    <p:sldId id="392" r:id="rId11"/>
    <p:sldId id="409" r:id="rId12"/>
    <p:sldId id="410" r:id="rId13"/>
    <p:sldId id="374" r:id="rId14"/>
    <p:sldId id="322" r:id="rId15"/>
    <p:sldId id="397" r:id="rId16"/>
    <p:sldId id="400" r:id="rId17"/>
    <p:sldId id="346" r:id="rId18"/>
    <p:sldId id="411" r:id="rId19"/>
    <p:sldId id="385" r:id="rId20"/>
    <p:sldId id="412" r:id="rId21"/>
    <p:sldId id="413" r:id="rId22"/>
  </p:sldIdLst>
  <p:sldSz cx="9144000" cy="5143500" type="screen16x9"/>
  <p:notesSz cx="9144000" cy="6858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85D555-8A8F-4A25-A4BF-46D538BB7A9A}">
          <p14:sldIdLst>
            <p14:sldId id="387"/>
            <p14:sldId id="405"/>
            <p14:sldId id="390"/>
            <p14:sldId id="406"/>
            <p14:sldId id="392"/>
            <p14:sldId id="409"/>
            <p14:sldId id="410"/>
            <p14:sldId id="374"/>
            <p14:sldId id="322"/>
            <p14:sldId id="397"/>
            <p14:sldId id="400"/>
            <p14:sldId id="346"/>
            <p14:sldId id="411"/>
            <p14:sldId id="385"/>
            <p14:sldId id="412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FF"/>
    <a:srgbClr val="FF3399"/>
    <a:srgbClr val="92D050"/>
    <a:srgbClr val="FF3300"/>
    <a:srgbClr val="008000"/>
    <a:srgbClr val="0000FF"/>
    <a:srgbClr val="482D70"/>
    <a:srgbClr val="BB598A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5462" autoAdjust="0"/>
  </p:normalViewPr>
  <p:slideViewPr>
    <p:cSldViewPr>
      <p:cViewPr varScale="1">
        <p:scale>
          <a:sx n="151" d="100"/>
          <a:sy n="151" d="100"/>
        </p:scale>
        <p:origin x="43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8BA3-65B6-4CB7-96BF-67F84E08AA21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19F6-6084-46DC-AC8A-66A091A980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4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719F6-6084-46DC-AC8A-66A091A980F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9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96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2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58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04796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076334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59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9"/>
            <a:ext cx="5486400" cy="42505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4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3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90"/>
            <a:ext cx="2057400" cy="329445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90"/>
            <a:ext cx="6019800" cy="329445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07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188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97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22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1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70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12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12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72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827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021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95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04796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076334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77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9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98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9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90"/>
            <a:ext cx="2057400" cy="3294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90"/>
            <a:ext cx="6019800" cy="3294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8881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139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lated image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7354888" y="106363"/>
            <a:ext cx="1668462" cy="531812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056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022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7354888" y="106363"/>
            <a:ext cx="1668462" cy="531812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2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2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197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3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75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60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12"/>
            <a:ext cx="4038600" cy="254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12"/>
            <a:ext cx="4038600" cy="254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6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0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microsoft.com/office/2007/relationships/hdphoto" Target="../media/hdphoto1.wdp"/><Relationship Id="rId5" Type="http://schemas.openxmlformats.org/officeDocument/2006/relationships/image" Target="../media/image3.jpe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02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86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50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80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lated image"/>
          <p:cNvPicPr>
            <a:picLocks noChangeAspect="1" noChangeArrowheads="1"/>
          </p:cNvPicPr>
          <p:nvPr userDrawn="1"/>
        </p:nvPicPr>
        <p:blipFill>
          <a:blip r:embed="rId5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1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24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e 22"/>
          <p:cNvSpPr/>
          <p:nvPr/>
        </p:nvSpPr>
        <p:spPr>
          <a:xfrm rot="16200000">
            <a:off x="5332215" y="2558002"/>
            <a:ext cx="526562" cy="439738"/>
          </a:xfrm>
          <a:prstGeom prst="pie">
            <a:avLst>
              <a:gd name="adj1" fmla="val 0"/>
              <a:gd name="adj2" fmla="val 3104668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 rot="8065310">
            <a:off x="7314572" y="1061676"/>
            <a:ext cx="479658" cy="409506"/>
          </a:xfrm>
          <a:prstGeom prst="pie">
            <a:avLst>
              <a:gd name="adj1" fmla="val 481391"/>
              <a:gd name="adj2" fmla="val 2730678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Pie 24"/>
          <p:cNvSpPr/>
          <p:nvPr/>
        </p:nvSpPr>
        <p:spPr>
          <a:xfrm rot="5956451">
            <a:off x="7293480" y="1051512"/>
            <a:ext cx="526562" cy="439738"/>
          </a:xfrm>
          <a:prstGeom prst="pie">
            <a:avLst>
              <a:gd name="adj1" fmla="val 418183"/>
              <a:gd name="adj2" fmla="val 2593794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Pie 25"/>
          <p:cNvSpPr/>
          <p:nvPr/>
        </p:nvSpPr>
        <p:spPr>
          <a:xfrm rot="18911999">
            <a:off x="6963375" y="2560870"/>
            <a:ext cx="325516" cy="439331"/>
          </a:xfrm>
          <a:prstGeom prst="pie">
            <a:avLst>
              <a:gd name="adj1" fmla="val 19862085"/>
              <a:gd name="adj2" fmla="val 2593794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Pie 92"/>
          <p:cNvSpPr/>
          <p:nvPr/>
        </p:nvSpPr>
        <p:spPr>
          <a:xfrm rot="18441158">
            <a:off x="5349686" y="2581423"/>
            <a:ext cx="487169" cy="400312"/>
          </a:xfrm>
          <a:prstGeom prst="pie">
            <a:avLst>
              <a:gd name="adj1" fmla="val 849984"/>
              <a:gd name="adj2" fmla="val 3104668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Pie 93"/>
          <p:cNvSpPr/>
          <p:nvPr/>
        </p:nvSpPr>
        <p:spPr>
          <a:xfrm rot="12520748">
            <a:off x="6971628" y="2617205"/>
            <a:ext cx="307896" cy="325518"/>
          </a:xfrm>
          <a:prstGeom prst="pie">
            <a:avLst>
              <a:gd name="adj1" fmla="val 19862085"/>
              <a:gd name="adj2" fmla="val 4589482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36732" y="2551880"/>
            <a:ext cx="859961" cy="330598"/>
          </a:xfrm>
          <a:prstGeom prst="rect">
            <a:avLst/>
          </a:prstGeom>
          <a:solidFill>
            <a:srgbClr val="FF3399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03901" y="4634397"/>
            <a:ext cx="2251542" cy="386300"/>
          </a:xfrm>
          <a:prstGeom prst="rect">
            <a:avLst/>
          </a:prstGeom>
          <a:solidFill>
            <a:srgbClr val="FF3399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sz="1600" b="1" dirty="0">
              <a:solidFill>
                <a:prstClr val="white"/>
              </a:solidFill>
            </a:endParaRPr>
          </a:p>
          <a:p>
            <a:pPr algn="ctr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862" y="51435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898" y="537370"/>
            <a:ext cx="570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In figure, If PQ </a:t>
            </a:r>
            <a:r>
              <a:rPr lang="en-US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</a:t>
            </a:r>
            <a:r>
              <a:rPr lang="en-US" dirty="0" smtClean="0">
                <a:solidFill>
                  <a:srgbClr val="00FF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PS, PQ </a:t>
            </a:r>
            <a:r>
              <a:rPr lang="en-US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SR,</a:t>
            </a:r>
            <a:r>
              <a:rPr lang="en-US" dirty="0">
                <a:solidFill>
                  <a:srgbClr val="00FFFF"/>
                </a:solidFill>
                <a:latin typeface="SymbolMT"/>
              </a:rPr>
              <a:t> </a:t>
            </a:r>
            <a:r>
              <a:rPr lang="en-US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SQR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= 28º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and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4319" y="781834"/>
            <a:ext cx="546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QRT =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65º,</a:t>
            </a:r>
            <a:r>
              <a:rPr lang="en-US" dirty="0" smtClean="0">
                <a:solidFill>
                  <a:srgbClr val="00FF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then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find the values of </a:t>
            </a:r>
            <a:r>
              <a:rPr lang="en-US" b="1" i="1" dirty="0">
                <a:solidFill>
                  <a:srgbClr val="00FFFF"/>
                </a:solidFill>
                <a:latin typeface="Book Antiqua" pitchFamily="18" charset="0"/>
              </a:rPr>
              <a:t>x</a:t>
            </a:r>
            <a:r>
              <a:rPr lang="en-US" b="1" i="1" dirty="0">
                <a:solidFill>
                  <a:srgbClr val="00FF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and </a:t>
            </a:r>
            <a:r>
              <a:rPr lang="en-US" b="1" i="1" dirty="0">
                <a:solidFill>
                  <a:srgbClr val="00FFFF"/>
                </a:solidFill>
                <a:latin typeface="Book Antiqua" pitchFamily="18" charset="0"/>
              </a:rPr>
              <a:t>y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.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95495" y="2781043"/>
            <a:ext cx="3048000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595495" y="1264797"/>
            <a:ext cx="0" cy="152259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87257" y="1264797"/>
            <a:ext cx="19654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89162" y="1260536"/>
            <a:ext cx="1969015" cy="152130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125845" y="1260541"/>
            <a:ext cx="433200" cy="151416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595501" y="1264806"/>
            <a:ext cx="208005" cy="20389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25997" y="103092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67531" y="271537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87071" y="276352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R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6305" y="2778467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36677" y="975167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38650" y="2165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white"/>
                </a:solidFill>
                <a:latin typeface="Book Antiqua" pitchFamily="18" charset="0"/>
              </a:rPr>
              <a:t>y</a:t>
            </a:r>
            <a:endParaRPr lang="en-US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57399" y="12155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white"/>
                </a:solidFill>
                <a:latin typeface="Book Antiqua" pitchFamily="18" charset="0"/>
              </a:rPr>
              <a:t>x</a:t>
            </a:r>
            <a:endParaRPr lang="en-US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49915" y="150498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28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36677" y="242759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65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272" y="1140699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12452" y="1143055"/>
            <a:ext cx="4265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PQ || SR and QR is a transversal line.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177405" y="1525907"/>
            <a:ext cx="29338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66"/>
                </a:solidFill>
                <a:latin typeface="Bookman Old Style" pitchFamily="18" charset="0"/>
              </a:rPr>
              <a:t>[Alternate </a:t>
            </a:r>
            <a:r>
              <a:rPr lang="en-US" sz="1600" b="1" dirty="0">
                <a:solidFill>
                  <a:srgbClr val="FF0066"/>
                </a:solidFill>
                <a:latin typeface="Bookman Old Style" pitchFamily="18" charset="0"/>
              </a:rPr>
              <a:t>interior </a:t>
            </a:r>
            <a:r>
              <a:rPr lang="en-US" sz="1600" b="1" dirty="0" smtClean="0">
                <a:solidFill>
                  <a:srgbClr val="FF0066"/>
                </a:solidFill>
                <a:latin typeface="Bookman Old Style" pitchFamily="18" charset="0"/>
              </a:rPr>
              <a:t>angles]</a:t>
            </a:r>
            <a:endParaRPr lang="en-US" sz="1600" b="1" dirty="0">
              <a:solidFill>
                <a:srgbClr val="FF0066"/>
              </a:solidFill>
              <a:latin typeface="Bookman Old Style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48732" y="1899252"/>
            <a:ext cx="775196" cy="338555"/>
            <a:chOff x="648732" y="1642574"/>
            <a:chExt cx="775196" cy="338868"/>
          </a:xfrm>
        </p:grpSpPr>
        <p:sp>
          <p:nvSpPr>
            <p:cNvPr id="45" name="TextBox 44"/>
            <p:cNvSpPr txBox="1"/>
            <p:nvPr/>
          </p:nvSpPr>
          <p:spPr>
            <a:xfrm>
              <a:off x="648732" y="1642575"/>
              <a:ext cx="311304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x</a:t>
              </a:r>
              <a:endParaRPr lang="en-US" sz="16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9070" y="1642574"/>
              <a:ext cx="28725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sym typeface="Symbol"/>
                </a:rPr>
                <a:t>+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6752" y="1642574"/>
              <a:ext cx="457176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28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80386" y="18992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24719" y="189925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65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47106" y="2240807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61852" y="22408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4548" y="2240807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65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737586" y="2218523"/>
            <a:ext cx="631168" cy="353227"/>
            <a:chOff x="1737586" y="1962133"/>
            <a:chExt cx="631168" cy="353554"/>
          </a:xfrm>
        </p:grpSpPr>
        <p:sp>
          <p:nvSpPr>
            <p:cNvPr id="53" name="TextBox 52"/>
            <p:cNvSpPr txBox="1"/>
            <p:nvPr/>
          </p:nvSpPr>
          <p:spPr>
            <a:xfrm>
              <a:off x="1737586" y="1962133"/>
              <a:ext cx="28725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sym typeface="Symbol"/>
                </a:rPr>
                <a:t>–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11578" y="1976820"/>
              <a:ext cx="457176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28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047106" y="2543386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59192" y="254338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21888" y="254338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37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96351" y="2843514"/>
            <a:ext cx="51030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Using angle sum property 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SPQ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, we obtain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639367" y="3227008"/>
            <a:ext cx="777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301038" y="3227008"/>
            <a:ext cx="449882" cy="338557"/>
            <a:chOff x="2301038" y="2971557"/>
            <a:chExt cx="449882" cy="338870"/>
          </a:xfrm>
        </p:grpSpPr>
        <p:sp>
          <p:nvSpPr>
            <p:cNvPr id="63" name="TextBox 62"/>
            <p:cNvSpPr txBox="1"/>
            <p:nvPr/>
          </p:nvSpPr>
          <p:spPr>
            <a:xfrm>
              <a:off x="2301038" y="2971560"/>
              <a:ext cx="30809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+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39616" y="2971557"/>
              <a:ext cx="311304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x</a:t>
              </a:r>
              <a:endParaRPr lang="en-US" sz="16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609954" y="3227008"/>
            <a:ext cx="458440" cy="338557"/>
            <a:chOff x="2609954" y="2971557"/>
            <a:chExt cx="458440" cy="338870"/>
          </a:xfrm>
        </p:grpSpPr>
        <p:sp>
          <p:nvSpPr>
            <p:cNvPr id="65" name="TextBox 64"/>
            <p:cNvSpPr txBox="1"/>
            <p:nvPr/>
          </p:nvSpPr>
          <p:spPr>
            <a:xfrm>
              <a:off x="2609954" y="2971560"/>
              <a:ext cx="30809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+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60296" y="2971557"/>
              <a:ext cx="30809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latin typeface="Bookman Old Style" pitchFamily="18" charset="0"/>
                </a:rPr>
                <a:t>y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980419" y="3227008"/>
            <a:ext cx="721271" cy="338557"/>
            <a:chOff x="2891502" y="2971557"/>
            <a:chExt cx="721271" cy="338870"/>
          </a:xfrm>
        </p:grpSpPr>
        <p:sp>
          <p:nvSpPr>
            <p:cNvPr id="67" name="TextBox 66"/>
            <p:cNvSpPr txBox="1"/>
            <p:nvPr/>
          </p:nvSpPr>
          <p:spPr>
            <a:xfrm>
              <a:off x="2891502" y="2971560"/>
              <a:ext cx="28725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sym typeface="Symbol"/>
                </a:rPr>
                <a:t>=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19341" y="2971557"/>
              <a:ext cx="593432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180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845294" y="356375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2158332" y="3563759"/>
            <a:ext cx="596614" cy="338557"/>
            <a:chOff x="2158332" y="3308620"/>
            <a:chExt cx="596614" cy="338870"/>
          </a:xfrm>
        </p:grpSpPr>
        <p:sp>
          <p:nvSpPr>
            <p:cNvPr id="70" name="TextBox 69"/>
            <p:cNvSpPr txBox="1"/>
            <p:nvPr/>
          </p:nvSpPr>
          <p:spPr>
            <a:xfrm>
              <a:off x="2158332" y="3308623"/>
              <a:ext cx="28725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sym typeface="Symbol"/>
                </a:rPr>
                <a:t>+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97770" y="3308620"/>
              <a:ext cx="457176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37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581118" y="3563759"/>
            <a:ext cx="458440" cy="338557"/>
            <a:chOff x="2581118" y="3308620"/>
            <a:chExt cx="458440" cy="338870"/>
          </a:xfrm>
        </p:grpSpPr>
        <p:sp>
          <p:nvSpPr>
            <p:cNvPr id="72" name="TextBox 71"/>
            <p:cNvSpPr txBox="1"/>
            <p:nvPr/>
          </p:nvSpPr>
          <p:spPr>
            <a:xfrm>
              <a:off x="2581118" y="3308623"/>
              <a:ext cx="30809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+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31460" y="3308620"/>
              <a:ext cx="30809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latin typeface="Bookman Old Style" pitchFamily="18" charset="0"/>
                </a:rPr>
                <a:t>y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980419" y="3563759"/>
            <a:ext cx="721271" cy="338557"/>
            <a:chOff x="2891502" y="3308620"/>
            <a:chExt cx="721271" cy="338870"/>
          </a:xfrm>
        </p:grpSpPr>
        <p:sp>
          <p:nvSpPr>
            <p:cNvPr id="74" name="TextBox 73"/>
            <p:cNvSpPr txBox="1"/>
            <p:nvPr/>
          </p:nvSpPr>
          <p:spPr>
            <a:xfrm>
              <a:off x="2891502" y="3308623"/>
              <a:ext cx="28725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sym typeface="Symbol"/>
                </a:rPr>
                <a:t>=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19341" y="3308620"/>
              <a:ext cx="593432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180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730864" y="385670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y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2979806" y="3856710"/>
            <a:ext cx="715534" cy="346786"/>
            <a:chOff x="2890906" y="3601840"/>
            <a:chExt cx="715534" cy="347107"/>
          </a:xfrm>
        </p:grpSpPr>
        <p:sp>
          <p:nvSpPr>
            <p:cNvPr id="77" name="TextBox 76"/>
            <p:cNvSpPr txBox="1"/>
            <p:nvPr/>
          </p:nvSpPr>
          <p:spPr>
            <a:xfrm>
              <a:off x="2890906" y="3601840"/>
              <a:ext cx="287258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sym typeface="Symbol"/>
                </a:rPr>
                <a:t>=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13008" y="3610080"/>
              <a:ext cx="593432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180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604798" y="3848553"/>
            <a:ext cx="635368" cy="352957"/>
            <a:chOff x="3493038" y="3586050"/>
            <a:chExt cx="635368" cy="353284"/>
          </a:xfrm>
        </p:grpSpPr>
        <p:sp>
          <p:nvSpPr>
            <p:cNvPr id="79" name="TextBox 78"/>
            <p:cNvSpPr txBox="1"/>
            <p:nvPr/>
          </p:nvSpPr>
          <p:spPr>
            <a:xfrm>
              <a:off x="3493038" y="3586050"/>
              <a:ext cx="287258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sym typeface="Symbol"/>
                </a:rPr>
                <a:t>–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71230" y="3600466"/>
              <a:ext cx="457176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90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730864" y="417708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y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2979806" y="4177094"/>
            <a:ext cx="595754" cy="346786"/>
            <a:chOff x="2890906" y="3922521"/>
            <a:chExt cx="595754" cy="347107"/>
          </a:xfrm>
        </p:grpSpPr>
        <p:sp>
          <p:nvSpPr>
            <p:cNvPr id="82" name="TextBox 81"/>
            <p:cNvSpPr txBox="1"/>
            <p:nvPr/>
          </p:nvSpPr>
          <p:spPr>
            <a:xfrm>
              <a:off x="2890906" y="3922521"/>
              <a:ext cx="287258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sym typeface="Symbol"/>
                </a:rPr>
                <a:t>=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029484" y="3930761"/>
              <a:ext cx="457176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53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61975" y="464756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1143008" y="4652709"/>
            <a:ext cx="2172977" cy="338561"/>
            <a:chOff x="1143000" y="4398576"/>
            <a:chExt cx="2172977" cy="338874"/>
          </a:xfrm>
        </p:grpSpPr>
        <p:sp>
          <p:nvSpPr>
            <p:cNvPr id="85" name="TextBox 84"/>
            <p:cNvSpPr txBox="1"/>
            <p:nvPr/>
          </p:nvSpPr>
          <p:spPr>
            <a:xfrm>
              <a:off x="1143000" y="4398583"/>
              <a:ext cx="311304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x</a:t>
              </a:r>
              <a:endParaRPr lang="en-US" sz="16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56623" y="4398579"/>
              <a:ext cx="28725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sym typeface="Symbol"/>
                </a:rPr>
                <a:t>=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90764" y="4398579"/>
              <a:ext cx="457176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37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964214" y="4398583"/>
              <a:ext cx="574196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and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473153" y="4398583"/>
              <a:ext cx="30809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latin typeface="Bookman Old Style" pitchFamily="18" charset="0"/>
                </a:rPr>
                <a:t>y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71718" y="4398583"/>
              <a:ext cx="28725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sym typeface="Symbol"/>
                </a:rPr>
                <a:t>=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58801" y="4398576"/>
              <a:ext cx="457176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53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241804" y="539751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PQ 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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4524" y="5397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PQ 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SR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1236" y="539751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SQR = 28º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4319" y="781834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QRT = 65º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64394" y="784215"/>
            <a:ext cx="3201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find the values of </a:t>
            </a:r>
            <a:r>
              <a:rPr lang="en-US" b="1" i="1" dirty="0">
                <a:solidFill>
                  <a:srgbClr val="C00000"/>
                </a:solidFill>
                <a:latin typeface="Book Antiqua" pitchFamily="18" charset="0"/>
              </a:rPr>
              <a:t>x</a:t>
            </a:r>
            <a:r>
              <a:rPr lang="en-US" b="1" i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and </a:t>
            </a:r>
            <a:r>
              <a:rPr lang="en-US" b="1" i="1" dirty="0">
                <a:solidFill>
                  <a:srgbClr val="C00000"/>
                </a:solidFill>
                <a:latin typeface="Book Antiqua" pitchFamily="18" charset="0"/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5595495" y="1264797"/>
            <a:ext cx="0" cy="15225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587257" y="1264797"/>
            <a:ext cx="196543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589902" y="1265994"/>
            <a:ext cx="196543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599444" y="2779068"/>
            <a:ext cx="15295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7125845" y="1260541"/>
            <a:ext cx="433200" cy="1514167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589902" y="1265994"/>
            <a:ext cx="1965438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94877" y="1264797"/>
            <a:ext cx="196543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87257" y="2779775"/>
            <a:ext cx="15474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7125845" y="1275767"/>
            <a:ext cx="433200" cy="1514167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572020" y="1525907"/>
            <a:ext cx="1658910" cy="338555"/>
            <a:chOff x="733446" y="1428386"/>
            <a:chExt cx="1658910" cy="338868"/>
          </a:xfrm>
        </p:grpSpPr>
        <p:sp>
          <p:nvSpPr>
            <p:cNvPr id="118" name="Rectangle 117"/>
            <p:cNvSpPr/>
            <p:nvPr/>
          </p:nvSpPr>
          <p:spPr>
            <a:xfrm>
              <a:off x="733446" y="1428387"/>
              <a:ext cx="801823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431306" y="1428386"/>
              <a:ext cx="287258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sym typeface="Symbol"/>
                </a:rPr>
                <a:t>=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582519" y="1428386"/>
              <a:ext cx="80983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QRT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32" name="Straight Connector 131"/>
          <p:cNvCxnSpPr/>
          <p:nvPr/>
        </p:nvCxnSpPr>
        <p:spPr>
          <a:xfrm flipV="1">
            <a:off x="5595495" y="1264797"/>
            <a:ext cx="0" cy="152259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587257" y="1264797"/>
            <a:ext cx="196543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5589162" y="1260536"/>
            <a:ext cx="1969015" cy="152130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4134628" y="3850101"/>
            <a:ext cx="635368" cy="352957"/>
            <a:chOff x="3493038" y="3586050"/>
            <a:chExt cx="635368" cy="353284"/>
          </a:xfrm>
        </p:grpSpPr>
        <p:sp>
          <p:nvSpPr>
            <p:cNvPr id="145" name="TextBox 144"/>
            <p:cNvSpPr txBox="1"/>
            <p:nvPr/>
          </p:nvSpPr>
          <p:spPr>
            <a:xfrm>
              <a:off x="3493038" y="3586050"/>
              <a:ext cx="287258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sym typeface="Symbol"/>
                </a:rPr>
                <a:t>–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671230" y="3600466"/>
              <a:ext cx="457176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37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3714025" y="133350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</a:rPr>
              <a:t>Ex . :  6.3  - 5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87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5" presetClass="emph" presetSubtype="0" repeatCount="3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5" presetClass="emph" presetSubtype="0" repeatCount="3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5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9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9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66092"/>
                                      </p:to>
                                    </p:animClr>
                                    <p:set>
                                      <p:cBhvr>
                                        <p:cTn id="29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99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5" presetClass="emph" presetSubtype="0" repeatCount="3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35" presetClass="emph" presetSubtype="0" repeatCount="3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750"/>
                            </p:stCondLst>
                            <p:childTnLst>
                              <p:par>
                                <p:cTn id="3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25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75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4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9" presetClass="emph" presetSubtype="0" fill="hold" grpId="7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9" presetClass="emph" presetSubtype="0" fill="hold" grpId="6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9" presetClass="emph" presetSubtype="0" fill="hold" grpId="5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9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35" presetClass="emph" presetSubtype="0" repeatCount="3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00"/>
                            </p:stCondLst>
                            <p:childTnLst>
                              <p:par>
                                <p:cTn id="40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0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2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4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9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500"/>
                            </p:stCondLst>
                            <p:childTnLst>
                              <p:par>
                                <p:cTn id="4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35" presetClass="emph" presetSubtype="0" repeatCount="3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750"/>
                            </p:stCondLst>
                            <p:childTnLst>
                              <p:par>
                                <p:cTn id="4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35" presetClass="emph" presetSubtype="0" repeatCount="3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750"/>
                            </p:stCondLst>
                            <p:childTnLst>
                              <p:par>
                                <p:cTn id="4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1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00"/>
                            </p:stCondLst>
                            <p:childTnLst>
                              <p:par>
                                <p:cTn id="46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35" presetClass="emph" presetSubtype="0" repeatCount="3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00"/>
                            </p:stCondLst>
                            <p:childTnLst>
                              <p:par>
                                <p:cTn id="5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000"/>
                            </p:stCondLst>
                            <p:childTnLst>
                              <p:par>
                                <p:cTn id="5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93" grpId="0" animBg="1"/>
      <p:bldP spid="94" grpId="0" animBg="1"/>
      <p:bldP spid="94" grpId="1" animBg="1"/>
      <p:bldP spid="126" grpId="0" animBg="1"/>
      <p:bldP spid="126" grpId="1" animBg="1"/>
      <p:bldP spid="126" grpId="2" animBg="1"/>
      <p:bldP spid="92" grpId="0" animBg="1"/>
      <p:bldP spid="4" grpId="0"/>
      <p:bldP spid="6" grpId="0"/>
      <p:bldP spid="8" grpId="0"/>
      <p:bldP spid="19" grpId="0" animBg="1"/>
      <p:bldP spid="19" grpId="1" animBg="1"/>
      <p:bldP spid="19" grpId="2" animBg="1"/>
      <p:bldP spid="19" grpId="3" animBg="1"/>
      <p:bldP spid="19" grpId="4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44" grpId="0"/>
      <p:bldP spid="48" grpId="0"/>
      <p:bldP spid="49" grpId="0"/>
      <p:bldP spid="50" grpId="0"/>
      <p:bldP spid="51" grpId="0"/>
      <p:bldP spid="52" grpId="0"/>
      <p:bldP spid="55" grpId="0"/>
      <p:bldP spid="56" grpId="0"/>
      <p:bldP spid="57" grpId="0"/>
      <p:bldP spid="59" grpId="0"/>
      <p:bldP spid="60" grpId="0"/>
      <p:bldP spid="69" grpId="0"/>
      <p:bldP spid="76" grpId="0"/>
      <p:bldP spid="81" grpId="0"/>
      <p:bldP spid="84" grpId="0"/>
      <p:bldP spid="2" grpId="0"/>
      <p:bldP spid="2" grpId="1"/>
      <p:bldP spid="5" grpId="0"/>
      <p:bldP spid="5" grpId="1"/>
      <p:bldP spid="7" grpId="0"/>
      <p:bldP spid="7" grpId="1"/>
      <p:bldP spid="9" grpId="0"/>
      <p:bldP spid="9" grpId="1"/>
      <p:bldP spid="11" grpId="0"/>
      <p:bldP spid="11" grpId="1"/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25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2979145" y="-17458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Extra Example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62971" y="895350"/>
            <a:ext cx="691883" cy="351848"/>
            <a:chOff x="87483" y="1431925"/>
            <a:chExt cx="658303" cy="381000"/>
          </a:xfrm>
        </p:grpSpPr>
        <p:sp>
          <p:nvSpPr>
            <p:cNvPr id="110" name="Teardrop 109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05574" y="447386"/>
            <a:ext cx="6781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I</a:t>
            </a:r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f </a:t>
            </a:r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QT ⊥ PR, ∠ TQR = 40° and ∠ SPR = 30°, find x and y.</a:t>
            </a:r>
            <a:endParaRPr lang="en-IN" b="1" dirty="0" smtClean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4800" y="186391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5548" y="1135618"/>
            <a:ext cx="378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In ∆ TQR, 90° + 40° + x = 180°</a:t>
            </a:r>
          </a:p>
        </p:txBody>
      </p:sp>
      <p:sp>
        <p:nvSpPr>
          <p:cNvPr id="7" name="Rectangle 6"/>
          <p:cNvSpPr/>
          <p:nvPr/>
        </p:nvSpPr>
        <p:spPr>
          <a:xfrm>
            <a:off x="862497" y="1516618"/>
            <a:ext cx="4232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(Angle sum property of a triangle)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5548" y="1833138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x = 50°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5548" y="2202418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y = ∠ SPR + x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5548" y="2659618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y = 30° + 50°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90528" y="311681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 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80°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726988" y="1047750"/>
            <a:ext cx="3188412" cy="2763664"/>
            <a:chOff x="5726988" y="1047750"/>
            <a:chExt cx="3188412" cy="2763664"/>
          </a:xfrm>
        </p:grpSpPr>
        <p:sp>
          <p:nvSpPr>
            <p:cNvPr id="21" name="Isosceles Triangle 20"/>
            <p:cNvSpPr/>
            <p:nvPr/>
          </p:nvSpPr>
          <p:spPr>
            <a:xfrm>
              <a:off x="6026390" y="1335332"/>
              <a:ext cx="2577620" cy="2150817"/>
            </a:xfrm>
            <a:custGeom>
              <a:avLst/>
              <a:gdLst>
                <a:gd name="connsiteX0" fmla="*/ 0 w 2682281"/>
                <a:gd name="connsiteY0" fmla="*/ 2238952 h 2238952"/>
                <a:gd name="connsiteX1" fmla="*/ 1341141 w 2682281"/>
                <a:gd name="connsiteY1" fmla="*/ 0 h 2238952"/>
                <a:gd name="connsiteX2" fmla="*/ 2682281 w 2682281"/>
                <a:gd name="connsiteY2" fmla="*/ 2238952 h 2238952"/>
                <a:gd name="connsiteX3" fmla="*/ 0 w 2682281"/>
                <a:gd name="connsiteY3" fmla="*/ 2238952 h 2238952"/>
                <a:gd name="connsiteX0" fmla="*/ 0 w 2682281"/>
                <a:gd name="connsiteY0" fmla="*/ 2117766 h 2117766"/>
                <a:gd name="connsiteX1" fmla="*/ 1010635 w 2682281"/>
                <a:gd name="connsiteY1" fmla="*/ 0 h 2117766"/>
                <a:gd name="connsiteX2" fmla="*/ 2682281 w 2682281"/>
                <a:gd name="connsiteY2" fmla="*/ 2117766 h 2117766"/>
                <a:gd name="connsiteX3" fmla="*/ 0 w 2682281"/>
                <a:gd name="connsiteY3" fmla="*/ 2117766 h 2117766"/>
                <a:gd name="connsiteX0" fmla="*/ 0 w 2682281"/>
                <a:gd name="connsiteY0" fmla="*/ 2150817 h 2150817"/>
                <a:gd name="connsiteX1" fmla="*/ 878432 w 2682281"/>
                <a:gd name="connsiteY1" fmla="*/ 0 h 2150817"/>
                <a:gd name="connsiteX2" fmla="*/ 2682281 w 2682281"/>
                <a:gd name="connsiteY2" fmla="*/ 2150817 h 2150817"/>
                <a:gd name="connsiteX3" fmla="*/ 0 w 2682281"/>
                <a:gd name="connsiteY3" fmla="*/ 2150817 h 215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2281" h="2150817">
                  <a:moveTo>
                    <a:pt x="0" y="2150817"/>
                  </a:moveTo>
                  <a:lnTo>
                    <a:pt x="878432" y="0"/>
                  </a:lnTo>
                  <a:lnTo>
                    <a:pt x="2682281" y="2150817"/>
                  </a:lnTo>
                  <a:lnTo>
                    <a:pt x="0" y="2150817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6" name="Straight Connector 25"/>
            <p:cNvCxnSpPr>
              <a:stCxn id="21" idx="1"/>
            </p:cNvCxnSpPr>
            <p:nvPr/>
          </p:nvCxnSpPr>
          <p:spPr>
            <a:xfrm>
              <a:off x="6870546" y="1335332"/>
              <a:ext cx="216054" cy="215081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043415" y="2114550"/>
              <a:ext cx="1485339" cy="1371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Arc 74"/>
            <p:cNvSpPr/>
            <p:nvPr/>
          </p:nvSpPr>
          <p:spPr>
            <a:xfrm rot="19526652">
              <a:off x="6848090" y="3267652"/>
              <a:ext cx="362265" cy="345831"/>
            </a:xfrm>
            <a:prstGeom prst="arc">
              <a:avLst>
                <a:gd name="adj1" fmla="val 11844976"/>
                <a:gd name="adj2" fmla="val 1877728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7" name="Arc 76"/>
            <p:cNvSpPr/>
            <p:nvPr/>
          </p:nvSpPr>
          <p:spPr>
            <a:xfrm rot="5934871">
              <a:off x="5938278" y="3275816"/>
              <a:ext cx="362265" cy="345831"/>
            </a:xfrm>
            <a:prstGeom prst="arc">
              <a:avLst>
                <a:gd name="adj1" fmla="val 12448114"/>
                <a:gd name="adj2" fmla="val 1641399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 rot="12352823">
              <a:off x="6747739" y="1207865"/>
              <a:ext cx="438341" cy="460301"/>
            </a:xfrm>
            <a:prstGeom prst="arc">
              <a:avLst>
                <a:gd name="adj1" fmla="val 12576910"/>
                <a:gd name="adj2" fmla="val 1567078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73448" y="1047750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26988" y="3355784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Q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551198" y="3345418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R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924082" y="3442082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9102648">
              <a:off x="7408250" y="2210143"/>
              <a:ext cx="208510" cy="2047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47902" y="1681222"/>
              <a:ext cx="4475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3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0</a:t>
              </a:r>
              <a:r>
                <a:rPr lang="en-US" sz="12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°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248400" y="3209151"/>
              <a:ext cx="4475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40</a:t>
              </a:r>
              <a:r>
                <a:rPr lang="en-US" sz="12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°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130866" y="311681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22693" y="3017933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y</a:t>
              </a:r>
              <a:endParaRPr lang="en-US" b="1" i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67600" y="1885950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838200" y="3132698"/>
            <a:ext cx="1100334" cy="35345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22440" y="1874933"/>
            <a:ext cx="996118" cy="35345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6" grpId="0"/>
      <p:bldP spid="7" grpId="0"/>
      <p:bldP spid="16" grpId="0"/>
      <p:bldP spid="18" grpId="0"/>
      <p:bldP spid="19" grpId="0"/>
      <p:bldP spid="20" grpId="0"/>
      <p:bldP spid="88" grpId="0" animBg="1"/>
      <p:bldP spid="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26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3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3056" y="569435"/>
            <a:ext cx="7857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In </a:t>
            </a:r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Fig</a:t>
            </a:r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., </a:t>
            </a:r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if PQ </a:t>
            </a:r>
            <a:r>
              <a:rPr lang="en-US" b="1" dirty="0">
                <a:solidFill>
                  <a:srgbClr val="FFFF00"/>
                </a:solidFill>
                <a:latin typeface="Symbol" panose="05050102010706020507" pitchFamily="18" charset="2"/>
              </a:rPr>
              <a:t>||</a:t>
            </a:r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 RS, ∠ MXQ = 135° and ∠ MYR = 40°, find ∠ XMY</a:t>
            </a:r>
            <a:endParaRPr lang="en-IN" b="1" dirty="0" smtClean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2979145" y="-17458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Extra Example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62971" y="971550"/>
            <a:ext cx="691883" cy="351848"/>
            <a:chOff x="87483" y="1431925"/>
            <a:chExt cx="658303" cy="381000"/>
          </a:xfrm>
        </p:grpSpPr>
        <p:sp>
          <p:nvSpPr>
            <p:cNvPr id="110" name="Teardrop 109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914400" y="1047751"/>
            <a:ext cx="5029200" cy="838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Here, we need to draw a line AB parallel to line PQ, through point M as shown in Fig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.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Now, AB </a:t>
            </a:r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||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PQ and PQ </a:t>
            </a:r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||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1779730"/>
            <a:ext cx="1071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AB </a:t>
            </a:r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||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29697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(AB </a:t>
            </a:r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||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PQ, Interior angles on the same side of the transversal XM)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2828058"/>
            <a:ext cx="1659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QXM = 135°</a:t>
            </a:r>
          </a:p>
        </p:txBody>
      </p:sp>
      <p:sp>
        <p:nvSpPr>
          <p:cNvPr id="7" name="Rectangle 6"/>
          <p:cNvSpPr/>
          <p:nvPr/>
        </p:nvSpPr>
        <p:spPr>
          <a:xfrm>
            <a:off x="962892" y="2038350"/>
            <a:ext cx="2627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QXM + ∠ XMB = 180°</a:t>
            </a:r>
          </a:p>
        </p:txBody>
      </p:sp>
      <p:sp>
        <p:nvSpPr>
          <p:cNvPr id="8" name="Rectangle 7"/>
          <p:cNvSpPr/>
          <p:nvPr/>
        </p:nvSpPr>
        <p:spPr>
          <a:xfrm>
            <a:off x="1221500" y="3109894"/>
            <a:ext cx="24689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135° + ∠ XMB = 180° 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8112" y="3356966"/>
            <a:ext cx="1507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XMB = 45°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5783" y="3583134"/>
            <a:ext cx="1973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BMY = ∠ MYR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3048" y="3863416"/>
            <a:ext cx="1491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BMY = 40°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4116534"/>
            <a:ext cx="2996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Adding (1) and (2), you get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9308" y="4446730"/>
            <a:ext cx="30780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XMB + ∠ BMY = 45° + 40°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99544" y="4705350"/>
            <a:ext cx="1503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XMY = 85°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4888" y="177973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4888" y="203835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4888" y="310989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4888" y="335696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59112" y="3356966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(1)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54301" y="3583134"/>
            <a:ext cx="3084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de-DE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(AB </a:t>
            </a:r>
            <a:r>
              <a:rPr lang="de-DE" sz="1600" b="1" dirty="0">
                <a:solidFill>
                  <a:prstClr val="white"/>
                </a:solidFill>
                <a:latin typeface="Symbol" panose="05050102010706020507" pitchFamily="18" charset="2"/>
              </a:rPr>
              <a:t>||</a:t>
            </a:r>
            <a:r>
              <a:rPr lang="de-DE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RS, Alternate angles)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4888" y="386341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59112" y="3863416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(2)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4888" y="474779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49341" y="1582028"/>
            <a:ext cx="2537222" cy="1951857"/>
            <a:chOff x="6149341" y="1582028"/>
            <a:chExt cx="2537222" cy="195185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149341" y="1885950"/>
              <a:ext cx="2532598" cy="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153965" y="3257550"/>
              <a:ext cx="2532598" cy="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119486" y="2608415"/>
              <a:ext cx="29378" cy="2937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7134175" y="1885950"/>
              <a:ext cx="862062" cy="7415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7134176" y="2624145"/>
              <a:ext cx="866824" cy="63340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 70"/>
            <p:cNvSpPr/>
            <p:nvPr/>
          </p:nvSpPr>
          <p:spPr>
            <a:xfrm rot="10218516">
              <a:off x="7877932" y="1764740"/>
              <a:ext cx="214921" cy="236207"/>
            </a:xfrm>
            <a:prstGeom prst="arc">
              <a:avLst>
                <a:gd name="adj1" fmla="val 11427852"/>
                <a:gd name="adj2" fmla="val 19584859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Arc 71"/>
            <p:cNvSpPr/>
            <p:nvPr/>
          </p:nvSpPr>
          <p:spPr>
            <a:xfrm rot="17727385">
              <a:off x="7776491" y="3084038"/>
              <a:ext cx="214921" cy="236207"/>
            </a:xfrm>
            <a:prstGeom prst="arc">
              <a:avLst>
                <a:gd name="adj1" fmla="val 12925319"/>
                <a:gd name="adj2" fmla="val 17851244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766843" y="1959862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135</a:t>
              </a:r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°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340694" y="2980458"/>
              <a:ext cx="494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4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0°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232278" y="1585762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P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750606" y="1593576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x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24462" y="1582028"/>
              <a:ext cx="373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Q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259038" y="3222918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R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61974" y="2255402"/>
              <a:ext cx="352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M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822152" y="3226108"/>
              <a:ext cx="3097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Y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328934" y="3202134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S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6172200" y="2624189"/>
            <a:ext cx="2532598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391136" y="2575697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A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219890" y="2557225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B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027959" y="4713489"/>
            <a:ext cx="1411102" cy="35345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2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5" grpId="0"/>
      <p:bldP spid="16" grpId="0"/>
      <p:bldP spid="48" grpId="0"/>
      <p:bldP spid="49" grpId="0"/>
      <p:bldP spid="50" grpId="0"/>
      <p:bldP spid="51" grpId="0"/>
      <p:bldP spid="52" grpId="0"/>
      <p:bldP spid="60" grpId="0"/>
      <p:bldP spid="61" grpId="0"/>
      <p:bldP spid="62" grpId="0"/>
      <p:bldP spid="63" grpId="0"/>
      <p:bldP spid="85" grpId="0"/>
      <p:bldP spid="87" grpId="0"/>
      <p:bldP spid="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6164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720850" y="234268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12330" y="1405353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135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89552" y="135589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Pie 110"/>
          <p:cNvSpPr/>
          <p:nvPr/>
        </p:nvSpPr>
        <p:spPr>
          <a:xfrm rot="17306418">
            <a:off x="7239913" y="1393385"/>
            <a:ext cx="416067" cy="416452"/>
          </a:xfrm>
          <a:prstGeom prst="pie">
            <a:avLst>
              <a:gd name="adj1" fmla="val 7812070"/>
              <a:gd name="adj2" fmla="val 1117207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1" name="Pie 100"/>
          <p:cNvSpPr/>
          <p:nvPr/>
        </p:nvSpPr>
        <p:spPr>
          <a:xfrm rot="10800000">
            <a:off x="8150767" y="2975247"/>
            <a:ext cx="457706" cy="457283"/>
          </a:xfrm>
          <a:prstGeom prst="pie">
            <a:avLst>
              <a:gd name="adj1" fmla="val 0"/>
              <a:gd name="adj2" fmla="val 3554049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 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11052" y="2795420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110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Pie 31"/>
          <p:cNvSpPr/>
          <p:nvPr/>
        </p:nvSpPr>
        <p:spPr>
          <a:xfrm rot="10800000">
            <a:off x="6551202" y="3012566"/>
            <a:ext cx="382998" cy="382644"/>
          </a:xfrm>
          <a:prstGeom prst="pie">
            <a:avLst>
              <a:gd name="adj1" fmla="val 0"/>
              <a:gd name="adj2" fmla="val 6832200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 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08448" y="9456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748664" y="4613366"/>
            <a:ext cx="1576493" cy="396784"/>
          </a:xfrm>
          <a:prstGeom prst="rect">
            <a:avLst/>
          </a:prstGeom>
          <a:solidFill>
            <a:srgbClr val="FF3399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sz="1600" b="1" dirty="0">
              <a:solidFill>
                <a:prstClr val="white"/>
              </a:solidFill>
            </a:endParaRPr>
          </a:p>
          <a:p>
            <a:pPr algn="ctr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625" y="53366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34" y="541969"/>
            <a:ext cx="6412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In figure, sides QP and RQ of </a:t>
            </a:r>
            <a:r>
              <a:rPr lang="en-US" dirty="0">
                <a:solidFill>
                  <a:srgbClr val="00FFFF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PQR are produced to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8520" y="835116"/>
            <a:ext cx="5905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points</a:t>
            </a:r>
            <a:r>
              <a:rPr lang="en-US" dirty="0" smtClean="0">
                <a:solidFill>
                  <a:srgbClr val="00FF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S and T respectively. If </a:t>
            </a:r>
            <a:r>
              <a:rPr lang="en-US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SPR = 135º and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8522" y="114167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TQP =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110º,</a:t>
            </a:r>
            <a:r>
              <a:rPr lang="en-US" dirty="0" smtClean="0">
                <a:solidFill>
                  <a:srgbClr val="00FF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find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PRQ.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702" y="152870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85030" y="1531670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We have,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0560" y="1911287"/>
            <a:ext cx="872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105400" y="3203434"/>
            <a:ext cx="3276600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43700" y="1015418"/>
            <a:ext cx="961492" cy="218801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448855" y="1603313"/>
            <a:ext cx="930276" cy="15986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ie 32"/>
          <p:cNvSpPr/>
          <p:nvPr/>
        </p:nvSpPr>
        <p:spPr>
          <a:xfrm rot="17306418">
            <a:off x="7303595" y="1454752"/>
            <a:ext cx="293450" cy="293722"/>
          </a:xfrm>
          <a:prstGeom prst="pie">
            <a:avLst>
              <a:gd name="adj1" fmla="val 334079"/>
              <a:gd name="adj2" fmla="val 7905396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81600" y="31801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65896" y="31420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45068" y="31322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R</a:t>
            </a:r>
            <a:endParaRPr lang="en-US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53179" y="191128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34290" y="1911287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8763" y="191128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878273" y="1911287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180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25890" y="1901811"/>
            <a:ext cx="24913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66"/>
                </a:solidFill>
                <a:latin typeface="Bookman Old Style" pitchFamily="18" charset="0"/>
              </a:rPr>
              <a:t>[Linear pair of angles]</a:t>
            </a:r>
            <a:endParaRPr lang="en-US" sz="1600" b="1" dirty="0">
              <a:solidFill>
                <a:srgbClr val="FF0066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5059" y="234268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MT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8574" y="2342687"/>
            <a:ext cx="872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78763" y="234268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6947" y="2342687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180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5059" y="27374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MT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675943" y="2737450"/>
            <a:ext cx="872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78763" y="27374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76947" y="2737450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180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08121" y="273745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135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97645" y="27374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12223" y="2737450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5059" y="3116671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Now,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95312" y="3484630"/>
            <a:ext cx="72586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66"/>
                </a:solidFill>
                <a:latin typeface="Bookman Old Style" pitchFamily="18" charset="0"/>
              </a:rPr>
              <a:t>[Exterior angle is equal to sum of the two opposite interior angles]</a:t>
            </a:r>
            <a:endParaRPr lang="en-US" sz="1600" b="1" dirty="0">
              <a:solidFill>
                <a:srgbClr val="FF0066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5059" y="3819074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MT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78100" y="381907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26369" y="383694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431698" y="3819074"/>
            <a:ext cx="872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5059" y="4208671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MT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67927" y="4208671"/>
            <a:ext cx="872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578100" y="42086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868346" y="4208671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110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58688" y="420867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46030" y="4208671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97894" y="42086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25177" y="4208671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65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85059" y="460754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MT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92292" y="4626572"/>
            <a:ext cx="872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578100" y="462657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95849" y="4626572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65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03651" y="273745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8530" y="541571"/>
            <a:ext cx="6450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In figure, sides QP and RQ of 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PQR are produced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to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2089" y="841227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S and T respectively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28077" y="54357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QP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51683" y="541469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produced to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1805" y="839510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6743716" y="1600663"/>
            <a:ext cx="705359" cy="160515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606452" y="1152333"/>
            <a:ext cx="45719" cy="456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51595" y="543570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RQ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2444" y="839399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6734175" y="3204933"/>
            <a:ext cx="1657350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5100630" y="3204136"/>
            <a:ext cx="328137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317178" y="3179367"/>
            <a:ext cx="45719" cy="456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37982" y="835884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SPR = 135º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0907" y="1143645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TQP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= 110º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35052" y="1144084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find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PRQ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6743714" y="1600660"/>
            <a:ext cx="705359" cy="1605152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734172" y="3204929"/>
            <a:ext cx="1657350" cy="0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927943" y="2342687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135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203451" y="1878699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1683624" y="3123610"/>
            <a:ext cx="2911236" cy="338556"/>
            <a:chOff x="1714816" y="2674697"/>
            <a:chExt cx="2911236" cy="338869"/>
          </a:xfrm>
        </p:grpSpPr>
        <p:sp>
          <p:nvSpPr>
            <p:cNvPr id="138" name="Rectangle 137"/>
            <p:cNvSpPr/>
            <p:nvPr/>
          </p:nvSpPr>
          <p:spPr>
            <a:xfrm>
              <a:off x="3635670" y="2674699"/>
              <a:ext cx="30809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1714816" y="2674697"/>
              <a:ext cx="2911236" cy="338867"/>
              <a:chOff x="1714816" y="2674697"/>
              <a:chExt cx="2911236" cy="33886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714816" y="2674697"/>
                <a:ext cx="856325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</a:t>
                </a:r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T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QP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00960" y="2674697"/>
                <a:ext cx="308098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=</a:t>
                </a: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2826597" y="2674697"/>
                <a:ext cx="872355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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QPR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753697" y="2674697"/>
                <a:ext cx="872355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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PRQ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44" name="TextBox 143"/>
          <p:cNvSpPr txBox="1"/>
          <p:nvPr/>
        </p:nvSpPr>
        <p:spPr>
          <a:xfrm>
            <a:off x="1840233" y="3819074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110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849412" y="3819074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45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 flipV="1">
            <a:off x="7453613" y="1604382"/>
            <a:ext cx="930276" cy="159867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6748475" y="1601737"/>
            <a:ext cx="705359" cy="1605152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6743700" y="1017807"/>
            <a:ext cx="958850" cy="218200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7448852" y="1603303"/>
            <a:ext cx="930276" cy="159867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78206" y="837018"/>
            <a:ext cx="979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points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4025" y="133350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</a:rPr>
              <a:t>Ex . :  6.3  - 1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66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5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500"/>
                            </p:stCondLst>
                            <p:childTnLst>
                              <p:par>
                                <p:cTn id="1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0"/>
                            </p:stCondLst>
                            <p:childTnLst>
                              <p:par>
                                <p:cTn id="2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000"/>
                            </p:stCondLst>
                            <p:childTnLst>
                              <p:par>
                                <p:cTn id="2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500"/>
                            </p:stCondLst>
                            <p:childTnLst>
                              <p:par>
                                <p:cTn id="2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500"/>
                            </p:stCondLst>
                            <p:childTnLst>
                              <p:par>
                                <p:cTn id="3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2000"/>
                            </p:stCondLst>
                            <p:childTnLst>
                              <p:par>
                                <p:cTn id="3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3000"/>
                            </p:stCondLst>
                            <p:childTnLst>
                              <p:par>
                                <p:cTn id="3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3500"/>
                            </p:stCondLst>
                            <p:childTnLst>
                              <p:par>
                                <p:cTn id="3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000"/>
                            </p:stCondLst>
                            <p:childTnLst>
                              <p:par>
                                <p:cTn id="3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000"/>
                            </p:stCondLst>
                            <p:childTnLst>
                              <p:par>
                                <p:cTn id="4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4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2500"/>
                            </p:stCondLst>
                            <p:childTnLst>
                              <p:par>
                                <p:cTn id="4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00"/>
                            </p:stCondLst>
                            <p:childTnLst>
                              <p:par>
                                <p:cTn id="4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00"/>
                            </p:stCondLst>
                            <p:childTnLst>
                              <p:par>
                                <p:cTn id="4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000"/>
                            </p:stCondLst>
                            <p:childTnLst>
                              <p:par>
                                <p:cTn id="4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500"/>
                            </p:stCondLst>
                            <p:childTnLst>
                              <p:par>
                                <p:cTn id="4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2000"/>
                            </p:stCondLst>
                            <p:childTnLst>
                              <p:par>
                                <p:cTn id="4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2500"/>
                            </p:stCondLst>
                            <p:childTnLst>
                              <p:par>
                                <p:cTn id="4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500"/>
                            </p:stCondLst>
                            <p:childTnLst>
                              <p:par>
                                <p:cTn id="5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1000"/>
                            </p:stCondLst>
                            <p:childTnLst>
                              <p:par>
                                <p:cTn id="5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500"/>
                            </p:stCondLst>
                            <p:childTnLst>
                              <p:par>
                                <p:cTn id="5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38" grpId="0"/>
      <p:bldP spid="43" grpId="0"/>
      <p:bldP spid="111" grpId="0" animBg="1"/>
      <p:bldP spid="101" grpId="0" animBg="1"/>
      <p:bldP spid="37" grpId="0"/>
      <p:bldP spid="32" grpId="0" animBg="1"/>
      <p:bldP spid="44" grpId="0"/>
      <p:bldP spid="44" grpId="1"/>
      <p:bldP spid="44" grpId="2"/>
      <p:bldP spid="96" grpId="0" animBg="1"/>
      <p:bldP spid="4" grpId="0"/>
      <p:bldP spid="6" grpId="0"/>
      <p:bldP spid="8" grpId="0"/>
      <p:bldP spid="12" grpId="0"/>
      <p:bldP spid="13" grpId="0"/>
      <p:bldP spid="15" grpId="0"/>
      <p:bldP spid="17" grpId="0"/>
      <p:bldP spid="33" grpId="0" animBg="1"/>
      <p:bldP spid="39" grpId="0"/>
      <p:bldP spid="39" grpId="1"/>
      <p:bldP spid="39" grpId="2"/>
      <p:bldP spid="41" grpId="0"/>
      <p:bldP spid="42" grpId="0"/>
      <p:bldP spid="46" grpId="0"/>
      <p:bldP spid="48" grpId="0"/>
      <p:bldP spid="49" grpId="0"/>
      <p:bldP spid="51" grpId="0"/>
      <p:bldP spid="53" grpId="0"/>
      <p:bldP spid="55" grpId="0"/>
      <p:bldP spid="56" grpId="0"/>
      <p:bldP spid="59" grpId="0"/>
      <p:bldP spid="60" grpId="0"/>
      <p:bldP spid="61" grpId="0"/>
      <p:bldP spid="62" grpId="0"/>
      <p:bldP spid="63" grpId="0"/>
      <p:bldP spid="64" grpId="0"/>
      <p:bldP spid="66" grpId="0"/>
      <p:bldP spid="67" grpId="0"/>
      <p:bldP spid="68" grpId="0"/>
      <p:bldP spid="70" grpId="0"/>
      <p:bldP spid="77" grpId="0"/>
      <p:bldP spid="78" grpId="0"/>
      <p:bldP spid="80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65" grpId="0"/>
      <p:bldP spid="9" grpId="0"/>
      <p:bldP spid="9" grpId="1"/>
      <p:bldP spid="11" grpId="0"/>
      <p:bldP spid="11" grpId="1"/>
      <p:bldP spid="14" grpId="0"/>
      <p:bldP spid="14" grpId="1"/>
      <p:bldP spid="16" grpId="0"/>
      <p:bldP spid="16" grpId="1"/>
      <p:bldP spid="18" grpId="0"/>
      <p:bldP spid="18" grpId="1"/>
      <p:bldP spid="36" grpId="0" animBg="1"/>
      <p:bldP spid="36" grpId="1" animBg="1"/>
      <p:bldP spid="36" grpId="2" animBg="1"/>
      <p:bldP spid="2" grpId="0"/>
      <p:bldP spid="2" grpId="1"/>
      <p:bldP spid="3" grpId="0"/>
      <p:bldP spid="3" grpId="1"/>
      <p:bldP spid="40" grpId="0" animBg="1"/>
      <p:bldP spid="40" grpId="1" animBg="1"/>
      <p:bldP spid="40" grpId="2" animBg="1"/>
      <p:bldP spid="21" grpId="0"/>
      <p:bldP spid="21" grpId="1"/>
      <p:bldP spid="22" grpId="0"/>
      <p:bldP spid="22" grpId="1"/>
      <p:bldP spid="23" grpId="0"/>
      <p:bldP spid="23" grpId="1"/>
      <p:bldP spid="124" grpId="0"/>
      <p:bldP spid="130" grpId="0"/>
      <p:bldP spid="144" grpId="0"/>
      <p:bldP spid="145" grpId="0"/>
      <p:bldP spid="136" grpId="0"/>
      <p:bldP spid="136" grpId="1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21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0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e 36"/>
          <p:cNvSpPr/>
          <p:nvPr/>
        </p:nvSpPr>
        <p:spPr>
          <a:xfrm rot="12351152">
            <a:off x="8528861" y="2018246"/>
            <a:ext cx="419100" cy="413955"/>
          </a:xfrm>
          <a:prstGeom prst="pie">
            <a:avLst>
              <a:gd name="adj1" fmla="val 199910"/>
              <a:gd name="adj2" fmla="val 1785313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Pie 33"/>
          <p:cNvSpPr/>
          <p:nvPr/>
        </p:nvSpPr>
        <p:spPr>
          <a:xfrm rot="18194663">
            <a:off x="6985347" y="2021181"/>
            <a:ext cx="418712" cy="414338"/>
          </a:xfrm>
          <a:prstGeom prst="pie">
            <a:avLst>
              <a:gd name="adj1" fmla="val 0"/>
              <a:gd name="adj2" fmla="val 1529703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Pie 39"/>
          <p:cNvSpPr/>
          <p:nvPr/>
        </p:nvSpPr>
        <p:spPr>
          <a:xfrm rot="6038703">
            <a:off x="7767272" y="867464"/>
            <a:ext cx="391903" cy="387808"/>
          </a:xfrm>
          <a:prstGeom prst="pie">
            <a:avLst>
              <a:gd name="adj1" fmla="val 18933079"/>
              <a:gd name="adj2" fmla="val 135552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863336" y="4461173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Y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OZ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657600" y="44611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824518" y="446117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180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Pie 48"/>
          <p:cNvSpPr/>
          <p:nvPr/>
        </p:nvSpPr>
        <p:spPr>
          <a:xfrm rot="14383653">
            <a:off x="7820166" y="1621589"/>
            <a:ext cx="304518" cy="304800"/>
          </a:xfrm>
          <a:prstGeom prst="pie">
            <a:avLst>
              <a:gd name="adj1" fmla="val 9008354"/>
              <a:gd name="adj2" fmla="val 16200000"/>
            </a:avLst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525104" y="4717825"/>
            <a:ext cx="3840056" cy="300012"/>
          </a:xfrm>
          <a:prstGeom prst="rect">
            <a:avLst/>
          </a:prstGeom>
          <a:solidFill>
            <a:srgbClr val="FF3399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sz="1400" b="1" dirty="0">
              <a:solidFill>
                <a:prstClr val="white"/>
              </a:solidFill>
            </a:endParaRPr>
          </a:p>
          <a:p>
            <a:pPr algn="ctr"/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960" y="43815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407" y="446304"/>
            <a:ext cx="6636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In figure, </a:t>
            </a:r>
            <a:r>
              <a:rPr lang="en-US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X = 62º, </a:t>
            </a:r>
            <a:r>
              <a:rPr lang="en-US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XYZ = 54º. If YO and ZO are the 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2958" y="685401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bisectors of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XYZ and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XZY respectively of </a:t>
            </a:r>
            <a:r>
              <a:rPr lang="en-US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XYZ,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122" y="925039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find </a:t>
            </a:r>
            <a:r>
              <a:rPr lang="en-US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OZY and </a:t>
            </a:r>
            <a:r>
              <a:rPr lang="en-US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YOZ.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191375" y="2229973"/>
            <a:ext cx="15544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191375" y="1053937"/>
            <a:ext cx="774700" cy="117604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962901" y="1053937"/>
            <a:ext cx="774700" cy="117604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189011" y="1768446"/>
            <a:ext cx="790575" cy="4615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977188" y="1770825"/>
            <a:ext cx="759620" cy="4567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e 34"/>
          <p:cNvSpPr/>
          <p:nvPr/>
        </p:nvSpPr>
        <p:spPr>
          <a:xfrm rot="20051977">
            <a:off x="6984231" y="2019914"/>
            <a:ext cx="419100" cy="413955"/>
          </a:xfrm>
          <a:prstGeom prst="pie">
            <a:avLst>
              <a:gd name="adj1" fmla="val 21399134"/>
              <a:gd name="adj2" fmla="val 1529703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Pie 35"/>
          <p:cNvSpPr/>
          <p:nvPr/>
        </p:nvSpPr>
        <p:spPr>
          <a:xfrm rot="11003477">
            <a:off x="8526401" y="2020196"/>
            <a:ext cx="419100" cy="413955"/>
          </a:xfrm>
          <a:prstGeom prst="pie">
            <a:avLst>
              <a:gd name="adj1" fmla="val 21399134"/>
              <a:gd name="adj2" fmla="val 1683217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9766" y="79915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78682" y="2327497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Y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673597" y="2115775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Z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34314" y="1553559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94630" y="199921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54</a:t>
            </a:r>
            <a:r>
              <a:rPr lang="en-US" sz="12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2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9079" y="121731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04901" y="1222590"/>
            <a:ext cx="1830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XYZ,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5602" y="1541891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YXZ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34263" y="154189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17966" y="1541891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XYZ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74607" y="154189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034266" y="1541891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XZY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84232" y="153864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51150" y="152912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180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40078" y="1513524"/>
            <a:ext cx="422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  <a:latin typeface="Bookman Old Style" pitchFamily="18" charset="0"/>
              </a:rPr>
              <a:t>[Angle sum property of a triangle]</a:t>
            </a:r>
            <a:endParaRPr lang="en-US" b="1" dirty="0">
              <a:solidFill>
                <a:srgbClr val="FF0066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5722" y="182626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67995" y="182626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79600" y="182626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39271" y="1826266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XZY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79700" y="182626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46618" y="182626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180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435009" y="1795584"/>
            <a:ext cx="3256020" cy="416742"/>
            <a:chOff x="2952005" y="2388672"/>
            <a:chExt cx="3256020" cy="417128"/>
          </a:xfrm>
        </p:grpSpPr>
        <p:sp>
          <p:nvSpPr>
            <p:cNvPr id="74" name="Rectangle 73"/>
            <p:cNvSpPr/>
            <p:nvPr/>
          </p:nvSpPr>
          <p:spPr>
            <a:xfrm>
              <a:off x="2952005" y="2388672"/>
              <a:ext cx="3256020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66"/>
                  </a:solidFill>
                  <a:latin typeface="Bookman Old Style" pitchFamily="18" charset="0"/>
                </a:rPr>
                <a:t>[   YXZ = 62º, </a:t>
              </a:r>
              <a:r>
                <a:rPr lang="en-US" b="1" dirty="0" smtClean="0">
                  <a:solidFill>
                    <a:srgbClr val="FF0066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srgbClr val="FF0066"/>
                  </a:solidFill>
                  <a:latin typeface="Bookman Old Style" pitchFamily="18" charset="0"/>
                </a:rPr>
                <a:t>XYZ = 54º]</a:t>
              </a:r>
              <a:endParaRPr lang="en-US" b="1" dirty="0">
                <a:solidFill>
                  <a:srgbClr val="FF0066"/>
                </a:solidFill>
                <a:latin typeface="Bookman Old Style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10800000">
              <a:off x="3028205" y="2436126"/>
              <a:ext cx="383438" cy="369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66"/>
                  </a:solidFill>
                  <a:latin typeface="Bookman Old Style" pitchFamily="18" charset="0"/>
                  <a:sym typeface="Symbol"/>
                </a:rPr>
                <a:t></a:t>
              </a:r>
              <a:endParaRPr lang="en-US" b="1" dirty="0">
                <a:solidFill>
                  <a:srgbClr val="FF0066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515722" y="212761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22486" y="2161395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XZY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679700" y="216139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846618" y="216139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180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395401" y="216139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23236" y="216139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62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26060" y="216036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62986" y="216139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54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459026" y="216139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615420" y="216139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64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14361" y="2523003"/>
            <a:ext cx="6042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Since YO and ZO are bisectors of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XYZ and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XZY.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57175" y="2913596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OYZ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657475" y="291359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76550" y="279022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2952753" y="3082873"/>
            <a:ext cx="1944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876550" y="305881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093187" y="291359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×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252439" y="2913596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XYZ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63732" y="291359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255517" y="279022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331734" y="3082873"/>
            <a:ext cx="1944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55517" y="302075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07982" y="291359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×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87633" y="2913596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54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108066" y="291359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316866" y="2913596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27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390655" y="3397795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and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52625" y="3397795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OZY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657475" y="339779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876550" y="328571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2952753" y="3567072"/>
            <a:ext cx="1944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876550" y="353024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86100" y="339779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×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245365" y="3397795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XZY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971931" y="339779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263716" y="328571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4339933" y="3567072"/>
            <a:ext cx="1944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263716" y="353024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506656" y="339779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×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703147" y="339779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6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125790" y="339779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334590" y="339779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32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381207" y="3719816"/>
            <a:ext cx="37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In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645937" y="3719816"/>
            <a:ext cx="740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OYZ,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388870" y="3719816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we have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362092" y="3966268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Y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OZ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038350" y="396626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195314" y="3966268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OYZ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858826" y="396626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15729" y="3966268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OZY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58134" y="396626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825052" y="396626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180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475865" y="3950879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  <a:latin typeface="Bookman Old Style" pitchFamily="18" charset="0"/>
              </a:rPr>
              <a:t>[Angle sum property]</a:t>
            </a:r>
            <a:endParaRPr lang="en-US" b="1" dirty="0">
              <a:solidFill>
                <a:srgbClr val="FF0066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15722" y="424516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763960" y="4245169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Y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OZ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434390" y="424516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068376" y="424516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657600" y="424516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824518" y="424516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180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5722" y="446117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371975" y="446117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491611" y="4461173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27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884910" y="446117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000640" y="4461173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32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391150" y="44611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547543" y="446117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21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473336" y="4719848"/>
            <a:ext cx="8274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Hence,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276488" y="4706644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OZY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943225" y="471616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099618" y="471616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32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519589" y="4718301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and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958720" y="4702956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Y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OZ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4648200" y="471830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04609" y="469926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21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768890" y="1268073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62</a:t>
            </a:r>
            <a:r>
              <a:rPr lang="en-US" sz="12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2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4657" y="446964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X = 62º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80948" y="447946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XYZ = 54º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80895" y="447899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If YO and ZO are the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2299" y="688985"/>
            <a:ext cx="622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bisectors of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XYZ and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XZY respectively of 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XYZ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39076" y="44870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YO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1590" y="69333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bisector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55839" y="687780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of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XYZ </a:t>
            </a: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7192174" y="1765275"/>
            <a:ext cx="790575" cy="461536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12608" y="688985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XZY </a:t>
            </a:r>
          </a:p>
        </p:txBody>
      </p:sp>
      <p:cxnSp>
        <p:nvCxnSpPr>
          <p:cNvPr id="156" name="Straight Connector 155"/>
          <p:cNvCxnSpPr/>
          <p:nvPr/>
        </p:nvCxnSpPr>
        <p:spPr>
          <a:xfrm flipH="1" flipV="1">
            <a:off x="7970838" y="1767654"/>
            <a:ext cx="759620" cy="4567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71569" y="45062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ZO</a:t>
            </a:r>
          </a:p>
        </p:txBody>
      </p:sp>
      <p:sp>
        <p:nvSpPr>
          <p:cNvPr id="19" name="Oval 18"/>
          <p:cNvSpPr/>
          <p:nvPr/>
        </p:nvSpPr>
        <p:spPr>
          <a:xfrm>
            <a:off x="7360462" y="2006113"/>
            <a:ext cx="66656" cy="6659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7415220" y="2125075"/>
            <a:ext cx="66656" cy="6659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Cross 166"/>
          <p:cNvSpPr/>
          <p:nvPr/>
        </p:nvSpPr>
        <p:spPr>
          <a:xfrm>
            <a:off x="8468223" y="1958955"/>
            <a:ext cx="89113" cy="90000"/>
          </a:xfrm>
          <a:prstGeom prst="plus">
            <a:avLst>
              <a:gd name="adj" fmla="val 39626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Cross 167"/>
          <p:cNvSpPr/>
          <p:nvPr/>
        </p:nvSpPr>
        <p:spPr>
          <a:xfrm>
            <a:off x="8410151" y="2098301"/>
            <a:ext cx="90000" cy="90000"/>
          </a:xfrm>
          <a:prstGeom prst="plus">
            <a:avLst>
              <a:gd name="adj" fmla="val 37943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89030" y="924716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find 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OZY and 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YOZ.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7189470" y="2226008"/>
            <a:ext cx="15544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7189470" y="1049966"/>
            <a:ext cx="774700" cy="11760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7960996" y="1049966"/>
            <a:ext cx="774700" cy="11760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843500" y="1826266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62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468759" y="1826266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54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104240" y="197468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64</a:t>
            </a:r>
            <a:r>
              <a:rPr lang="en-US" sz="12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2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 flipV="1">
            <a:off x="7193630" y="1767218"/>
            <a:ext cx="790575" cy="461536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7981816" y="1769597"/>
            <a:ext cx="759620" cy="45677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318930" y="3111402"/>
            <a:ext cx="200541" cy="1927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4802249" y="2986522"/>
            <a:ext cx="236307" cy="17259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88578" y="2855099"/>
            <a:ext cx="1357789" cy="344021"/>
          </a:xfrm>
          <a:prstGeom prst="rect">
            <a:avLst/>
          </a:prstGeom>
          <a:solidFill>
            <a:srgbClr val="00FFFF">
              <a:alpha val="50196"/>
            </a:srgbClr>
          </a:solidFill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248400" y="2860531"/>
            <a:ext cx="1432419" cy="369347"/>
            <a:chOff x="6248400" y="2671883"/>
            <a:chExt cx="1432419" cy="369690"/>
          </a:xfrm>
        </p:grpSpPr>
        <p:sp>
          <p:nvSpPr>
            <p:cNvPr id="194" name="Rectangle 193"/>
            <p:cNvSpPr/>
            <p:nvPr/>
          </p:nvSpPr>
          <p:spPr>
            <a:xfrm>
              <a:off x="6248400" y="2671898"/>
              <a:ext cx="856325" cy="369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OYZ</a:t>
              </a:r>
              <a:endParaRPr lang="en-US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934200" y="2671883"/>
              <a:ext cx="322524" cy="369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090593" y="2671883"/>
              <a:ext cx="590226" cy="369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27</a:t>
              </a:r>
              <a:r>
                <a:rPr lang="en-US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0</a:t>
              </a:r>
              <a:endParaRPr lang="en-US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08" name="Straight Connector 207"/>
          <p:cNvCxnSpPr/>
          <p:nvPr/>
        </p:nvCxnSpPr>
        <p:spPr>
          <a:xfrm flipV="1">
            <a:off x="4341259" y="3608885"/>
            <a:ext cx="200541" cy="1927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841586" y="3509640"/>
            <a:ext cx="221433" cy="1146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288578" y="3231894"/>
            <a:ext cx="1357789" cy="344021"/>
          </a:xfrm>
          <a:prstGeom prst="rect">
            <a:avLst/>
          </a:prstGeom>
          <a:solidFill>
            <a:srgbClr val="00FFFF">
              <a:alpha val="50196"/>
            </a:srgbClr>
          </a:solidFill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6248400" y="3238933"/>
            <a:ext cx="1432419" cy="369334"/>
            <a:chOff x="6248400" y="2671878"/>
            <a:chExt cx="1432419" cy="369675"/>
          </a:xfrm>
        </p:grpSpPr>
        <p:sp>
          <p:nvSpPr>
            <p:cNvPr id="212" name="Rectangle 211"/>
            <p:cNvSpPr/>
            <p:nvPr/>
          </p:nvSpPr>
          <p:spPr>
            <a:xfrm>
              <a:off x="6248400" y="2671880"/>
              <a:ext cx="856325" cy="369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OZY</a:t>
              </a:r>
              <a:endParaRPr lang="en-US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934200" y="2671878"/>
              <a:ext cx="322524" cy="369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7090593" y="2671878"/>
              <a:ext cx="590226" cy="369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</a:rPr>
                <a:t>32</a:t>
              </a:r>
              <a:r>
                <a:rPr lang="en-US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0</a:t>
              </a:r>
              <a:endParaRPr lang="en-US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15" name="Straight Connector 214"/>
          <p:cNvCxnSpPr/>
          <p:nvPr/>
        </p:nvCxnSpPr>
        <p:spPr>
          <a:xfrm>
            <a:off x="7188041" y="2227118"/>
            <a:ext cx="15544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7185673" y="1765584"/>
            <a:ext cx="790575" cy="46153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 flipV="1">
            <a:off x="7973854" y="1767963"/>
            <a:ext cx="759620" cy="45677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629177" y="4245169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27</a:t>
            </a:r>
            <a:r>
              <a:rPr lang="en-US" sz="1400" b="1" baseline="30000" dirty="0">
                <a:solidFill>
                  <a:prstClr val="white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272375" y="4245169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32</a:t>
            </a:r>
            <a:r>
              <a:rPr lang="en-US" sz="1400" b="1" baseline="30000" dirty="0">
                <a:solidFill>
                  <a:prstClr val="white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339027" y="92669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OZY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2594019" y="926447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YOZ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714025" y="133350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</a:rPr>
              <a:t>Ex . :  6.3  - 2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67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9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9" presetClass="emph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9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9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000"/>
                            </p:stCondLst>
                            <p:childTnLst>
                              <p:par>
                                <p:cTn id="3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500"/>
                            </p:stCondLst>
                            <p:childTnLst>
                              <p:par>
                                <p:cTn id="3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00"/>
                            </p:stCondLst>
                            <p:childTnLst>
                              <p:par>
                                <p:cTn id="329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0" dur="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2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4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9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35" presetClass="emph" presetSubtype="0" repeatCount="4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35" presetClass="emph" presetSubtype="0" repeatCount="4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35" presetClass="emph" presetSubtype="0" repeatCount="4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"/>
                            </p:stCondLst>
                            <p:childTnLst>
                              <p:par>
                                <p:cTn id="4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500"/>
                            </p:stCondLst>
                            <p:childTnLst>
                              <p:par>
                                <p:cTn id="4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9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9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500"/>
                            </p:stCondLst>
                            <p:childTnLst>
                              <p:par>
                                <p:cTn id="5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9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9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500"/>
                            </p:stCondLst>
                            <p:childTnLst>
                              <p:par>
                                <p:cTn id="567" presetID="19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5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500"/>
                            </p:stCondLst>
                            <p:childTnLst>
                              <p:par>
                                <p:cTn id="5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500"/>
                            </p:stCondLst>
                            <p:childTnLst>
                              <p:par>
                                <p:cTn id="6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500"/>
                            </p:stCondLst>
                            <p:childTnLst>
                              <p:par>
                                <p:cTn id="6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500"/>
                            </p:stCondLst>
                            <p:childTnLst>
                              <p:par>
                                <p:cTn id="6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19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6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6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500"/>
                            </p:stCondLst>
                            <p:childTnLst>
                              <p:par>
                                <p:cTn id="678" presetID="19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6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00"/>
                            </p:stCondLst>
                            <p:childTnLst>
                              <p:par>
                                <p:cTn id="7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500"/>
                            </p:stCondLst>
                            <p:childTnLst>
                              <p:par>
                                <p:cTn id="7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500"/>
                            </p:stCondLst>
                            <p:childTnLst>
                              <p:par>
                                <p:cTn id="7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500"/>
                            </p:stCondLst>
                            <p:childTnLst>
                              <p:par>
                                <p:cTn id="7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19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9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6" presetID="19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6" fill="hold">
                            <p:stCondLst>
                              <p:cond delay="500"/>
                            </p:stCondLst>
                            <p:childTnLst>
                              <p:par>
                                <p:cTn id="8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1500"/>
                            </p:stCondLst>
                            <p:childTnLst>
                              <p:par>
                                <p:cTn id="8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2000"/>
                            </p:stCondLst>
                            <p:childTnLst>
                              <p:par>
                                <p:cTn id="8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2500"/>
                            </p:stCondLst>
                            <p:childTnLst>
                              <p:par>
                                <p:cTn id="8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presetID="35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2" fill="hold">
                            <p:stCondLst>
                              <p:cond delay="1000"/>
                            </p:stCondLst>
                            <p:childTnLst>
                              <p:par>
                                <p:cTn id="8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9" presetClass="emph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8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8" fill="hold">
                            <p:stCondLst>
                              <p:cond delay="500"/>
                            </p:stCondLst>
                            <p:childTnLst>
                              <p:par>
                                <p:cTn id="8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9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8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4" fill="hold">
                            <p:stCondLst>
                              <p:cond delay="500"/>
                            </p:stCondLst>
                            <p:childTnLst>
                              <p:par>
                                <p:cTn id="8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8" fill="hold">
                      <p:stCondLst>
                        <p:cond delay="indefinite"/>
                      </p:stCondLst>
                      <p:childTnLst>
                        <p:par>
                          <p:cTn id="899" fill="hold">
                            <p:stCondLst>
                              <p:cond delay="0"/>
                            </p:stCondLst>
                            <p:childTnLst>
                              <p:par>
                                <p:cTn id="9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presetID="35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presetID="35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3" dur="2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2" fill="hold">
                      <p:stCondLst>
                        <p:cond delay="indefinite"/>
                      </p:stCondLst>
                      <p:childTnLst>
                        <p:par>
                          <p:cTn id="933" fill="hold">
                            <p:stCondLst>
                              <p:cond delay="0"/>
                            </p:stCondLst>
                            <p:childTnLst>
                              <p:par>
                                <p:cTn id="9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>
                      <p:stCondLst>
                        <p:cond delay="indefinite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2" fill="hold">
                      <p:stCondLst>
                        <p:cond delay="indefinite"/>
                      </p:stCondLst>
                      <p:childTnLst>
                        <p:par>
                          <p:cTn id="953" fill="hold">
                            <p:stCondLst>
                              <p:cond delay="0"/>
                            </p:stCondLst>
                            <p:childTnLst>
                              <p:par>
                                <p:cTn id="9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2" fill="hold">
                            <p:stCondLst>
                              <p:cond delay="500"/>
                            </p:stCondLst>
                            <p:childTnLst>
                              <p:par>
                                <p:cTn id="9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6" fill="hold">
                      <p:stCondLst>
                        <p:cond delay="indefinite"/>
                      </p:stCondLst>
                      <p:childTnLst>
                        <p:par>
                          <p:cTn id="967" fill="hold">
                            <p:stCondLst>
                              <p:cond delay="0"/>
                            </p:stCondLst>
                            <p:childTnLst>
                              <p:par>
                                <p:cTn id="9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fill="hold">
                            <p:stCondLst>
                              <p:cond delay="500"/>
                            </p:stCondLst>
                            <p:childTnLst>
                              <p:par>
                                <p:cTn id="9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500"/>
                            </p:stCondLst>
                            <p:childTnLst>
                              <p:par>
                                <p:cTn id="9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4" fill="hold">
                      <p:stCondLst>
                        <p:cond delay="indefinite"/>
                      </p:stCondLst>
                      <p:childTnLst>
                        <p:par>
                          <p:cTn id="985" fill="hold">
                            <p:stCondLst>
                              <p:cond delay="0"/>
                            </p:stCondLst>
                            <p:childTnLst>
                              <p:par>
                                <p:cTn id="9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500"/>
                            </p:stCondLst>
                            <p:childTnLst>
                              <p:par>
                                <p:cTn id="9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2" fill="hold">
                      <p:stCondLst>
                        <p:cond delay="indefinite"/>
                      </p:stCondLst>
                      <p:childTnLst>
                        <p:par>
                          <p:cTn id="1023" fill="hold">
                            <p:stCondLst>
                              <p:cond delay="0"/>
                            </p:stCondLst>
                            <p:childTnLst>
                              <p:par>
                                <p:cTn id="10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9" animBg="1"/>
      <p:bldP spid="34" grpId="10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147" grpId="0"/>
      <p:bldP spid="148" grpId="0"/>
      <p:bldP spid="149" grpId="0"/>
      <p:bldP spid="49" grpId="0" animBg="1"/>
      <p:bldP spid="49" grpId="1" animBg="1"/>
      <p:bldP spid="165" grpId="0" animBg="1"/>
      <p:bldP spid="4" grpId="0"/>
      <p:bldP spid="6" grpId="0"/>
      <p:bldP spid="8" grpId="0"/>
      <p:bldP spid="10" grpId="0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5" grpId="6" animBg="1"/>
      <p:bldP spid="35" grpId="7" animBg="1"/>
      <p:bldP spid="35" grpId="8" animBg="1"/>
      <p:bldP spid="35" grpId="9" animBg="1"/>
      <p:bldP spid="35" grpId="10" animBg="1"/>
      <p:bldP spid="35" grpId="11" animBg="1"/>
      <p:bldP spid="35" grpId="12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36" grpId="9" animBg="1"/>
      <p:bldP spid="36" grpId="10" animBg="1"/>
      <p:bldP spid="41" grpId="0"/>
      <p:bldP spid="42" grpId="0"/>
      <p:bldP spid="43" grpId="0"/>
      <p:bldP spid="44" grpId="0"/>
      <p:bldP spid="45" grpId="0"/>
      <p:bldP spid="46" grpId="0"/>
      <p:bldP spid="48" grpId="0"/>
      <p:bldP spid="50" grpId="0"/>
      <p:bldP spid="52" grpId="0"/>
      <p:bldP spid="54" grpId="0"/>
      <p:bldP spid="55" grpId="0"/>
      <p:bldP spid="57" grpId="0"/>
      <p:bldP spid="58" grpId="0"/>
      <p:bldP spid="59" grpId="0"/>
      <p:bldP spid="61" grpId="0"/>
      <p:bldP spid="63" grpId="0"/>
      <p:bldP spid="65" grpId="0"/>
      <p:bldP spid="67" grpId="0"/>
      <p:bldP spid="68" grpId="0"/>
      <p:bldP spid="69" grpId="0"/>
      <p:bldP spid="70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8" grpId="0"/>
      <p:bldP spid="90" grpId="0"/>
      <p:bldP spid="91" grpId="0"/>
      <p:bldP spid="92" grpId="0"/>
      <p:bldP spid="95" grpId="0"/>
      <p:bldP spid="96" grpId="0"/>
      <p:bldP spid="97" grpId="0"/>
      <p:bldP spid="98" grpId="0"/>
      <p:bldP spid="99" grpId="0"/>
      <p:bldP spid="101" grpId="0"/>
      <p:bldP spid="102" grpId="0"/>
      <p:bldP spid="103" grpId="0"/>
      <p:bldP spid="104" grpId="0"/>
      <p:bldP spid="105" grpId="0"/>
      <p:bldP spid="107" grpId="0"/>
      <p:bldP spid="108" grpId="0"/>
      <p:bldP spid="109" grpId="0"/>
      <p:bldP spid="110" grpId="0"/>
      <p:bldP spid="112" grpId="0"/>
      <p:bldP spid="113" grpId="0"/>
      <p:bldP spid="114" grpId="0"/>
      <p:bldP spid="115" grpId="0"/>
      <p:bldP spid="116" grpId="0"/>
      <p:bldP spid="118" grpId="0"/>
      <p:bldP spid="119" grpId="0"/>
      <p:bldP spid="120" grpId="0"/>
      <p:bldP spid="121" grpId="0"/>
      <p:bldP spid="122" grpId="0"/>
      <p:bldP spid="125" grpId="0"/>
      <p:bldP spid="126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7" grpId="0"/>
      <p:bldP spid="138" grpId="0"/>
      <p:bldP spid="139" grpId="0"/>
      <p:bldP spid="140" grpId="0"/>
      <p:bldP spid="142" grpId="0"/>
      <p:bldP spid="144" grpId="0"/>
      <p:bldP spid="145" grpId="0"/>
      <p:bldP spid="146" grpId="0"/>
      <p:bldP spid="150" grpId="0"/>
      <p:bldP spid="151" grpId="0"/>
      <p:bldP spid="152" grpId="0"/>
      <p:bldP spid="153" grpId="0"/>
      <p:bldP spid="154" grpId="0"/>
      <p:bldP spid="155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24" grpId="0"/>
      <p:bldP spid="3" grpId="0"/>
      <p:bldP spid="3" grpId="1"/>
      <p:bldP spid="7" grpId="0"/>
      <p:bldP spid="7" grpId="1"/>
      <p:bldP spid="9" grpId="0"/>
      <p:bldP spid="9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 animBg="1"/>
      <p:bldP spid="166" grpId="0" animBg="1"/>
      <p:bldP spid="167" grpId="0" animBg="1"/>
      <p:bldP spid="168" grpId="0" animBg="1"/>
      <p:bldP spid="169" grpId="0"/>
      <p:bldP spid="169" grpId="1"/>
      <p:bldP spid="176" grpId="0"/>
      <p:bldP spid="177" grpId="0"/>
      <p:bldP spid="182" grpId="0"/>
      <p:bldP spid="33" grpId="0" animBg="1"/>
      <p:bldP spid="33" grpId="1" animBg="1"/>
      <p:bldP spid="210" grpId="0" animBg="1"/>
      <p:bldP spid="210" grpId="1" animBg="1"/>
      <p:bldP spid="56" grpId="0"/>
      <p:bldP spid="60" grpId="0"/>
      <p:bldP spid="62" grpId="0"/>
      <p:bldP spid="62" grpId="1"/>
      <p:bldP spid="230" grpId="0"/>
      <p:bldP spid="230" grpId="1"/>
      <p:bldP spid="1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4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ie 99"/>
          <p:cNvSpPr/>
          <p:nvPr/>
        </p:nvSpPr>
        <p:spPr>
          <a:xfrm rot="18609366">
            <a:off x="6963849" y="734468"/>
            <a:ext cx="523423" cy="569614"/>
          </a:xfrm>
          <a:prstGeom prst="pie">
            <a:avLst>
              <a:gd name="adj1" fmla="val 3002473"/>
              <a:gd name="adj2" fmla="val 535118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3" name="Pie 132"/>
          <p:cNvSpPr/>
          <p:nvPr/>
        </p:nvSpPr>
        <p:spPr>
          <a:xfrm rot="18609366">
            <a:off x="6965711" y="735122"/>
            <a:ext cx="523423" cy="569614"/>
          </a:xfrm>
          <a:prstGeom prst="pie">
            <a:avLst>
              <a:gd name="adj1" fmla="val 3002473"/>
              <a:gd name="adj2" fmla="val 535118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Pie 123"/>
          <p:cNvSpPr/>
          <p:nvPr/>
        </p:nvSpPr>
        <p:spPr>
          <a:xfrm rot="16200000">
            <a:off x="6784809" y="2095619"/>
            <a:ext cx="523423" cy="569614"/>
          </a:xfrm>
          <a:prstGeom prst="pie">
            <a:avLst>
              <a:gd name="adj1" fmla="val 2518187"/>
              <a:gd name="adj2" fmla="val 535118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Pie 100"/>
          <p:cNvSpPr/>
          <p:nvPr/>
        </p:nvSpPr>
        <p:spPr>
          <a:xfrm rot="16200000">
            <a:off x="6787741" y="2087637"/>
            <a:ext cx="523423" cy="569614"/>
          </a:xfrm>
          <a:prstGeom prst="pie">
            <a:avLst>
              <a:gd name="adj1" fmla="val 2518187"/>
              <a:gd name="adj2" fmla="val 535118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Pie 101"/>
          <p:cNvSpPr/>
          <p:nvPr/>
        </p:nvSpPr>
        <p:spPr>
          <a:xfrm rot="1116486">
            <a:off x="7556142" y="1257240"/>
            <a:ext cx="523908" cy="569087"/>
          </a:xfrm>
          <a:prstGeom prst="pie">
            <a:avLst>
              <a:gd name="adj1" fmla="val 1420417"/>
              <a:gd name="adj2" fmla="val 683272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Pie 121"/>
          <p:cNvSpPr/>
          <p:nvPr/>
        </p:nvSpPr>
        <p:spPr>
          <a:xfrm rot="1116486">
            <a:off x="7564242" y="1255317"/>
            <a:ext cx="523908" cy="569087"/>
          </a:xfrm>
          <a:prstGeom prst="pie">
            <a:avLst>
              <a:gd name="adj1" fmla="val 1328333"/>
              <a:gd name="adj2" fmla="val 68885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8" name="Pie 157"/>
          <p:cNvSpPr/>
          <p:nvPr/>
        </p:nvSpPr>
        <p:spPr>
          <a:xfrm rot="7523127">
            <a:off x="8544778" y="2092408"/>
            <a:ext cx="523423" cy="569614"/>
          </a:xfrm>
          <a:prstGeom prst="pie">
            <a:avLst>
              <a:gd name="adj1" fmla="val 3338125"/>
              <a:gd name="adj2" fmla="val 5660894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Pie 122"/>
          <p:cNvSpPr/>
          <p:nvPr/>
        </p:nvSpPr>
        <p:spPr>
          <a:xfrm rot="7523127">
            <a:off x="8544686" y="2106696"/>
            <a:ext cx="523423" cy="569614"/>
          </a:xfrm>
          <a:prstGeom prst="pie">
            <a:avLst>
              <a:gd name="adj1" fmla="val 3351034"/>
              <a:gd name="adj2" fmla="val 5832032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Pie 133"/>
          <p:cNvSpPr/>
          <p:nvPr/>
        </p:nvSpPr>
        <p:spPr>
          <a:xfrm rot="7523127">
            <a:off x="8546546" y="2097632"/>
            <a:ext cx="523423" cy="569614"/>
          </a:xfrm>
          <a:prstGeom prst="pie">
            <a:avLst>
              <a:gd name="adj1" fmla="val 3338125"/>
              <a:gd name="adj2" fmla="val 5660894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59937" y="4493998"/>
            <a:ext cx="2266405" cy="4399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b="1" dirty="0" smtClean="0">
              <a:solidFill>
                <a:prstClr val="white"/>
              </a:solidFill>
            </a:endParaRPr>
          </a:p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60" y="35271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5192" y="367504"/>
            <a:ext cx="4547969" cy="369332"/>
            <a:chOff x="465191" y="105355"/>
            <a:chExt cx="4547969" cy="369673"/>
          </a:xfrm>
        </p:grpSpPr>
        <p:sp>
          <p:nvSpPr>
            <p:cNvPr id="6" name="Rectangle 5"/>
            <p:cNvSpPr/>
            <p:nvPr/>
          </p:nvSpPr>
          <p:spPr>
            <a:xfrm>
              <a:off x="465191" y="105355"/>
              <a:ext cx="1290738" cy="369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In figure,</a:t>
              </a:r>
              <a:endParaRPr lang="en-US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84016" y="105355"/>
              <a:ext cx="3429144" cy="369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If AB </a:t>
              </a:r>
              <a:r>
                <a:rPr lang="en-US" dirty="0" smtClean="0">
                  <a:solidFill>
                    <a:srgbClr val="0000FF"/>
                  </a:solidFill>
                  <a:latin typeface="Bookman Old Style" pitchFamily="18" charset="0"/>
                  <a:sym typeface="Symbol"/>
                </a:rPr>
                <a:t></a:t>
              </a: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DE, </a:t>
              </a:r>
              <a:r>
                <a:rPr lang="en-US" dirty="0">
                  <a:solidFill>
                    <a:srgbClr val="0000FF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BAC = 35º and</a:t>
              </a:r>
              <a:endParaRPr lang="en-US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90775" y="631482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CDE = 53º, find </a:t>
            </a:r>
            <a:r>
              <a:rPr lang="en-US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DCE.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042292" y="2377218"/>
            <a:ext cx="175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41390" y="1535036"/>
            <a:ext cx="782868" cy="842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42292" y="2374505"/>
            <a:ext cx="175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28728" y="1019018"/>
            <a:ext cx="1567543" cy="13591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19202" y="1019009"/>
            <a:ext cx="156754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e 23"/>
          <p:cNvSpPr/>
          <p:nvPr/>
        </p:nvSpPr>
        <p:spPr>
          <a:xfrm rot="16200000">
            <a:off x="6786296" y="2091469"/>
            <a:ext cx="523423" cy="569614"/>
          </a:xfrm>
          <a:prstGeom prst="pie">
            <a:avLst>
              <a:gd name="adj1" fmla="val 2518187"/>
              <a:gd name="adj2" fmla="val 535118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Pie 24"/>
          <p:cNvSpPr/>
          <p:nvPr/>
        </p:nvSpPr>
        <p:spPr>
          <a:xfrm rot="18609366">
            <a:off x="6962501" y="736369"/>
            <a:ext cx="523423" cy="569614"/>
          </a:xfrm>
          <a:prstGeom prst="pie">
            <a:avLst>
              <a:gd name="adj1" fmla="val 3002473"/>
              <a:gd name="adj2" fmla="val 535118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24359" y="95931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35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75647" y="204628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53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6685" y="7219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590124" y="994529"/>
            <a:ext cx="45719" cy="456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5410" y="69285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47136" y="128025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85121" y="229847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40222" y="22984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382" y="115659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Soln.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3290" y="1145239"/>
            <a:ext cx="660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Since AB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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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DE and transversal AE intersects them at A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1513" y="1424526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and E respectively.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00" y="176653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67200" y="1750222"/>
            <a:ext cx="305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[Alternate interior angles]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" y="255689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67913" y="2556890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DEC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73519" y="25727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45406" y="256267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35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267217" y="2529476"/>
            <a:ext cx="4059125" cy="423986"/>
            <a:chOff x="2832801" y="1444292"/>
            <a:chExt cx="4059125" cy="424379"/>
          </a:xfrm>
        </p:grpSpPr>
        <p:sp>
          <p:nvSpPr>
            <p:cNvPr id="52" name="Rectangle 51"/>
            <p:cNvSpPr/>
            <p:nvPr/>
          </p:nvSpPr>
          <p:spPr>
            <a:xfrm>
              <a:off x="2832801" y="1444292"/>
              <a:ext cx="4059125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</a:rPr>
                <a:t>[  </a:t>
              </a:r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</a:rPr>
                <a:t>DEA = </a:t>
              </a:r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</a:rPr>
                <a:t>DEC and </a:t>
              </a:r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</a:rPr>
                <a:t>BAE = 35º]</a:t>
              </a:r>
              <a:endParaRPr lang="en-US" dirty="0">
                <a:solidFill>
                  <a:srgbClr val="660066"/>
                </a:solidFill>
                <a:latin typeface="Bookman Old Style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0800000">
              <a:off x="2865946" y="1498997"/>
              <a:ext cx="383438" cy="369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sym typeface="Symbol"/>
                </a:rPr>
                <a:t></a:t>
              </a:r>
              <a:endParaRPr lang="en-US" dirty="0">
                <a:solidFill>
                  <a:srgbClr val="660066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801328" y="30223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In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29442" y="3021639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DEC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47668" y="2999283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, we have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34803" y="3287653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DCE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35702" y="32794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65632" y="3276775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DEC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67732" y="32651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79330" y="3267839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C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76655" y="3256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04497" y="325696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180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267200" y="3216179"/>
            <a:ext cx="2537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[Angle sum property]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45195" y="3509335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DCE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45310" y="35093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51494" y="35093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76655" y="35093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07362" y="350933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180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7200" y="375258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76601" y="3744765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DCE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76655" y="3744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15526" y="374476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180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27142" y="37447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-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22286" y="374476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35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33326" y="37447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-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28466" y="374476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53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76722" y="39875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26780" y="398759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92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584858" y="4514612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Hence,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398652" y="451972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DCE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01474" y="45088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sym typeface="Symbol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51515" y="450884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92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1955" y="366110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AB 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DE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7048500" y="2377218"/>
            <a:ext cx="1752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225401" y="1016404"/>
            <a:ext cx="156754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26499" y="368817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BAC = 35º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9434" y="637375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CDE = 53º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67909" y="63523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DCE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3" name="Cloud Callout 102"/>
          <p:cNvSpPr/>
          <p:nvPr/>
        </p:nvSpPr>
        <p:spPr bwMode="auto">
          <a:xfrm>
            <a:off x="3153515" y="2269735"/>
            <a:ext cx="4085478" cy="1450090"/>
          </a:xfrm>
          <a:prstGeom prst="cloudCallout">
            <a:avLst>
              <a:gd name="adj1" fmla="val 73734"/>
              <a:gd name="adj2" fmla="val -4714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2" tIns="45661" rIns="91332" bIns="45661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916675" y="2586350"/>
            <a:ext cx="2645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DCE belong to which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triangle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24411" y="2780705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DEC 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337321" y="2595872"/>
            <a:ext cx="3921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do we know about the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sum of the angles of a triangle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7038916" y="1541997"/>
            <a:ext cx="782868" cy="842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039818" y="2381466"/>
            <a:ext cx="1752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829550" y="1539802"/>
            <a:ext cx="964230" cy="8452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32887-Curious-Little-Boy-Touching-His-Chin-While-Thinking.jpg"/>
          <p:cNvPicPr>
            <a:picLocks noChangeAspect="1"/>
          </p:cNvPicPr>
          <p:nvPr/>
        </p:nvPicPr>
        <p:blipFill>
          <a:blip r:embed="rId2">
            <a:extLst/>
          </a:blip>
          <a:srcRect r="12791"/>
          <a:stretch>
            <a:fillRect/>
          </a:stretch>
        </p:blipFill>
        <p:spPr>
          <a:xfrm>
            <a:off x="257827" y="2814387"/>
            <a:ext cx="1314263" cy="1323530"/>
          </a:xfrm>
          <a:prstGeom prst="rect">
            <a:avLst/>
          </a:prstGeom>
        </p:spPr>
      </p:pic>
      <p:sp>
        <p:nvSpPr>
          <p:cNvPr id="111" name="Rounded Rectangular Callout 110"/>
          <p:cNvSpPr/>
          <p:nvPr/>
        </p:nvSpPr>
        <p:spPr>
          <a:xfrm>
            <a:off x="1945532" y="2003297"/>
            <a:ext cx="4301244" cy="973674"/>
          </a:xfrm>
          <a:prstGeom prst="wedgeRoundRectCallout">
            <a:avLst>
              <a:gd name="adj1" fmla="val -72151"/>
              <a:gd name="adj2" fmla="val 45897"/>
              <a:gd name="adj3" fmla="val 16667"/>
            </a:avLst>
          </a:prstGeom>
          <a:solidFill>
            <a:srgbClr val="D9969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37249" y="2187025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Sum of all angles of triangle 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is 180º 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2530072" y="2053660"/>
            <a:ext cx="3716704" cy="4982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643114" y="2113975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Comic Sans MS" pitchFamily="66" charset="0"/>
              </a:rPr>
              <a:t>DCE</a:t>
            </a:r>
            <a:endParaRPr lang="en-US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393794" y="21248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/>
              </a:rPr>
              <a:t>+</a:t>
            </a:r>
            <a:endParaRPr lang="en-US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596281" y="2124854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DEC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50256" y="211827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/>
              </a:rPr>
              <a:t>+</a:t>
            </a:r>
            <a:endParaRPr lang="en-US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562483" y="2118278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  <a:sym typeface="Symbol"/>
              </a:rPr>
              <a:t>C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DE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25802" y="21334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557625" y="212114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180º 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4610736" y="2124664"/>
            <a:ext cx="747079" cy="340967"/>
          </a:xfrm>
          <a:prstGeom prst="roundRect">
            <a:avLst/>
          </a:prstGeom>
          <a:noFill/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667008" y="2116478"/>
            <a:ext cx="747079" cy="340967"/>
          </a:xfrm>
          <a:prstGeom prst="roundRect">
            <a:avLst/>
          </a:prstGeom>
          <a:noFill/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870281" y="2427412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ea typeface="SimHei"/>
              </a:rPr>
              <a:t>?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7225611" y="1016926"/>
            <a:ext cx="156754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047766" y="2371460"/>
            <a:ext cx="1752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239012" y="1021115"/>
            <a:ext cx="1567543" cy="13591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loud Callout 130"/>
          <p:cNvSpPr/>
          <p:nvPr/>
        </p:nvSpPr>
        <p:spPr bwMode="auto">
          <a:xfrm>
            <a:off x="3982496" y="2367188"/>
            <a:ext cx="3240360" cy="1150125"/>
          </a:xfrm>
          <a:prstGeom prst="cloudCallout">
            <a:avLst>
              <a:gd name="adj1" fmla="val 72102"/>
              <a:gd name="adj2" fmla="val -104943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2" tIns="45661" rIns="91332" bIns="45661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268540" y="2573650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AB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 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AE is the transversal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14224" y="2595896"/>
            <a:ext cx="24977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type of angles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are these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478079" y="2595897"/>
            <a:ext cx="2456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They form a pair of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alternate angles. 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477000" y="2699561"/>
            <a:ext cx="2398580" cy="4336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481028" y="2744984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i.e. 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010489" y="2744984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DEA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781457" y="27447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043537" y="2745908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  <a:sym typeface="Symbol"/>
              </a:rPr>
              <a:t>BA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E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001205" y="2741900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</a:rPr>
              <a:t>DEA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782448" y="27419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043537" y="275058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BA</a:t>
            </a:r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</a:rPr>
              <a:t>E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57200" y="212664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514617" y="2126647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DEA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265556" y="21380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57607" y="2097367"/>
            <a:ext cx="2160587" cy="427732"/>
            <a:chOff x="3615690" y="1946566"/>
            <a:chExt cx="2160587" cy="428129"/>
          </a:xfrm>
        </p:grpSpPr>
        <p:sp>
          <p:nvSpPr>
            <p:cNvPr id="150" name="TextBox 149"/>
            <p:cNvSpPr txBox="1"/>
            <p:nvPr/>
          </p:nvSpPr>
          <p:spPr>
            <a:xfrm rot="10800000">
              <a:off x="3794338" y="2005020"/>
              <a:ext cx="383438" cy="369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sym typeface="Symbol"/>
                </a:rPr>
                <a:t></a:t>
              </a:r>
              <a:endParaRPr lang="en-US" dirty="0">
                <a:solidFill>
                  <a:srgbClr val="660066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615690" y="1946566"/>
              <a:ext cx="312906" cy="369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sym typeface="Symbol"/>
                </a:rPr>
                <a:t>[</a:t>
              </a:r>
              <a:endParaRPr lang="en-US" dirty="0">
                <a:solidFill>
                  <a:srgbClr val="660066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049861" y="1952028"/>
              <a:ext cx="857927" cy="369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  <a:sym typeface="Symbol"/>
                </a:rPr>
                <a:t>BA</a:t>
              </a:r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</a:rPr>
                <a:t>E</a:t>
              </a:r>
              <a:endParaRPr lang="en-US" dirty="0">
                <a:solidFill>
                  <a:srgbClr val="660066"/>
                </a:solidFill>
                <a:latin typeface="Bookman Old Style" pitchFamily="18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855141" y="1946566"/>
              <a:ext cx="300082" cy="369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60066"/>
                  </a:solidFill>
                  <a:sym typeface="Symbol"/>
                </a:rPr>
                <a:t>=</a:t>
              </a:r>
              <a:endParaRPr lang="en-US" dirty="0">
                <a:solidFill>
                  <a:srgbClr val="660066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070139" y="1946566"/>
              <a:ext cx="566181" cy="369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</a:rPr>
                <a:t>35</a:t>
              </a:r>
              <a:r>
                <a:rPr lang="en-US" baseline="30000" dirty="0" smtClean="0">
                  <a:solidFill>
                    <a:srgbClr val="660066"/>
                  </a:solidFill>
                  <a:latin typeface="Bookman Old Style" pitchFamily="18" charset="0"/>
                </a:rPr>
                <a:t>0</a:t>
              </a:r>
              <a:endParaRPr lang="en-US" baseline="30000" dirty="0">
                <a:solidFill>
                  <a:srgbClr val="660066"/>
                </a:solidFill>
                <a:latin typeface="Bookman Old Style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463371" y="1946566"/>
              <a:ext cx="312906" cy="369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sym typeface="Symbol"/>
                </a:rPr>
                <a:t>]</a:t>
              </a:r>
              <a:endParaRPr lang="en-US" dirty="0">
                <a:solidFill>
                  <a:srgbClr val="660066"/>
                </a:solidFill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7449776" y="96050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35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524574" y="256016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35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022190" y="3019866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DEC</a:t>
            </a:r>
            <a:endParaRPr lang="en-US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7049728" y="1539026"/>
            <a:ext cx="782868" cy="8421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58578" y="2368489"/>
            <a:ext cx="1752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7808818" y="1532433"/>
            <a:ext cx="1008549" cy="8448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8004472" y="204838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35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280448" y="204110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53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6" name="Curved Down Arrow 165"/>
          <p:cNvSpPr/>
          <p:nvPr/>
        </p:nvSpPr>
        <p:spPr>
          <a:xfrm rot="470996" flipV="1">
            <a:off x="2581359" y="3865729"/>
            <a:ext cx="1756808" cy="3587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7" name="Curved Down Arrow 166"/>
          <p:cNvSpPr/>
          <p:nvPr/>
        </p:nvSpPr>
        <p:spPr>
          <a:xfrm rot="470996" flipV="1">
            <a:off x="3077975" y="3855691"/>
            <a:ext cx="1756808" cy="3587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 rot="540765">
            <a:off x="4870401" y="2484669"/>
            <a:ext cx="154616" cy="298990"/>
            <a:chOff x="7903191" y="3892013"/>
            <a:chExt cx="119781" cy="299267"/>
          </a:xfrm>
        </p:grpSpPr>
        <p:cxnSp>
          <p:nvCxnSpPr>
            <p:cNvPr id="168" name="Straight Connector 167"/>
            <p:cNvCxnSpPr/>
            <p:nvPr/>
          </p:nvCxnSpPr>
          <p:spPr>
            <a:xfrm rot="16200000" flipH="1">
              <a:off x="7873401" y="4101910"/>
              <a:ext cx="119160" cy="59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 flipH="1" flipV="1">
              <a:off x="7845465" y="4009941"/>
              <a:ext cx="295436" cy="59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loud Callout 2"/>
          <p:cNvSpPr/>
          <p:nvPr/>
        </p:nvSpPr>
        <p:spPr>
          <a:xfrm>
            <a:off x="2401571" y="2986396"/>
            <a:ext cx="3576819" cy="1470338"/>
          </a:xfrm>
          <a:prstGeom prst="cloudCallout">
            <a:avLst>
              <a:gd name="adj1" fmla="val -3901"/>
              <a:gd name="adj2" fmla="val -8509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150" y="3345404"/>
            <a:ext cx="2872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If we find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DEC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we will get the required</a:t>
            </a:r>
            <a:endParaRPr lang="en-IN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047484" y="3138800"/>
            <a:ext cx="3592738" cy="1241671"/>
          </a:xfrm>
          <a:prstGeom prst="cloudCallout">
            <a:avLst>
              <a:gd name="adj1" fmla="val 44209"/>
              <a:gd name="adj2" fmla="val -119817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7254339" y="1033772"/>
            <a:ext cx="1567543" cy="135911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073900" y="2381149"/>
            <a:ext cx="17526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62626" y="3370817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DEA  =  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DEC</a:t>
            </a:r>
            <a:endParaRPr lang="en-US" b="1" dirty="0">
              <a:solidFill>
                <a:srgbClr val="FFFF00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961398" y="3717205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[ A – C – E ]</a:t>
            </a:r>
            <a:endParaRPr lang="en-US" b="1" dirty="0">
              <a:solidFill>
                <a:prstClr val="white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58851" y="6350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effectLst>
                  <a:glow rad="88900">
                    <a:srgbClr val="FF0000">
                      <a:alpha val="32000"/>
                    </a:srgbClr>
                  </a:glow>
                </a:effectLst>
              </a:rPr>
              <a:t>Ex . :  6.3  - 3</a:t>
            </a:r>
            <a:endParaRPr lang="en-US" b="1" dirty="0">
              <a:effectLst>
                <a:glow rad="88900">
                  <a:srgbClr val="FF0000">
                    <a:alpha val="32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05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450" decel="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500"/>
                            </p:stCondLst>
                            <p:childTnLst>
                              <p:par>
                                <p:cTn id="3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2000"/>
                            </p:stCondLst>
                            <p:childTnLst>
                              <p:par>
                                <p:cTn id="3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500"/>
                            </p:stCondLst>
                            <p:childTnLst>
                              <p:par>
                                <p:cTn id="3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2000"/>
                            </p:stCondLst>
                            <p:childTnLst>
                              <p:par>
                                <p:cTn id="3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2500"/>
                            </p:stCondLst>
                            <p:childTnLst>
                              <p:par>
                                <p:cTn id="3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23457E-6 L -0.48785 -0.1963 " pathEditMode="relative" rAng="0" ptsTypes="AA">
                                      <p:cBhvr>
                                        <p:cTn id="42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92" y="-9815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8214E-7 L -0.49583 -0.19747 " pathEditMode="relative" rAng="0" ptsTypes="AA">
                                      <p:cBhvr>
                                        <p:cTn id="430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92" y="-9873"/>
                                    </p:animMotion>
                                  </p:childTnLst>
                                </p:cTn>
                              </p:par>
                              <p:par>
                                <p:cTn id="43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26504E-6 L -0.50313 -0.19839 " pathEditMode="relative" rAng="0" ptsTypes="AA">
                                      <p:cBhvr>
                                        <p:cTn id="43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56" y="-9935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4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6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8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500"/>
                            </p:stCondLst>
                            <p:childTnLst>
                              <p:par>
                                <p:cTn id="4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93827E-6 L -0.43212 0.22593 " pathEditMode="relative" rAng="0" ptsTypes="AA">
                                      <p:cBhvr>
                                        <p:cTn id="481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500"/>
                            </p:stCondLst>
                            <p:childTnLst>
                              <p:par>
                                <p:cTn id="5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500"/>
                            </p:stCondLst>
                            <p:childTnLst>
                              <p:par>
                                <p:cTn id="5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6.17284E-7 L 0.48975 -0.09784 " pathEditMode="relative" rAng="0" ptsTypes="AA">
                                      <p:cBhvr>
                                        <p:cTn id="56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79" y="-4907"/>
                                    </p:animMotion>
                                  </p:childTnLst>
                                </p:cTn>
                              </p:par>
                              <p:par>
                                <p:cTn id="5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500"/>
                            </p:stCondLst>
                            <p:childTnLst>
                              <p:par>
                                <p:cTn id="5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1000"/>
                            </p:stCondLst>
                            <p:childTnLst>
                              <p:par>
                                <p:cTn id="5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1500"/>
                            </p:stCondLst>
                            <p:childTnLst>
                              <p:par>
                                <p:cTn id="5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00"/>
                            </p:stCondLst>
                            <p:childTnLst>
                              <p:par>
                                <p:cTn id="6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5 L -0.61597 0.28386 " pathEditMode="relative" rAng="0" ptsTypes="AA">
                                      <p:cBhvr>
                                        <p:cTn id="658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99" y="139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70102E-7 L -0.48281 0.28787 " pathEditMode="relative" rAng="0" ptsTypes="AA">
                                      <p:cBhvr>
                                        <p:cTn id="66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49" y="143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500"/>
                            </p:stCondLst>
                            <p:childTnLst>
                              <p:par>
                                <p:cTn id="7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4" fill="hold">
                            <p:stCondLst>
                              <p:cond delay="500"/>
                            </p:stCondLst>
                            <p:childTnLst>
                              <p:par>
                                <p:cTn id="7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500"/>
                            </p:stCondLst>
                            <p:childTnLst>
                              <p:par>
                                <p:cTn id="7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2000"/>
                            </p:stCondLst>
                            <p:childTnLst>
                              <p:par>
                                <p:cTn id="78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0" fill="hold">
                            <p:stCondLst>
                              <p:cond delay="500"/>
                            </p:stCondLst>
                            <p:childTnLst>
                              <p:par>
                                <p:cTn id="7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33" grpId="0" animBg="1"/>
      <p:bldP spid="133" grpId="1" animBg="1"/>
      <p:bldP spid="124" grpId="0" animBg="1"/>
      <p:bldP spid="124" grpId="1" animBg="1"/>
      <p:bldP spid="101" grpId="0" animBg="1"/>
      <p:bldP spid="101" grpId="1" animBg="1"/>
      <p:bldP spid="102" grpId="0" animBg="1"/>
      <p:bldP spid="102" grpId="1" animBg="1"/>
      <p:bldP spid="122" grpId="0" animBg="1"/>
      <p:bldP spid="122" grpId="1" animBg="1"/>
      <p:bldP spid="158" grpId="0" animBg="1"/>
      <p:bldP spid="123" grpId="0" animBg="1"/>
      <p:bldP spid="123" grpId="1" animBg="1"/>
      <p:bldP spid="134" grpId="0" animBg="1"/>
      <p:bldP spid="134" grpId="1" animBg="1"/>
      <p:bldP spid="134" grpId="2" animBg="1"/>
      <p:bldP spid="134" grpId="3" animBg="1"/>
      <p:bldP spid="134" grpId="4" animBg="1"/>
      <p:bldP spid="91" grpId="0" animBg="1"/>
      <p:bldP spid="4" grpId="0"/>
      <p:bldP spid="10" grpId="0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/>
      <p:bldP spid="36" grpId="0"/>
      <p:bldP spid="38" grpId="0"/>
      <p:bldP spid="39" grpId="0"/>
      <p:bldP spid="46" grpId="0"/>
      <p:bldP spid="47" grpId="0"/>
      <p:bldP spid="48" grpId="0"/>
      <p:bldP spid="49" grpId="0"/>
      <p:bldP spid="50" grpId="0"/>
      <p:bldP spid="56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0" grpId="0"/>
      <p:bldP spid="72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7" grpId="0"/>
      <p:bldP spid="88" grpId="0"/>
      <p:bldP spid="89" grpId="0"/>
      <p:bldP spid="90" grpId="0"/>
      <p:bldP spid="9" grpId="0"/>
      <p:bldP spid="9" grpId="1"/>
      <p:bldP spid="14" grpId="0"/>
      <p:bldP spid="14" grpId="1"/>
      <p:bldP spid="16" grpId="0"/>
      <p:bldP spid="16" grpId="1"/>
      <p:bldP spid="17" grpId="0"/>
      <p:bldP spid="17" grpId="1"/>
      <p:bldP spid="103" grpId="0" animBg="1"/>
      <p:bldP spid="103" grpId="1" animBg="1"/>
      <p:bldP spid="104" grpId="0"/>
      <p:bldP spid="104" grpId="1"/>
      <p:bldP spid="105" grpId="0"/>
      <p:bldP spid="105" grpId="1"/>
      <p:bldP spid="106" grpId="0"/>
      <p:bldP spid="106" grpId="1"/>
      <p:bldP spid="111" grpId="0" animBg="1"/>
      <p:bldP spid="111" grpId="1" animBg="1"/>
      <p:bldP spid="112" grpId="0"/>
      <p:bldP spid="112" grpId="1"/>
      <p:bldP spid="113" grpId="0" animBg="1"/>
      <p:bldP spid="113" grpId="1" animBg="1"/>
      <p:bldP spid="114" grpId="0"/>
      <p:bldP spid="114" grpId="1"/>
      <p:bldP spid="115" grpId="0"/>
      <p:bldP spid="115" grpId="1"/>
      <p:bldP spid="116" grpId="0"/>
      <p:bldP spid="116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5" grpId="0" animBg="1"/>
      <p:bldP spid="125" grpId="1" animBg="1"/>
      <p:bldP spid="126" grpId="0" animBg="1"/>
      <p:bldP spid="126" grpId="1" animBg="1"/>
      <p:bldP spid="127" grpId="0"/>
      <p:bldP spid="127" grpId="1"/>
      <p:bldP spid="131" grpId="0" animBg="1"/>
      <p:bldP spid="131" grpId="1" animBg="1"/>
      <p:bldP spid="132" grpId="0"/>
      <p:bldP spid="132" grpId="1"/>
      <p:bldP spid="135" grpId="0"/>
      <p:bldP spid="135" grpId="1"/>
      <p:bldP spid="117" grpId="0"/>
      <p:bldP spid="117" grpId="1"/>
      <p:bldP spid="136" grpId="0" animBg="1"/>
      <p:bldP spid="136" grpId="1" animBg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1" grpId="1"/>
      <p:bldP spid="141" grpId="2"/>
      <p:bldP spid="142" grpId="0"/>
      <p:bldP spid="142" grpId="1"/>
      <p:bldP spid="142" grpId="2"/>
      <p:bldP spid="143" grpId="0"/>
      <p:bldP spid="143" grpId="1"/>
      <p:bldP spid="143" grpId="2"/>
      <p:bldP spid="144" grpId="0"/>
      <p:bldP spid="146" grpId="0"/>
      <p:bldP spid="147" grpId="0"/>
      <p:bldP spid="156" grpId="0"/>
      <p:bldP spid="156" grpId="1"/>
      <p:bldP spid="159" grpId="0"/>
      <p:bldP spid="159" grpId="1"/>
      <p:bldP spid="160" grpId="0"/>
      <p:bldP spid="160" grpId="1"/>
      <p:bldP spid="164" grpId="0"/>
      <p:bldP spid="164" grpId="1"/>
      <p:bldP spid="165" grpId="0"/>
      <p:bldP spid="165" grpId="1"/>
      <p:bldP spid="166" grpId="0" animBg="1"/>
      <p:bldP spid="166" grpId="1" animBg="1"/>
      <p:bldP spid="167" grpId="0" animBg="1"/>
      <p:bldP spid="167" grpId="1" animBg="1"/>
      <p:bldP spid="3" grpId="0" animBg="1"/>
      <p:bldP spid="3" grpId="1" animBg="1"/>
      <p:bldP spid="5" grpId="0"/>
      <p:bldP spid="5" grpId="1"/>
      <p:bldP spid="7" grpId="0" animBg="1"/>
      <p:bldP spid="7" grpId="1" animBg="1"/>
      <p:bldP spid="12" grpId="0"/>
      <p:bldP spid="12" grpId="1"/>
      <p:bldP spid="149" grpId="0"/>
      <p:bldP spid="14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ie 99"/>
          <p:cNvSpPr/>
          <p:nvPr/>
        </p:nvSpPr>
        <p:spPr>
          <a:xfrm rot="18609366">
            <a:off x="6963849" y="734468"/>
            <a:ext cx="523423" cy="569614"/>
          </a:xfrm>
          <a:prstGeom prst="pie">
            <a:avLst>
              <a:gd name="adj1" fmla="val 3002473"/>
              <a:gd name="adj2" fmla="val 535118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3" name="Pie 132"/>
          <p:cNvSpPr/>
          <p:nvPr/>
        </p:nvSpPr>
        <p:spPr>
          <a:xfrm rot="18609366">
            <a:off x="6965711" y="735122"/>
            <a:ext cx="523423" cy="569614"/>
          </a:xfrm>
          <a:prstGeom prst="pie">
            <a:avLst>
              <a:gd name="adj1" fmla="val 3002473"/>
              <a:gd name="adj2" fmla="val 535118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Pie 123"/>
          <p:cNvSpPr/>
          <p:nvPr/>
        </p:nvSpPr>
        <p:spPr>
          <a:xfrm rot="16200000">
            <a:off x="6784809" y="2095619"/>
            <a:ext cx="523423" cy="569614"/>
          </a:xfrm>
          <a:prstGeom prst="pie">
            <a:avLst>
              <a:gd name="adj1" fmla="val 2518187"/>
              <a:gd name="adj2" fmla="val 535118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Pie 100"/>
          <p:cNvSpPr/>
          <p:nvPr/>
        </p:nvSpPr>
        <p:spPr>
          <a:xfrm rot="16200000">
            <a:off x="6787741" y="2087637"/>
            <a:ext cx="523423" cy="569614"/>
          </a:xfrm>
          <a:prstGeom prst="pie">
            <a:avLst>
              <a:gd name="adj1" fmla="val 2518187"/>
              <a:gd name="adj2" fmla="val 535118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Pie 101"/>
          <p:cNvSpPr/>
          <p:nvPr/>
        </p:nvSpPr>
        <p:spPr>
          <a:xfrm rot="1116486">
            <a:off x="7556142" y="1257240"/>
            <a:ext cx="523908" cy="569087"/>
          </a:xfrm>
          <a:prstGeom prst="pie">
            <a:avLst>
              <a:gd name="adj1" fmla="val 1420417"/>
              <a:gd name="adj2" fmla="val 683272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Pie 121"/>
          <p:cNvSpPr/>
          <p:nvPr/>
        </p:nvSpPr>
        <p:spPr>
          <a:xfrm rot="1116486">
            <a:off x="7564242" y="1255317"/>
            <a:ext cx="523908" cy="569087"/>
          </a:xfrm>
          <a:prstGeom prst="pie">
            <a:avLst>
              <a:gd name="adj1" fmla="val 1328333"/>
              <a:gd name="adj2" fmla="val 68885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8" name="Pie 157"/>
          <p:cNvSpPr/>
          <p:nvPr/>
        </p:nvSpPr>
        <p:spPr>
          <a:xfrm rot="7523127">
            <a:off x="8544778" y="2092408"/>
            <a:ext cx="523423" cy="569614"/>
          </a:xfrm>
          <a:prstGeom prst="pie">
            <a:avLst>
              <a:gd name="adj1" fmla="val 3338125"/>
              <a:gd name="adj2" fmla="val 5660894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Pie 122"/>
          <p:cNvSpPr/>
          <p:nvPr/>
        </p:nvSpPr>
        <p:spPr>
          <a:xfrm rot="7523127">
            <a:off x="8544686" y="2106696"/>
            <a:ext cx="523423" cy="569614"/>
          </a:xfrm>
          <a:prstGeom prst="pie">
            <a:avLst>
              <a:gd name="adj1" fmla="val 3351034"/>
              <a:gd name="adj2" fmla="val 5832032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Pie 133"/>
          <p:cNvSpPr/>
          <p:nvPr/>
        </p:nvSpPr>
        <p:spPr>
          <a:xfrm rot="7523127">
            <a:off x="8546546" y="2097632"/>
            <a:ext cx="523423" cy="569614"/>
          </a:xfrm>
          <a:prstGeom prst="pie">
            <a:avLst>
              <a:gd name="adj1" fmla="val 3338125"/>
              <a:gd name="adj2" fmla="val 5660894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59937" y="4493998"/>
            <a:ext cx="2266405" cy="4399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b="1" dirty="0" smtClean="0">
              <a:solidFill>
                <a:prstClr val="white"/>
              </a:solidFill>
            </a:endParaRPr>
          </a:p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60" y="35271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5192" y="367504"/>
            <a:ext cx="4547969" cy="369332"/>
            <a:chOff x="465191" y="105355"/>
            <a:chExt cx="4547969" cy="369673"/>
          </a:xfrm>
        </p:grpSpPr>
        <p:sp>
          <p:nvSpPr>
            <p:cNvPr id="6" name="Rectangle 5"/>
            <p:cNvSpPr/>
            <p:nvPr/>
          </p:nvSpPr>
          <p:spPr>
            <a:xfrm>
              <a:off x="465191" y="105355"/>
              <a:ext cx="1290738" cy="369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In figure,</a:t>
              </a:r>
              <a:endParaRPr lang="en-US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84016" y="105355"/>
              <a:ext cx="3429144" cy="369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If AB </a:t>
              </a:r>
              <a:r>
                <a:rPr lang="en-US" dirty="0" smtClean="0">
                  <a:solidFill>
                    <a:srgbClr val="0000FF"/>
                  </a:solidFill>
                  <a:latin typeface="Bookman Old Style" pitchFamily="18" charset="0"/>
                  <a:sym typeface="Symbol"/>
                </a:rPr>
                <a:t></a:t>
              </a: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DE, </a:t>
              </a:r>
              <a:r>
                <a:rPr lang="en-US" dirty="0">
                  <a:solidFill>
                    <a:srgbClr val="0000FF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BAC = 35º and</a:t>
              </a:r>
              <a:endParaRPr lang="en-US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90775" y="631482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CDE = 53º, find </a:t>
            </a:r>
            <a:r>
              <a:rPr lang="en-US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DCE.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042292" y="2377218"/>
            <a:ext cx="175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41390" y="1535036"/>
            <a:ext cx="782868" cy="842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42292" y="2374505"/>
            <a:ext cx="175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28728" y="1019018"/>
            <a:ext cx="1567543" cy="13591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19202" y="1019009"/>
            <a:ext cx="156754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e 23"/>
          <p:cNvSpPr/>
          <p:nvPr/>
        </p:nvSpPr>
        <p:spPr>
          <a:xfrm rot="16200000">
            <a:off x="6786296" y="2091469"/>
            <a:ext cx="523423" cy="569614"/>
          </a:xfrm>
          <a:prstGeom prst="pie">
            <a:avLst>
              <a:gd name="adj1" fmla="val 2518187"/>
              <a:gd name="adj2" fmla="val 535118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Pie 24"/>
          <p:cNvSpPr/>
          <p:nvPr/>
        </p:nvSpPr>
        <p:spPr>
          <a:xfrm rot="18609366">
            <a:off x="6962501" y="736369"/>
            <a:ext cx="523423" cy="569614"/>
          </a:xfrm>
          <a:prstGeom prst="pie">
            <a:avLst>
              <a:gd name="adj1" fmla="val 3002473"/>
              <a:gd name="adj2" fmla="val 535118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24359" y="95931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35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75647" y="204628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53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6685" y="7219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590124" y="994529"/>
            <a:ext cx="45719" cy="456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5410" y="69285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47136" y="128025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85121" y="229847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40222" y="22984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382" y="115659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Soln.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3290" y="1145239"/>
            <a:ext cx="660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Since AB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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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DE and transversal AE intersects them at A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1513" y="1424526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and E respectively.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00" y="176653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67200" y="1750222"/>
            <a:ext cx="305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[Alternate interior angles]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" y="255689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67913" y="2556890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DEC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73519" y="25727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45406" y="256267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35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267217" y="2529476"/>
            <a:ext cx="4059125" cy="423986"/>
            <a:chOff x="2832801" y="1444292"/>
            <a:chExt cx="4059125" cy="424379"/>
          </a:xfrm>
        </p:grpSpPr>
        <p:sp>
          <p:nvSpPr>
            <p:cNvPr id="52" name="Rectangle 51"/>
            <p:cNvSpPr/>
            <p:nvPr/>
          </p:nvSpPr>
          <p:spPr>
            <a:xfrm>
              <a:off x="2832801" y="1444292"/>
              <a:ext cx="4059125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</a:rPr>
                <a:t>[  </a:t>
              </a:r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</a:rPr>
                <a:t>DEA = </a:t>
              </a:r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</a:rPr>
                <a:t>DEC and </a:t>
              </a:r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</a:rPr>
                <a:t>BAE = 35º]</a:t>
              </a:r>
              <a:endParaRPr lang="en-US" dirty="0">
                <a:solidFill>
                  <a:srgbClr val="660066"/>
                </a:solidFill>
                <a:latin typeface="Bookman Old Style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0800000">
              <a:off x="2865946" y="1498997"/>
              <a:ext cx="383438" cy="369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sym typeface="Symbol"/>
                </a:rPr>
                <a:t></a:t>
              </a:r>
              <a:endParaRPr lang="en-US" dirty="0">
                <a:solidFill>
                  <a:srgbClr val="660066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801328" y="30223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In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29442" y="3021639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DEC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47668" y="2999283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, we have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34803" y="3287653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DCE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35702" y="32794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65632" y="3276775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DEC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67732" y="32651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79330" y="3267839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C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76655" y="3256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04497" y="325696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180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267200" y="3216179"/>
            <a:ext cx="2537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[Angle sum property]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45195" y="3509335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DCE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45310" y="35093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51494" y="35093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76655" y="35093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07362" y="350933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180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7200" y="375258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76601" y="3744765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DCE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76655" y="3744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15526" y="374476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180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27142" y="37447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-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22286" y="374476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35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33326" y="37447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-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28466" y="374476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53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76722" y="39875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26780" y="398759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92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584858" y="4514612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Hence,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398652" y="451972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DCE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01474" y="45088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sym typeface="Symbol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51515" y="450884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92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1955" y="366110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AB 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DE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7048500" y="2377218"/>
            <a:ext cx="1752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225401" y="1016404"/>
            <a:ext cx="156754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26499" y="368817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BAC = 35º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9434" y="637375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CDE = 53º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67909" y="63523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DCE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3" name="Cloud Callout 102"/>
          <p:cNvSpPr/>
          <p:nvPr/>
        </p:nvSpPr>
        <p:spPr bwMode="auto">
          <a:xfrm>
            <a:off x="3153515" y="2269735"/>
            <a:ext cx="4085478" cy="1450090"/>
          </a:xfrm>
          <a:prstGeom prst="cloudCallout">
            <a:avLst>
              <a:gd name="adj1" fmla="val 73734"/>
              <a:gd name="adj2" fmla="val -4714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2" tIns="45661" rIns="91332" bIns="45661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916675" y="2586350"/>
            <a:ext cx="2645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DCE belong to which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triangle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24411" y="2780705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DEC 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337321" y="2595872"/>
            <a:ext cx="3921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do we know about the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sum of the angles of a triangle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7038916" y="1541997"/>
            <a:ext cx="782868" cy="842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039818" y="2381466"/>
            <a:ext cx="1752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829550" y="1539802"/>
            <a:ext cx="964230" cy="8452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32887-Curious-Little-Boy-Touching-His-Chin-While-Thinking.jpg"/>
          <p:cNvPicPr>
            <a:picLocks noChangeAspect="1"/>
          </p:cNvPicPr>
          <p:nvPr/>
        </p:nvPicPr>
        <p:blipFill>
          <a:blip r:embed="rId2">
            <a:extLst/>
          </a:blip>
          <a:srcRect r="12791"/>
          <a:stretch>
            <a:fillRect/>
          </a:stretch>
        </p:blipFill>
        <p:spPr>
          <a:xfrm>
            <a:off x="257827" y="2814387"/>
            <a:ext cx="1314263" cy="1323530"/>
          </a:xfrm>
          <a:prstGeom prst="rect">
            <a:avLst/>
          </a:prstGeom>
        </p:spPr>
      </p:pic>
      <p:sp>
        <p:nvSpPr>
          <p:cNvPr id="111" name="Rounded Rectangular Callout 110"/>
          <p:cNvSpPr/>
          <p:nvPr/>
        </p:nvSpPr>
        <p:spPr>
          <a:xfrm>
            <a:off x="1945532" y="2003297"/>
            <a:ext cx="4301244" cy="973674"/>
          </a:xfrm>
          <a:prstGeom prst="wedgeRoundRectCallout">
            <a:avLst>
              <a:gd name="adj1" fmla="val -72151"/>
              <a:gd name="adj2" fmla="val 45897"/>
              <a:gd name="adj3" fmla="val 16667"/>
            </a:avLst>
          </a:prstGeom>
          <a:solidFill>
            <a:srgbClr val="D9969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37249" y="2187025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Sum of all angles of triangle 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is 180º 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2530072" y="2053660"/>
            <a:ext cx="3716704" cy="4982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643114" y="2113975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Comic Sans MS" pitchFamily="66" charset="0"/>
              </a:rPr>
              <a:t>DCE</a:t>
            </a:r>
            <a:endParaRPr lang="en-US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393794" y="21248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/>
              </a:rPr>
              <a:t>+</a:t>
            </a:r>
            <a:endParaRPr lang="en-US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596281" y="2124854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DEC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50256" y="211827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sym typeface="Symbol"/>
              </a:rPr>
              <a:t>+</a:t>
            </a:r>
            <a:endParaRPr lang="en-US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562483" y="2118278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  <a:sym typeface="Symbol"/>
              </a:rPr>
              <a:t>C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DE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25802" y="21334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557625" y="212114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180º 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4610736" y="2124664"/>
            <a:ext cx="747079" cy="340967"/>
          </a:xfrm>
          <a:prstGeom prst="roundRect">
            <a:avLst/>
          </a:prstGeom>
          <a:noFill/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667008" y="2116478"/>
            <a:ext cx="747079" cy="340967"/>
          </a:xfrm>
          <a:prstGeom prst="roundRect">
            <a:avLst/>
          </a:prstGeom>
          <a:noFill/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870281" y="2427412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ea typeface="SimHei"/>
              </a:rPr>
              <a:t>?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7225611" y="1016926"/>
            <a:ext cx="156754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047766" y="2371460"/>
            <a:ext cx="1752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239012" y="1021115"/>
            <a:ext cx="1567543" cy="13591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loud Callout 130"/>
          <p:cNvSpPr/>
          <p:nvPr/>
        </p:nvSpPr>
        <p:spPr bwMode="auto">
          <a:xfrm>
            <a:off x="3982496" y="2367188"/>
            <a:ext cx="3240360" cy="1150125"/>
          </a:xfrm>
          <a:prstGeom prst="cloudCallout">
            <a:avLst>
              <a:gd name="adj1" fmla="val 72102"/>
              <a:gd name="adj2" fmla="val -104943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2" tIns="45661" rIns="91332" bIns="45661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268540" y="2573650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AB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 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AE is the transversal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314224" y="2595896"/>
            <a:ext cx="24977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type of angles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are these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478079" y="2595897"/>
            <a:ext cx="2456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They form a pair of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alternate angles. 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477000" y="2699561"/>
            <a:ext cx="2398580" cy="4336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934" tIns="45967" rIns="91934" bIns="45967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481028" y="2744984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i.e. 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010489" y="2744984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DEA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781457" y="27447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043537" y="2745908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  <a:sym typeface="Symbol"/>
              </a:rPr>
              <a:t>BA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E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001205" y="2741900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</a:rPr>
              <a:t>DEA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782448" y="27419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043537" y="275058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BA</a:t>
            </a:r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</a:rPr>
              <a:t>E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57200" y="212664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514617" y="2126647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DEA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265556" y="21380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57607" y="2097367"/>
            <a:ext cx="2160587" cy="427732"/>
            <a:chOff x="3615690" y="1946566"/>
            <a:chExt cx="2160587" cy="428129"/>
          </a:xfrm>
        </p:grpSpPr>
        <p:sp>
          <p:nvSpPr>
            <p:cNvPr id="150" name="TextBox 149"/>
            <p:cNvSpPr txBox="1"/>
            <p:nvPr/>
          </p:nvSpPr>
          <p:spPr>
            <a:xfrm rot="10800000">
              <a:off x="3794338" y="2005020"/>
              <a:ext cx="383438" cy="369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sym typeface="Symbol"/>
                </a:rPr>
                <a:t></a:t>
              </a:r>
              <a:endParaRPr lang="en-US" dirty="0">
                <a:solidFill>
                  <a:srgbClr val="660066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615690" y="1946566"/>
              <a:ext cx="312906" cy="369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sym typeface="Symbol"/>
                </a:rPr>
                <a:t>[</a:t>
              </a:r>
              <a:endParaRPr lang="en-US" dirty="0">
                <a:solidFill>
                  <a:srgbClr val="660066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049861" y="1952028"/>
              <a:ext cx="857927" cy="369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  <a:sym typeface="Symbol"/>
                </a:rPr>
                <a:t>BA</a:t>
              </a:r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</a:rPr>
                <a:t>E</a:t>
              </a:r>
              <a:endParaRPr lang="en-US" dirty="0">
                <a:solidFill>
                  <a:srgbClr val="660066"/>
                </a:solidFill>
                <a:latin typeface="Bookman Old Style" pitchFamily="18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855141" y="1946566"/>
              <a:ext cx="300082" cy="369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60066"/>
                  </a:solidFill>
                  <a:sym typeface="Symbol"/>
                </a:rPr>
                <a:t>=</a:t>
              </a:r>
              <a:endParaRPr lang="en-US" dirty="0">
                <a:solidFill>
                  <a:srgbClr val="660066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070139" y="1946566"/>
              <a:ext cx="566181" cy="369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</a:rPr>
                <a:t>35</a:t>
              </a:r>
              <a:r>
                <a:rPr lang="en-US" baseline="30000" dirty="0" smtClean="0">
                  <a:solidFill>
                    <a:srgbClr val="660066"/>
                  </a:solidFill>
                  <a:latin typeface="Bookman Old Style" pitchFamily="18" charset="0"/>
                </a:rPr>
                <a:t>0</a:t>
              </a:r>
              <a:endParaRPr lang="en-US" baseline="30000" dirty="0">
                <a:solidFill>
                  <a:srgbClr val="660066"/>
                </a:solidFill>
                <a:latin typeface="Bookman Old Style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463371" y="1946566"/>
              <a:ext cx="312906" cy="369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sym typeface="Symbol"/>
                </a:rPr>
                <a:t>]</a:t>
              </a:r>
              <a:endParaRPr lang="en-US" dirty="0">
                <a:solidFill>
                  <a:srgbClr val="660066"/>
                </a:solidFill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7449776" y="96050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35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524574" y="256016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35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022190" y="3019866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DEC</a:t>
            </a:r>
            <a:endParaRPr lang="en-US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7049728" y="1539026"/>
            <a:ext cx="782868" cy="8421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58578" y="2368489"/>
            <a:ext cx="1752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7808818" y="1532433"/>
            <a:ext cx="1008549" cy="8448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8004472" y="204838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35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280448" y="204110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53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6" name="Curved Down Arrow 165"/>
          <p:cNvSpPr/>
          <p:nvPr/>
        </p:nvSpPr>
        <p:spPr>
          <a:xfrm rot="470996" flipV="1">
            <a:off x="2581359" y="3865729"/>
            <a:ext cx="1756808" cy="3587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7" name="Curved Down Arrow 166"/>
          <p:cNvSpPr/>
          <p:nvPr/>
        </p:nvSpPr>
        <p:spPr>
          <a:xfrm rot="470996" flipV="1">
            <a:off x="3077975" y="3855691"/>
            <a:ext cx="1756808" cy="3587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 rot="540765">
            <a:off x="4870401" y="2484669"/>
            <a:ext cx="154616" cy="298990"/>
            <a:chOff x="7903191" y="3892013"/>
            <a:chExt cx="119781" cy="299267"/>
          </a:xfrm>
        </p:grpSpPr>
        <p:cxnSp>
          <p:nvCxnSpPr>
            <p:cNvPr id="168" name="Straight Connector 167"/>
            <p:cNvCxnSpPr/>
            <p:nvPr/>
          </p:nvCxnSpPr>
          <p:spPr>
            <a:xfrm rot="16200000" flipH="1">
              <a:off x="7873401" y="4101910"/>
              <a:ext cx="119160" cy="59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 flipH="1" flipV="1">
              <a:off x="7845465" y="4009941"/>
              <a:ext cx="295436" cy="59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loud Callout 2"/>
          <p:cNvSpPr/>
          <p:nvPr/>
        </p:nvSpPr>
        <p:spPr>
          <a:xfrm>
            <a:off x="2401571" y="2986396"/>
            <a:ext cx="3576819" cy="1470338"/>
          </a:xfrm>
          <a:prstGeom prst="cloudCallout">
            <a:avLst>
              <a:gd name="adj1" fmla="val -3901"/>
              <a:gd name="adj2" fmla="val -8509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150" y="3345404"/>
            <a:ext cx="2872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If we find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DEC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we will get the required</a:t>
            </a:r>
            <a:endParaRPr lang="en-IN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047484" y="3138800"/>
            <a:ext cx="3592738" cy="1241671"/>
          </a:xfrm>
          <a:prstGeom prst="cloudCallout">
            <a:avLst>
              <a:gd name="adj1" fmla="val 44209"/>
              <a:gd name="adj2" fmla="val -119817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7254339" y="1033772"/>
            <a:ext cx="1567543" cy="135911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073900" y="2381149"/>
            <a:ext cx="17526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62626" y="3370817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DEA  =  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DEC</a:t>
            </a:r>
            <a:endParaRPr lang="en-US" b="1" dirty="0">
              <a:solidFill>
                <a:srgbClr val="FFFF00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961398" y="3717205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[ A – C – E ]</a:t>
            </a:r>
            <a:endParaRPr lang="en-US" b="1" dirty="0">
              <a:solidFill>
                <a:prstClr val="white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58851" y="6350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effectLst>
                  <a:glow rad="88900">
                    <a:srgbClr val="FF0000">
                      <a:alpha val="32000"/>
                    </a:srgbClr>
                  </a:glow>
                </a:effectLst>
              </a:rPr>
              <a:t>Ex . :  6.3  - 3</a:t>
            </a:r>
            <a:endParaRPr lang="en-US" b="1" dirty="0">
              <a:effectLst>
                <a:glow rad="88900">
                  <a:srgbClr val="FF0000">
                    <a:alpha val="32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51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450" decel="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500"/>
                            </p:stCondLst>
                            <p:childTnLst>
                              <p:par>
                                <p:cTn id="3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2000"/>
                            </p:stCondLst>
                            <p:childTnLst>
                              <p:par>
                                <p:cTn id="3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500"/>
                            </p:stCondLst>
                            <p:childTnLst>
                              <p:par>
                                <p:cTn id="3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2000"/>
                            </p:stCondLst>
                            <p:childTnLst>
                              <p:par>
                                <p:cTn id="3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2500"/>
                            </p:stCondLst>
                            <p:childTnLst>
                              <p:par>
                                <p:cTn id="3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23457E-6 L -0.48785 -0.1963 " pathEditMode="relative" rAng="0" ptsTypes="AA">
                                      <p:cBhvr>
                                        <p:cTn id="42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92" y="-9815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8214E-7 L -0.49583 -0.19747 " pathEditMode="relative" rAng="0" ptsTypes="AA">
                                      <p:cBhvr>
                                        <p:cTn id="430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92" y="-9873"/>
                                    </p:animMotion>
                                  </p:childTnLst>
                                </p:cTn>
                              </p:par>
                              <p:par>
                                <p:cTn id="43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26504E-6 L -0.50313 -0.19839 " pathEditMode="relative" rAng="0" ptsTypes="AA">
                                      <p:cBhvr>
                                        <p:cTn id="43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56" y="-9935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4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6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8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500"/>
                            </p:stCondLst>
                            <p:childTnLst>
                              <p:par>
                                <p:cTn id="4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93827E-6 L -0.43212 0.22593 " pathEditMode="relative" rAng="0" ptsTypes="AA">
                                      <p:cBhvr>
                                        <p:cTn id="481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500"/>
                            </p:stCondLst>
                            <p:childTnLst>
                              <p:par>
                                <p:cTn id="5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500"/>
                            </p:stCondLst>
                            <p:childTnLst>
                              <p:par>
                                <p:cTn id="5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6.17284E-7 L 0.48975 -0.09784 " pathEditMode="relative" rAng="0" ptsTypes="AA">
                                      <p:cBhvr>
                                        <p:cTn id="56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79" y="-4907"/>
                                    </p:animMotion>
                                  </p:childTnLst>
                                </p:cTn>
                              </p:par>
                              <p:par>
                                <p:cTn id="5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500"/>
                            </p:stCondLst>
                            <p:childTnLst>
                              <p:par>
                                <p:cTn id="5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1000"/>
                            </p:stCondLst>
                            <p:childTnLst>
                              <p:par>
                                <p:cTn id="5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1500"/>
                            </p:stCondLst>
                            <p:childTnLst>
                              <p:par>
                                <p:cTn id="5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00"/>
                            </p:stCondLst>
                            <p:childTnLst>
                              <p:par>
                                <p:cTn id="6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5 L -0.61597 0.28386 " pathEditMode="relative" rAng="0" ptsTypes="AA">
                                      <p:cBhvr>
                                        <p:cTn id="658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99" y="139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70102E-7 L -0.48281 0.28787 " pathEditMode="relative" rAng="0" ptsTypes="AA">
                                      <p:cBhvr>
                                        <p:cTn id="66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49" y="143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500"/>
                            </p:stCondLst>
                            <p:childTnLst>
                              <p:par>
                                <p:cTn id="7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4" fill="hold">
                            <p:stCondLst>
                              <p:cond delay="500"/>
                            </p:stCondLst>
                            <p:childTnLst>
                              <p:par>
                                <p:cTn id="7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500"/>
                            </p:stCondLst>
                            <p:childTnLst>
                              <p:par>
                                <p:cTn id="7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2000"/>
                            </p:stCondLst>
                            <p:childTnLst>
                              <p:par>
                                <p:cTn id="78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0" fill="hold">
                            <p:stCondLst>
                              <p:cond delay="500"/>
                            </p:stCondLst>
                            <p:childTnLst>
                              <p:par>
                                <p:cTn id="7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33" grpId="0" animBg="1"/>
      <p:bldP spid="133" grpId="1" animBg="1"/>
      <p:bldP spid="124" grpId="0" animBg="1"/>
      <p:bldP spid="124" grpId="1" animBg="1"/>
      <p:bldP spid="101" grpId="0" animBg="1"/>
      <p:bldP spid="101" grpId="1" animBg="1"/>
      <p:bldP spid="102" grpId="0" animBg="1"/>
      <p:bldP spid="102" grpId="1" animBg="1"/>
      <p:bldP spid="122" grpId="0" animBg="1"/>
      <p:bldP spid="122" grpId="1" animBg="1"/>
      <p:bldP spid="158" grpId="0" animBg="1"/>
      <p:bldP spid="123" grpId="0" animBg="1"/>
      <p:bldP spid="123" grpId="1" animBg="1"/>
      <p:bldP spid="134" grpId="0" animBg="1"/>
      <p:bldP spid="134" grpId="1" animBg="1"/>
      <p:bldP spid="134" grpId="2" animBg="1"/>
      <p:bldP spid="134" grpId="3" animBg="1"/>
      <p:bldP spid="134" grpId="4" animBg="1"/>
      <p:bldP spid="91" grpId="0" animBg="1"/>
      <p:bldP spid="4" grpId="0"/>
      <p:bldP spid="10" grpId="0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/>
      <p:bldP spid="36" grpId="0"/>
      <p:bldP spid="38" grpId="0"/>
      <p:bldP spid="39" grpId="0"/>
      <p:bldP spid="46" grpId="0"/>
      <p:bldP spid="47" grpId="0"/>
      <p:bldP spid="48" grpId="0"/>
      <p:bldP spid="49" grpId="0"/>
      <p:bldP spid="50" grpId="0"/>
      <p:bldP spid="56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0" grpId="0"/>
      <p:bldP spid="72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7" grpId="0"/>
      <p:bldP spid="88" grpId="0"/>
      <p:bldP spid="89" grpId="0"/>
      <p:bldP spid="90" grpId="0"/>
      <p:bldP spid="9" grpId="0"/>
      <p:bldP spid="9" grpId="1"/>
      <p:bldP spid="14" grpId="0"/>
      <p:bldP spid="14" grpId="1"/>
      <p:bldP spid="16" grpId="0"/>
      <p:bldP spid="16" grpId="1"/>
      <p:bldP spid="17" grpId="0"/>
      <p:bldP spid="17" grpId="1"/>
      <p:bldP spid="103" grpId="0" animBg="1"/>
      <p:bldP spid="103" grpId="1" animBg="1"/>
      <p:bldP spid="104" grpId="0"/>
      <p:bldP spid="104" grpId="1"/>
      <p:bldP spid="105" grpId="0"/>
      <p:bldP spid="105" grpId="1"/>
      <p:bldP spid="106" grpId="0"/>
      <p:bldP spid="106" grpId="1"/>
      <p:bldP spid="111" grpId="0" animBg="1"/>
      <p:bldP spid="111" grpId="1" animBg="1"/>
      <p:bldP spid="112" grpId="0"/>
      <p:bldP spid="112" grpId="1"/>
      <p:bldP spid="113" grpId="0" animBg="1"/>
      <p:bldP spid="113" grpId="1" animBg="1"/>
      <p:bldP spid="114" grpId="0"/>
      <p:bldP spid="114" grpId="1"/>
      <p:bldP spid="115" grpId="0"/>
      <p:bldP spid="115" grpId="1"/>
      <p:bldP spid="116" grpId="0"/>
      <p:bldP spid="116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5" grpId="0" animBg="1"/>
      <p:bldP spid="125" grpId="1" animBg="1"/>
      <p:bldP spid="126" grpId="0" animBg="1"/>
      <p:bldP spid="126" grpId="1" animBg="1"/>
      <p:bldP spid="127" grpId="0"/>
      <p:bldP spid="127" grpId="1"/>
      <p:bldP spid="131" grpId="0" animBg="1"/>
      <p:bldP spid="131" grpId="1" animBg="1"/>
      <p:bldP spid="132" grpId="0"/>
      <p:bldP spid="132" grpId="1"/>
      <p:bldP spid="135" grpId="0"/>
      <p:bldP spid="135" grpId="1"/>
      <p:bldP spid="117" grpId="0"/>
      <p:bldP spid="117" grpId="1"/>
      <p:bldP spid="136" grpId="0" animBg="1"/>
      <p:bldP spid="136" grpId="1" animBg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1" grpId="1"/>
      <p:bldP spid="141" grpId="2"/>
      <p:bldP spid="142" grpId="0"/>
      <p:bldP spid="142" grpId="1"/>
      <p:bldP spid="142" grpId="2"/>
      <p:bldP spid="143" grpId="0"/>
      <p:bldP spid="143" grpId="1"/>
      <p:bldP spid="143" grpId="2"/>
      <p:bldP spid="144" grpId="0"/>
      <p:bldP spid="146" grpId="0"/>
      <p:bldP spid="147" grpId="0"/>
      <p:bldP spid="156" grpId="0"/>
      <p:bldP spid="156" grpId="1"/>
      <p:bldP spid="159" grpId="0"/>
      <p:bldP spid="159" grpId="1"/>
      <p:bldP spid="160" grpId="0"/>
      <p:bldP spid="160" grpId="1"/>
      <p:bldP spid="164" grpId="0"/>
      <p:bldP spid="164" grpId="1"/>
      <p:bldP spid="165" grpId="0"/>
      <p:bldP spid="165" grpId="1"/>
      <p:bldP spid="166" grpId="0" animBg="1"/>
      <p:bldP spid="166" grpId="1" animBg="1"/>
      <p:bldP spid="167" grpId="0" animBg="1"/>
      <p:bldP spid="167" grpId="1" animBg="1"/>
      <p:bldP spid="3" grpId="0" animBg="1"/>
      <p:bldP spid="3" grpId="1" animBg="1"/>
      <p:bldP spid="5" grpId="0"/>
      <p:bldP spid="5" grpId="1"/>
      <p:bldP spid="7" grpId="0" animBg="1"/>
      <p:bldP spid="7" grpId="1" animBg="1"/>
      <p:bldP spid="12" grpId="0"/>
      <p:bldP spid="12" grpId="1"/>
      <p:bldP spid="149" grpId="0"/>
      <p:bldP spid="1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23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6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e 24"/>
          <p:cNvSpPr/>
          <p:nvPr/>
        </p:nvSpPr>
        <p:spPr>
          <a:xfrm rot="2646416">
            <a:off x="6196925" y="1232053"/>
            <a:ext cx="336190" cy="299660"/>
          </a:xfrm>
          <a:prstGeom prst="pie">
            <a:avLst>
              <a:gd name="adj1" fmla="val 61862"/>
              <a:gd name="adj2" fmla="val 541386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3" name="Pie 152"/>
          <p:cNvSpPr/>
          <p:nvPr/>
        </p:nvSpPr>
        <p:spPr>
          <a:xfrm rot="8151568">
            <a:off x="6821557" y="1873376"/>
            <a:ext cx="609600" cy="543365"/>
          </a:xfrm>
          <a:prstGeom prst="pie">
            <a:avLst>
              <a:gd name="adj1" fmla="val 2713965"/>
              <a:gd name="adj2" fmla="val 5413860"/>
            </a:avLst>
          </a:prstGeom>
          <a:solidFill>
            <a:srgbClr val="FFFF6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6" name="Pie 145"/>
          <p:cNvSpPr/>
          <p:nvPr/>
        </p:nvSpPr>
        <p:spPr>
          <a:xfrm rot="18899962">
            <a:off x="6829459" y="1873124"/>
            <a:ext cx="609036" cy="543868"/>
          </a:xfrm>
          <a:prstGeom prst="pie">
            <a:avLst>
              <a:gd name="adj1" fmla="val 2713965"/>
              <a:gd name="adj2" fmla="val 5413860"/>
            </a:avLst>
          </a:prstGeom>
          <a:solidFill>
            <a:srgbClr val="FFFF6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ie 14"/>
          <p:cNvSpPr/>
          <p:nvPr/>
        </p:nvSpPr>
        <p:spPr>
          <a:xfrm>
            <a:off x="7619971" y="2633847"/>
            <a:ext cx="419100" cy="418712"/>
          </a:xfrm>
          <a:prstGeom prst="pie">
            <a:avLst>
              <a:gd name="adj1" fmla="val 13469763"/>
              <a:gd name="adj2" fmla="val 18743846"/>
            </a:avLst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 rot="16200000">
            <a:off x="5319161" y="1876205"/>
            <a:ext cx="609036" cy="543868"/>
          </a:xfrm>
          <a:prstGeom prst="pie">
            <a:avLst>
              <a:gd name="adj1" fmla="val 2621246"/>
              <a:gd name="adj2" fmla="val 541386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Pie 25"/>
          <p:cNvSpPr/>
          <p:nvPr/>
        </p:nvSpPr>
        <p:spPr>
          <a:xfrm rot="5400000">
            <a:off x="8148672" y="1882640"/>
            <a:ext cx="609036" cy="543868"/>
          </a:xfrm>
          <a:prstGeom prst="pie">
            <a:avLst>
              <a:gd name="adj1" fmla="val 2600673"/>
              <a:gd name="adj2" fmla="val 541386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262010" y="2891438"/>
            <a:ext cx="1385081" cy="303754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283566" y="2215546"/>
            <a:ext cx="1357789" cy="309860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5111" y="301316"/>
            <a:ext cx="6602764" cy="370288"/>
            <a:chOff x="423383" y="82427"/>
            <a:chExt cx="6602764" cy="370632"/>
          </a:xfrm>
        </p:grpSpPr>
        <p:sp>
          <p:nvSpPr>
            <p:cNvPr id="6" name="Rectangle 5"/>
            <p:cNvSpPr/>
            <p:nvPr/>
          </p:nvSpPr>
          <p:spPr>
            <a:xfrm>
              <a:off x="423383" y="83384"/>
              <a:ext cx="1290738" cy="369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In figure,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43556" y="82427"/>
              <a:ext cx="5482591" cy="369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FFFF"/>
                  </a:solidFill>
                  <a:latin typeface="Bookman Old Style" pitchFamily="18" charset="0"/>
                </a:rPr>
                <a:t>if lines PQ and RS intersect at point T</a:t>
              </a:r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,</a:t>
              </a:r>
              <a:r>
                <a:rPr lang="en-US" b="1" dirty="0">
                  <a:solidFill>
                    <a:srgbClr val="00FFFF"/>
                  </a:solidFill>
                </a:rPr>
                <a:t> </a:t>
              </a:r>
              <a:r>
                <a:rPr lang="en-US" b="1" dirty="0" smtClean="0">
                  <a:solidFill>
                    <a:srgbClr val="00FFFF"/>
                  </a:solidFill>
                  <a:latin typeface="Bookman Old Style" pitchFamily="18" charset="0"/>
                </a:rPr>
                <a:t>such</a:t>
              </a:r>
              <a:endParaRPr lang="en-US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50822" y="613925"/>
            <a:ext cx="7083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that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PRT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= 40º,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RPT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95º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and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TSQ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= 75º, find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SQT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618449" y="2149564"/>
            <a:ext cx="28346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621624" y="1379716"/>
            <a:ext cx="742950" cy="76984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61399" y="1379724"/>
            <a:ext cx="1466850" cy="14654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825074" y="2147363"/>
            <a:ext cx="628650" cy="70419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66615" y="1885268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Bookman Old Style" pitchFamily="18" charset="0"/>
              </a:rPr>
              <a:t>40</a:t>
            </a:r>
            <a:r>
              <a:rPr lang="en-US" sz="12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endParaRPr lang="en-US" sz="12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63167" y="149688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Bookman Old Style" pitchFamily="18" charset="0"/>
              </a:rPr>
              <a:t>95</a:t>
            </a:r>
            <a:r>
              <a:rPr lang="en-US" sz="12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endParaRPr lang="en-US" sz="12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49981" y="213089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75</a:t>
            </a:r>
            <a:r>
              <a:rPr lang="en-US" sz="14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6471" y="2105122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T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6375" y="109770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5079" y="197344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76923" y="27854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27771" y="1954925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6752" y="86159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76039" y="1028458"/>
            <a:ext cx="37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In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41464" y="1028458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PRT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96727" y="1028458"/>
            <a:ext cx="105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, we have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37296" y="1335994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PRT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369542" y="1323106"/>
            <a:ext cx="843327" cy="323724"/>
            <a:chOff x="1521942" y="1019066"/>
            <a:chExt cx="843327" cy="324021"/>
          </a:xfrm>
        </p:grpSpPr>
        <p:sp>
          <p:nvSpPr>
            <p:cNvPr id="42" name="TextBox 41"/>
            <p:cNvSpPr txBox="1"/>
            <p:nvPr/>
          </p:nvSpPr>
          <p:spPr>
            <a:xfrm>
              <a:off x="1521942" y="1035027"/>
              <a:ext cx="274434" cy="308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sym typeface="Symbol"/>
                </a:rPr>
                <a:t>+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59627" y="1019066"/>
              <a:ext cx="705642" cy="308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RTP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179509" y="1321434"/>
            <a:ext cx="845386" cy="317845"/>
            <a:chOff x="2331908" y="1017397"/>
            <a:chExt cx="845386" cy="318141"/>
          </a:xfrm>
        </p:grpSpPr>
        <p:sp>
          <p:nvSpPr>
            <p:cNvPr id="45" name="TextBox 44"/>
            <p:cNvSpPr txBox="1"/>
            <p:nvPr/>
          </p:nvSpPr>
          <p:spPr>
            <a:xfrm>
              <a:off x="2331908" y="1027475"/>
              <a:ext cx="274434" cy="308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sym typeface="Symbol"/>
                </a:rPr>
                <a:t>+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71652" y="1017397"/>
              <a:ext cx="705642" cy="3080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TPR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967698" y="1306124"/>
            <a:ext cx="746919" cy="307778"/>
            <a:chOff x="3120081" y="1002074"/>
            <a:chExt cx="746919" cy="308063"/>
          </a:xfrm>
        </p:grpSpPr>
        <p:sp>
          <p:nvSpPr>
            <p:cNvPr id="48" name="TextBox 47"/>
            <p:cNvSpPr txBox="1"/>
            <p:nvPr/>
          </p:nvSpPr>
          <p:spPr>
            <a:xfrm>
              <a:off x="3120081" y="1002075"/>
              <a:ext cx="274434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sym typeface="Symbol"/>
                </a:rPr>
                <a:t>=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7920" y="1002074"/>
              <a:ext cx="619080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180</a:t>
              </a:r>
              <a:r>
                <a:rPr lang="en-US" sz="14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4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3553916" y="1278007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  <a:latin typeface="Bookman Old Style" pitchFamily="18" charset="0"/>
              </a:rPr>
              <a:t>[Angle sum property]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7200" y="162958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35216" y="1629585"/>
            <a:ext cx="843327" cy="307778"/>
            <a:chOff x="1787616" y="1351094"/>
            <a:chExt cx="843327" cy="308063"/>
          </a:xfrm>
        </p:grpSpPr>
        <p:sp>
          <p:nvSpPr>
            <p:cNvPr id="55" name="TextBox 54"/>
            <p:cNvSpPr txBox="1"/>
            <p:nvPr/>
          </p:nvSpPr>
          <p:spPr>
            <a:xfrm>
              <a:off x="1787616" y="1351095"/>
              <a:ext cx="274434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sym typeface="Symbol"/>
                </a:rPr>
                <a:t>+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925301" y="1351094"/>
              <a:ext cx="705642" cy="30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RTP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443124" y="162958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sym typeface="Symbol"/>
              </a:rPr>
              <a:t>+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2967685" y="1629585"/>
            <a:ext cx="742803" cy="307778"/>
            <a:chOff x="3120081" y="1351094"/>
            <a:chExt cx="742803" cy="308063"/>
          </a:xfrm>
        </p:grpSpPr>
        <p:sp>
          <p:nvSpPr>
            <p:cNvPr id="59" name="TextBox 58"/>
            <p:cNvSpPr txBox="1"/>
            <p:nvPr/>
          </p:nvSpPr>
          <p:spPr>
            <a:xfrm>
              <a:off x="3120081" y="1351095"/>
              <a:ext cx="274434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sym typeface="Symbol"/>
                </a:rPr>
                <a:t>=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43804" y="1351094"/>
              <a:ext cx="619080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180</a:t>
              </a:r>
              <a:r>
                <a:rPr lang="en-US" sz="14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4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57200" y="194870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85544" y="1910608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RTP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967685" y="1910606"/>
            <a:ext cx="742803" cy="307778"/>
            <a:chOff x="3120081" y="1645252"/>
            <a:chExt cx="742803" cy="308063"/>
          </a:xfrm>
        </p:grpSpPr>
        <p:sp>
          <p:nvSpPr>
            <p:cNvPr id="63" name="TextBox 62"/>
            <p:cNvSpPr txBox="1"/>
            <p:nvPr/>
          </p:nvSpPr>
          <p:spPr>
            <a:xfrm>
              <a:off x="3120081" y="1645253"/>
              <a:ext cx="274434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sym typeface="Symbol"/>
                </a:rPr>
                <a:t>=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43804" y="1645252"/>
              <a:ext cx="619080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180</a:t>
              </a:r>
              <a:r>
                <a:rPr lang="en-US" sz="14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4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634944" y="1910606"/>
            <a:ext cx="593305" cy="307778"/>
            <a:chOff x="3787344" y="1645252"/>
            <a:chExt cx="593305" cy="308063"/>
          </a:xfrm>
        </p:grpSpPr>
        <p:sp>
          <p:nvSpPr>
            <p:cNvPr id="65" name="TextBox 64"/>
            <p:cNvSpPr txBox="1"/>
            <p:nvPr/>
          </p:nvSpPr>
          <p:spPr>
            <a:xfrm>
              <a:off x="3787344" y="1645253"/>
              <a:ext cx="239168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sym typeface="Symbol"/>
                </a:rPr>
                <a:t>-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0191" y="1645252"/>
              <a:ext cx="500458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4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r>
                <a:rPr lang="en-US" sz="14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4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131467" y="1910606"/>
            <a:ext cx="588838" cy="307778"/>
            <a:chOff x="4283850" y="1645252"/>
            <a:chExt cx="588838" cy="308063"/>
          </a:xfrm>
        </p:grpSpPr>
        <p:sp>
          <p:nvSpPr>
            <p:cNvPr id="67" name="TextBox 66"/>
            <p:cNvSpPr txBox="1"/>
            <p:nvPr/>
          </p:nvSpPr>
          <p:spPr>
            <a:xfrm>
              <a:off x="4283850" y="1645253"/>
              <a:ext cx="239168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sym typeface="Symbol"/>
                </a:rPr>
                <a:t>-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72230" y="1645252"/>
              <a:ext cx="500458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95</a:t>
              </a:r>
              <a:r>
                <a:rPr lang="en-US" sz="14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4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967681" y="2203216"/>
            <a:ext cx="657133" cy="307779"/>
            <a:chOff x="3120081" y="1899997"/>
            <a:chExt cx="657133" cy="308064"/>
          </a:xfrm>
        </p:grpSpPr>
        <p:sp>
          <p:nvSpPr>
            <p:cNvPr id="69" name="TextBox 68"/>
            <p:cNvSpPr txBox="1"/>
            <p:nvPr/>
          </p:nvSpPr>
          <p:spPr>
            <a:xfrm>
              <a:off x="3120081" y="1899999"/>
              <a:ext cx="274434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sym typeface="Symbol"/>
                </a:rPr>
                <a:t>=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276756" y="1899997"/>
              <a:ext cx="500458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45</a:t>
              </a:r>
              <a:r>
                <a:rPr lang="en-US" sz="14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4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3795240" y="2515443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  <a:latin typeface="Bookman Old Style" pitchFamily="18" charset="0"/>
              </a:rPr>
              <a:t>[Vertically opposite angles]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7200" y="286636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67483" y="2881677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STQ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2967681" y="2881672"/>
            <a:ext cx="655075" cy="307779"/>
            <a:chOff x="3120081" y="2563760"/>
            <a:chExt cx="655075" cy="308064"/>
          </a:xfrm>
        </p:grpSpPr>
        <p:sp>
          <p:nvSpPr>
            <p:cNvPr id="80" name="TextBox 79"/>
            <p:cNvSpPr txBox="1"/>
            <p:nvPr/>
          </p:nvSpPr>
          <p:spPr>
            <a:xfrm>
              <a:off x="3120081" y="2563762"/>
              <a:ext cx="274434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sym typeface="Symbol"/>
                </a:rPr>
                <a:t>=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74698" y="2563760"/>
              <a:ext cx="500458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45</a:t>
              </a:r>
              <a:r>
                <a:rPr lang="en-US" sz="14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4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795240" y="2844358"/>
            <a:ext cx="2971800" cy="413192"/>
            <a:chOff x="3966690" y="1973316"/>
            <a:chExt cx="2971800" cy="413575"/>
          </a:xfrm>
        </p:grpSpPr>
        <p:sp>
          <p:nvSpPr>
            <p:cNvPr id="84" name="Rectangle 83"/>
            <p:cNvSpPr/>
            <p:nvPr/>
          </p:nvSpPr>
          <p:spPr>
            <a:xfrm>
              <a:off x="3966690" y="1973316"/>
              <a:ext cx="2971800" cy="369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FF0066"/>
                  </a:solidFill>
                  <a:latin typeface="Bookman Old Style" pitchFamily="18" charset="0"/>
                </a:rPr>
                <a:t>[</a:t>
              </a:r>
              <a:r>
                <a:rPr lang="en-US" b="1" dirty="0">
                  <a:solidFill>
                    <a:srgbClr val="FF0066"/>
                  </a:solidFill>
                  <a:latin typeface="Bookman Old Style" pitchFamily="18" charset="0"/>
                </a:rPr>
                <a:t> </a:t>
              </a:r>
              <a:r>
                <a:rPr lang="en-US" b="1" dirty="0" smtClean="0">
                  <a:solidFill>
                    <a:srgbClr val="FF0066"/>
                  </a:solidFill>
                  <a:latin typeface="Bookman Old Style" pitchFamily="18" charset="0"/>
                </a:rPr>
                <a:t>  </a:t>
              </a:r>
              <a:r>
                <a:rPr lang="en-US" b="1" dirty="0" smtClean="0">
                  <a:solidFill>
                    <a:srgbClr val="FF0066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srgbClr val="FF0066"/>
                  </a:solidFill>
                  <a:latin typeface="Bookman Old Style" pitchFamily="18" charset="0"/>
                </a:rPr>
                <a:t>RTP </a:t>
              </a:r>
              <a:r>
                <a:rPr lang="en-US" b="1" dirty="0">
                  <a:solidFill>
                    <a:srgbClr val="FF0066"/>
                  </a:solidFill>
                  <a:latin typeface="Bookman Old Style" pitchFamily="18" charset="0"/>
                </a:rPr>
                <a:t>= 45º (proved</a:t>
              </a:r>
              <a:r>
                <a:rPr lang="en-US" b="1" dirty="0" smtClean="0">
                  <a:solidFill>
                    <a:srgbClr val="FF0066"/>
                  </a:solidFill>
                  <a:latin typeface="Bookman Old Style" pitchFamily="18" charset="0"/>
                </a:rPr>
                <a:t>)]</a:t>
              </a:r>
              <a:endParaRPr lang="en-US" b="1" dirty="0">
                <a:solidFill>
                  <a:srgbClr val="FF0066"/>
                </a:solidFill>
                <a:latin typeface="Bookman Old Style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0800000">
              <a:off x="4042716" y="2017217"/>
              <a:ext cx="383438" cy="369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66"/>
                  </a:solidFill>
                  <a:sym typeface="Symbol"/>
                </a:rPr>
                <a:t></a:t>
              </a:r>
              <a:endParaRPr lang="en-US" b="1" dirty="0">
                <a:solidFill>
                  <a:srgbClr val="FF0066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125753" y="3152512"/>
            <a:ext cx="1904048" cy="317054"/>
            <a:chOff x="1125753" y="3000434"/>
            <a:chExt cx="1904048" cy="317346"/>
          </a:xfrm>
        </p:grpSpPr>
        <p:sp>
          <p:nvSpPr>
            <p:cNvPr id="87" name="Rectangle 86"/>
            <p:cNvSpPr/>
            <p:nvPr/>
          </p:nvSpPr>
          <p:spPr>
            <a:xfrm>
              <a:off x="1125753" y="3003873"/>
              <a:ext cx="378630" cy="308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In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82328" y="3009719"/>
              <a:ext cx="683200" cy="308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TQS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76307" y="3000434"/>
              <a:ext cx="1053494" cy="308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, we have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1038241" y="3451677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SQT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1765470" y="3451677"/>
            <a:ext cx="865688" cy="307777"/>
            <a:chOff x="1765470" y="3264050"/>
            <a:chExt cx="865688" cy="308062"/>
          </a:xfrm>
        </p:grpSpPr>
        <p:sp>
          <p:nvSpPr>
            <p:cNvPr id="93" name="TextBox 92"/>
            <p:cNvSpPr txBox="1"/>
            <p:nvPr/>
          </p:nvSpPr>
          <p:spPr>
            <a:xfrm>
              <a:off x="1765470" y="3264050"/>
              <a:ext cx="292068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+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920707" y="3264050"/>
              <a:ext cx="710451" cy="30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STQ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2651644" y="3451677"/>
            <a:ext cx="875213" cy="307777"/>
            <a:chOff x="2651627" y="3264050"/>
            <a:chExt cx="875213" cy="308062"/>
          </a:xfrm>
        </p:grpSpPr>
        <p:sp>
          <p:nvSpPr>
            <p:cNvPr id="95" name="TextBox 94"/>
            <p:cNvSpPr txBox="1"/>
            <p:nvPr/>
          </p:nvSpPr>
          <p:spPr>
            <a:xfrm>
              <a:off x="2651627" y="3264050"/>
              <a:ext cx="292068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+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816389" y="3264050"/>
              <a:ext cx="710451" cy="30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T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SQ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601228" y="3451675"/>
            <a:ext cx="746919" cy="307780"/>
            <a:chOff x="3601221" y="3236586"/>
            <a:chExt cx="746919" cy="308065"/>
          </a:xfrm>
        </p:grpSpPr>
        <p:sp>
          <p:nvSpPr>
            <p:cNvPr id="97" name="TextBox 96"/>
            <p:cNvSpPr txBox="1"/>
            <p:nvPr/>
          </p:nvSpPr>
          <p:spPr>
            <a:xfrm>
              <a:off x="3601221" y="3236589"/>
              <a:ext cx="274434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sym typeface="Symbol"/>
                </a:rPr>
                <a:t>=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29060" y="3236586"/>
              <a:ext cx="619080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180</a:t>
              </a:r>
              <a:r>
                <a:rPr lang="en-US" sz="14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4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57200" y="3737881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419237" y="3737881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SQT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195982" y="37378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sym typeface="Symbol"/>
              </a:rPr>
              <a:t>+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927263" y="37378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sym typeface="Symbol"/>
              </a:rPr>
              <a:t>+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3599180" y="3737879"/>
            <a:ext cx="746919" cy="307780"/>
            <a:chOff x="3599163" y="3575115"/>
            <a:chExt cx="746919" cy="308065"/>
          </a:xfrm>
        </p:grpSpPr>
        <p:sp>
          <p:nvSpPr>
            <p:cNvPr id="105" name="TextBox 104"/>
            <p:cNvSpPr txBox="1"/>
            <p:nvPr/>
          </p:nvSpPr>
          <p:spPr>
            <a:xfrm>
              <a:off x="3599163" y="3575118"/>
              <a:ext cx="274434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sym typeface="Symbol"/>
                </a:rPr>
                <a:t>=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27002" y="3575115"/>
              <a:ext cx="619080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180</a:t>
              </a:r>
              <a:r>
                <a:rPr lang="en-US" sz="14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4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4430216" y="3420899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  <a:latin typeface="Bookman Old Style" pitchFamily="18" charset="0"/>
              </a:rPr>
              <a:t>[Angle sum property]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4431183" y="3685173"/>
            <a:ext cx="2971800" cy="413192"/>
            <a:chOff x="3966690" y="1973316"/>
            <a:chExt cx="2971800" cy="413575"/>
          </a:xfrm>
        </p:grpSpPr>
        <p:sp>
          <p:nvSpPr>
            <p:cNvPr id="109" name="Rectangle 108"/>
            <p:cNvSpPr/>
            <p:nvPr/>
          </p:nvSpPr>
          <p:spPr>
            <a:xfrm>
              <a:off x="3966690" y="1973316"/>
              <a:ext cx="2971800" cy="369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FF0066"/>
                  </a:solidFill>
                  <a:latin typeface="Bookman Old Style" pitchFamily="18" charset="0"/>
                </a:rPr>
                <a:t>[</a:t>
              </a:r>
              <a:r>
                <a:rPr lang="en-US" b="1" dirty="0">
                  <a:solidFill>
                    <a:srgbClr val="FF0066"/>
                  </a:solidFill>
                  <a:latin typeface="Bookman Old Style" pitchFamily="18" charset="0"/>
                </a:rPr>
                <a:t> </a:t>
              </a:r>
              <a:r>
                <a:rPr lang="en-US" b="1" dirty="0" smtClean="0">
                  <a:solidFill>
                    <a:srgbClr val="FF0066"/>
                  </a:solidFill>
                  <a:latin typeface="Bookman Old Style" pitchFamily="18" charset="0"/>
                </a:rPr>
                <a:t>  </a:t>
              </a:r>
              <a:r>
                <a:rPr lang="en-US" b="1" dirty="0" smtClean="0">
                  <a:solidFill>
                    <a:srgbClr val="FF0066"/>
                  </a:solidFill>
                  <a:latin typeface="Bookman Old Style" pitchFamily="18" charset="0"/>
                  <a:sym typeface="Symbol"/>
                </a:rPr>
                <a:t>STQ</a:t>
              </a:r>
              <a:r>
                <a:rPr lang="en-US" b="1" dirty="0" smtClean="0">
                  <a:solidFill>
                    <a:srgbClr val="FF0066"/>
                  </a:solidFill>
                  <a:latin typeface="Bookman Old Style" pitchFamily="18" charset="0"/>
                </a:rPr>
                <a:t> </a:t>
              </a:r>
              <a:r>
                <a:rPr lang="en-US" b="1" dirty="0">
                  <a:solidFill>
                    <a:srgbClr val="FF0066"/>
                  </a:solidFill>
                  <a:latin typeface="Bookman Old Style" pitchFamily="18" charset="0"/>
                </a:rPr>
                <a:t>= 45º (proved</a:t>
              </a:r>
              <a:r>
                <a:rPr lang="en-US" b="1" dirty="0" smtClean="0">
                  <a:solidFill>
                    <a:srgbClr val="FF0066"/>
                  </a:solidFill>
                  <a:latin typeface="Bookman Old Style" pitchFamily="18" charset="0"/>
                </a:rPr>
                <a:t>)]</a:t>
              </a:r>
              <a:endParaRPr lang="en-US" b="1" dirty="0">
                <a:solidFill>
                  <a:srgbClr val="FF0066"/>
                </a:solidFill>
                <a:latin typeface="Bookman Old Style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 rot="10800000">
              <a:off x="4042716" y="2017217"/>
              <a:ext cx="383438" cy="369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66"/>
                  </a:solidFill>
                  <a:sym typeface="Symbol"/>
                </a:rPr>
                <a:t></a:t>
              </a:r>
              <a:endParaRPr lang="en-US" b="1" dirty="0">
                <a:solidFill>
                  <a:srgbClr val="FF0066"/>
                </a:solidFill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457200" y="4037850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86347" y="4009275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SQT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3599180" y="4009273"/>
            <a:ext cx="746919" cy="307781"/>
            <a:chOff x="3599163" y="3946249"/>
            <a:chExt cx="746919" cy="308066"/>
          </a:xfrm>
        </p:grpSpPr>
        <p:sp>
          <p:nvSpPr>
            <p:cNvPr id="113" name="TextBox 112"/>
            <p:cNvSpPr txBox="1"/>
            <p:nvPr/>
          </p:nvSpPr>
          <p:spPr>
            <a:xfrm>
              <a:off x="3599163" y="3946253"/>
              <a:ext cx="274434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sym typeface="Symbol"/>
                </a:rPr>
                <a:t>=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727002" y="3946249"/>
              <a:ext cx="619080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180</a:t>
              </a:r>
              <a:r>
                <a:rPr lang="en-US" sz="14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4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4268487" y="4009273"/>
            <a:ext cx="593305" cy="307781"/>
            <a:chOff x="4268487" y="3946249"/>
            <a:chExt cx="593305" cy="308066"/>
          </a:xfrm>
        </p:grpSpPr>
        <p:sp>
          <p:nvSpPr>
            <p:cNvPr id="115" name="TextBox 114"/>
            <p:cNvSpPr txBox="1"/>
            <p:nvPr/>
          </p:nvSpPr>
          <p:spPr>
            <a:xfrm>
              <a:off x="4268487" y="3946253"/>
              <a:ext cx="239168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sym typeface="Symbol"/>
                </a:rPr>
                <a:t>-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361334" y="3946249"/>
              <a:ext cx="500458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4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5</a:t>
              </a:r>
              <a:r>
                <a:rPr lang="en-US" sz="14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4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765010" y="4009273"/>
            <a:ext cx="588838" cy="307781"/>
            <a:chOff x="4764993" y="3946249"/>
            <a:chExt cx="588838" cy="308066"/>
          </a:xfrm>
        </p:grpSpPr>
        <p:sp>
          <p:nvSpPr>
            <p:cNvPr id="117" name="TextBox 116"/>
            <p:cNvSpPr txBox="1"/>
            <p:nvPr/>
          </p:nvSpPr>
          <p:spPr>
            <a:xfrm>
              <a:off x="4764993" y="3946253"/>
              <a:ext cx="239168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sym typeface="Symbol"/>
                </a:rPr>
                <a:t>-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53373" y="3946249"/>
              <a:ext cx="500458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7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5</a:t>
              </a:r>
              <a:r>
                <a:rPr lang="en-US" sz="14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4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599163" y="4273120"/>
            <a:ext cx="661249" cy="307781"/>
            <a:chOff x="3599163" y="4238944"/>
            <a:chExt cx="661249" cy="308066"/>
          </a:xfrm>
        </p:grpSpPr>
        <p:sp>
          <p:nvSpPr>
            <p:cNvPr id="119" name="TextBox 118"/>
            <p:cNvSpPr txBox="1"/>
            <p:nvPr/>
          </p:nvSpPr>
          <p:spPr>
            <a:xfrm>
              <a:off x="3599163" y="4238948"/>
              <a:ext cx="274434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sym typeface="Symbol"/>
                </a:rPr>
                <a:t>=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59954" y="4238944"/>
              <a:ext cx="500458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60</a:t>
              </a:r>
              <a:r>
                <a:rPr lang="en-US" sz="14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4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2331909" y="4544844"/>
            <a:ext cx="1949652" cy="281991"/>
          </a:xfrm>
          <a:prstGeom prst="rect">
            <a:avLst/>
          </a:prstGeom>
          <a:solidFill>
            <a:srgbClr val="FF3399">
              <a:alpha val="5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  <a:p>
            <a:pPr algn="ctr"/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2309440" y="4513730"/>
            <a:ext cx="1957577" cy="318650"/>
            <a:chOff x="2309427" y="4613270"/>
            <a:chExt cx="1957577" cy="318946"/>
          </a:xfrm>
        </p:grpSpPr>
        <p:sp>
          <p:nvSpPr>
            <p:cNvPr id="122" name="Rectangle 121"/>
            <p:cNvSpPr/>
            <p:nvPr/>
          </p:nvSpPr>
          <p:spPr>
            <a:xfrm>
              <a:off x="2309427" y="4619034"/>
              <a:ext cx="827471" cy="30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Hence,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08916" y="4624154"/>
              <a:ext cx="710451" cy="30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SQT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16505" y="4613270"/>
              <a:ext cx="274434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sym typeface="Symbol"/>
                </a:rPr>
                <a:t>=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66546" y="4613270"/>
              <a:ext cx="500458" cy="30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60</a:t>
              </a:r>
              <a:r>
                <a:rPr lang="en-US" sz="14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4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85505" y="302271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In figure,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6883" y="302171"/>
            <a:ext cx="5035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if lines PQ and RS intersect at point 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628960" y="2150206"/>
            <a:ext cx="28346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371910" y="1380366"/>
            <a:ext cx="1466850" cy="14654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27042" y="618640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PRT = 40º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35482" y="618584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RPT = 95º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6093" y="619242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TSQ = 75º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88479" y="618869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find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SQT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684543" y="237438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?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129451" y="2144338"/>
            <a:ext cx="1323655" cy="339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127069" y="2142977"/>
            <a:ext cx="701197" cy="6970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7825074" y="2142128"/>
            <a:ext cx="628650" cy="70419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144619" y="162958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4</a:t>
            </a: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r>
              <a:rPr lang="en-US" sz="14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576132" y="162958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95</a:t>
            </a:r>
            <a:r>
              <a:rPr lang="en-US" sz="14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285544" y="2192322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RTP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472322" y="187508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Bookman Old Style" pitchFamily="18" charset="0"/>
              </a:rPr>
              <a:t>45</a:t>
            </a:r>
            <a:r>
              <a:rPr lang="en-US" sz="12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endParaRPr lang="en-US" sz="12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 flipV="1">
            <a:off x="5618466" y="2139283"/>
            <a:ext cx="1511937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5621624" y="1379716"/>
            <a:ext cx="742950" cy="7698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6361407" y="1379716"/>
            <a:ext cx="776607" cy="77478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095808" y="2105910"/>
            <a:ext cx="75502" cy="75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391320" y="373788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45</a:t>
            </a:r>
            <a:r>
              <a:rPr lang="en-US" sz="1400" b="1" baseline="30000" dirty="0">
                <a:solidFill>
                  <a:schemeClr val="bg1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3101896" y="3737881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7</a:t>
            </a: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5</a:t>
            </a:r>
            <a:r>
              <a:rPr lang="en-US" sz="14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886087" y="4267807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SQT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2251653" y="2529451"/>
            <a:ext cx="1555296" cy="310548"/>
            <a:chOff x="2553210" y="2344830"/>
            <a:chExt cx="1555296" cy="310834"/>
          </a:xfrm>
        </p:grpSpPr>
        <p:sp>
          <p:nvSpPr>
            <p:cNvPr id="200" name="Rectangle 199"/>
            <p:cNvSpPr/>
            <p:nvPr/>
          </p:nvSpPr>
          <p:spPr>
            <a:xfrm>
              <a:off x="2553210" y="2345276"/>
              <a:ext cx="710451" cy="308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STQ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240731" y="2347603"/>
              <a:ext cx="292068" cy="308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402864" y="2344830"/>
              <a:ext cx="705642" cy="308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RTP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3714025" y="133350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</a:rPr>
              <a:t>Ex . :  6.3  - 4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78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5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5" presetClass="emph" presetSubtype="0" repeatCount="3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50"/>
                            </p:stCondLst>
                            <p:childTnLst>
                              <p:par>
                                <p:cTn id="20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0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75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25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750"/>
                            </p:stCondLst>
                            <p:childTnLst>
                              <p:par>
                                <p:cTn id="2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250"/>
                            </p:stCondLst>
                            <p:childTnLst>
                              <p:par>
                                <p:cTn id="2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750"/>
                            </p:stCondLst>
                            <p:childTnLst>
                              <p:par>
                                <p:cTn id="2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35" presetClass="emph" presetSubtype="0" repeatCount="3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5" presetClass="emph" presetSubtype="0" repeatCount="3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5" presetClass="emph" presetSubtype="0" repeatCount="3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7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5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500"/>
                            </p:stCondLst>
                            <p:childTnLst>
                              <p:par>
                                <p:cTn id="4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9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1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2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3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35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750"/>
                            </p:stCondLst>
                            <p:childTnLst>
                              <p:par>
                                <p:cTn id="4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35" presetClass="emph" presetSubtype="0" repeatCount="3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5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750"/>
                            </p:stCondLst>
                            <p:childTnLst>
                              <p:par>
                                <p:cTn id="4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35" presetClass="emph" presetSubtype="0" repeatCount="3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750"/>
                            </p:stCondLst>
                            <p:childTnLst>
                              <p:par>
                                <p:cTn id="4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9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8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9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9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0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0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1" dur="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9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500"/>
                            </p:stCondLst>
                            <p:childTnLst>
                              <p:par>
                                <p:cTn id="5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35" presetClass="emph" presetSubtype="0" repeatCount="3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9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500"/>
                            </p:stCondLst>
                            <p:childTnLst>
                              <p:par>
                                <p:cTn id="5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153" grpId="0" animBg="1"/>
      <p:bldP spid="153" grpId="1" animBg="1"/>
      <p:bldP spid="153" grpId="2" animBg="1"/>
      <p:bldP spid="153" grpId="3" animBg="1"/>
      <p:bldP spid="153" grpId="4" animBg="1"/>
      <p:bldP spid="146" grpId="0" animBg="1"/>
      <p:bldP spid="146" grpId="1" animBg="1"/>
      <p:bldP spid="146" grpId="2" animBg="1"/>
      <p:bldP spid="146" grpId="3" animBg="1"/>
      <p:bldP spid="146" grpId="4" animBg="1"/>
      <p:bldP spid="146" grpId="5" animBg="1"/>
      <p:bldP spid="15" grpId="0" animBg="1"/>
      <p:bldP spid="15" grpId="1" animBg="1"/>
      <p:bldP spid="15" grpId="2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195" grpId="0" animBg="1"/>
      <p:bldP spid="195" grpId="1" animBg="1"/>
      <p:bldP spid="178" grpId="0" animBg="1"/>
      <p:bldP spid="178" grpId="1" animBg="1"/>
      <p:bldP spid="178" grpId="2" animBg="1"/>
      <p:bldP spid="10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40" grpId="0"/>
      <p:bldP spid="41" grpId="0"/>
      <p:bldP spid="52" grpId="0"/>
      <p:bldP spid="53" grpId="0"/>
      <p:bldP spid="57" grpId="0"/>
      <p:bldP spid="61" grpId="0"/>
      <p:bldP spid="62" grpId="0"/>
      <p:bldP spid="77" grpId="0"/>
      <p:bldP spid="78" grpId="0"/>
      <p:bldP spid="79" grpId="0"/>
      <p:bldP spid="92" grpId="0"/>
      <p:bldP spid="99" grpId="0"/>
      <p:bldP spid="100" grpId="0"/>
      <p:bldP spid="101" grpId="0"/>
      <p:bldP spid="103" grpId="0"/>
      <p:bldP spid="107" grpId="0"/>
      <p:bldP spid="111" grpId="0"/>
      <p:bldP spid="112" grpId="0"/>
      <p:bldP spid="121" grpId="0" animBg="1"/>
      <p:bldP spid="2" grpId="0"/>
      <p:bldP spid="2" grpId="1"/>
      <p:bldP spid="3" grpId="0"/>
      <p:bldP spid="3" grpId="1"/>
      <p:bldP spid="7" grpId="0"/>
      <p:bldP spid="7" grpId="1"/>
      <p:bldP spid="9" grpId="0"/>
      <p:bldP spid="9" grpId="1"/>
      <p:bldP spid="12" grpId="0"/>
      <p:bldP spid="12" grpId="1"/>
      <p:bldP spid="13" grpId="0"/>
      <p:bldP spid="13" grpId="1"/>
      <p:bldP spid="128" grpId="0"/>
      <p:bldP spid="154" grpId="0"/>
      <p:bldP spid="155" grpId="0"/>
      <p:bldP spid="166" grpId="0"/>
      <p:bldP spid="167" grpId="0"/>
      <p:bldP spid="5" grpId="0" animBg="1"/>
      <p:bldP spid="5" grpId="1" animBg="1"/>
      <p:bldP spid="205" grpId="0"/>
      <p:bldP spid="206" grpId="0"/>
      <p:bldP spid="219" grpId="0"/>
      <p:bldP spid="1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72276f411e8d495f179ce89bdf99fa959951f9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1582</Words>
  <Application>Microsoft Office PowerPoint</Application>
  <PresentationFormat>On-screen Show (16:9)</PresentationFormat>
  <Paragraphs>640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Book Antiqua</vt:lpstr>
      <vt:lpstr>Bookman Old Style</vt:lpstr>
      <vt:lpstr>Calibri</vt:lpstr>
      <vt:lpstr>Comic Sans MS</vt:lpstr>
      <vt:lpstr>SimHei</vt:lpstr>
      <vt:lpstr>Symbol</vt:lpstr>
      <vt:lpstr>SymbolMT</vt:lpstr>
      <vt:lpstr>3_Office Theme</vt:lpstr>
      <vt:lpstr>4_Office Theme</vt:lpstr>
      <vt:lpstr>5_Office Theme</vt:lpstr>
      <vt:lpstr>6_Office Theme</vt:lpstr>
      <vt:lpstr>7_Office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467</cp:revision>
  <dcterms:created xsi:type="dcterms:W3CDTF">2014-04-01T17:52:15Z</dcterms:created>
  <dcterms:modified xsi:type="dcterms:W3CDTF">2022-04-23T03:52:58Z</dcterms:modified>
</cp:coreProperties>
</file>