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760" r:id="rId2"/>
    <p:sldMasterId id="2147483773" r:id="rId3"/>
  </p:sldMasterIdLst>
  <p:notesMasterIdLst>
    <p:notesMasterId r:id="rId19"/>
  </p:notesMasterIdLst>
  <p:sldIdLst>
    <p:sldId id="382" r:id="rId4"/>
    <p:sldId id="444" r:id="rId5"/>
    <p:sldId id="445" r:id="rId6"/>
    <p:sldId id="386" r:id="rId7"/>
    <p:sldId id="446" r:id="rId8"/>
    <p:sldId id="447" r:id="rId9"/>
    <p:sldId id="426" r:id="rId10"/>
    <p:sldId id="448" r:id="rId11"/>
    <p:sldId id="449" r:id="rId12"/>
    <p:sldId id="428" r:id="rId13"/>
    <p:sldId id="450" r:id="rId14"/>
    <p:sldId id="451" r:id="rId15"/>
    <p:sldId id="452" r:id="rId16"/>
    <p:sldId id="453" r:id="rId17"/>
    <p:sldId id="454" r:id="rId18"/>
  </p:sldIdLst>
  <p:sldSz cx="9144000" cy="5143500" type="screen16x9"/>
  <p:notesSz cx="9144000" cy="6858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5D555-8A8F-4A25-A4BF-46D538BB7A9A}">
          <p14:sldIdLst>
            <p14:sldId id="382"/>
            <p14:sldId id="444"/>
            <p14:sldId id="445"/>
            <p14:sldId id="386"/>
            <p14:sldId id="446"/>
            <p14:sldId id="447"/>
            <p14:sldId id="426"/>
            <p14:sldId id="448"/>
            <p14:sldId id="449"/>
            <p14:sldId id="428"/>
            <p14:sldId id="450"/>
            <p14:sldId id="451"/>
            <p14:sldId id="452"/>
            <p14:sldId id="453"/>
            <p14:sldId id="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FF3399"/>
    <a:srgbClr val="92D050"/>
    <a:srgbClr val="FF3300"/>
    <a:srgbClr val="008000"/>
    <a:srgbClr val="0000FF"/>
    <a:srgbClr val="482D70"/>
    <a:srgbClr val="BB598A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832" autoAdjust="0"/>
    <p:restoredTop sz="95462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A8BA3-65B6-4CB7-96BF-67F84E08AA21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19F6-6084-46DC-AC8A-66A091A980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1E540-0EB1-4165-B19B-372926EF5D9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177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04796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076334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9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9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14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8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90"/>
            <a:ext cx="2057400" cy="32944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90"/>
            <a:ext cx="6019800" cy="32944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81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" y="0"/>
            <a:ext cx="910742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0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1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12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Related image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7354888" y="106363"/>
            <a:ext cx="1668462" cy="531812"/>
          </a:xfrm>
          <a:prstGeom prst="rect">
            <a:avLst/>
          </a:prstGeom>
          <a:solidFill>
            <a:srgbClr val="53548A"/>
          </a:solidFill>
          <a:ln w="25400" cap="flat" cmpd="sng" algn="ctr">
            <a:solidFill>
              <a:srgbClr val="53548A">
                <a:shade val="50000"/>
              </a:srgbClr>
            </a:solidFill>
            <a:prstDash val="solid"/>
          </a:ln>
          <a:effectLst/>
        </p:spPr>
        <p:txBody>
          <a:bodyPr lIns="90954" tIns="45476" rIns="90954" bIns="45476" anchor="ctr"/>
          <a:lstStyle/>
          <a:p>
            <a:pPr algn="ctr" defTabSz="909530">
              <a:defRPr/>
            </a:pPr>
            <a:r>
              <a:rPr lang="en-US" kern="0" dirty="0">
                <a:solidFill>
                  <a:sysClr val="window" lastClr="FFFFFF"/>
                </a:solidFill>
              </a:rPr>
              <a:t>ROBOMATE</a:t>
            </a:r>
            <a:endParaRPr lang="en-IN" kern="0" dirty="0">
              <a:solidFill>
                <a:sysClr val="window" lastClr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93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118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11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63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12"/>
            <a:ext cx="4038600" cy="254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8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7"/>
            <a:ext cx="9144000" cy="514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801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5pPr>
      <a:lvl6pPr marL="389626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6pPr>
      <a:lvl7pPr marL="779252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7pPr>
      <a:lvl8pPr marL="1168878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8pPr>
      <a:lvl9pPr marL="1558503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</a:defRPr>
      </a:lvl9pPr>
    </p:titleStyle>
    <p:bodyStyle>
      <a:lvl1pPr marL="292100" indent="-2921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2428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73138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363663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</a:defRPr>
      </a:lvl4pPr>
      <a:lvl5pPr marL="1752600" indent="-1936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</a:defRPr>
      </a:lvl5pPr>
      <a:lvl6pPr marL="2142942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6pPr>
      <a:lvl7pPr marL="2532568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7pPr>
      <a:lvl8pPr marL="2922194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8pPr>
      <a:lvl9pPr marL="3311820" indent="-194813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EF6C-6057-452C-815F-163690F317E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72"/>
            <a:ext cx="2895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72"/>
            <a:ext cx="2133600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565F-EC31-4BBF-9681-9E986994A4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elated image"/>
          <p:cNvPicPr>
            <a:picLocks noChangeAspect="1" noChangeArrowheads="1"/>
          </p:cNvPicPr>
          <p:nvPr userDrawn="1"/>
        </p:nvPicPr>
        <p:blipFill>
          <a:blip r:embed="rId5">
            <a:duotone>
              <a:prstClr val="black"/>
              <a:srgbClr val="4BACC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42"/>
            <a:ext cx="9156596" cy="51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31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056" y="447386"/>
            <a:ext cx="8391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If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 transversal intersects two lines such that the bisectors of a pair of corresponding angles are parallel, then prove that the two lines are parallel.</a:t>
            </a:r>
            <a:endParaRPr lang="en-IN" sz="1600" b="1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Example.5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047750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14400" y="1047750"/>
            <a:ext cx="5638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In Fig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.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 transversal AD intersects two lines PQ and RS at points B and C respectively. Ray BE is the bisector of ∠ ABQ and ray CG is the bisector of ∠ BCS; and BE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CG.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2075294"/>
            <a:ext cx="52325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It is given that ray BE is the bisector of ∠ ABQ.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2426274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ABE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400" y="2751858"/>
            <a:ext cx="4677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Similarly, ray CG is the bisector of ∠ BCS.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08986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BCG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14400" y="3467678"/>
            <a:ext cx="4217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But BE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CG and AD is the transversal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4400" y="3770166"/>
            <a:ext cx="1758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ABE = ∠ BCG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95600" y="3790950"/>
            <a:ext cx="3671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(Corresponding angles axiom) (3)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46744" y="2403154"/>
            <a:ext cx="8467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ABQ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69476" y="241865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67390" y="229235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67390" y="253020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13570" y="2583310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39191" y="3090412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∠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BCS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669476" y="310069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027430" y="297440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027430" y="321224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073610" y="3265352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009025" y="3077562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(2)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000708" y="2400878"/>
            <a:ext cx="5229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(1)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38200" y="4047258"/>
            <a:ext cx="4204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Substituting (1) and (2) in (3), you get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380911" y="4428258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ABQ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507915" y="4781550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ABQ = ∠ BCS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787155" y="4413520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∠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BCS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232971" y="4450649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484705" y="429664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4705" y="453449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2530885" y="4587594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184606" y="431511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184606" y="455296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105" name="Straight Connector 104"/>
          <p:cNvCxnSpPr/>
          <p:nvPr/>
        </p:nvCxnSpPr>
        <p:spPr>
          <a:xfrm>
            <a:off x="1230786" y="4606066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81000" y="241330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1000" y="30713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81000" y="3757196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81000" y="478155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553200" y="1276350"/>
            <a:ext cx="2304472" cy="2493816"/>
            <a:chOff x="6553200" y="1276350"/>
            <a:chExt cx="2304472" cy="249381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553200" y="2075294"/>
              <a:ext cx="22860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571672" y="3028950"/>
              <a:ext cx="22860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7391400" y="1276350"/>
              <a:ext cx="533400" cy="2493816"/>
            </a:xfrm>
            <a:prstGeom prst="line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772400" y="1500187"/>
              <a:ext cx="685800" cy="570344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7543800" y="2292358"/>
              <a:ext cx="990600" cy="73659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/>
            <p:cNvSpPr/>
            <p:nvPr/>
          </p:nvSpPr>
          <p:spPr>
            <a:xfrm rot="3420273">
              <a:off x="7673737" y="1865202"/>
              <a:ext cx="346132" cy="314392"/>
            </a:xfrm>
            <a:prstGeom prst="arc">
              <a:avLst>
                <a:gd name="adj1" fmla="val 11692134"/>
                <a:gd name="adj2" fmla="val 193394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Arc 116"/>
            <p:cNvSpPr/>
            <p:nvPr/>
          </p:nvSpPr>
          <p:spPr>
            <a:xfrm rot="3420273">
              <a:off x="7498254" y="2826739"/>
              <a:ext cx="314665" cy="285811"/>
            </a:xfrm>
            <a:prstGeom prst="arc">
              <a:avLst>
                <a:gd name="adj1" fmla="val 11692134"/>
                <a:gd name="adj2" fmla="val 193394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712650" y="2950150"/>
              <a:ext cx="34350" cy="343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7642800" y="2867600"/>
              <a:ext cx="34350" cy="343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435030" y="203073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279424" y="2769870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579810" y="135255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166332" y="329565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6676632" y="205359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686272" y="299085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88344" y="2023110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429232" y="299085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8046720" y="142875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8077200" y="222885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G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29" name="Rounded Rectangle 128"/>
          <p:cNvSpPr/>
          <p:nvPr/>
        </p:nvSpPr>
        <p:spPr>
          <a:xfrm>
            <a:off x="4337055" y="720897"/>
            <a:ext cx="4018572" cy="304800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6562725" y="2075294"/>
            <a:ext cx="2286000" cy="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72250" y="3028950"/>
            <a:ext cx="2286000" cy="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14" grpId="0"/>
      <p:bldP spid="17" grpId="0"/>
      <p:bldP spid="21" grpId="0"/>
      <p:bldP spid="22" grpId="0"/>
      <p:bldP spid="24" grpId="0"/>
      <p:bldP spid="25" grpId="0"/>
      <p:bldP spid="26" grpId="0"/>
      <p:bldP spid="66" grpId="0"/>
      <p:bldP spid="67" grpId="0"/>
      <p:bldP spid="68" grpId="0"/>
      <p:bldP spid="69" grpId="0"/>
      <p:bldP spid="79" grpId="0"/>
      <p:bldP spid="80" grpId="0"/>
      <p:bldP spid="86" grpId="0"/>
      <p:bldP spid="89" grpId="0"/>
      <p:bldP spid="91" grpId="0"/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3" grpId="0"/>
      <p:bldP spid="104" grpId="0"/>
      <p:bldP spid="106" grpId="0"/>
      <p:bldP spid="107" grpId="0"/>
      <p:bldP spid="108" grpId="0"/>
      <p:bldP spid="112" grpId="0"/>
      <p:bldP spid="129" grpId="0" animBg="1"/>
      <p:bldP spid="1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Example.5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095375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38200" y="1301175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But, they are the corresponding angles formed by transversal AD with PQ and RS; and are equal.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866900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PQ </a:t>
            </a:r>
            <a:r>
              <a:rPr lang="en-US" sz="1600" b="1" dirty="0">
                <a:solidFill>
                  <a:prstClr val="white"/>
                </a:solidFill>
                <a:latin typeface="Symbol" panose="05050102010706020507" pitchFamily="18" charset="2"/>
              </a:rPr>
              <a:t>||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6612" y="1866900"/>
            <a:ext cx="4626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(Converse of corresponding angles axiom)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18669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553200" y="1276350"/>
            <a:ext cx="2304472" cy="2493816"/>
            <a:chOff x="6553200" y="1276350"/>
            <a:chExt cx="2304472" cy="2493816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553200" y="2075294"/>
              <a:ext cx="22860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571672" y="3028950"/>
              <a:ext cx="2286000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391400" y="1276350"/>
              <a:ext cx="533400" cy="2493816"/>
            </a:xfrm>
            <a:prstGeom prst="line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772400" y="1500187"/>
              <a:ext cx="685800" cy="570344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7543800" y="2292358"/>
              <a:ext cx="990600" cy="73659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/>
            <p:cNvSpPr/>
            <p:nvPr/>
          </p:nvSpPr>
          <p:spPr>
            <a:xfrm rot="3420273">
              <a:off x="7673737" y="1865202"/>
              <a:ext cx="346132" cy="314392"/>
            </a:xfrm>
            <a:prstGeom prst="arc">
              <a:avLst>
                <a:gd name="adj1" fmla="val 11692134"/>
                <a:gd name="adj2" fmla="val 193394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3420273">
              <a:off x="7498254" y="2826739"/>
              <a:ext cx="314665" cy="285811"/>
            </a:xfrm>
            <a:prstGeom prst="arc">
              <a:avLst>
                <a:gd name="adj1" fmla="val 11692134"/>
                <a:gd name="adj2" fmla="val 193394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712650" y="2950150"/>
              <a:ext cx="34350" cy="343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642800" y="2867600"/>
              <a:ext cx="34350" cy="343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35030" y="203073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79424" y="2769870"/>
              <a:ext cx="3177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79810" y="135255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6332" y="329565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76632" y="205359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86272" y="299085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388344" y="2023110"/>
              <a:ext cx="3289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Q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29232" y="2990850"/>
              <a:ext cx="3032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46720" y="1428750"/>
              <a:ext cx="3145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77200" y="2228850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G</a:t>
              </a:r>
              <a:endParaRPr lang="en-US" sz="14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43056" y="447386"/>
            <a:ext cx="8391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If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a transversal intersects two lines such that the bisectors of a pair of corresponding angles are parallel, then prove that the two lines are parallel.</a:t>
            </a:r>
            <a:endParaRPr lang="en-IN" sz="1600" b="1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266246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304800" y="1562678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04800" y="361950"/>
            <a:ext cx="7989733" cy="1077218"/>
            <a:chOff x="304800" y="361950"/>
            <a:chExt cx="7989733" cy="1077218"/>
          </a:xfrm>
        </p:grpSpPr>
        <p:sp>
          <p:nvSpPr>
            <p:cNvPr id="48" name="Rectangle 47"/>
            <p:cNvSpPr/>
            <p:nvPr/>
          </p:nvSpPr>
          <p:spPr>
            <a:xfrm>
              <a:off x="304800" y="361950"/>
              <a:ext cx="798973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T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he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sides AB and AC of ∆ABC are produced to points E and D respectively. If bisectors BO and CO of ∠ CBE and ∠ BCD respectively meet at point O, then prove that ∠ BOC = 90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°– 1 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∠BAC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.                          </a:t>
              </a:r>
            </a:p>
            <a:p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                                                                      2</a:t>
              </a:r>
              <a:endPara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370944" y="1137810"/>
              <a:ext cx="22860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914400" y="1276350"/>
            <a:ext cx="3783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Ray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BO is the bisector of ∠ CBE.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552" y="1578838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CBO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45164" y="1999984"/>
            <a:ext cx="1176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(180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° – y)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2995064"/>
            <a:ext cx="47051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Similarly, ray CO is the bisector of ∠ BCD.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0552" y="3339252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BCO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0" y="4671596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In ∆ BOC, ∠ BOC + ∠ BCO + ∠ CBO = 180°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58292" y="1581150"/>
            <a:ext cx="906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CBE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67164" y="15943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027430" y="146800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027430" y="170585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073610" y="1758958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667164" y="20246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25118" y="189836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025118" y="213621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2071298" y="2189316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2800" y="2521836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(1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909291" y="2097842"/>
            <a:ext cx="255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667164" y="2406093"/>
            <a:ext cx="1248126" cy="622857"/>
            <a:chOff x="1584040" y="2406093"/>
            <a:chExt cx="1248126" cy="622857"/>
          </a:xfrm>
        </p:grpSpPr>
        <p:sp>
          <p:nvSpPr>
            <p:cNvPr id="11" name="Rectangle 10"/>
            <p:cNvSpPr/>
            <p:nvPr/>
          </p:nvSpPr>
          <p:spPr>
            <a:xfrm>
              <a:off x="1584040" y="2535630"/>
              <a:ext cx="1047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 90° –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475787" y="2724150"/>
              <a:ext cx="22559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2444723" y="2406093"/>
              <a:ext cx="381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40712" y="2690396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286000" y="3303730"/>
            <a:ext cx="848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∠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67164" y="332006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78938" y="319376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78938" y="3431612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025118" y="3484716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667164" y="380421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28984" y="3777980"/>
            <a:ext cx="1176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(180° – z)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981200" y="367174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81200" y="390959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2027380" y="3962700"/>
            <a:ext cx="249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352800" y="4186664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(2)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676400" y="4070921"/>
            <a:ext cx="1248126" cy="622857"/>
            <a:chOff x="1676400" y="4070921"/>
            <a:chExt cx="1248126" cy="622857"/>
          </a:xfrm>
        </p:grpSpPr>
        <p:sp>
          <p:nvSpPr>
            <p:cNvPr id="93" name="Rectangle 92"/>
            <p:cNvSpPr/>
            <p:nvPr/>
          </p:nvSpPr>
          <p:spPr>
            <a:xfrm>
              <a:off x="1676400" y="4200458"/>
              <a:ext cx="1047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 90° –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2568147" y="4388978"/>
              <a:ext cx="22559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2537083" y="4070921"/>
              <a:ext cx="3706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z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533072" y="4355224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97" name="Rectangle 96"/>
          <p:cNvSpPr/>
          <p:nvPr/>
        </p:nvSpPr>
        <p:spPr>
          <a:xfrm>
            <a:off x="5415032" y="4670996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(3)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079840" y="1317201"/>
            <a:ext cx="2352964" cy="2902363"/>
            <a:chOff x="6079840" y="1317201"/>
            <a:chExt cx="2352964" cy="2902363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6167437" y="1642046"/>
              <a:ext cx="990600" cy="168278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153274" y="1648698"/>
              <a:ext cx="1219200" cy="1657187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10800000">
              <a:off x="6534151" y="2696732"/>
              <a:ext cx="1374747" cy="1189469"/>
            </a:xfrm>
            <a:custGeom>
              <a:avLst/>
              <a:gdLst>
                <a:gd name="connsiteX0" fmla="*/ 0 w 1093759"/>
                <a:gd name="connsiteY0" fmla="*/ 1179944 h 1179944"/>
                <a:gd name="connsiteX1" fmla="*/ 546880 w 1093759"/>
                <a:gd name="connsiteY1" fmla="*/ 0 h 1179944"/>
                <a:gd name="connsiteX2" fmla="*/ 1093759 w 1093759"/>
                <a:gd name="connsiteY2" fmla="*/ 1179944 h 1179944"/>
                <a:gd name="connsiteX3" fmla="*/ 0 w 1093759"/>
                <a:gd name="connsiteY3" fmla="*/ 1179944 h 1179944"/>
                <a:gd name="connsiteX0" fmla="*/ 0 w 1265209"/>
                <a:gd name="connsiteY0" fmla="*/ 1179944 h 1179944"/>
                <a:gd name="connsiteX1" fmla="*/ 546880 w 1265209"/>
                <a:gd name="connsiteY1" fmla="*/ 0 h 1179944"/>
                <a:gd name="connsiteX2" fmla="*/ 1265209 w 1265209"/>
                <a:gd name="connsiteY2" fmla="*/ 1170419 h 1179944"/>
                <a:gd name="connsiteX3" fmla="*/ 0 w 1265209"/>
                <a:gd name="connsiteY3" fmla="*/ 1179944 h 1179944"/>
                <a:gd name="connsiteX0" fmla="*/ 0 w 1403322"/>
                <a:gd name="connsiteY0" fmla="*/ 1189469 h 1189469"/>
                <a:gd name="connsiteX1" fmla="*/ 684993 w 1403322"/>
                <a:gd name="connsiteY1" fmla="*/ 0 h 1189469"/>
                <a:gd name="connsiteX2" fmla="*/ 1403322 w 1403322"/>
                <a:gd name="connsiteY2" fmla="*/ 1170419 h 1189469"/>
                <a:gd name="connsiteX3" fmla="*/ 0 w 1403322"/>
                <a:gd name="connsiteY3" fmla="*/ 1189469 h 1189469"/>
                <a:gd name="connsiteX0" fmla="*/ 0 w 1374747"/>
                <a:gd name="connsiteY0" fmla="*/ 1189469 h 1189469"/>
                <a:gd name="connsiteX1" fmla="*/ 656418 w 1374747"/>
                <a:gd name="connsiteY1" fmla="*/ 0 h 1189469"/>
                <a:gd name="connsiteX2" fmla="*/ 1374747 w 1374747"/>
                <a:gd name="connsiteY2" fmla="*/ 1170419 h 1189469"/>
                <a:gd name="connsiteX3" fmla="*/ 0 w 1374747"/>
                <a:gd name="connsiteY3" fmla="*/ 1189469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747" h="1189469">
                  <a:moveTo>
                    <a:pt x="0" y="1189469"/>
                  </a:moveTo>
                  <a:lnTo>
                    <a:pt x="656418" y="0"/>
                  </a:lnTo>
                  <a:lnTo>
                    <a:pt x="1374747" y="1170419"/>
                  </a:lnTo>
                  <a:lnTo>
                    <a:pt x="0" y="118946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6515936" y="2695572"/>
              <a:ext cx="1408033" cy="204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Arc 98"/>
            <p:cNvSpPr/>
            <p:nvPr/>
          </p:nvSpPr>
          <p:spPr>
            <a:xfrm rot="10237638">
              <a:off x="6388651" y="2522087"/>
              <a:ext cx="329332" cy="345831"/>
            </a:xfrm>
            <a:prstGeom prst="arc">
              <a:avLst>
                <a:gd name="adj1" fmla="val 11844976"/>
                <a:gd name="adj2" fmla="val 1877728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Arc 99"/>
            <p:cNvSpPr/>
            <p:nvPr/>
          </p:nvSpPr>
          <p:spPr>
            <a:xfrm rot="12964133">
              <a:off x="7748687" y="2500827"/>
              <a:ext cx="329332" cy="345831"/>
            </a:xfrm>
            <a:prstGeom prst="arc">
              <a:avLst>
                <a:gd name="adj1" fmla="val 11844976"/>
                <a:gd name="adj2" fmla="val 1877728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Arc 100"/>
            <p:cNvSpPr/>
            <p:nvPr/>
          </p:nvSpPr>
          <p:spPr>
            <a:xfrm rot="5037166">
              <a:off x="6349224" y="2511830"/>
              <a:ext cx="329332" cy="345831"/>
            </a:xfrm>
            <a:prstGeom prst="arc">
              <a:avLst>
                <a:gd name="adj1" fmla="val 13526197"/>
                <a:gd name="adj2" fmla="val 1724406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Arc 101"/>
            <p:cNvSpPr/>
            <p:nvPr/>
          </p:nvSpPr>
          <p:spPr>
            <a:xfrm rot="18289257">
              <a:off x="7779436" y="2499405"/>
              <a:ext cx="329332" cy="345831"/>
            </a:xfrm>
            <a:prstGeom prst="arc">
              <a:avLst>
                <a:gd name="adj1" fmla="val 13526197"/>
                <a:gd name="adj2" fmla="val 1669489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Arc 102"/>
            <p:cNvSpPr/>
            <p:nvPr/>
          </p:nvSpPr>
          <p:spPr>
            <a:xfrm rot="11862132">
              <a:off x="7012523" y="1439052"/>
              <a:ext cx="329332" cy="380414"/>
            </a:xfrm>
            <a:prstGeom prst="arc">
              <a:avLst>
                <a:gd name="adj1" fmla="val 13367966"/>
                <a:gd name="adj2" fmla="val 1717725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810504" y="2730453"/>
              <a:ext cx="28388" cy="283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7910693" y="2771772"/>
              <a:ext cx="28388" cy="283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03896" y="1726626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26102" y="239164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519289" y="2404068"/>
              <a:ext cx="300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z</a:t>
              </a:r>
              <a:endParaRPr lang="en-US" sz="1600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83058" y="1317201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246400" y="248587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888036" y="2495550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107384" y="3881010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079840" y="2816510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7838" y="284653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1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" grpId="0"/>
      <p:bldP spid="9" grpId="0"/>
      <p:bldP spid="10" grpId="0"/>
      <p:bldP spid="12" grpId="0"/>
      <p:bldP spid="13" grpId="0"/>
      <p:bldP spid="17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61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91" grpId="0"/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266246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" y="361950"/>
            <a:ext cx="7989733" cy="1077218"/>
            <a:chOff x="304800" y="361950"/>
            <a:chExt cx="7989733" cy="1077218"/>
          </a:xfrm>
        </p:grpSpPr>
        <p:sp>
          <p:nvSpPr>
            <p:cNvPr id="48" name="Rectangle 47"/>
            <p:cNvSpPr/>
            <p:nvPr/>
          </p:nvSpPr>
          <p:spPr>
            <a:xfrm>
              <a:off x="304800" y="361950"/>
              <a:ext cx="798973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T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he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sides AB and AC of ∆ABC are produced to points E and D respectively. If bisectors BO and CO of ∠ CBE and ∠ BCD respectively meet at point O, then prove that ∠ BOC = 90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°– 1  </a:t>
              </a:r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∠BAC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.                          </a:t>
              </a:r>
            </a:p>
            <a:p>
              <a:r>
                <a:rPr lang="en-US" sz="1600" b="1" dirty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 smtClean="0">
                  <a:solidFill>
                    <a:srgbClr val="FFFF00"/>
                  </a:solidFill>
                  <a:latin typeface="Bookman Old Style" panose="02050604050505020204" pitchFamily="18" charset="0"/>
                </a:rPr>
                <a:t>                                                                       2</a:t>
              </a:r>
              <a:endParaRPr lang="en-IN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5357096" y="1135498"/>
              <a:ext cx="22860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925936" y="2591232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BOC =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464" y="3015980"/>
            <a:ext cx="20445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x + y + z = 180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°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3015281"/>
            <a:ext cx="350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(Angle sum property of a triangle)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5240" y="3484728"/>
            <a:ext cx="1813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 + z = 180° – x</a:t>
            </a:r>
          </a:p>
        </p:txBody>
      </p:sp>
      <p:sp>
        <p:nvSpPr>
          <p:cNvPr id="7" name="Rectangle 6"/>
          <p:cNvSpPr/>
          <p:nvPr/>
        </p:nvSpPr>
        <p:spPr>
          <a:xfrm>
            <a:off x="907464" y="3798764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BOC </a:t>
            </a:r>
            <a:r>
              <a:rPr lang="pl-PL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4812" y="4671596"/>
            <a:ext cx="9765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= 90° –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5936" y="2135310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BOC </a:t>
            </a:r>
            <a:r>
              <a:rPr lang="pl-PL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07464" y="1287898"/>
            <a:ext cx="42049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Substituting (1) and (2) in (3), you get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07464" y="1618082"/>
            <a:ext cx="3573414" cy="624906"/>
            <a:chOff x="907464" y="1618082"/>
            <a:chExt cx="3573414" cy="624906"/>
          </a:xfrm>
        </p:grpSpPr>
        <p:sp>
          <p:nvSpPr>
            <p:cNvPr id="30" name="Rectangle 29"/>
            <p:cNvSpPr/>
            <p:nvPr/>
          </p:nvSpPr>
          <p:spPr>
            <a:xfrm>
              <a:off x="907464" y="1618082"/>
              <a:ext cx="357341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∠ BOC + 90° – </a:t>
              </a:r>
              <a:r>
                <a:rPr lang="pl-PL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z </a:t>
              </a:r>
              <a:r>
                <a:rPr lang="pl-PL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+ 90° – </a:t>
              </a:r>
              <a:r>
                <a:rPr lang="pl-PL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 </a:t>
              </a:r>
              <a:r>
                <a:rPr lang="pl-PL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 180°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85011" y="1896620"/>
              <a:ext cx="22559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2449936" y="1862866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455921" y="1938188"/>
              <a:ext cx="22559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420846" y="1904434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2090802" y="2010642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z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0788" y="2022190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52952" y="216304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2128189" y="2315442"/>
            <a:ext cx="2255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93114" y="2281688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643117" y="2349196"/>
            <a:ext cx="2255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08042" y="2315442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313696" y="2607272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(y </a:t>
            </a:r>
            <a:r>
              <a:rPr lang="pl-PL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+ z)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75860" y="247707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113247" y="2781878"/>
            <a:ext cx="2255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078172" y="274812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209788" y="3781714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(180</a:t>
            </a:r>
            <a:r>
              <a:rPr lang="pl-PL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° – x)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923460" y="365933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1960847" y="3964134"/>
            <a:ext cx="22559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925772" y="3930380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39444" y="4150003"/>
            <a:ext cx="1246920" cy="578443"/>
            <a:chOff x="1639444" y="4150003"/>
            <a:chExt cx="1246920" cy="578443"/>
          </a:xfrm>
        </p:grpSpPr>
        <p:sp>
          <p:nvSpPr>
            <p:cNvPr id="8" name="Rectangle 7"/>
            <p:cNvSpPr/>
            <p:nvPr/>
          </p:nvSpPr>
          <p:spPr>
            <a:xfrm>
              <a:off x="1639444" y="4209904"/>
              <a:ext cx="97654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 90° – 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73020" y="415000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536897" y="4442118"/>
              <a:ext cx="22559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494910" y="4389892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2752436" y="4683278"/>
            <a:ext cx="8354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∠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BAC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75344" y="4573734"/>
            <a:ext cx="420256" cy="596915"/>
            <a:chOff x="2475344" y="4573734"/>
            <a:chExt cx="420256" cy="596915"/>
          </a:xfrm>
        </p:grpSpPr>
        <p:sp>
          <p:nvSpPr>
            <p:cNvPr id="58" name="Rectangle 57"/>
            <p:cNvSpPr/>
            <p:nvPr/>
          </p:nvSpPr>
          <p:spPr>
            <a:xfrm>
              <a:off x="2475344" y="4573734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539221" y="4865849"/>
              <a:ext cx="22559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504146" y="4832095"/>
              <a:ext cx="39145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854120" y="4656457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BOC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6079840" y="1317201"/>
            <a:ext cx="2352964" cy="2902363"/>
            <a:chOff x="6079840" y="1317201"/>
            <a:chExt cx="2352964" cy="2902363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6167437" y="1642046"/>
              <a:ext cx="990600" cy="168278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153274" y="1648698"/>
              <a:ext cx="1219200" cy="1657187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33"/>
            <p:cNvSpPr/>
            <p:nvPr/>
          </p:nvSpPr>
          <p:spPr>
            <a:xfrm rot="10800000">
              <a:off x="6534151" y="2696732"/>
              <a:ext cx="1374747" cy="1189469"/>
            </a:xfrm>
            <a:custGeom>
              <a:avLst/>
              <a:gdLst>
                <a:gd name="connsiteX0" fmla="*/ 0 w 1093759"/>
                <a:gd name="connsiteY0" fmla="*/ 1179944 h 1179944"/>
                <a:gd name="connsiteX1" fmla="*/ 546880 w 1093759"/>
                <a:gd name="connsiteY1" fmla="*/ 0 h 1179944"/>
                <a:gd name="connsiteX2" fmla="*/ 1093759 w 1093759"/>
                <a:gd name="connsiteY2" fmla="*/ 1179944 h 1179944"/>
                <a:gd name="connsiteX3" fmla="*/ 0 w 1093759"/>
                <a:gd name="connsiteY3" fmla="*/ 1179944 h 1179944"/>
                <a:gd name="connsiteX0" fmla="*/ 0 w 1265209"/>
                <a:gd name="connsiteY0" fmla="*/ 1179944 h 1179944"/>
                <a:gd name="connsiteX1" fmla="*/ 546880 w 1265209"/>
                <a:gd name="connsiteY1" fmla="*/ 0 h 1179944"/>
                <a:gd name="connsiteX2" fmla="*/ 1265209 w 1265209"/>
                <a:gd name="connsiteY2" fmla="*/ 1170419 h 1179944"/>
                <a:gd name="connsiteX3" fmla="*/ 0 w 1265209"/>
                <a:gd name="connsiteY3" fmla="*/ 1179944 h 1179944"/>
                <a:gd name="connsiteX0" fmla="*/ 0 w 1403322"/>
                <a:gd name="connsiteY0" fmla="*/ 1189469 h 1189469"/>
                <a:gd name="connsiteX1" fmla="*/ 684993 w 1403322"/>
                <a:gd name="connsiteY1" fmla="*/ 0 h 1189469"/>
                <a:gd name="connsiteX2" fmla="*/ 1403322 w 1403322"/>
                <a:gd name="connsiteY2" fmla="*/ 1170419 h 1189469"/>
                <a:gd name="connsiteX3" fmla="*/ 0 w 1403322"/>
                <a:gd name="connsiteY3" fmla="*/ 1189469 h 1189469"/>
                <a:gd name="connsiteX0" fmla="*/ 0 w 1374747"/>
                <a:gd name="connsiteY0" fmla="*/ 1189469 h 1189469"/>
                <a:gd name="connsiteX1" fmla="*/ 656418 w 1374747"/>
                <a:gd name="connsiteY1" fmla="*/ 0 h 1189469"/>
                <a:gd name="connsiteX2" fmla="*/ 1374747 w 1374747"/>
                <a:gd name="connsiteY2" fmla="*/ 1170419 h 1189469"/>
                <a:gd name="connsiteX3" fmla="*/ 0 w 1374747"/>
                <a:gd name="connsiteY3" fmla="*/ 1189469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4747" h="1189469">
                  <a:moveTo>
                    <a:pt x="0" y="1189469"/>
                  </a:moveTo>
                  <a:lnTo>
                    <a:pt x="656418" y="0"/>
                  </a:lnTo>
                  <a:lnTo>
                    <a:pt x="1374747" y="1170419"/>
                  </a:lnTo>
                  <a:lnTo>
                    <a:pt x="0" y="118946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6515936" y="2695572"/>
              <a:ext cx="1408033" cy="2049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/>
            <p:cNvSpPr/>
            <p:nvPr/>
          </p:nvSpPr>
          <p:spPr>
            <a:xfrm rot="10237638">
              <a:off x="6388651" y="2522087"/>
              <a:ext cx="329332" cy="345831"/>
            </a:xfrm>
            <a:prstGeom prst="arc">
              <a:avLst>
                <a:gd name="adj1" fmla="val 11844976"/>
                <a:gd name="adj2" fmla="val 1877728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Arc 67"/>
            <p:cNvSpPr/>
            <p:nvPr/>
          </p:nvSpPr>
          <p:spPr>
            <a:xfrm rot="12964133">
              <a:off x="7748687" y="2500827"/>
              <a:ext cx="329332" cy="345831"/>
            </a:xfrm>
            <a:prstGeom prst="arc">
              <a:avLst>
                <a:gd name="adj1" fmla="val 11844976"/>
                <a:gd name="adj2" fmla="val 1877728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Arc 68"/>
            <p:cNvSpPr/>
            <p:nvPr/>
          </p:nvSpPr>
          <p:spPr>
            <a:xfrm rot="5037166">
              <a:off x="6349224" y="2511830"/>
              <a:ext cx="329332" cy="345831"/>
            </a:xfrm>
            <a:prstGeom prst="arc">
              <a:avLst>
                <a:gd name="adj1" fmla="val 13526197"/>
                <a:gd name="adj2" fmla="val 1724406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Arc 69"/>
            <p:cNvSpPr/>
            <p:nvPr/>
          </p:nvSpPr>
          <p:spPr>
            <a:xfrm rot="18289257">
              <a:off x="7779436" y="2499405"/>
              <a:ext cx="329332" cy="345831"/>
            </a:xfrm>
            <a:prstGeom prst="arc">
              <a:avLst>
                <a:gd name="adj1" fmla="val 13526197"/>
                <a:gd name="adj2" fmla="val 1669489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Arc 70"/>
            <p:cNvSpPr/>
            <p:nvPr/>
          </p:nvSpPr>
          <p:spPr>
            <a:xfrm rot="11862132">
              <a:off x="7012523" y="1439052"/>
              <a:ext cx="329332" cy="380414"/>
            </a:xfrm>
            <a:prstGeom prst="arc">
              <a:avLst>
                <a:gd name="adj1" fmla="val 13367966"/>
                <a:gd name="adj2" fmla="val 1717725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7810504" y="2730453"/>
              <a:ext cx="28388" cy="283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7910693" y="2771772"/>
              <a:ext cx="28388" cy="2838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003896" y="1726626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626102" y="2391642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y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519289" y="2404068"/>
              <a:ext cx="300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z</a:t>
              </a:r>
              <a:endParaRPr lang="en-US" sz="1600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983058" y="1317201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A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246400" y="2485875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B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888036" y="2495550"/>
              <a:ext cx="3369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C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107384" y="3881010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79840" y="2816510"/>
              <a:ext cx="3321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E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087838" y="2846530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D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858032" y="4654419"/>
            <a:ext cx="2761690" cy="45098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5" grpId="0"/>
      <p:bldP spid="6" grpId="0"/>
      <p:bldP spid="7" grpId="0"/>
      <p:bldP spid="16" grpId="0"/>
      <p:bldP spid="31" grpId="0"/>
      <p:bldP spid="32" grpId="0"/>
      <p:bldP spid="37" grpId="0"/>
      <p:bldP spid="38" grpId="0"/>
      <p:bldP spid="39" grpId="0"/>
      <p:bldP spid="41" grpId="0"/>
      <p:bldP spid="43" grpId="0"/>
      <p:bldP spid="44" grpId="0"/>
      <p:bldP spid="45" grpId="0"/>
      <p:bldP spid="47" grpId="0"/>
      <p:bldP spid="49" grpId="0"/>
      <p:bldP spid="51" grpId="0"/>
      <p:bldP spid="53" grpId="0"/>
      <p:bldP spid="57" grpId="0"/>
      <p:bldP spid="61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035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8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ounded Rectangle 78"/>
          <p:cNvSpPr/>
          <p:nvPr>
            <p:custDataLst>
              <p:tags r:id="rId1"/>
            </p:custDataLst>
          </p:nvPr>
        </p:nvSpPr>
        <p:spPr>
          <a:xfrm>
            <a:off x="1122377" y="1206539"/>
            <a:ext cx="1544623" cy="441872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250795" y="304903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117" name="Rounded Rectangle 116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119" name="Straight Connector 118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2" name="Rounded Rectangle 131"/>
          <p:cNvSpPr/>
          <p:nvPr/>
        </p:nvSpPr>
        <p:spPr>
          <a:xfrm>
            <a:off x="305551" y="312652"/>
            <a:ext cx="4871533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518" y="307051"/>
            <a:ext cx="4525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ANGLE SUM PROPERTY OF A TRIANGLE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76050" y="2031780"/>
            <a:ext cx="249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</a:t>
            </a:r>
            <a:r>
              <a:rPr lang="en-US" sz="1600" b="1" kern="0" dirty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:</a:t>
            </a:r>
          </a:p>
        </p:txBody>
      </p:sp>
      <p:sp>
        <p:nvSpPr>
          <p:cNvPr id="37" name="Arc 36"/>
          <p:cNvSpPr/>
          <p:nvPr/>
        </p:nvSpPr>
        <p:spPr>
          <a:xfrm>
            <a:off x="5459405" y="1853078"/>
            <a:ext cx="581891" cy="581891"/>
          </a:xfrm>
          <a:prstGeom prst="arc">
            <a:avLst>
              <a:gd name="adj1" fmla="val 17926823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38" name="Arc 37"/>
          <p:cNvSpPr/>
          <p:nvPr/>
        </p:nvSpPr>
        <p:spPr>
          <a:xfrm>
            <a:off x="7926411" y="1778263"/>
            <a:ext cx="665018" cy="731520"/>
          </a:xfrm>
          <a:prstGeom prst="arc">
            <a:avLst>
              <a:gd name="adj1" fmla="val 10807257"/>
              <a:gd name="adj2" fmla="val 13208588"/>
            </a:avLst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6241415" y="384820"/>
            <a:ext cx="581891" cy="581891"/>
          </a:xfrm>
          <a:prstGeom prst="arc">
            <a:avLst>
              <a:gd name="adj1" fmla="val 7140675"/>
              <a:gd name="adj2" fmla="val 10800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6215091" y="342609"/>
            <a:ext cx="665018" cy="665018"/>
          </a:xfrm>
          <a:prstGeom prst="arc">
            <a:avLst>
              <a:gd name="adj1" fmla="val 3194"/>
              <a:gd name="adj2" fmla="val 2420217"/>
            </a:avLst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41" name="Arc 40"/>
          <p:cNvSpPr/>
          <p:nvPr/>
        </p:nvSpPr>
        <p:spPr>
          <a:xfrm>
            <a:off x="6260402" y="393635"/>
            <a:ext cx="566777" cy="566777"/>
          </a:xfrm>
          <a:prstGeom prst="arc">
            <a:avLst>
              <a:gd name="adj1" fmla="val 2433865"/>
              <a:gd name="adj2" fmla="val 7126688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40" y="107855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 :</a:t>
            </a:r>
            <a:endParaRPr lang="en-IN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18722" y="1055690"/>
            <a:ext cx="20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 is any triangle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94920" y="356983"/>
            <a:ext cx="2837716" cy="2071777"/>
            <a:chOff x="5796000" y="936000"/>
            <a:chExt cx="2837716" cy="2071777"/>
          </a:xfrm>
        </p:grpSpPr>
        <p:sp>
          <p:nvSpPr>
            <p:cNvPr id="48" name="Isosceles Triangle 47"/>
            <p:cNvSpPr/>
            <p:nvPr/>
          </p:nvSpPr>
          <p:spPr>
            <a:xfrm>
              <a:off x="5940000" y="1260000"/>
              <a:ext cx="2520000" cy="1463040"/>
            </a:xfrm>
            <a:prstGeom prst="triangle">
              <a:avLst>
                <a:gd name="adj" fmla="val 3146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>
                <a:solidFill>
                  <a:prstClr val="white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96280" y="93600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A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96000" y="2700000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B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316000" y="2700000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C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76344" y="1286160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prove :</a:t>
            </a:r>
            <a:endParaRPr lang="en-IN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76236" y="127565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43000" y="127565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ABC +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03248" y="127565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ACB +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62036" y="127565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180°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7154" y="1526202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 :</a:t>
            </a:r>
            <a:endParaRPr lang="en-IN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18694" y="1533822"/>
            <a:ext cx="406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Through the point A, draw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DE </a:t>
            </a:r>
            <a:r>
              <a:rPr lang="en-US" sz="1200" b="1" dirty="0" err="1" smtClean="0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ll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BC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95300" y="2364170"/>
            <a:ext cx="1967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DE </a:t>
            </a:r>
            <a:r>
              <a:rPr lang="en-US" sz="1400" b="1" dirty="0" err="1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ll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BC</a:t>
            </a:r>
          </a:p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On transversal AB,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7823" y="284044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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480800" y="677023"/>
            <a:ext cx="28800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3680" y="629133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D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858240" y="62913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E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800840" y="6313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95400" y="63130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70138" y="2821677"/>
            <a:ext cx="281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Alternate-interior angles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245311" y="281732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…(i)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9913" y="3261806"/>
            <a:ext cx="1962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On transversal AC,</a:t>
            </a:r>
            <a:endParaRPr lang="en-IN" sz="14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823" y="3502313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85872" y="3520979"/>
            <a:ext cx="2749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Alternate-interior angles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26554" y="350231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…(ii)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0" name="Straight Arrow Connector 99"/>
          <p:cNvCxnSpPr>
            <a:stCxn id="48" idx="4"/>
            <a:endCxn id="48" idx="0"/>
          </p:cNvCxnSpPr>
          <p:nvPr/>
        </p:nvCxnSpPr>
        <p:spPr>
          <a:xfrm flipH="1" flipV="1">
            <a:off x="6531788" y="680983"/>
            <a:ext cx="1727132" cy="146304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755120" y="2143923"/>
            <a:ext cx="2514600" cy="0"/>
          </a:xfrm>
          <a:prstGeom prst="straightConnector1">
            <a:avLst/>
          </a:prstGeom>
          <a:ln w="19050">
            <a:solidFill>
              <a:srgbClr val="FF3300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480800" y="677023"/>
            <a:ext cx="2880000" cy="0"/>
          </a:xfrm>
          <a:prstGeom prst="straightConnector1">
            <a:avLst/>
          </a:prstGeom>
          <a:ln w="19050">
            <a:solidFill>
              <a:srgbClr val="FF3300"/>
            </a:solidFill>
            <a:prstDash val="solid"/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5743147" y="672897"/>
            <a:ext cx="791525" cy="145969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509303" y="643342"/>
            <a:ext cx="64008" cy="6400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4800" y="595098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Sum of all angles of a triangle is 180°.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0" name="Rounded Rectangle 79"/>
          <p:cNvSpPr/>
          <p:nvPr>
            <p:custDataLst>
              <p:tags r:id="rId2"/>
            </p:custDataLst>
          </p:nvPr>
        </p:nvSpPr>
        <p:spPr>
          <a:xfrm>
            <a:off x="457200" y="2754546"/>
            <a:ext cx="846244" cy="441872"/>
          </a:xfrm>
          <a:prstGeom prst="roundRect">
            <a:avLst/>
          </a:prstGeom>
          <a:solidFill>
            <a:srgbClr val="FFFF00">
              <a:alpha val="68000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1" name="Rounded Rectangle 80"/>
          <p:cNvSpPr/>
          <p:nvPr>
            <p:custDataLst>
              <p:tags r:id="rId3"/>
            </p:custDataLst>
          </p:nvPr>
        </p:nvSpPr>
        <p:spPr>
          <a:xfrm>
            <a:off x="451417" y="3437975"/>
            <a:ext cx="888433" cy="441872"/>
          </a:xfrm>
          <a:prstGeom prst="roundRect">
            <a:avLst/>
          </a:prstGeom>
          <a:solidFill>
            <a:srgbClr val="FFFF00">
              <a:alpha val="68000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4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62200" y="395068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21064" y="3950685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EAC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7200" y="3950685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16888" y="3950685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ACB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88589" y="4204513"/>
            <a:ext cx="165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Adding (</a:t>
            </a:r>
            <a:r>
              <a:rPr lang="en-US" sz="1200" b="1" i="1" dirty="0" err="1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i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) and (ii)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765300" y="1317572"/>
            <a:ext cx="217213" cy="219805"/>
          </a:xfrm>
          <a:prstGeom prst="ellipse">
            <a:avLst/>
          </a:prstGeom>
          <a:noFill/>
          <a:ln w="12700">
            <a:solidFill>
              <a:srgbClr val="0033CC"/>
            </a:solidFill>
            <a:prstDash val="sysDash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8" name="Picture 97" descr="Image result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1219200" y="1293235"/>
            <a:ext cx="356204" cy="3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533400" y="3502313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ACB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8813" y="282219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92" name="Picture 9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0447"/>
            <a:ext cx="363100" cy="32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9703"/>
            <a:ext cx="360956" cy="31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282219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DAB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12136" y="28221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95400" y="3502313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EAC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12136" y="350231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0132" y="395068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5" presetClass="emph" presetSubtype="0" repeatCount="3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35" presetClass="emph" presetSubtype="0" repeatCount="3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8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23457E-7 L 0.12674 0.00031 " pathEditMode="relative" rAng="0" ptsTypes="AA">
                                      <p:cBhvr>
                                        <p:cTn id="26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03628 -0.00339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85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46914E-7 L 0.04098 -0.00062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31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9" dur="4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9" grpId="1" animBg="1"/>
      <p:bldP spid="18" grpId="0"/>
      <p:bldP spid="21" grpId="0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8" grpId="1" animBg="1"/>
      <p:bldP spid="38" grpId="2" animBg="1"/>
      <p:bldP spid="38" grpId="3" animBg="1"/>
      <p:bldP spid="38" grpId="4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5" grpId="0"/>
      <p:bldP spid="46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1" grpId="0"/>
      <p:bldP spid="63" grpId="0"/>
      <p:bldP spid="64" grpId="0"/>
      <p:bldP spid="65" grpId="0" animBg="1"/>
      <p:bldP spid="66" grpId="0" animBg="1"/>
      <p:bldP spid="68" grpId="0"/>
      <p:bldP spid="71" grpId="0"/>
      <p:bldP spid="72" grpId="0"/>
      <p:bldP spid="73" grpId="0"/>
      <p:bldP spid="75" grpId="0"/>
      <p:bldP spid="78" grpId="0"/>
      <p:bldP spid="135" grpId="0" animBg="1"/>
      <p:bldP spid="135" grpId="1" animBg="1"/>
      <p:bldP spid="135" grpId="2" animBg="1"/>
      <p:bldP spid="80" grpId="0" animBg="1"/>
      <p:bldP spid="80" grpId="1" animBg="1"/>
      <p:bldP spid="81" grpId="0" animBg="1"/>
      <p:bldP spid="81" grpId="1" animBg="1"/>
      <p:bldP spid="82" grpId="0"/>
      <p:bldP spid="83" grpId="0"/>
      <p:bldP spid="84" grpId="0"/>
      <p:bldP spid="85" grpId="0"/>
      <p:bldP spid="94" grpId="0"/>
      <p:bldP spid="97" grpId="0" animBg="1"/>
      <p:bldP spid="97" grpId="1" animBg="1"/>
      <p:bldP spid="97" grpId="2" animBg="1"/>
      <p:bldP spid="74" grpId="0"/>
      <p:bldP spid="67" grpId="0"/>
      <p:bldP spid="2" grpId="0"/>
      <p:bldP spid="86" grpId="0"/>
      <p:bldP spid="87" grpId="0"/>
      <p:bldP spid="8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91531" y="2034471"/>
            <a:ext cx="4891438" cy="2789040"/>
            <a:chOff x="291531" y="2007750"/>
            <a:chExt cx="4891438" cy="2789040"/>
          </a:xfrm>
        </p:grpSpPr>
        <p:sp>
          <p:nvSpPr>
            <p:cNvPr id="71" name="Rounded Rectangle 70"/>
            <p:cNvSpPr/>
            <p:nvPr/>
          </p:nvSpPr>
          <p:spPr>
            <a:xfrm>
              <a:off x="291531" y="2007750"/>
              <a:ext cx="4878168" cy="2789040"/>
            </a:xfrm>
            <a:prstGeom prst="roundRect">
              <a:avLst>
                <a:gd name="adj" fmla="val 3568"/>
              </a:avLst>
            </a:prstGeom>
            <a:solidFill>
              <a:srgbClr val="66FFCC">
                <a:alpha val="10000"/>
              </a:srgb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311701" y="2546350"/>
              <a:ext cx="4871268" cy="2057400"/>
              <a:chOff x="311701" y="2724150"/>
              <a:chExt cx="4871268" cy="205740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>
                <a:off x="311701" y="2724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11701" y="2952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11701" y="3181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11701" y="3409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11701" y="3638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11701" y="38671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11701" y="40957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11701" y="43243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11701" y="45529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11701" y="4781550"/>
                <a:ext cx="4871268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Rounded Rectangle 90"/>
          <p:cNvSpPr/>
          <p:nvPr/>
        </p:nvSpPr>
        <p:spPr>
          <a:xfrm>
            <a:off x="3692229" y="3082794"/>
            <a:ext cx="1460648" cy="235320"/>
          </a:xfrm>
          <a:prstGeom prst="roundRect">
            <a:avLst/>
          </a:prstGeom>
          <a:solidFill>
            <a:srgbClr val="FF63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250795" y="304903"/>
            <a:ext cx="3614184" cy="2066400"/>
          </a:xfrm>
          <a:prstGeom prst="roundRect">
            <a:avLst>
              <a:gd name="adj" fmla="val 7961"/>
            </a:avLst>
          </a:prstGeom>
          <a:solidFill>
            <a:srgbClr val="7030A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0" name="Arc 159"/>
          <p:cNvSpPr/>
          <p:nvPr/>
        </p:nvSpPr>
        <p:spPr>
          <a:xfrm rot="21480000">
            <a:off x="6221224" y="354402"/>
            <a:ext cx="665018" cy="665018"/>
          </a:xfrm>
          <a:prstGeom prst="arc">
            <a:avLst>
              <a:gd name="adj1" fmla="val 3194"/>
              <a:gd name="adj2" fmla="val 2727296"/>
            </a:avLst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161" name="Arc 160"/>
          <p:cNvSpPr/>
          <p:nvPr/>
        </p:nvSpPr>
        <p:spPr>
          <a:xfrm>
            <a:off x="6219861" y="369255"/>
            <a:ext cx="623455" cy="623455"/>
          </a:xfrm>
          <a:prstGeom prst="arc">
            <a:avLst>
              <a:gd name="adj1" fmla="val 2433865"/>
              <a:gd name="adj2" fmla="val 7126688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305549" y="314428"/>
            <a:ext cx="4864899" cy="1651575"/>
          </a:xfrm>
          <a:prstGeom prst="roundRect">
            <a:avLst>
              <a:gd name="adj" fmla="val 5303"/>
            </a:avLst>
          </a:prstGeom>
          <a:solidFill>
            <a:srgbClr val="FFC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5551" y="312652"/>
            <a:ext cx="4871533" cy="320040"/>
          </a:xfrm>
          <a:prstGeom prst="roundRect">
            <a:avLst>
              <a:gd name="adj" fmla="val 25034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289930" y="2034471"/>
            <a:ext cx="4871266" cy="320040"/>
          </a:xfrm>
          <a:prstGeom prst="roundRect">
            <a:avLst>
              <a:gd name="adj" fmla="val 26588"/>
            </a:avLst>
          </a:prstGeom>
          <a:solidFill>
            <a:srgbClr val="FF0000">
              <a:alpha val="10000"/>
            </a:srgbClr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905000" y="234986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DAB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744314" y="2349868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EAC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26815" y="2810073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Adding BAC on both sides,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2717228" y="3040736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DAB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EAC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431228" y="3040736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ABC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ACB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314966" y="3040736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BAC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1859625" y="3040736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BAC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76050" y="2031780"/>
            <a:ext cx="2499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b="1" kern="0" dirty="0" smtClean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Proof </a:t>
            </a:r>
            <a:r>
              <a:rPr lang="en-US" sz="1600" b="1" kern="0" dirty="0">
                <a:solidFill>
                  <a:prstClr val="black"/>
                </a:solidFill>
                <a:effectLst>
                  <a:glow rad="139700">
                    <a:srgbClr val="9BBB59">
                      <a:satMod val="175000"/>
                      <a:alpha val="40000"/>
                    </a:srgbClr>
                  </a:glow>
                </a:effectLst>
                <a:latin typeface="Bookman Old Style" pitchFamily="18" charset="0"/>
                <a:cs typeface="Agent Orange" pitchFamily="2" charset="0"/>
              </a:rPr>
              <a:t>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80800" y="356983"/>
            <a:ext cx="2951836" cy="2071777"/>
            <a:chOff x="5589660" y="302553"/>
            <a:chExt cx="2951836" cy="2071777"/>
          </a:xfrm>
        </p:grpSpPr>
        <p:grpSp>
          <p:nvGrpSpPr>
            <p:cNvPr id="135" name="Group 134"/>
            <p:cNvGrpSpPr/>
            <p:nvPr/>
          </p:nvGrpSpPr>
          <p:grpSpPr>
            <a:xfrm>
              <a:off x="5703780" y="302553"/>
              <a:ext cx="2837716" cy="2071777"/>
              <a:chOff x="5796000" y="936000"/>
              <a:chExt cx="2837716" cy="2071777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5940000" y="1260000"/>
                <a:ext cx="2520000" cy="1463040"/>
              </a:xfrm>
              <a:prstGeom prst="triangle">
                <a:avLst>
                  <a:gd name="adj" fmla="val 31463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96280" y="936000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A</a:t>
                </a:r>
                <a:endParaRPr lang="en-IN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796000" y="270000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B</a:t>
                </a:r>
                <a:endParaRPr lang="en-IN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316000" y="270000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prstClr val="black"/>
                    </a:solidFill>
                    <a:latin typeface="Bookman Old Style" pitchFamily="18" charset="0"/>
                  </a:rPr>
                  <a:t>C</a:t>
                </a:r>
                <a:endParaRPr lang="en-IN" sz="14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p:grpSp>
        <p:cxnSp>
          <p:nvCxnSpPr>
            <p:cNvPr id="140" name="Straight Arrow Connector 139"/>
            <p:cNvCxnSpPr/>
            <p:nvPr/>
          </p:nvCxnSpPr>
          <p:spPr>
            <a:xfrm>
              <a:off x="5589660" y="622593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5772540" y="563817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D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967100" y="56381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prstClr val="black"/>
                  </a:solidFill>
                  <a:latin typeface="Bookman Old Style" pitchFamily="18" charset="0"/>
                </a:rPr>
                <a:t>E</a:t>
              </a:r>
              <a:endParaRPr lang="en-IN" sz="1400" b="1" dirty="0">
                <a:solidFill>
                  <a:prstClr val="black"/>
                </a:solidFill>
                <a:latin typeface="Bookman Old Style" pitchFamily="18" charset="0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909700" y="576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>
                <a:solidFill>
                  <a:prstClr val="white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8104260" y="576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>
                <a:solidFill>
                  <a:prstClr val="white"/>
                </a:solidFill>
              </a:endParaRPr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6536770" y="680698"/>
            <a:ext cx="1841145" cy="0"/>
          </a:xfrm>
          <a:prstGeom prst="straightConnector1">
            <a:avLst/>
          </a:prstGeom>
          <a:ln w="19050">
            <a:solidFill>
              <a:srgbClr val="FF3300"/>
            </a:solidFill>
            <a:prstDash val="solid"/>
            <a:headEnd type="none" w="med" len="med"/>
            <a:tailEnd type="arrow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739830" y="686095"/>
            <a:ext cx="791525" cy="145969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8518" y="307051"/>
            <a:ext cx="4525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ANGLE SUM PROPERTY OF A TRIANGLE</a:t>
            </a:r>
            <a:endParaRPr lang="en-IN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86" name="Arc 85"/>
          <p:cNvSpPr/>
          <p:nvPr/>
        </p:nvSpPr>
        <p:spPr>
          <a:xfrm>
            <a:off x="6195371" y="351132"/>
            <a:ext cx="640080" cy="640080"/>
          </a:xfrm>
          <a:prstGeom prst="arc">
            <a:avLst>
              <a:gd name="adj1" fmla="val 7140675"/>
              <a:gd name="adj2" fmla="val 10800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81538" y="4428351"/>
            <a:ext cx="2121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[</a:t>
            </a:r>
            <a:r>
              <a:rPr lang="en-US" sz="1200" b="1" i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Angles in a linear pair</a:t>
            </a:r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  <a:sym typeface="Symbol"/>
              </a:rPr>
              <a:t>]</a:t>
            </a:r>
            <a:endParaRPr lang="en-IN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92" name="Arc 91"/>
          <p:cNvSpPr/>
          <p:nvPr/>
        </p:nvSpPr>
        <p:spPr>
          <a:xfrm>
            <a:off x="6237595" y="418694"/>
            <a:ext cx="578220" cy="525654"/>
          </a:xfrm>
          <a:prstGeom prst="arc">
            <a:avLst>
              <a:gd name="adj1" fmla="val 3194"/>
              <a:gd name="adj2" fmla="val 7101310"/>
            </a:avLst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prstClr val="black"/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484506" y="681905"/>
            <a:ext cx="2880000" cy="0"/>
          </a:xfrm>
          <a:prstGeom prst="straightConnector1">
            <a:avLst/>
          </a:prstGeom>
          <a:ln w="19050">
            <a:solidFill>
              <a:srgbClr val="FF3300"/>
            </a:solidFill>
            <a:prstDash val="solid"/>
            <a:headEnd type="arrow"/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738920" y="671172"/>
            <a:ext cx="797850" cy="147285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500" y="4179804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Symbol" pitchFamily="18" charset="2"/>
                <a:sym typeface="Symbol"/>
              </a:rPr>
              <a:t>\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 ABC + ACB + BAC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86735" y="417980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92532" y="417980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180°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947985" y="3538535"/>
            <a:ext cx="1432195" cy="235320"/>
          </a:xfrm>
          <a:prstGeom prst="roundRect">
            <a:avLst/>
          </a:prstGeom>
          <a:solidFill>
            <a:srgbClr val="FF63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3539231" y="349567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EAB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65925" y="3495676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ABC +</a:t>
            </a:r>
            <a:r>
              <a:rPr lang="en-US" sz="14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ACB  + BAC  =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87436" y="349567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DAB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7440" y="107855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Given :</a:t>
            </a:r>
            <a:endParaRPr lang="en-IN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18722" y="1055690"/>
            <a:ext cx="2090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ABC is any triangle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6344" y="1286160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To prove :</a:t>
            </a:r>
            <a:endParaRPr lang="en-IN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62036" y="127565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180°</a:t>
            </a:r>
            <a:endParaRPr lang="en-IN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7154" y="1526202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Construction :</a:t>
            </a:r>
            <a:endParaRPr lang="en-IN" sz="1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418694" y="1533822"/>
            <a:ext cx="406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Through the point A, draw </a:t>
            </a:r>
            <a:r>
              <a:rPr lang="en-US" sz="12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a 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DE </a:t>
            </a:r>
            <a:r>
              <a:rPr lang="en-US" sz="1200" b="1" dirty="0" err="1" smtClean="0">
                <a:solidFill>
                  <a:prstClr val="black"/>
                </a:solidFill>
                <a:latin typeface="Arial Rounded MT Bold" pitchFamily="34" charset="0"/>
                <a:sym typeface="Symbol"/>
              </a:rPr>
              <a:t>ll</a:t>
            </a:r>
            <a:r>
              <a:rPr lang="en-US" sz="12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BC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3242" y="349567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3" name="Rounded Rectangle 112"/>
          <p:cNvSpPr/>
          <p:nvPr>
            <p:custDataLst>
              <p:tags r:id="rId1"/>
            </p:custDataLst>
          </p:nvPr>
        </p:nvSpPr>
        <p:spPr>
          <a:xfrm>
            <a:off x="317441" y="2303539"/>
            <a:ext cx="1585808" cy="440152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351540" y="234986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021425" y="2349868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ACB  =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14" name="Picture 113" descr="Image result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37996" y="2397467"/>
            <a:ext cx="294384" cy="2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ounded Rectangle 114"/>
          <p:cNvSpPr/>
          <p:nvPr>
            <p:custDataLst>
              <p:tags r:id="rId2"/>
            </p:custDataLst>
          </p:nvPr>
        </p:nvSpPr>
        <p:spPr>
          <a:xfrm>
            <a:off x="1110345" y="1240724"/>
            <a:ext cx="2213484" cy="406293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6775" y="1312065"/>
            <a:ext cx="816657" cy="235320"/>
          </a:xfrm>
          <a:prstGeom prst="roundRect">
            <a:avLst/>
          </a:prstGeom>
          <a:solidFill>
            <a:srgbClr val="FF63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676236" y="127565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BAC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43000" y="127565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ABC +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903248" y="1275650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ACB +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pic>
        <p:nvPicPr>
          <p:cNvPr id="116" name="Picture 115" descr="Image result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1230900" y="1335719"/>
            <a:ext cx="294384" cy="25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/>
          <p:cNvSpPr txBox="1"/>
          <p:nvPr/>
        </p:nvSpPr>
        <p:spPr>
          <a:xfrm>
            <a:off x="304800" y="595098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Bookman Old Style" pitchFamily="18" charset="0"/>
              </a:rPr>
              <a:t>Sum of all angles of a triangle is 180°.</a:t>
            </a:r>
            <a:endParaRPr lang="en-IN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3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09877E-6 L 0.21598 -0.0003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17284E-7 L 0.13611 6.17284E-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6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4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35" presetClass="emph" presetSubtype="0" repeatCount="3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4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4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35" presetClass="emph" presetSubtype="0" repeatCount="4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160" grpId="0" animBg="1"/>
      <p:bldP spid="160" grpId="1" animBg="1"/>
      <p:bldP spid="160" grpId="2" animBg="1"/>
      <p:bldP spid="161" grpId="0" animBg="1"/>
      <p:bldP spid="161" grpId="1" animBg="1"/>
      <p:bldP spid="161" grpId="2" animBg="1"/>
      <p:bldP spid="205" grpId="0"/>
      <p:bldP spid="206" grpId="0"/>
      <p:bldP spid="207" grpId="0"/>
      <p:bldP spid="208" grpId="0"/>
      <p:bldP spid="209" grpId="0"/>
      <p:bldP spid="86" grpId="0" animBg="1"/>
      <p:bldP spid="86" grpId="1" animBg="1"/>
      <p:bldP spid="86" grpId="2" animBg="1"/>
      <p:bldP spid="88" grpId="0"/>
      <p:bldP spid="92" grpId="0" animBg="1"/>
      <p:bldP spid="92" grpId="1" animBg="1"/>
      <p:bldP spid="92" grpId="2" animBg="1"/>
      <p:bldP spid="95" grpId="0"/>
      <p:bldP spid="96" grpId="0"/>
      <p:bldP spid="97" grpId="0"/>
      <p:bldP spid="100" grpId="0" animBg="1"/>
      <p:bldP spid="100" grpId="1" animBg="1"/>
      <p:bldP spid="211" grpId="0"/>
      <p:bldP spid="212" grpId="0"/>
      <p:bldP spid="152" grpId="0"/>
      <p:bldP spid="112" grpId="0"/>
      <p:bldP spid="113" grpId="0" animBg="1"/>
      <p:bldP spid="113" grpId="1" animBg="1"/>
      <p:bldP spid="115" grpId="0" animBg="1"/>
      <p:bldP spid="115" grpId="1" animBg="1"/>
      <p:bldP spid="2" grpId="0" animBg="1"/>
      <p:bldP spid="2" grpId="1" animBg="1"/>
      <p:bldP spid="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32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7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056" y="514350"/>
            <a:ext cx="8543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ay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OS stands on a line POQ. Ray OR and ray OT are angle bisectors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POS and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SOQ, respectively. If ∠ POS = x, find ∠ ROT. </a:t>
            </a:r>
            <a:endParaRPr lang="en-IN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100010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65908" y="1096242"/>
            <a:ext cx="3567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Ray OS stands on the line POQ.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6479" y="1722002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POS 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32708" y="1943678"/>
            <a:ext cx="1263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x +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SOQ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55264" y="2266950"/>
            <a:ext cx="10695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SOQ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530182"/>
            <a:ext cx="42226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Now, ray OR bisects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POS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, therefore,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46732" y="2761094"/>
            <a:ext cx="2396661" cy="576402"/>
            <a:chOff x="2246732" y="2761094"/>
            <a:chExt cx="2396661" cy="576402"/>
          </a:xfrm>
        </p:grpSpPr>
        <p:sp>
          <p:nvSpPr>
            <p:cNvPr id="10" name="Rectangle 9"/>
            <p:cNvSpPr/>
            <p:nvPr/>
          </p:nvSpPr>
          <p:spPr>
            <a:xfrm>
              <a:off x="2246732" y="2867314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ROS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59536" y="288578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71976" y="2761094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71976" y="2998942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11408" y="2906570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×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724552" y="2899646"/>
              <a:ext cx="9188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POS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3271976" y="3061282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92634" y="3186840"/>
            <a:ext cx="337082" cy="576402"/>
            <a:chOff x="4292634" y="3186840"/>
            <a:chExt cx="337082" cy="576402"/>
          </a:xfrm>
        </p:grpSpPr>
        <p:sp>
          <p:nvSpPr>
            <p:cNvPr id="115" name="Rectangle 114"/>
            <p:cNvSpPr/>
            <p:nvPr/>
          </p:nvSpPr>
          <p:spPr>
            <a:xfrm>
              <a:off x="4292634" y="3186840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308794" y="342468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354974" y="3487028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059536" y="3186840"/>
            <a:ext cx="1302324" cy="576402"/>
            <a:chOff x="3059536" y="3186840"/>
            <a:chExt cx="1302324" cy="576402"/>
          </a:xfrm>
        </p:grpSpPr>
        <p:sp>
          <p:nvSpPr>
            <p:cNvPr id="84" name="Rectangle 83"/>
            <p:cNvSpPr/>
            <p:nvPr/>
          </p:nvSpPr>
          <p:spPr>
            <a:xfrm>
              <a:off x="3059536" y="332452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271976" y="318684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71976" y="342468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611408" y="330460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×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837696" y="3306920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  <a:endParaRPr lang="en-US" sz="1600" b="1" i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271976" y="3487028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4053762" y="331066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46732" y="3655588"/>
            <a:ext cx="2429581" cy="576402"/>
            <a:chOff x="2246732" y="3655588"/>
            <a:chExt cx="2429581" cy="576402"/>
          </a:xfrm>
        </p:grpSpPr>
        <p:sp>
          <p:nvSpPr>
            <p:cNvPr id="12" name="Rectangle 11"/>
            <p:cNvSpPr/>
            <p:nvPr/>
          </p:nvSpPr>
          <p:spPr>
            <a:xfrm>
              <a:off x="2246732" y="3756318"/>
              <a:ext cx="856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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SOT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00752" y="3774790"/>
              <a:ext cx="8755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</a:t>
              </a:r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 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SOQ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59536" y="3781887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271976" y="365558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71976" y="389343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271976" y="3955776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3611408" y="378952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×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59536" y="4122024"/>
            <a:ext cx="1969664" cy="576402"/>
            <a:chOff x="3059536" y="4122024"/>
            <a:chExt cx="1969664" cy="576402"/>
          </a:xfrm>
        </p:grpSpPr>
        <p:sp>
          <p:nvSpPr>
            <p:cNvPr id="13" name="Rectangle 12"/>
            <p:cNvSpPr/>
            <p:nvPr/>
          </p:nvSpPr>
          <p:spPr>
            <a:xfrm>
              <a:off x="3855481" y="4250462"/>
              <a:ext cx="11737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(180</a:t>
              </a:r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° – x)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59536" y="424832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71976" y="4122024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1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271976" y="4359872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3271976" y="4422212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3611408" y="4255964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×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59536" y="4604620"/>
            <a:ext cx="1311572" cy="576402"/>
            <a:chOff x="3059536" y="4604620"/>
            <a:chExt cx="1311572" cy="576402"/>
          </a:xfrm>
        </p:grpSpPr>
        <p:sp>
          <p:nvSpPr>
            <p:cNvPr id="14" name="Rectangle 13"/>
            <p:cNvSpPr/>
            <p:nvPr/>
          </p:nvSpPr>
          <p:spPr>
            <a:xfrm>
              <a:off x="3385132" y="4714586"/>
              <a:ext cx="5491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90º 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059536" y="4711703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=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98452" y="472008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–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034026" y="4604620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050186" y="4842468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4096366" y="4895572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3269664" y="2266950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180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° – x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098804" y="1980622"/>
            <a:ext cx="8691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180°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255840" y="1694294"/>
            <a:ext cx="37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x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66800" y="1449534"/>
            <a:ext cx="4331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295400" y="1449534"/>
            <a:ext cx="1183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POS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+ 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258292" y="1449534"/>
            <a:ext cx="1016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SOQ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048000" y="1449534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180° 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5754105" y="1504950"/>
            <a:ext cx="2643135" cy="1831619"/>
            <a:chOff x="5754105" y="1504950"/>
            <a:chExt cx="2643135" cy="1831619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5754105" y="2998942"/>
              <a:ext cx="2354030" cy="1"/>
            </a:xfrm>
            <a:prstGeom prst="line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781800" y="1504950"/>
              <a:ext cx="762000" cy="149399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6791960" y="2103120"/>
              <a:ext cx="1605280" cy="895465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141720" y="1630680"/>
              <a:ext cx="643776" cy="1361901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Arc 143"/>
            <p:cNvSpPr/>
            <p:nvPr/>
          </p:nvSpPr>
          <p:spPr>
            <a:xfrm>
              <a:off x="6544509" y="2674846"/>
              <a:ext cx="613193" cy="556963"/>
            </a:xfrm>
            <a:prstGeom prst="arc">
              <a:avLst>
                <a:gd name="adj1" fmla="val 10500295"/>
                <a:gd name="adj2" fmla="val 425027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6519225" y="2803981"/>
              <a:ext cx="125415" cy="954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99580" y="2600807"/>
              <a:ext cx="0" cy="16429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958012" y="2661113"/>
              <a:ext cx="103440" cy="1106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7085195" y="2936875"/>
              <a:ext cx="1532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6996103" y="2695572"/>
              <a:ext cx="103440" cy="1106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7085724" y="2895600"/>
              <a:ext cx="1532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5847502" y="2998015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613187" y="2938420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698093" y="2992738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979634" y="1817302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52372" y="165735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690170" y="2056456"/>
              <a:ext cx="3289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6023576" y="2931390"/>
              <a:ext cx="0" cy="1381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7879535" y="2934644"/>
              <a:ext cx="0" cy="1381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6230138" y="1894388"/>
              <a:ext cx="116735" cy="857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955735" y="2253433"/>
              <a:ext cx="107135" cy="1239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7302482" y="1826628"/>
              <a:ext cx="119743" cy="677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38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6" grpId="0"/>
      <p:bldP spid="7" grpId="0"/>
      <p:bldP spid="8" grpId="0"/>
      <p:bldP spid="9" grpId="0"/>
      <p:bldP spid="135" grpId="0"/>
      <p:bldP spid="136" grpId="0"/>
      <p:bldP spid="137" grpId="0"/>
      <p:bldP spid="138" grpId="0"/>
      <p:bldP spid="139" grpId="0"/>
      <p:bldP spid="140" grpId="0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056" y="514350"/>
            <a:ext cx="8543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R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ay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OS stands on a line POQ. Ray OR and ray OT are angle bisectors of 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POS and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SOQ, respectively. If ∠ POS = x, find ∠ ROT. </a:t>
            </a:r>
            <a:endParaRPr lang="en-IN" sz="1600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Example.2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100010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754105" y="1504950"/>
            <a:ext cx="2643135" cy="1831619"/>
            <a:chOff x="5754105" y="1504950"/>
            <a:chExt cx="2643135" cy="1831619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5754105" y="2998942"/>
              <a:ext cx="2354030" cy="1"/>
            </a:xfrm>
            <a:prstGeom prst="line">
              <a:avLst/>
            </a:prstGeom>
            <a:ln w="28575">
              <a:solidFill>
                <a:schemeClr val="bg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781800" y="1504950"/>
              <a:ext cx="762000" cy="1493992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6791960" y="2103120"/>
              <a:ext cx="1605280" cy="895465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6141720" y="1630680"/>
              <a:ext cx="643776" cy="1361901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Arc 143"/>
            <p:cNvSpPr/>
            <p:nvPr/>
          </p:nvSpPr>
          <p:spPr>
            <a:xfrm>
              <a:off x="6544509" y="2674846"/>
              <a:ext cx="613193" cy="556963"/>
            </a:xfrm>
            <a:prstGeom prst="arc">
              <a:avLst>
                <a:gd name="adj1" fmla="val 10500295"/>
                <a:gd name="adj2" fmla="val 425027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6519225" y="2803981"/>
              <a:ext cx="125415" cy="9542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99580" y="2600807"/>
              <a:ext cx="0" cy="16429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6958012" y="2661113"/>
              <a:ext cx="103440" cy="1106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7085195" y="2936875"/>
              <a:ext cx="1532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6996103" y="2695572"/>
              <a:ext cx="103440" cy="11066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7085724" y="2895600"/>
              <a:ext cx="15327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5847502" y="2998015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613187" y="2938420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O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698093" y="2992738"/>
              <a:ext cx="3481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979634" y="1817302"/>
              <a:ext cx="3449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R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52372" y="165735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S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690170" y="2056456"/>
              <a:ext cx="3289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</a:rPr>
                <a:t>T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6023576" y="2931390"/>
              <a:ext cx="0" cy="1381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7879535" y="2934644"/>
              <a:ext cx="0" cy="1381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6230138" y="1894388"/>
              <a:ext cx="116735" cy="8576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7955735" y="2253433"/>
              <a:ext cx="107135" cy="12391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7302482" y="1826628"/>
              <a:ext cx="119743" cy="6776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/>
          <p:cNvCxnSpPr/>
          <p:nvPr/>
        </p:nvCxnSpPr>
        <p:spPr>
          <a:xfrm flipV="1">
            <a:off x="5876130" y="3003912"/>
            <a:ext cx="2109973" cy="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4400" y="1276350"/>
            <a:ext cx="27446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ROT =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ROS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+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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SOT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193678" y="1516498"/>
            <a:ext cx="337082" cy="576402"/>
            <a:chOff x="2193678" y="1516498"/>
            <a:chExt cx="337082" cy="576402"/>
          </a:xfrm>
        </p:grpSpPr>
        <p:sp>
          <p:nvSpPr>
            <p:cNvPr id="97" name="Rectangle 96"/>
            <p:cNvSpPr/>
            <p:nvPr/>
          </p:nvSpPr>
          <p:spPr>
            <a:xfrm>
              <a:off x="2193678" y="1516498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209838" y="1754346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2256018" y="1816686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2780168" y="1663408"/>
            <a:ext cx="549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90º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565404" y="166052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193488" y="1668910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–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429062" y="1553442"/>
            <a:ext cx="337082" cy="576402"/>
            <a:chOff x="3429062" y="1553442"/>
            <a:chExt cx="337082" cy="576402"/>
          </a:xfrm>
        </p:grpSpPr>
        <p:sp>
          <p:nvSpPr>
            <p:cNvPr id="105" name="Rectangle 104"/>
            <p:cNvSpPr/>
            <p:nvPr/>
          </p:nvSpPr>
          <p:spPr>
            <a:xfrm>
              <a:off x="3429062" y="1553442"/>
              <a:ext cx="31130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x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445222" y="1791290"/>
              <a:ext cx="3209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3491402" y="1844394"/>
              <a:ext cx="249194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1914236" y="163887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163668" y="2062324"/>
            <a:ext cx="549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90º 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925784" y="206232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=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18995" y="2062324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ROT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593440" y="2062324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1748" y="2055834"/>
            <a:ext cx="1538009" cy="36292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9" name="Rounded Rectangle 148"/>
          <p:cNvSpPr/>
          <p:nvPr/>
        </p:nvSpPr>
        <p:spPr>
          <a:xfrm>
            <a:off x="4255771" y="789792"/>
            <a:ext cx="1413602" cy="298794"/>
          </a:xfrm>
          <a:prstGeom prst="roundRect">
            <a:avLst/>
          </a:prstGeom>
          <a:noFill/>
          <a:ln>
            <a:solidFill>
              <a:srgbClr val="00FFFF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 flipH="1" flipV="1">
            <a:off x="6176367" y="1685775"/>
            <a:ext cx="606145" cy="130503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6794548" y="2155856"/>
            <a:ext cx="1511252" cy="83495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1" grpId="0"/>
      <p:bldP spid="102" grpId="0"/>
      <p:bldP spid="103" grpId="0"/>
      <p:bldP spid="108" grpId="0"/>
      <p:bldP spid="112" grpId="0"/>
      <p:bldP spid="113" grpId="0"/>
      <p:bldP spid="114" grpId="0"/>
      <p:bldP spid="148" grpId="0"/>
      <p:bldP spid="11" grpId="0" animBg="1"/>
      <p:bldP spid="149" grpId="0" animBg="1"/>
      <p:bldP spid="1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6337300" cy="4385816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33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056" y="547401"/>
            <a:ext cx="8543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In the given Fig. OP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, OQ, OR and OS are four rays</a:t>
            </a:r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Prove that ∠ POQ + ∠ QOR + ∠ SOR + ∠ POS = 360°. </a:t>
            </a:r>
            <a:endParaRPr lang="en-IN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Example.3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191708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857476" y="1384414"/>
            <a:ext cx="51623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 given Fig., 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you need to produce any of the rays OP, OQ, OR </a:t>
            </a:r>
            <a:r>
              <a:rPr lang="en-US" sz="1600" b="1" dirty="0" err="1">
                <a:solidFill>
                  <a:prstClr val="white"/>
                </a:solidFill>
                <a:latin typeface="Bookman Old Style" panose="02050604050505020204" pitchFamily="18" charset="0"/>
              </a:rPr>
              <a:t>or</a:t>
            </a:r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 OS backwards to a point. Let us produce ray OQ backwards to a point T so that TOQ is a </a:t>
            </a:r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line.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1251" y="2413706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Now, ray OP stands on line TOQ.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2127" y="2807406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TOP + ∠ POQ = 180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°    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3684" y="2807406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(Linear pair axiom)</a:t>
            </a:r>
          </a:p>
        </p:txBody>
      </p:sp>
      <p:sp>
        <p:nvSpPr>
          <p:cNvPr id="7" name="Rectangle 6"/>
          <p:cNvSpPr/>
          <p:nvPr/>
        </p:nvSpPr>
        <p:spPr>
          <a:xfrm>
            <a:off x="871251" y="3077442"/>
            <a:ext cx="461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Similarly, ray OS stands on line TOQ</a:t>
            </a:r>
          </a:p>
        </p:txBody>
      </p:sp>
      <p:sp>
        <p:nvSpPr>
          <p:cNvPr id="8" name="Rectangle 7"/>
          <p:cNvSpPr/>
          <p:nvPr/>
        </p:nvSpPr>
        <p:spPr>
          <a:xfrm>
            <a:off x="871251" y="3503864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TOS + ∠ SOQ = 180° 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  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1251" y="388486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SOQ = ∠ SOR + ∠ QOR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1251" y="4303964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TOS + ∠ SOR + ∠ QOR = 180°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857544" y="2807406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(1)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57200" y="2806703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57200" y="34584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7200" y="433474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283870" y="1118853"/>
            <a:ext cx="1631530" cy="1910097"/>
            <a:chOff x="7029450" y="3121298"/>
            <a:chExt cx="1631530" cy="1736452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275526" y="3121298"/>
              <a:ext cx="188926" cy="859642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7464451" y="3980941"/>
              <a:ext cx="1133554" cy="675165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7464451" y="3980940"/>
              <a:ext cx="1196529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7086600" y="3980940"/>
              <a:ext cx="377851" cy="87681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7157447" y="4541078"/>
              <a:ext cx="26522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S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147599" y="4454487"/>
              <a:ext cx="285096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R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8302387" y="3942814"/>
              <a:ext cx="28774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393604" y="3333750"/>
              <a:ext cx="28774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O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029450" y="3218599"/>
              <a:ext cx="26522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3916122" y="348267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2)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916122" y="3877482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(3)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636239" y="430396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(4)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068039" y="4303964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[From (2)and(3)]</a:t>
            </a:r>
            <a:endParaRPr lang="en-US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7543800" y="1178097"/>
            <a:ext cx="171897" cy="86792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364643" y="2074205"/>
            <a:ext cx="337907" cy="914183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913815" y="3542754"/>
            <a:ext cx="876802" cy="3078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7709065" y="2060488"/>
            <a:ext cx="1116117" cy="1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376160" y="2062018"/>
            <a:ext cx="335280" cy="876299"/>
          </a:xfrm>
          <a:prstGeom prst="line">
            <a:avLst/>
          </a:prstGeom>
          <a:ln w="28575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788633" y="3520430"/>
            <a:ext cx="3674340" cy="32678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788633" y="3922974"/>
            <a:ext cx="3674340" cy="314035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871251" y="4638506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Now, adding (1) and </a:t>
            </a:r>
            <a:r>
              <a:rPr lang="en-US" b="1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(4), </a:t>
            </a:r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you get</a:t>
            </a:r>
          </a:p>
        </p:txBody>
      </p:sp>
      <p:sp>
        <p:nvSpPr>
          <p:cNvPr id="171" name="Rounded Rectangle 170"/>
          <p:cNvSpPr/>
          <p:nvPr/>
        </p:nvSpPr>
        <p:spPr>
          <a:xfrm>
            <a:off x="1242639" y="2834246"/>
            <a:ext cx="3133555" cy="3078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v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775393" y="4321302"/>
            <a:ext cx="4351538" cy="30784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491011" y="2063746"/>
            <a:ext cx="1209370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Arc 172"/>
          <p:cNvSpPr/>
          <p:nvPr/>
        </p:nvSpPr>
        <p:spPr>
          <a:xfrm>
            <a:off x="7528988" y="1896993"/>
            <a:ext cx="346132" cy="314392"/>
          </a:xfrm>
          <a:prstGeom prst="arc">
            <a:avLst>
              <a:gd name="adj1" fmla="val 10812918"/>
              <a:gd name="adj2" fmla="val 753"/>
            </a:avLst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6580951" y="2062181"/>
            <a:ext cx="2239779" cy="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6555498" y="203375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T</a:t>
            </a:r>
          </a:p>
        </p:txBody>
      </p:sp>
      <p:sp>
        <p:nvSpPr>
          <p:cNvPr id="49" name="Arc 48"/>
          <p:cNvSpPr/>
          <p:nvPr/>
        </p:nvSpPr>
        <p:spPr>
          <a:xfrm rot="10800000">
            <a:off x="7536180" y="1901190"/>
            <a:ext cx="346132" cy="314392"/>
          </a:xfrm>
          <a:prstGeom prst="arc">
            <a:avLst>
              <a:gd name="adj1" fmla="val 10812918"/>
              <a:gd name="adj2" fmla="val 753"/>
            </a:avLst>
          </a:prstGeom>
          <a:solidFill>
            <a:srgbClr val="FFFF00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3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64" grpId="0"/>
      <p:bldP spid="65" grpId="0"/>
      <p:bldP spid="66" grpId="0"/>
      <p:bldP spid="69" grpId="0"/>
      <p:bldP spid="130" grpId="0"/>
      <p:bldP spid="131" grpId="0"/>
      <p:bldP spid="132" grpId="0"/>
      <p:bldP spid="133" grpId="0"/>
      <p:bldP spid="137" grpId="0" animBg="1"/>
      <p:bldP spid="137" grpId="1" animBg="1"/>
      <p:bldP spid="141" grpId="0" animBg="1"/>
      <p:bldP spid="141" grpId="1" animBg="1"/>
      <p:bldP spid="156" grpId="0" animBg="1"/>
      <p:bldP spid="156" grpId="1" animBg="1"/>
      <p:bldP spid="169" grpId="0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43056" y="569435"/>
            <a:ext cx="8543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In the given Fig. OP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, OQ, OR and OS are four rays. </a:t>
            </a:r>
            <a:endParaRPr lang="en-US" b="1" dirty="0" smtClean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Bookman Old Style" panose="02050604050505020204" pitchFamily="18" charset="0"/>
              </a:rPr>
              <a:t>Prove </a:t>
            </a:r>
            <a:r>
              <a:rPr lang="en-US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that ∠ POQ + ∠ QOR + ∠ SOR + ∠ POS = 360°. </a:t>
            </a:r>
            <a:endParaRPr lang="en-IN" b="1" dirty="0" smtClean="0">
              <a:solidFill>
                <a:srgbClr val="FFFF00"/>
              </a:solidFill>
              <a:latin typeface="Bookman Old Style" pitchFamily="18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79145" y="-17458"/>
            <a:ext cx="2774960" cy="400110"/>
            <a:chOff x="2969909" y="-9034"/>
            <a:chExt cx="2774960" cy="400110"/>
          </a:xfrm>
          <a:solidFill>
            <a:schemeClr val="bg2">
              <a:lumMod val="90000"/>
            </a:schemeClr>
          </a:solidFill>
        </p:grpSpPr>
        <p:sp>
          <p:nvSpPr>
            <p:cNvPr id="146" name="Rounded Rectangle 145"/>
            <p:cNvSpPr/>
            <p:nvPr/>
          </p:nvSpPr>
          <p:spPr>
            <a:xfrm>
              <a:off x="2969909" y="13863"/>
              <a:ext cx="2440291" cy="35536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028127" y="-9034"/>
              <a:ext cx="27167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prstClr val="black"/>
                  </a:solidFill>
                  <a:latin typeface="Bookman Old Style" panose="02050604050505020204" pitchFamily="18" charset="0"/>
                </a:rPr>
                <a:t>Extra Example.3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62971" y="1271738"/>
            <a:ext cx="691883" cy="351848"/>
            <a:chOff x="87483" y="1431925"/>
            <a:chExt cx="658303" cy="381000"/>
          </a:xfrm>
        </p:grpSpPr>
        <p:sp>
          <p:nvSpPr>
            <p:cNvPr id="110" name="Teardrop 109"/>
            <p:cNvSpPr/>
            <p:nvPr/>
          </p:nvSpPr>
          <p:spPr>
            <a:xfrm>
              <a:off x="87483" y="1431925"/>
              <a:ext cx="637833" cy="381000"/>
            </a:xfrm>
            <a:prstGeom prst="teardrop">
              <a:avLst/>
            </a:prstGeom>
            <a:solidFill>
              <a:srgbClr val="99FF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57163" y="1431925"/>
              <a:ext cx="588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rgbClr val="000000"/>
                  </a:solidFill>
                  <a:latin typeface="Bookman Old Style" panose="02050604050505020204" pitchFamily="18" charset="0"/>
                </a:rPr>
                <a:t>Sol.</a:t>
              </a:r>
              <a:endParaRPr lang="en-US" sz="1600" b="1" dirty="0">
                <a:solidFill>
                  <a:srgbClr val="000000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>
          <a:xfrm>
            <a:off x="905096" y="1496314"/>
            <a:ext cx="842590" cy="29879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7100" y="1814385"/>
            <a:ext cx="2648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TOP + ∠ TOS = ∠ POS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7100" y="2195385"/>
            <a:ext cx="4394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POQ + ∠ QOR + ∠ SOR + ∠ POS = 360°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1000" y="219538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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1250" y="1454768"/>
            <a:ext cx="5986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Bookman Old Style" panose="02050604050505020204" pitchFamily="18" charset="0"/>
              </a:rPr>
              <a:t>∠ TOP + ∠ POQ + ∠ TOS + ∠ SOR + ∠ QOR = 360°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1814385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Bookman Old Style" panose="02050604050505020204" pitchFamily="18" charset="0"/>
                <a:sym typeface="Symbol"/>
              </a:rPr>
              <a:t>But</a:t>
            </a:r>
            <a:endParaRPr lang="en-US" sz="1600" b="1" dirty="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30267" y="1218622"/>
            <a:ext cx="2285133" cy="1910097"/>
            <a:chOff x="6375847" y="3121298"/>
            <a:chExt cx="2285133" cy="1736452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275526" y="3121298"/>
              <a:ext cx="188926" cy="859642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7464451" y="3980941"/>
              <a:ext cx="1133554" cy="675165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7464451" y="3980940"/>
              <a:ext cx="1196529" cy="0"/>
            </a:xfrm>
            <a:prstGeom prst="line">
              <a:avLst/>
            </a:prstGeom>
            <a:ln w="1905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7086600" y="3980940"/>
              <a:ext cx="377851" cy="876810"/>
            </a:xfrm>
            <a:prstGeom prst="line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157447" y="4541078"/>
              <a:ext cx="26522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S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147599" y="4454487"/>
              <a:ext cx="285096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R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02387" y="3942814"/>
              <a:ext cx="28774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Q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93604" y="3663597"/>
              <a:ext cx="28774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O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29450" y="3218599"/>
              <a:ext cx="265225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P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6375847" y="3981450"/>
              <a:ext cx="109403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505575" y="3952875"/>
              <a:ext cx="3289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prstClr val="white"/>
                  </a:solidFill>
                  <a:latin typeface="Bookman Old Style" panose="02050604050505020204" pitchFamily="18" charset="0"/>
                  <a:sym typeface="Symbol"/>
                </a:rPr>
                <a:t>T</a:t>
              </a:r>
              <a:endParaRPr lang="en-US" sz="1600" b="1" dirty="0">
                <a:solidFill>
                  <a:prstClr val="white"/>
                </a:solidFill>
                <a:latin typeface="Bookman Old Style" panose="02050604050505020204" pitchFamily="18" charset="0"/>
              </a:endParaRP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2954596" y="1490308"/>
            <a:ext cx="825988" cy="298794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546337" y="1288377"/>
            <a:ext cx="171897" cy="867922"/>
          </a:xfrm>
          <a:prstGeom prst="line">
            <a:avLst/>
          </a:prstGeom>
          <a:ln w="28575"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34232" y="2159627"/>
            <a:ext cx="980691" cy="1"/>
          </a:xfrm>
          <a:prstGeom prst="line">
            <a:avLst/>
          </a:prstGeom>
          <a:ln w="28575">
            <a:solidFill>
              <a:srgbClr val="00FF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382954" y="2127496"/>
            <a:ext cx="335280" cy="876299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762523" y="2160000"/>
            <a:ext cx="980691" cy="1"/>
          </a:xfrm>
          <a:prstGeom prst="line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554783" y="1297556"/>
            <a:ext cx="171897" cy="867922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391400" y="2118864"/>
            <a:ext cx="335280" cy="876299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999" y="2197057"/>
            <a:ext cx="4387277" cy="39043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49" grpId="1" animBg="1"/>
      <p:bldP spid="2" grpId="0"/>
      <p:bldP spid="11" grpId="0"/>
      <p:bldP spid="22" grpId="0"/>
      <p:bldP spid="24" grpId="0"/>
      <p:bldP spid="25" grpId="0"/>
      <p:bldP spid="53" grpId="0" animBg="1"/>
      <p:bldP spid="53" grpId="1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3da4ca80f3b041e2105bc0e46c754822256d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1285</Words>
  <Application>Microsoft Office PowerPoint</Application>
  <PresentationFormat>On-screen Show (16:9)</PresentationFormat>
  <Paragraphs>342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Agent Orange</vt:lpstr>
      <vt:lpstr>Arial</vt:lpstr>
      <vt:lpstr>Arial Rounded MT Bold</vt:lpstr>
      <vt:lpstr>Bookman Old Style</vt:lpstr>
      <vt:lpstr>Calibri</vt:lpstr>
      <vt:lpstr>Cambria Math</vt:lpstr>
      <vt:lpstr>Symbol</vt:lpstr>
      <vt:lpstr>7_Office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482</cp:revision>
  <dcterms:created xsi:type="dcterms:W3CDTF">2014-04-01T17:52:15Z</dcterms:created>
  <dcterms:modified xsi:type="dcterms:W3CDTF">2022-04-23T03:53:35Z</dcterms:modified>
</cp:coreProperties>
</file>