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46" r:id="rId3"/>
  </p:sldMasterIdLst>
  <p:notesMasterIdLst>
    <p:notesMasterId r:id="rId18"/>
  </p:notesMasterIdLst>
  <p:sldIdLst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2869F64-BB77-40A0-B7C1-D17AA9DB094D}" type="slidenum">
              <a:rPr lang="en-IN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2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1E540-0EB1-4165-B19B-372926EF5D9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1E540-0EB1-4165-B19B-372926EF5D9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1E540-0EB1-4165-B19B-372926EF5D9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049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0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9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47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755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9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7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7250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01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8694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5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08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microsoft.com/office/2007/relationships/hdphoto" Target="../media/hdphoto2.wdp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5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ounded Rectangle 248"/>
          <p:cNvSpPr/>
          <p:nvPr/>
        </p:nvSpPr>
        <p:spPr>
          <a:xfrm>
            <a:off x="5272563" y="315785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Isosceles Triangle 74"/>
          <p:cNvSpPr/>
          <p:nvPr/>
        </p:nvSpPr>
        <p:spPr>
          <a:xfrm flipH="1">
            <a:off x="7131314" y="830617"/>
            <a:ext cx="1270887" cy="9063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3399">
                  <a:tint val="66000"/>
                  <a:satMod val="160000"/>
                </a:srgbClr>
              </a:gs>
              <a:gs pos="50000">
                <a:srgbClr val="FF3399">
                  <a:tint val="44500"/>
                  <a:satMod val="160000"/>
                </a:srgbClr>
              </a:gs>
              <a:gs pos="100000">
                <a:srgbClr val="FF33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5854030" y="843511"/>
            <a:ext cx="1270887" cy="881437"/>
          </a:xfrm>
          <a:prstGeom prst="triangle">
            <a:avLst>
              <a:gd name="adj" fmla="val 98876"/>
            </a:avLst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64" name="Rounded Rectangle 63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Rounded Rectangle 96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5551" y="310330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2129" y="2033046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27390" y="31646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[Part – I]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663785" y="2344774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4486" y="1119441"/>
            <a:ext cx="79541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371600" y="1119441"/>
            <a:ext cx="35044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Line </a:t>
            </a:r>
            <a:r>
              <a:rPr lang="en-US" sz="13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is the perpendicular bisector of 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AB at point M</a:t>
            </a:r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4800" y="1612612"/>
            <a:ext cx="105509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 :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73140" y="1612612"/>
            <a:ext cx="8579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 = PB</a:t>
            </a:r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12867" y="2574637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03719" y="25746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70139" y="2574637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17856" y="2574329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Common side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2867" y="2797373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03719" y="27973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70139" y="2797373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17856" y="2812762"/>
            <a:ext cx="1997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E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ach is a right angle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12867" y="3036861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AM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403719" y="303686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70139" y="3036861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BM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017856" y="3036553"/>
            <a:ext cx="726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99776" y="327466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12867" y="327466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403719" y="327466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70139" y="3274669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PMB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017856" y="3269962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SAS test of congruency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12867" y="3473433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403719" y="34734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670139" y="3473433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017856" y="3481127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c.s.c.t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99776" y="347343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82010" y="3697541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03719" y="369754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670139" y="3697541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9776" y="369754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70056" y="2343150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 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00800" y="1680589"/>
            <a:ext cx="46445" cy="105425"/>
            <a:chOff x="6477000" y="3625237"/>
            <a:chExt cx="46445" cy="10542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6477000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6523445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7659483" y="1688693"/>
            <a:ext cx="46445" cy="105425"/>
            <a:chOff x="6477000" y="3625237"/>
            <a:chExt cx="46445" cy="105425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6477000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6523445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/>
          <p:cNvSpPr/>
          <p:nvPr/>
        </p:nvSpPr>
        <p:spPr>
          <a:xfrm>
            <a:off x="5705069" y="1708149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249074" y="1737333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076060" y="1706980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067644" y="644525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115784" y="260349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39908" y="1718901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389802" y="1718901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>
            <p:custDataLst>
              <p:tags r:id="rId1"/>
            </p:custDataLst>
          </p:nvPr>
        </p:nvSpPr>
        <p:spPr>
          <a:xfrm>
            <a:off x="1986457" y="602900"/>
            <a:ext cx="3202327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5840281" y="823775"/>
            <a:ext cx="1285875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121254" y="822473"/>
            <a:ext cx="1274284" cy="910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843743" y="1735000"/>
            <a:ext cx="2560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>
            <p:custDataLst>
              <p:tags r:id="rId2"/>
            </p:custDataLst>
          </p:nvPr>
        </p:nvSpPr>
        <p:spPr>
          <a:xfrm>
            <a:off x="311701" y="597244"/>
            <a:ext cx="4869899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112217" y="818650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>
            <p:custDataLst>
              <p:tags r:id="rId3"/>
            </p:custDataLst>
          </p:nvPr>
        </p:nvSpPr>
        <p:spPr>
          <a:xfrm>
            <a:off x="321227" y="797269"/>
            <a:ext cx="4479374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839908" y="1718901"/>
            <a:ext cx="28800" cy="2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8389802" y="1718901"/>
            <a:ext cx="28800" cy="2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0808" y="610646"/>
            <a:ext cx="49317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Every point on the perpendicular bisector of a segment </a:t>
            </a:r>
          </a:p>
          <a:p>
            <a:r>
              <a:rPr lang="en-US" sz="13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equidistant from the end points of the segment.</a:t>
            </a:r>
            <a:endParaRPr lang="en-US" sz="1300" b="1" spc="-2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9" name="Picture 118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2042653" y="633047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300953" y="827416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3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291428" y="627391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6995808" y="1612158"/>
            <a:ext cx="128896" cy="12003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7147139" y="841627"/>
            <a:ext cx="1257300" cy="89534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851372" y="1737103"/>
            <a:ext cx="1286292" cy="542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828089" y="830811"/>
            <a:ext cx="1285875" cy="9144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7124268" y="1612158"/>
            <a:ext cx="128896" cy="120037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124268" y="1615117"/>
            <a:ext cx="128896" cy="1200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130521" y="1733302"/>
            <a:ext cx="1275292" cy="26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7124700" y="337173"/>
            <a:ext cx="0" cy="20516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124318" y="831719"/>
            <a:ext cx="0" cy="896479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1111 L 0.32188 -0.0052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27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772 L 0.51337 0.0015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0" y="46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926 L 0.47899 -0.00062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1" y="43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8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0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" grpId="0" animBg="1"/>
      <p:bldP spid="116" grpId="0"/>
      <p:bldP spid="117" grpId="0"/>
      <p:bldP spid="280" grpId="0"/>
      <p:bldP spid="83" grpId="0"/>
      <p:bldP spid="84" grpId="0"/>
      <p:bldP spid="85" grpId="0"/>
      <p:bldP spid="87" grpId="0"/>
      <p:bldP spid="96" grpId="0"/>
      <p:bldP spid="98" grpId="0"/>
      <p:bldP spid="99" grpId="0"/>
      <p:bldP spid="100" grpId="0"/>
      <p:bldP spid="104" grpId="0"/>
      <p:bldP spid="105" grpId="0"/>
      <p:bldP spid="108" grpId="0"/>
      <p:bldP spid="109" grpId="0"/>
      <p:bldP spid="110" grpId="0"/>
      <p:bldP spid="111" grpId="0"/>
      <p:bldP spid="112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76" grpId="0"/>
      <p:bldP spid="147" grpId="0"/>
      <p:bldP spid="148" grpId="0"/>
      <p:bldP spid="149" grpId="0"/>
      <p:bldP spid="150" grpId="0"/>
      <p:bldP spid="151" grpId="0"/>
      <p:bldP spid="13" grpId="0" animBg="1"/>
      <p:bldP spid="152" grpId="0" animBg="1"/>
      <p:bldP spid="118" grpId="0" animBg="1"/>
      <p:bldP spid="118" grpId="1" animBg="1"/>
      <p:bldP spid="123" grpId="0" animBg="1"/>
      <p:bldP spid="123" grpId="1" animBg="1"/>
      <p:bldP spid="125" grpId="0" animBg="1"/>
      <p:bldP spid="155" grpId="0" animBg="1"/>
      <p:bldP spid="155" grpId="1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/>
          <p:cNvSpPr/>
          <p:nvPr/>
        </p:nvSpPr>
        <p:spPr>
          <a:xfrm>
            <a:off x="5272563" y="315785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Isosceles Triangle 180"/>
          <p:cNvSpPr/>
          <p:nvPr/>
        </p:nvSpPr>
        <p:spPr>
          <a:xfrm flipH="1">
            <a:off x="7125321" y="822942"/>
            <a:ext cx="1270887" cy="90635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3399">
                  <a:tint val="66000"/>
                  <a:satMod val="160000"/>
                </a:srgbClr>
              </a:gs>
              <a:gs pos="50000">
                <a:srgbClr val="FF3399">
                  <a:tint val="44500"/>
                  <a:satMod val="160000"/>
                </a:srgbClr>
              </a:gs>
              <a:gs pos="100000">
                <a:srgbClr val="FF33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7" name="Arc 206"/>
          <p:cNvSpPr/>
          <p:nvPr/>
        </p:nvSpPr>
        <p:spPr>
          <a:xfrm>
            <a:off x="7001187" y="1595799"/>
            <a:ext cx="266388" cy="264568"/>
          </a:xfrm>
          <a:prstGeom prst="arc">
            <a:avLst>
              <a:gd name="adj1" fmla="val 15971797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64" name="Rounded Rectangle 63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Rounded Rectangle 96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5551" y="312652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2129" y="2033046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87288" y="2344774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PAM and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PBM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4800" y="1037702"/>
            <a:ext cx="753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037702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Point P is any point equidistant from the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end points of seg AB.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650" y="1422400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39765" y="1431925"/>
            <a:ext cx="4232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Point P is on the perpendicular bisector of seg AB.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8125" y="1650349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62237" y="1650349"/>
            <a:ext cx="2348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Take midpoint M of 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2140" y="2574637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22645" y="25746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785849" y="2574637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02140" y="2808006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AM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2645" y="280800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85849" y="2808006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BM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2140" y="3038689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522645" y="30259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75043" y="3038689"/>
            <a:ext cx="99585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Seg PM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3200" y="3043727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Common side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94167" y="327466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2140" y="3274669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22645" y="327466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785849" y="3274669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PBM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43200" y="3269962"/>
            <a:ext cx="2125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[SSS 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test of congruency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2140" y="3497940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522645" y="347254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85849" y="3497940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678406" y="34954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c.a.c.t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94167" y="347254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02140" y="3711773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394812" y="37117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38385" y="37117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566527" y="3711773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180°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02140" y="3953993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394812" y="39539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623924" y="3953993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338385" y="39539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566527" y="3953993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190875" y="3953993"/>
            <a:ext cx="1179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From (</a:t>
            </a:r>
            <a:r>
              <a:rPr lang="en-US" sz="1200" b="1" i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04950" y="416897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338385" y="41689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566527" y="4168973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43200" y="2573071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43200" y="2812490"/>
            <a:ext cx="1322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</a:t>
            </a:r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623924" y="3730822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190875" y="3746934"/>
            <a:ext cx="2121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pc="-2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200" b="1" i="1" spc="-2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Angles in a linear pair</a:t>
            </a:r>
            <a:r>
              <a:rPr lang="en-US" sz="1200" b="1" spc="-2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200" spc="-2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94167" y="392084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94167" y="415739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9" name="Rounded Rectangle 138"/>
          <p:cNvSpPr/>
          <p:nvPr>
            <p:custDataLst>
              <p:tags r:id="rId1"/>
            </p:custDataLst>
          </p:nvPr>
        </p:nvSpPr>
        <p:spPr>
          <a:xfrm>
            <a:off x="311701" y="597244"/>
            <a:ext cx="4869899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ounded Rectangle 139"/>
          <p:cNvSpPr/>
          <p:nvPr>
            <p:custDataLst>
              <p:tags r:id="rId2"/>
            </p:custDataLst>
          </p:nvPr>
        </p:nvSpPr>
        <p:spPr>
          <a:xfrm>
            <a:off x="321227" y="797269"/>
            <a:ext cx="4479374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5859077" y="851819"/>
            <a:ext cx="1270887" cy="881437"/>
          </a:xfrm>
          <a:prstGeom prst="triangle">
            <a:avLst>
              <a:gd name="adj" fmla="val 98876"/>
            </a:avLst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7124700" y="337173"/>
            <a:ext cx="0" cy="20516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6400800" y="1680589"/>
            <a:ext cx="46445" cy="105425"/>
            <a:chOff x="6477000" y="3625237"/>
            <a:chExt cx="46445" cy="105425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477000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523445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7659483" y="1688693"/>
            <a:ext cx="46445" cy="105425"/>
            <a:chOff x="6477000" y="3625237"/>
            <a:chExt cx="46445" cy="105425"/>
          </a:xfrm>
        </p:grpSpPr>
        <p:cxnSp>
          <p:nvCxnSpPr>
            <p:cNvPr id="188" name="Straight Connector 187"/>
            <p:cNvCxnSpPr/>
            <p:nvPr/>
          </p:nvCxnSpPr>
          <p:spPr>
            <a:xfrm flipH="1">
              <a:off x="6477000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6523445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5705069" y="1733550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249074" y="1737333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76060" y="1706980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067644" y="644525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115784" y="260349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847051" y="1715696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8389802" y="1718901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flipV="1">
            <a:off x="5840281" y="823775"/>
            <a:ext cx="1285875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7121254" y="822473"/>
            <a:ext cx="1274284" cy="910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5843743" y="1735000"/>
            <a:ext cx="2560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7112217" y="818650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3" name="Arc 202"/>
          <p:cNvSpPr/>
          <p:nvPr/>
        </p:nvSpPr>
        <p:spPr>
          <a:xfrm rot="15815372">
            <a:off x="6991168" y="1593375"/>
            <a:ext cx="258800" cy="257032"/>
          </a:xfrm>
          <a:prstGeom prst="arc">
            <a:avLst>
              <a:gd name="adj1" fmla="val 16200000"/>
              <a:gd name="adj2" fmla="val 320736"/>
            </a:avLst>
          </a:prstGeom>
          <a:solidFill>
            <a:srgbClr val="FF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 flipH="1" flipV="1">
            <a:off x="7140514" y="846056"/>
            <a:ext cx="1257300" cy="89534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5847136" y="1730084"/>
            <a:ext cx="1286292" cy="54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5843743" y="831566"/>
            <a:ext cx="1285875" cy="9144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19740000">
            <a:off x="6488516" y="1196191"/>
            <a:ext cx="84826" cy="107061"/>
            <a:chOff x="6400800" y="969914"/>
            <a:chExt cx="84826" cy="10706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6400800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444524" y="969914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485626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13200000">
            <a:off x="7662788" y="1200115"/>
            <a:ext cx="84826" cy="105719"/>
            <a:chOff x="6400800" y="971256"/>
            <a:chExt cx="84826" cy="105719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6400800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443891" y="971256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485626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Oval 213"/>
          <p:cNvSpPr/>
          <p:nvPr/>
        </p:nvSpPr>
        <p:spPr>
          <a:xfrm>
            <a:off x="5847051" y="1715696"/>
            <a:ext cx="28800" cy="2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8389802" y="1718901"/>
            <a:ext cx="28800" cy="2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567248" y="1650349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draw line PM.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7113450" y="1719966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7124704" y="349243"/>
            <a:ext cx="0" cy="203137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7122520" y="1734098"/>
            <a:ext cx="1275292" cy="2629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7124767" y="837941"/>
            <a:ext cx="0" cy="89647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691196" y="3781998"/>
            <a:ext cx="680223" cy="20931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772557" y="3538444"/>
            <a:ext cx="1752597" cy="20931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144203" y="3504603"/>
            <a:ext cx="589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 (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5865912" y="1729079"/>
            <a:ext cx="2552690" cy="4222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7124704" y="349243"/>
            <a:ext cx="0" cy="13716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5384966" y="314325"/>
            <a:ext cx="1326004" cy="680609"/>
            <a:chOff x="3394027" y="2051930"/>
            <a:chExt cx="924790" cy="680609"/>
          </a:xfrm>
        </p:grpSpPr>
        <p:sp>
          <p:nvSpPr>
            <p:cNvPr id="224" name="Rectangle 223"/>
            <p:cNvSpPr/>
            <p:nvPr/>
          </p:nvSpPr>
          <p:spPr>
            <a:xfrm>
              <a:off x="3412774" y="2075292"/>
              <a:ext cx="885093" cy="644416"/>
            </a:xfrm>
            <a:prstGeom prst="rect">
              <a:avLst/>
            </a:prstGeom>
            <a:solidFill>
              <a:srgbClr val="00FFFF">
                <a:alpha val="36000"/>
              </a:srgbClr>
            </a:solidFill>
            <a:ln w="6350">
              <a:solidFill>
                <a:srgbClr val="66FFFF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solidFill>
                  <a:srgbClr val="7030A0"/>
                </a:solidFill>
                <a:latin typeface="Bookman Old Style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394027" y="2051930"/>
              <a:ext cx="778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To prove :</a:t>
              </a:r>
              <a:endParaRPr lang="en-IN" sz="1050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394027" y="2256837"/>
              <a:ext cx="861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05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 AM = MB</a:t>
              </a:r>
              <a:endParaRPr lang="en-IN" sz="1050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94027" y="2470929"/>
              <a:ext cx="924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(ii) </a:t>
              </a:r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PMA = 90°</a:t>
              </a:r>
              <a:endParaRPr lang="en-US" sz="1050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0426" y="610646"/>
            <a:ext cx="5221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Any point equidistant from the end points of a segment </a:t>
            </a:r>
          </a:p>
          <a:p>
            <a:r>
              <a:rPr lang="en-US" sz="13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lies on the perpendicular bisector of the segment.</a:t>
            </a:r>
            <a:endParaRPr lang="en-US" sz="1300" b="1" spc="-2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78" name="Picture 177" descr="Image result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300953" y="827416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78" descr="Image result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291428" y="627391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TextBox 227"/>
          <p:cNvSpPr txBox="1"/>
          <p:nvPr/>
        </p:nvSpPr>
        <p:spPr>
          <a:xfrm>
            <a:off x="5329164" y="410260"/>
            <a:ext cx="59503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Bookman Old Style" pitchFamily="18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8750" y="1225550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PA = PB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91328" y="316462"/>
            <a:ext cx="10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[Part – II]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772 L 0.51337 0.0015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0" y="46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926 L 0.47899 -0.00062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1" y="43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2" dur="4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6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8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1" grpId="1" animBg="1"/>
      <p:bldP spid="207" grpId="0" animBg="1"/>
      <p:bldP spid="207" grpId="1" animBg="1"/>
      <p:bldP spid="207" grpId="2" animBg="1"/>
      <p:bldP spid="116" grpId="0"/>
      <p:bldP spid="280" grpId="0"/>
      <p:bldP spid="83" grpId="0"/>
      <p:bldP spid="85" grpId="0"/>
      <p:bldP spid="87" grpId="0"/>
      <p:bldP spid="90" grpId="0"/>
      <p:bldP spid="92" grpId="0"/>
      <p:bldP spid="96" grpId="0"/>
      <p:bldP spid="98" grpId="0"/>
      <p:bldP spid="99" grpId="0"/>
      <p:bldP spid="106" grpId="0"/>
      <p:bldP spid="107" grpId="0"/>
      <p:bldP spid="113" grpId="0"/>
      <p:bldP spid="115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27" grpId="0"/>
      <p:bldP spid="132" grpId="0"/>
      <p:bldP spid="133" grpId="0"/>
      <p:bldP spid="134" grpId="0"/>
      <p:bldP spid="136" grpId="0"/>
      <p:bldP spid="137" grpId="0"/>
      <p:bldP spid="139" grpId="0" animBg="1"/>
      <p:bldP spid="139" grpId="1" animBg="1"/>
      <p:bldP spid="140" grpId="0" animBg="1"/>
      <p:bldP spid="140" grpId="1" animBg="1"/>
      <p:bldP spid="182" grpId="0" animBg="1"/>
      <p:bldP spid="182" grpId="1" animBg="1"/>
      <p:bldP spid="190" grpId="0"/>
      <p:bldP spid="191" grpId="0"/>
      <p:bldP spid="192" grpId="0"/>
      <p:bldP spid="192" grpId="1"/>
      <p:bldP spid="192" grpId="2"/>
      <p:bldP spid="193" grpId="0"/>
      <p:bldP spid="194" grpId="0"/>
      <p:bldP spid="194" grpId="1"/>
      <p:bldP spid="194" grpId="2"/>
      <p:bldP spid="195" grpId="0" animBg="1"/>
      <p:bldP spid="196" grpId="0" animBg="1"/>
      <p:bldP spid="200" grpId="0" animBg="1"/>
      <p:bldP spid="203" grpId="0" animBg="1"/>
      <p:bldP spid="203" grpId="1" animBg="1"/>
      <p:bldP spid="20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216" grpId="0"/>
      <p:bldP spid="217" grpId="0" animBg="1"/>
      <p:bldP spid="218" grpId="0" animBg="1"/>
      <p:bldP spid="218" grpId="1" animBg="1"/>
      <p:bldP spid="219" grpId="0" animBg="1"/>
      <p:bldP spid="219" grpId="1" animBg="1"/>
      <p:bldP spid="220" grpId="0"/>
      <p:bldP spid="228" grpId="0"/>
      <p:bldP spid="7" grpId="0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64" name="Rounded Rectangle 63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ounded Rectangle 101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2129" y="2033046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85800" y="2343150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97760" y="23431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25902" y="2343150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02140" y="3244850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PM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446352" y="324485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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623924" y="3244850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 AB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8447" y="32448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676951" y="3244850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 (ii)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8447" y="23177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8447" y="253796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04422" y="2576048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597760" y="257604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61969" y="2559050"/>
            <a:ext cx="540533" cy="542727"/>
            <a:chOff x="1861969" y="2559050"/>
            <a:chExt cx="540533" cy="542727"/>
          </a:xfrm>
        </p:grpSpPr>
        <p:sp>
          <p:nvSpPr>
            <p:cNvPr id="138" name="Rectangle 137"/>
            <p:cNvSpPr/>
            <p:nvPr/>
          </p:nvSpPr>
          <p:spPr>
            <a:xfrm>
              <a:off x="1861969" y="2559050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180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907884" y="2800350"/>
              <a:ext cx="448705" cy="1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980592" y="279400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48447" y="300283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04422" y="3040919"/>
            <a:ext cx="73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97760" y="30409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885213" y="3042971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90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°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49740" y="3495468"/>
            <a:ext cx="3357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Also, M is the midpoint of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48447" y="367665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49740" y="3717925"/>
            <a:ext cx="468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Line PM is </a:t>
            </a:r>
            <a:r>
              <a:rPr lang="en-US" sz="1400" b="1" spc="-20" dirty="0">
                <a:solidFill>
                  <a:prstClr val="black"/>
                </a:solidFill>
                <a:latin typeface="Bookman Old Style" panose="02050604050505020204" pitchFamily="18" charset="0"/>
              </a:rPr>
              <a:t>the </a:t>
            </a:r>
            <a:r>
              <a:rPr lang="en-US" sz="14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perpendicular bisector of </a:t>
            </a:r>
            <a:r>
              <a:rPr lang="en-US" sz="1400" b="1" spc="-2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4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AB.</a:t>
            </a:r>
            <a:endParaRPr lang="en-US" sz="1400" spc="-20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48447" y="413722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33400" y="4178499"/>
            <a:ext cx="4816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Point P is on the </a:t>
            </a:r>
            <a:r>
              <a:rPr lang="en-US" sz="1400" b="1" kern="0" spc="-2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perpendicular bisector of </a:t>
            </a:r>
            <a:r>
              <a:rPr lang="en-US" sz="1400" b="1" kern="0" spc="-20" dirty="0" err="1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seg</a:t>
            </a:r>
            <a:r>
              <a:rPr lang="en-US" sz="1400" b="1" kern="0" spc="-2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 AB.</a:t>
            </a:r>
            <a:endParaRPr lang="en-US" sz="1400" spc="-20" dirty="0">
              <a:solidFill>
                <a:prstClr val="black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5272563" y="315785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7124700" y="337173"/>
            <a:ext cx="0" cy="20516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6400800" y="1680589"/>
            <a:ext cx="46445" cy="105425"/>
            <a:chOff x="6477000" y="3625237"/>
            <a:chExt cx="46445" cy="105425"/>
          </a:xfrm>
        </p:grpSpPr>
        <p:cxnSp>
          <p:nvCxnSpPr>
            <p:cNvPr id="189" name="Straight Connector 188"/>
            <p:cNvCxnSpPr/>
            <p:nvPr/>
          </p:nvCxnSpPr>
          <p:spPr>
            <a:xfrm flipH="1">
              <a:off x="6477000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6523445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659483" y="1688693"/>
            <a:ext cx="46445" cy="105425"/>
            <a:chOff x="6477000" y="3625237"/>
            <a:chExt cx="46445" cy="105425"/>
          </a:xfrm>
        </p:grpSpPr>
        <p:cxnSp>
          <p:nvCxnSpPr>
            <p:cNvPr id="192" name="Straight Connector 191"/>
            <p:cNvCxnSpPr/>
            <p:nvPr/>
          </p:nvCxnSpPr>
          <p:spPr>
            <a:xfrm flipH="1">
              <a:off x="6477000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6523445" y="3625237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8249074" y="1737333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076060" y="1706980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067644" y="644525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115784" y="260349"/>
            <a:ext cx="253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8389802" y="1718901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5840281" y="823775"/>
            <a:ext cx="1285875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121254" y="822473"/>
            <a:ext cx="1274284" cy="910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5843743" y="1735000"/>
            <a:ext cx="2560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7112217" y="818650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 rot="19740000">
            <a:off x="6488516" y="1196191"/>
            <a:ext cx="84826" cy="107061"/>
            <a:chOff x="6400800" y="969914"/>
            <a:chExt cx="84826" cy="107061"/>
          </a:xfrm>
        </p:grpSpPr>
        <p:cxnSp>
          <p:nvCxnSpPr>
            <p:cNvPr id="210" name="Straight Connector 209"/>
            <p:cNvCxnSpPr/>
            <p:nvPr/>
          </p:nvCxnSpPr>
          <p:spPr>
            <a:xfrm flipH="1">
              <a:off x="6400800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6444524" y="969914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6485626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3200000">
            <a:off x="7662788" y="1200115"/>
            <a:ext cx="84826" cy="105719"/>
            <a:chOff x="6400800" y="971256"/>
            <a:chExt cx="84826" cy="105719"/>
          </a:xfrm>
        </p:grpSpPr>
        <p:cxnSp>
          <p:nvCxnSpPr>
            <p:cNvPr id="214" name="Straight Connector 213"/>
            <p:cNvCxnSpPr/>
            <p:nvPr/>
          </p:nvCxnSpPr>
          <p:spPr>
            <a:xfrm flipH="1">
              <a:off x="6400800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6443891" y="971256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6485626" y="971550"/>
              <a:ext cx="0" cy="10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/>
          <p:cNvSpPr/>
          <p:nvPr/>
        </p:nvSpPr>
        <p:spPr>
          <a:xfrm>
            <a:off x="7113450" y="1719966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127238" y="1615139"/>
            <a:ext cx="128896" cy="1200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5384966" y="314325"/>
            <a:ext cx="1326004" cy="680609"/>
            <a:chOff x="3394027" y="2051930"/>
            <a:chExt cx="924790" cy="680609"/>
          </a:xfrm>
        </p:grpSpPr>
        <p:sp>
          <p:nvSpPr>
            <p:cNvPr id="227" name="Rectangle 226"/>
            <p:cNvSpPr/>
            <p:nvPr/>
          </p:nvSpPr>
          <p:spPr>
            <a:xfrm>
              <a:off x="3412774" y="2075292"/>
              <a:ext cx="885093" cy="644416"/>
            </a:xfrm>
            <a:prstGeom prst="rect">
              <a:avLst/>
            </a:prstGeom>
            <a:solidFill>
              <a:srgbClr val="00FFFF">
                <a:alpha val="36000"/>
              </a:srgbClr>
            </a:solidFill>
            <a:ln w="6350">
              <a:solidFill>
                <a:srgbClr val="66FFFF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solidFill>
                  <a:srgbClr val="7030A0"/>
                </a:solidFill>
                <a:latin typeface="Bookman Old Style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94027" y="2051930"/>
              <a:ext cx="778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To prove :</a:t>
              </a:r>
              <a:endParaRPr lang="en-IN" sz="1050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394027" y="2256837"/>
              <a:ext cx="861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05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 AM = MB</a:t>
              </a:r>
              <a:endParaRPr lang="en-IN" sz="1050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394027" y="2470929"/>
              <a:ext cx="924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(ii) </a:t>
              </a:r>
              <a:r>
                <a:rPr lang="en-US" sz="105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PMA = 90°</a:t>
              </a:r>
              <a:endParaRPr lang="en-US" sz="1050" dirty="0">
                <a:solidFill>
                  <a:prstClr val="black"/>
                </a:solidFill>
              </a:endParaRPr>
            </a:p>
          </p:txBody>
        </p:sp>
      </p:grpSp>
      <p:sp>
        <p:nvSpPr>
          <p:cNvPr id="240" name="Rounded Rectangle 239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305551" y="312652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80426" y="610646"/>
            <a:ext cx="5221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Any point equidistant from the end points of a segment </a:t>
            </a:r>
          </a:p>
          <a:p>
            <a:r>
              <a:rPr lang="en-US" sz="1300" b="1" spc="-2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lies on the perpendicular bisector of the segment.</a:t>
            </a:r>
            <a:endParaRPr lang="en-US" sz="1300" b="1" spc="-2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345394" y="680317"/>
            <a:ext cx="59503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Bookman Old Style" pitchFamily="18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329164" y="410260"/>
            <a:ext cx="59503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Bookman Old Style" pitchFamily="18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</a:rPr>
              <a:t> </a:t>
            </a:r>
            <a:endParaRPr lang="en-US" sz="2800" dirty="0">
              <a:solidFill>
                <a:srgbClr val="FF0000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3882830" y="3495468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 (iii)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354818" y="3946525"/>
            <a:ext cx="1807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pc="-2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n-US" sz="1400" b="1" i="1" spc="-2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From (ii) and (iii)</a:t>
            </a:r>
            <a:r>
              <a:rPr lang="en-US" sz="1400" b="1" spc="-2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endParaRPr lang="en-US" sz="1400" spc="-2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91328" y="316462"/>
            <a:ext cx="10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[Part – II] 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4800" y="1037702"/>
            <a:ext cx="753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600" y="1037702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Point P is any point equidistant from the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end points of seg AB.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47650" y="1422400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39765" y="1431925"/>
            <a:ext cx="4232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Point P is on the perpendicular bisector of seg AB.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8125" y="1650349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62237" y="1650349"/>
            <a:ext cx="2348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Take midpoint M of </a:t>
            </a:r>
            <a:r>
              <a:rPr lang="en-US" sz="12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98750" y="1225550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PA = PB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705069" y="1733550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7248" y="1650349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draw line PM.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847051" y="1715696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177" grpId="0"/>
      <p:bldP spid="135" grpId="0"/>
      <p:bldP spid="136" grpId="0"/>
      <p:bldP spid="137" grpId="0"/>
      <p:bldP spid="140" grpId="0"/>
      <p:bldP spid="141" grpId="0"/>
      <p:bldP spid="142" grpId="0"/>
      <p:bldP spid="161" grpId="0"/>
      <p:bldP spid="178" grpId="0"/>
      <p:bldP spid="179" grpId="0"/>
      <p:bldP spid="180" grpId="0"/>
      <p:bldP spid="181" grpId="0"/>
      <p:bldP spid="182" grpId="0"/>
      <p:bldP spid="204" grpId="0" animBg="1"/>
      <p:bldP spid="221" grpId="0" animBg="1"/>
      <p:bldP spid="256" grpId="0"/>
      <p:bldP spid="256" grpId="1"/>
      <p:bldP spid="257" grpId="0"/>
      <p:bldP spid="259" grpId="0"/>
      <p:bldP spid="2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288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/>
          <p:cNvSpPr/>
          <p:nvPr/>
        </p:nvSpPr>
        <p:spPr>
          <a:xfrm flipH="1" flipV="1">
            <a:off x="7115095" y="1560162"/>
            <a:ext cx="1222375" cy="976663"/>
          </a:xfrm>
          <a:custGeom>
            <a:avLst/>
            <a:gdLst>
              <a:gd name="connsiteX0" fmla="*/ 1377950 w 1377950"/>
              <a:gd name="connsiteY0" fmla="*/ 0 h 1092200"/>
              <a:gd name="connsiteX1" fmla="*/ 0 w 1377950"/>
              <a:gd name="connsiteY1" fmla="*/ 1092200 h 1092200"/>
              <a:gd name="connsiteX2" fmla="*/ 1377950 w 1377950"/>
              <a:gd name="connsiteY2" fmla="*/ 1079500 h 1092200"/>
              <a:gd name="connsiteX3" fmla="*/ 1377950 w 137795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950" h="1092200">
                <a:moveTo>
                  <a:pt x="1377950" y="0"/>
                </a:moveTo>
                <a:lnTo>
                  <a:pt x="0" y="1092200"/>
                </a:lnTo>
                <a:lnTo>
                  <a:pt x="1377950" y="1079500"/>
                </a:lnTo>
                <a:lnTo>
                  <a:pt x="137795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37145" y="2533199"/>
            <a:ext cx="1377950" cy="1092200"/>
          </a:xfrm>
          <a:custGeom>
            <a:avLst/>
            <a:gdLst>
              <a:gd name="connsiteX0" fmla="*/ 1377950 w 1377950"/>
              <a:gd name="connsiteY0" fmla="*/ 0 h 1092200"/>
              <a:gd name="connsiteX1" fmla="*/ 0 w 1377950"/>
              <a:gd name="connsiteY1" fmla="*/ 1092200 h 1092200"/>
              <a:gd name="connsiteX2" fmla="*/ 1377950 w 1377950"/>
              <a:gd name="connsiteY2" fmla="*/ 1079500 h 1092200"/>
              <a:gd name="connsiteX3" fmla="*/ 1377950 w 137795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950" h="1092200">
                <a:moveTo>
                  <a:pt x="1377950" y="0"/>
                </a:moveTo>
                <a:lnTo>
                  <a:pt x="0" y="1092200"/>
                </a:lnTo>
                <a:lnTo>
                  <a:pt x="1377950" y="1079500"/>
                </a:lnTo>
                <a:lnTo>
                  <a:pt x="13779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7366" y="1160946"/>
            <a:ext cx="3103637" cy="30438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91947" y="866500"/>
            <a:ext cx="6790501" cy="2955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80386" y="3279775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[c.p.c.t.]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4" name="Arc 143"/>
          <p:cNvSpPr/>
          <p:nvPr/>
        </p:nvSpPr>
        <p:spPr>
          <a:xfrm rot="15654194">
            <a:off x="6888053" y="2232283"/>
            <a:ext cx="466946" cy="583682"/>
          </a:xfrm>
          <a:prstGeom prst="arc">
            <a:avLst>
              <a:gd name="adj1" fmla="val 452258"/>
              <a:gd name="adj2" fmla="val 378409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3980386" y="2943225"/>
            <a:ext cx="1939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[AAS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criterion]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135018" y="1577974"/>
            <a:ext cx="141287" cy="141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969920" y="3455195"/>
            <a:ext cx="139700" cy="1397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4336645">
            <a:off x="6873440" y="2218550"/>
            <a:ext cx="500934" cy="623850"/>
          </a:xfrm>
          <a:prstGeom prst="arc">
            <a:avLst>
              <a:gd name="adj1" fmla="val 1144201"/>
              <a:gd name="adj2" fmla="val 4210600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9920" y="3455195"/>
            <a:ext cx="139700" cy="1397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35018" y="1580355"/>
            <a:ext cx="141287" cy="141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0061" y="1549400"/>
            <a:ext cx="260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AOD and BOC,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11" y="1935163"/>
            <a:ext cx="931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AOD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59523" y="1935163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9873" y="1935163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BOC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94541" y="1935163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[Vertically opp. angles]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9411" y="2266950"/>
            <a:ext cx="887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OAD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59523" y="226695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19873" y="2266950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OBC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80386" y="2266950"/>
            <a:ext cx="1391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Bookman Old Style" pitchFamily="18" charset="0"/>
              </a:rPr>
              <a:t>[Each 90º]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21361" y="26098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59523" y="26098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19873" y="2609850"/>
            <a:ext cx="527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80386" y="2609850"/>
            <a:ext cx="970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00"/>
                </a:solidFill>
                <a:latin typeface="Bookman Old Style" pitchFamily="18" charset="0"/>
              </a:rPr>
              <a:t>[given]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08623" y="294322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 AOD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159523" y="29432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@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419873" y="2943225"/>
            <a:ext cx="911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 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BOC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19773" y="3279775"/>
            <a:ext cx="535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OA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159523" y="327977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19873" y="3279775"/>
            <a:ext cx="541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OB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43045" y="3644449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i.e., O is the mid - point AB.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363688" y="3938365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CD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bisects AB.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486400" y="1276350"/>
            <a:ext cx="3113088" cy="2557463"/>
            <a:chOff x="5911850" y="771902"/>
            <a:chExt cx="3112301" cy="2560677"/>
          </a:xfrm>
        </p:grpSpPr>
        <p:sp>
          <p:nvSpPr>
            <p:cNvPr id="52" name="Rectangle 51"/>
            <p:cNvSpPr/>
            <p:nvPr/>
          </p:nvSpPr>
          <p:spPr>
            <a:xfrm>
              <a:off x="7403723" y="2970174"/>
              <a:ext cx="139665" cy="139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46562" y="1064369"/>
              <a:ext cx="139665" cy="139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549736" y="1061190"/>
              <a:ext cx="1212543" cy="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6515777" y="2085621"/>
              <a:ext cx="2056807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6172134" y="3106871"/>
              <a:ext cx="1371253" cy="1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 flipV="1">
              <a:off x="6173722" y="1064369"/>
              <a:ext cx="2588557" cy="2045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59" name="Rectangle 45"/>
            <p:cNvSpPr>
              <a:spLocks noChangeArrowheads="1"/>
            </p:cNvSpPr>
            <p:nvPr/>
          </p:nvSpPr>
          <p:spPr bwMode="auto">
            <a:xfrm>
              <a:off x="7505700" y="2980366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1860" name="Rectangle 46"/>
            <p:cNvSpPr>
              <a:spLocks noChangeArrowheads="1"/>
            </p:cNvSpPr>
            <p:nvPr/>
          </p:nvSpPr>
          <p:spPr bwMode="auto">
            <a:xfrm>
              <a:off x="8687199" y="788862"/>
              <a:ext cx="3369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1861" name="Rectangle 47"/>
            <p:cNvSpPr>
              <a:spLocks noChangeArrowheads="1"/>
            </p:cNvSpPr>
            <p:nvPr/>
          </p:nvSpPr>
          <p:spPr bwMode="auto">
            <a:xfrm>
              <a:off x="7362592" y="771902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1862" name="Rectangle 48"/>
            <p:cNvSpPr>
              <a:spLocks noChangeArrowheads="1"/>
            </p:cNvSpPr>
            <p:nvPr/>
          </p:nvSpPr>
          <p:spPr bwMode="auto">
            <a:xfrm>
              <a:off x="5911850" y="2994025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1863" name="Rectangle 49"/>
            <p:cNvSpPr>
              <a:spLocks noChangeArrowheads="1"/>
            </p:cNvSpPr>
            <p:nvPr/>
          </p:nvSpPr>
          <p:spPr bwMode="auto">
            <a:xfrm>
              <a:off x="7543802" y="1950078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48248" y="1133475"/>
            <a:ext cx="368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Bookman Old Style" pitchFamily="18" charset="0"/>
              </a:rPr>
              <a:t> Show that CD bisects AB.</a:t>
            </a:r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6442869" y="2924969"/>
            <a:ext cx="1587" cy="136842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116763" y="1563688"/>
            <a:ext cx="122555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1"/>
          <p:cNvGrpSpPr>
            <a:grpSpLocks/>
          </p:cNvGrpSpPr>
          <p:nvPr/>
        </p:nvGrpSpPr>
        <p:grpSpPr bwMode="auto">
          <a:xfrm rot="1198263">
            <a:off x="7677150" y="1500187"/>
            <a:ext cx="93663" cy="131762"/>
            <a:chOff x="7036580" y="948531"/>
            <a:chExt cx="81770" cy="160047"/>
          </a:xfrm>
        </p:grpSpPr>
        <p:cxnSp>
          <p:nvCxnSpPr>
            <p:cNvPr id="63" name="Straight Connector 62"/>
            <p:cNvCxnSpPr/>
            <p:nvPr/>
          </p:nvCxnSpPr>
          <p:spPr>
            <a:xfrm rot="16200000" flipH="1">
              <a:off x="6982486" y="1025362"/>
              <a:ext cx="136909" cy="2910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033760" y="1001489"/>
              <a:ext cx="136908" cy="291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4"/>
          <p:cNvGrpSpPr>
            <a:grpSpLocks/>
          </p:cNvGrpSpPr>
          <p:nvPr/>
        </p:nvGrpSpPr>
        <p:grpSpPr bwMode="auto">
          <a:xfrm rot="862977">
            <a:off x="6397625" y="3529807"/>
            <a:ext cx="103188" cy="142875"/>
            <a:chOff x="7031831" y="940446"/>
            <a:chExt cx="82307" cy="158265"/>
          </a:xfrm>
        </p:grpSpPr>
        <p:cxnSp>
          <p:nvCxnSpPr>
            <p:cNvPr id="66" name="Straight Connector 65"/>
            <p:cNvCxnSpPr/>
            <p:nvPr/>
          </p:nvCxnSpPr>
          <p:spPr>
            <a:xfrm rot="16200000" flipH="1">
              <a:off x="6977418" y="1014627"/>
              <a:ext cx="137163" cy="291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7029846" y="994140"/>
              <a:ext cx="137163" cy="2912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ounded Rectangle 77"/>
          <p:cNvSpPr/>
          <p:nvPr/>
        </p:nvSpPr>
        <p:spPr>
          <a:xfrm>
            <a:off x="4343400" y="1253695"/>
            <a:ext cx="2166883" cy="60960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370520" y="1259906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Hint: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370520" y="1494280"/>
            <a:ext cx="1191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To prove: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441740" y="1494280"/>
            <a:ext cx="1071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 pitchFamily="18" charset="2"/>
              </a:rPr>
              <a:t>OA = OB</a:t>
            </a:r>
            <a:endParaRPr lang="en-IN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7107873" y="2540001"/>
            <a:ext cx="3175" cy="109061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123113" y="1558926"/>
            <a:ext cx="3175" cy="97155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112000" y="2517776"/>
            <a:ext cx="4763" cy="1096963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5756275" y="2524125"/>
            <a:ext cx="1370013" cy="1087438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443663" y="2913063"/>
            <a:ext cx="1587" cy="136683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7113588" y="1563688"/>
            <a:ext cx="1225550" cy="63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54"/>
          <p:cNvGrpSpPr>
            <a:grpSpLocks/>
          </p:cNvGrpSpPr>
          <p:nvPr/>
        </p:nvGrpSpPr>
        <p:grpSpPr bwMode="auto">
          <a:xfrm rot="1198263">
            <a:off x="7678738" y="1498599"/>
            <a:ext cx="93662" cy="131763"/>
            <a:chOff x="7036580" y="948531"/>
            <a:chExt cx="81770" cy="160047"/>
          </a:xfrm>
        </p:grpSpPr>
        <p:cxnSp>
          <p:nvCxnSpPr>
            <p:cNvPr id="156" name="Straight Connector 155"/>
            <p:cNvCxnSpPr/>
            <p:nvPr/>
          </p:nvCxnSpPr>
          <p:spPr>
            <a:xfrm rot="16200000" flipH="1">
              <a:off x="6982486" y="1025361"/>
              <a:ext cx="136907" cy="2910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H="1">
              <a:off x="7033760" y="1001489"/>
              <a:ext cx="136908" cy="2910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57"/>
          <p:cNvGrpSpPr>
            <a:grpSpLocks/>
          </p:cNvGrpSpPr>
          <p:nvPr/>
        </p:nvGrpSpPr>
        <p:grpSpPr bwMode="auto">
          <a:xfrm rot="862977">
            <a:off x="6397057" y="3529805"/>
            <a:ext cx="104775" cy="142875"/>
            <a:chOff x="7031831" y="940446"/>
            <a:chExt cx="82307" cy="158265"/>
          </a:xfrm>
        </p:grpSpPr>
        <p:cxnSp>
          <p:nvCxnSpPr>
            <p:cNvPr id="159" name="Straight Connector 158"/>
            <p:cNvCxnSpPr/>
            <p:nvPr/>
          </p:nvCxnSpPr>
          <p:spPr>
            <a:xfrm rot="16200000" flipH="1">
              <a:off x="6977223" y="1015066"/>
              <a:ext cx="137163" cy="28682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16200000" flipH="1">
              <a:off x="7030065" y="994144"/>
              <a:ext cx="137163" cy="28682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759348" y="294322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762523" y="3276600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5757863" y="1557338"/>
            <a:ext cx="2573337" cy="204628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7114493" y="1565156"/>
            <a:ext cx="0" cy="204017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123113" y="1560514"/>
            <a:ext cx="3175" cy="96837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123113" y="1560513"/>
            <a:ext cx="1208087" cy="962025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22318" y="1576946"/>
            <a:ext cx="0" cy="202770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969158" y="879279"/>
            <a:ext cx="2551727" cy="2635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3000089" y="878652"/>
            <a:ext cx="4281001" cy="2635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984338" y="872460"/>
            <a:ext cx="1355301" cy="2635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5836" y="819150"/>
            <a:ext cx="7262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AD and BC are equal perpendicular to a line segment AB 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206314" y="266552"/>
            <a:ext cx="2731373" cy="457200"/>
            <a:chOff x="2890835" y="25400"/>
            <a:chExt cx="2731373" cy="457200"/>
          </a:xfrm>
          <a:solidFill>
            <a:srgbClr val="00FFFF"/>
          </a:solidFill>
        </p:grpSpPr>
        <p:sp>
          <p:nvSpPr>
            <p:cNvPr id="86" name="Rounded Rectangle 85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97576" y="40192"/>
              <a:ext cx="2375971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7.1 Q.3</a:t>
              </a:r>
              <a:endParaRPr lang="en-US" sz="2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6229" y="1555750"/>
            <a:ext cx="894797" cy="393700"/>
            <a:chOff x="238180" y="1785938"/>
            <a:chExt cx="894797" cy="393700"/>
          </a:xfrm>
        </p:grpSpPr>
        <p:sp>
          <p:nvSpPr>
            <p:cNvPr id="89" name="Rectangle 88"/>
            <p:cNvSpPr/>
            <p:nvPr/>
          </p:nvSpPr>
          <p:spPr>
            <a:xfrm>
              <a:off x="278767" y="1798638"/>
              <a:ext cx="807311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38180" y="1785938"/>
              <a:ext cx="894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754637" y="3879850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8" grpId="0" animBg="1"/>
      <p:bldP spid="30" grpId="0"/>
      <p:bldP spid="144" grpId="0" animBg="1"/>
      <p:bldP spid="144" grpId="1" animBg="1"/>
      <p:bldP spid="178" grpId="0"/>
      <p:bldP spid="161" grpId="0" animBg="1"/>
      <p:bldP spid="161" grpId="1" animBg="1"/>
      <p:bldP spid="152" grpId="0" animBg="1"/>
      <p:bldP spid="152" grpId="1" animBg="1"/>
      <p:bldP spid="151" grpId="0" animBg="1"/>
      <p:bldP spid="151" grpId="1" animBg="1"/>
      <p:bldP spid="72" grpId="0" animBg="1"/>
      <p:bldP spid="72" grpId="1" animBg="1"/>
      <p:bldP spid="71" grpId="0" animBg="1"/>
      <p:bldP spid="71" grpId="1" animBg="1"/>
      <p:bldP spid="4" grpId="0"/>
      <p:bldP spid="5" grpId="0"/>
      <p:bldP spid="6" grpId="0"/>
      <p:bldP spid="7" grpId="0"/>
      <p:bldP spid="9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79" grpId="0"/>
      <p:bldP spid="79" grpId="1"/>
      <p:bldP spid="80" grpId="0"/>
      <p:bldP spid="80" grpId="1"/>
      <p:bldP spid="81" grpId="0"/>
      <p:bldP spid="81" grpId="1"/>
      <p:bldP spid="177" grpId="0"/>
      <p:bldP spid="179" grpId="0"/>
      <p:bldP spid="2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156357" y="2588580"/>
            <a:ext cx="1096900" cy="962025"/>
          </a:xfrm>
          <a:custGeom>
            <a:avLst/>
            <a:gdLst>
              <a:gd name="connsiteX0" fmla="*/ 473075 w 1054100"/>
              <a:gd name="connsiteY0" fmla="*/ 0 h 962025"/>
              <a:gd name="connsiteX1" fmla="*/ 0 w 1054100"/>
              <a:gd name="connsiteY1" fmla="*/ 955675 h 962025"/>
              <a:gd name="connsiteX2" fmla="*/ 1054100 w 1054100"/>
              <a:gd name="connsiteY2" fmla="*/ 962025 h 962025"/>
              <a:gd name="connsiteX3" fmla="*/ 473075 w 1054100"/>
              <a:gd name="connsiteY3" fmla="*/ 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100" h="962025">
                <a:moveTo>
                  <a:pt x="473075" y="0"/>
                </a:moveTo>
                <a:lnTo>
                  <a:pt x="0" y="955675"/>
                </a:lnTo>
                <a:lnTo>
                  <a:pt x="1054100" y="962025"/>
                </a:lnTo>
                <a:lnTo>
                  <a:pt x="47307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659783" y="2575719"/>
            <a:ext cx="1068810" cy="965200"/>
          </a:xfrm>
          <a:custGeom>
            <a:avLst/>
            <a:gdLst>
              <a:gd name="connsiteX0" fmla="*/ 1047750 w 1047750"/>
              <a:gd name="connsiteY0" fmla="*/ 0 h 965200"/>
              <a:gd name="connsiteX1" fmla="*/ 0 w 1047750"/>
              <a:gd name="connsiteY1" fmla="*/ 6350 h 965200"/>
              <a:gd name="connsiteX2" fmla="*/ 565150 w 1047750"/>
              <a:gd name="connsiteY2" fmla="*/ 965200 h 965200"/>
              <a:gd name="connsiteX3" fmla="*/ 1047750 w 1047750"/>
              <a:gd name="connsiteY3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" h="965200">
                <a:moveTo>
                  <a:pt x="1047750" y="0"/>
                </a:moveTo>
                <a:lnTo>
                  <a:pt x="0" y="6350"/>
                </a:lnTo>
                <a:lnTo>
                  <a:pt x="565150" y="965200"/>
                </a:lnTo>
                <a:lnTo>
                  <a:pt x="10477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Arc 106"/>
          <p:cNvSpPr/>
          <p:nvPr/>
        </p:nvSpPr>
        <p:spPr>
          <a:xfrm>
            <a:off x="6446041" y="2373319"/>
            <a:ext cx="400050" cy="400050"/>
          </a:xfrm>
          <a:prstGeom prst="arc">
            <a:avLst>
              <a:gd name="adj1" fmla="val 3546303"/>
              <a:gd name="adj2" fmla="val 7019117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Arc 107"/>
          <p:cNvSpPr/>
          <p:nvPr/>
        </p:nvSpPr>
        <p:spPr>
          <a:xfrm>
            <a:off x="7033416" y="3349632"/>
            <a:ext cx="400050" cy="400050"/>
          </a:xfrm>
          <a:prstGeom prst="arc">
            <a:avLst>
              <a:gd name="adj1" fmla="val 14293336"/>
              <a:gd name="adj2" fmla="val 17857537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7009612" y="3317879"/>
            <a:ext cx="460375" cy="460375"/>
          </a:xfrm>
          <a:prstGeom prst="arc">
            <a:avLst>
              <a:gd name="adj1" fmla="val 10816458"/>
              <a:gd name="adj2" fmla="val 1431123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Arc 104"/>
          <p:cNvSpPr/>
          <p:nvPr/>
        </p:nvSpPr>
        <p:spPr>
          <a:xfrm>
            <a:off x="6423824" y="2343154"/>
            <a:ext cx="458788" cy="458788"/>
          </a:xfrm>
          <a:prstGeom prst="arc">
            <a:avLst>
              <a:gd name="adj1" fmla="val 21551991"/>
              <a:gd name="adj2" fmla="val 3505346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407370" y="1052028"/>
            <a:ext cx="2985922" cy="3281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95508" y="1086672"/>
            <a:ext cx="2622071" cy="3281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344420" y="770174"/>
            <a:ext cx="3725069" cy="3281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95508" y="782712"/>
            <a:ext cx="3582191" cy="3281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390717" y="3821094"/>
            <a:ext cx="1962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[Common side]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991555" y="2972834"/>
            <a:ext cx="1900069" cy="2888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96198" y="2128487"/>
            <a:ext cx="1881256" cy="29756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76" name="Arc 175"/>
          <p:cNvSpPr/>
          <p:nvPr/>
        </p:nvSpPr>
        <p:spPr>
          <a:xfrm>
            <a:off x="6451600" y="2374900"/>
            <a:ext cx="400050" cy="400050"/>
          </a:xfrm>
          <a:prstGeom prst="arc">
            <a:avLst>
              <a:gd name="adj1" fmla="val 3546303"/>
              <a:gd name="adj2" fmla="val 701911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Arc 170"/>
          <p:cNvSpPr/>
          <p:nvPr/>
        </p:nvSpPr>
        <p:spPr>
          <a:xfrm>
            <a:off x="7038975" y="3351213"/>
            <a:ext cx="400050" cy="400050"/>
          </a:xfrm>
          <a:prstGeom prst="arc">
            <a:avLst>
              <a:gd name="adj1" fmla="val 14293336"/>
              <a:gd name="adj2" fmla="val 1785753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780969" y="1076829"/>
            <a:ext cx="2622071" cy="3281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791200" y="35020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25" name="Arc 124"/>
          <p:cNvSpPr/>
          <p:nvPr/>
        </p:nvSpPr>
        <p:spPr>
          <a:xfrm>
            <a:off x="7008813" y="3321050"/>
            <a:ext cx="460375" cy="460375"/>
          </a:xfrm>
          <a:prstGeom prst="arc">
            <a:avLst>
              <a:gd name="adj1" fmla="val 10816458"/>
              <a:gd name="adj2" fmla="val 1431123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>
            <a:off x="6423025" y="2346325"/>
            <a:ext cx="458788" cy="458788"/>
          </a:xfrm>
          <a:prstGeom prst="arc">
            <a:avLst>
              <a:gd name="adj1" fmla="val 21551991"/>
              <a:gd name="adj2" fmla="val 3505346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17798" y="782874"/>
            <a:ext cx="3582191" cy="3281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667410" y="1052028"/>
            <a:ext cx="765660" cy="3281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11922" y="1052028"/>
            <a:ext cx="735784" cy="3281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7115" y="748814"/>
            <a:ext cx="7832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i="1" dirty="0">
                <a:solidFill>
                  <a:srgbClr val="0000FF"/>
                </a:solidFill>
                <a:latin typeface="Bookman Old Style" pitchFamily="18" charset="0"/>
              </a:rPr>
              <a:t>l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and </a:t>
            </a:r>
            <a:r>
              <a:rPr lang="en-US" b="1" i="1" dirty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are two parallel lines intersected by another pair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parallel lines </a:t>
            </a:r>
            <a:r>
              <a:rPr lang="en-US" b="1" i="1" dirty="0">
                <a:solidFill>
                  <a:srgbClr val="0000FF"/>
                </a:solidFill>
                <a:latin typeface="Bookman Old Style" pitchFamily="18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and </a:t>
            </a:r>
            <a:r>
              <a:rPr lang="en-US" b="1" i="1" dirty="0" smtClean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CDA.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00725" y="2574925"/>
            <a:ext cx="259080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29300" y="3549650"/>
            <a:ext cx="2562225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61063" y="2041525"/>
            <a:ext cx="952500" cy="190182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042150" y="2041525"/>
            <a:ext cx="952500" cy="190182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51625" y="2574925"/>
            <a:ext cx="587375" cy="976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81750" y="2292350"/>
            <a:ext cx="333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7753350" y="2292350"/>
            <a:ext cx="34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7162800" y="350202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851650" y="19446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956550" y="1944688"/>
            <a:ext cx="311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8304213" y="3225800"/>
            <a:ext cx="382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8310563" y="2273300"/>
            <a:ext cx="261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prstClr val="black"/>
                </a:solidFill>
                <a:latin typeface="Bookman Old Style" pitchFamily="18" charset="0"/>
              </a:rPr>
              <a:t>l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5791200" y="2574925"/>
            <a:ext cx="2600325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819775" y="3549650"/>
            <a:ext cx="257175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959475" y="2041525"/>
            <a:ext cx="952500" cy="1901825"/>
          </a:xfrm>
          <a:prstGeom prst="line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042150" y="2041525"/>
            <a:ext cx="952500" cy="1901825"/>
          </a:xfrm>
          <a:prstGeom prst="line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651625" y="2574925"/>
            <a:ext cx="587375" cy="976313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45579" y="1469502"/>
            <a:ext cx="853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Bookman Old Style" pitchFamily="18" charset="0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||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925330" y="1804969"/>
            <a:ext cx="2432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 is a transversal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506230" y="2100244"/>
            <a:ext cx="3068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   BCA  =  DAC  …(</a:t>
            </a:r>
            <a:r>
              <a:rPr lang="en-US" b="1" dirty="0" err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3390717" y="2100244"/>
            <a:ext cx="2933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[Alternate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interior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angles]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925330" y="2352657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||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7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925330" y="2647932"/>
            <a:ext cx="2432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 is a transversal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06230" y="2943207"/>
            <a:ext cx="30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   BAC  =  DCA …(ii)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3390717" y="2943207"/>
            <a:ext cx="2933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[Alternate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interior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 pitchFamily="18" charset="2"/>
              </a:rPr>
              <a:t>angles]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925330" y="3219432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ABC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CDA,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17392" y="3503594"/>
            <a:ext cx="2015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BCA  = 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DAC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390717" y="3503594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[From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261880" y="3821094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  =  CA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917392" y="4119544"/>
            <a:ext cx="2015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BAC  = 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DCA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550680" y="4416407"/>
            <a:ext cx="2286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   ABC   CDA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3390717" y="4416407"/>
            <a:ext cx="1939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[ASA criterion]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3390717" y="4125894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[From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(ii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06314" y="269204"/>
            <a:ext cx="2731373" cy="457200"/>
            <a:chOff x="2890835" y="25400"/>
            <a:chExt cx="2731373" cy="457200"/>
          </a:xfrm>
          <a:solidFill>
            <a:srgbClr val="00FFFF"/>
          </a:solidFill>
        </p:grpSpPr>
        <p:sp>
          <p:nvSpPr>
            <p:cNvPr id="61" name="Rounded Rectangle 60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97576" y="40192"/>
              <a:ext cx="2375971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Exercise 7.1 Q.4</a:t>
              </a:r>
              <a:endParaRPr lang="en-US" sz="2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4533" y="1464758"/>
            <a:ext cx="894797" cy="393700"/>
            <a:chOff x="238180" y="1785938"/>
            <a:chExt cx="894797" cy="393700"/>
          </a:xfrm>
        </p:grpSpPr>
        <p:sp>
          <p:nvSpPr>
            <p:cNvPr id="64" name="Rectangle 63"/>
            <p:cNvSpPr/>
            <p:nvPr/>
          </p:nvSpPr>
          <p:spPr>
            <a:xfrm>
              <a:off x="278767" y="1798638"/>
              <a:ext cx="807311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38180" y="1785938"/>
              <a:ext cx="894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2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07" grpId="0" animBg="1"/>
      <p:bldP spid="108" grpId="0" animBg="1"/>
      <p:bldP spid="103" grpId="0" animBg="1"/>
      <p:bldP spid="105" grpId="0" animBg="1"/>
      <p:bldP spid="207" grpId="0"/>
      <p:bldP spid="176" grpId="0" animBg="1"/>
      <p:bldP spid="176" grpId="1" animBg="1"/>
      <p:bldP spid="171" grpId="0" animBg="1"/>
      <p:bldP spid="171" grpId="1" animBg="1"/>
      <p:bldP spid="83" grpId="0"/>
      <p:bldP spid="125" grpId="0" animBg="1"/>
      <p:bldP spid="125" grpId="1" animBg="1"/>
      <p:bldP spid="31" grpId="0" animBg="1"/>
      <p:bldP spid="31" grpId="1" animBg="1"/>
      <p:bldP spid="14" grpId="0"/>
      <p:bldP spid="82" grpId="0"/>
      <p:bldP spid="85" grpId="0"/>
      <p:bldP spid="86" grpId="0"/>
      <p:bldP spid="86" grpId="1"/>
      <p:bldP spid="86" grpId="2"/>
      <p:bldP spid="87" grpId="0"/>
      <p:bldP spid="87" grpId="1"/>
      <p:bldP spid="87" grpId="2"/>
      <p:bldP spid="88" grpId="0"/>
      <p:bldP spid="88" grpId="1"/>
      <p:bldP spid="88" grpId="2"/>
      <p:bldP spid="89" grpId="0"/>
      <p:bldP spid="89" grpId="1"/>
      <p:bldP spid="89" grpId="2"/>
      <p:bldP spid="34" grpId="0"/>
      <p:bldP spid="132" grpId="0"/>
      <p:bldP spid="133" grpId="0"/>
      <p:bldP spid="134" grpId="0"/>
      <p:bldP spid="195" grpId="0"/>
      <p:bldP spid="196" grpId="0"/>
      <p:bldP spid="197" grpId="0"/>
      <p:bldP spid="198" grpId="0"/>
      <p:bldP spid="206" grpId="0"/>
      <p:bldP spid="41" grpId="0"/>
      <p:bldP spid="43" grpId="0"/>
      <p:bldP spid="45" grpId="0"/>
      <p:bldP spid="47" grpId="0"/>
      <p:bldP spid="215" grpId="0"/>
      <p:bldP spid="216" grpId="0"/>
      <p:bldP spid="2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>
            <a:off x="6504953" y="3443145"/>
            <a:ext cx="1960816" cy="89535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279779"/>
              <a:gd name="connsiteY0" fmla="*/ 923925 h 923925"/>
              <a:gd name="connsiteX1" fmla="*/ 749427 w 1279779"/>
              <a:gd name="connsiteY1" fmla="*/ 0 h 923925"/>
              <a:gd name="connsiteX2" fmla="*/ 1279779 w 1279779"/>
              <a:gd name="connsiteY2" fmla="*/ 914400 h 923925"/>
              <a:gd name="connsiteX3" fmla="*/ 0 w 1279779"/>
              <a:gd name="connsiteY3" fmla="*/ 923925 h 923925"/>
              <a:gd name="connsiteX0" fmla="*/ 0 w 1965579"/>
              <a:gd name="connsiteY0" fmla="*/ 923925 h 923925"/>
              <a:gd name="connsiteX1" fmla="*/ 749427 w 1965579"/>
              <a:gd name="connsiteY1" fmla="*/ 0 h 923925"/>
              <a:gd name="connsiteX2" fmla="*/ 1965579 w 1965579"/>
              <a:gd name="connsiteY2" fmla="*/ 909638 h 923925"/>
              <a:gd name="connsiteX3" fmla="*/ 0 w 1965579"/>
              <a:gd name="connsiteY3" fmla="*/ 923925 h 923925"/>
              <a:gd name="connsiteX0" fmla="*/ 0 w 1960816"/>
              <a:gd name="connsiteY0" fmla="*/ 909637 h 909638"/>
              <a:gd name="connsiteX1" fmla="*/ 744664 w 1960816"/>
              <a:gd name="connsiteY1" fmla="*/ 0 h 909638"/>
              <a:gd name="connsiteX2" fmla="*/ 1960816 w 1960816"/>
              <a:gd name="connsiteY2" fmla="*/ 909638 h 909638"/>
              <a:gd name="connsiteX3" fmla="*/ 0 w 1960816"/>
              <a:gd name="connsiteY3" fmla="*/ 909637 h 909638"/>
              <a:gd name="connsiteX0" fmla="*/ 0 w 1960816"/>
              <a:gd name="connsiteY0" fmla="*/ 909637 h 909638"/>
              <a:gd name="connsiteX1" fmla="*/ 744664 w 1960816"/>
              <a:gd name="connsiteY1" fmla="*/ 0 h 909638"/>
              <a:gd name="connsiteX2" fmla="*/ 1960816 w 1960816"/>
              <a:gd name="connsiteY2" fmla="*/ 909638 h 909638"/>
              <a:gd name="connsiteX3" fmla="*/ 1944497 w 1960816"/>
              <a:gd name="connsiteY3" fmla="*/ 903431 h 909638"/>
              <a:gd name="connsiteX4" fmla="*/ 0 w 1960816"/>
              <a:gd name="connsiteY4" fmla="*/ 909637 h 909638"/>
              <a:gd name="connsiteX0" fmla="*/ 0 w 1960816"/>
              <a:gd name="connsiteY0" fmla="*/ 895349 h 895350"/>
              <a:gd name="connsiteX1" fmla="*/ 739902 w 1960816"/>
              <a:gd name="connsiteY1" fmla="*/ 0 h 895350"/>
              <a:gd name="connsiteX2" fmla="*/ 1960816 w 1960816"/>
              <a:gd name="connsiteY2" fmla="*/ 895350 h 895350"/>
              <a:gd name="connsiteX3" fmla="*/ 1944497 w 1960816"/>
              <a:gd name="connsiteY3" fmla="*/ 889143 h 895350"/>
              <a:gd name="connsiteX4" fmla="*/ 0 w 1960816"/>
              <a:gd name="connsiteY4" fmla="*/ 895349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16" h="895350">
                <a:moveTo>
                  <a:pt x="0" y="895349"/>
                </a:moveTo>
                <a:lnTo>
                  <a:pt x="739902" y="0"/>
                </a:lnTo>
                <a:lnTo>
                  <a:pt x="1960816" y="895350"/>
                </a:lnTo>
                <a:cubicBezTo>
                  <a:pt x="1953789" y="894868"/>
                  <a:pt x="1951524" y="889625"/>
                  <a:pt x="1944497" y="889143"/>
                </a:cubicBezTo>
                <a:lnTo>
                  <a:pt x="0" y="8953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056640" y="2554776"/>
            <a:ext cx="1896154" cy="865334"/>
          </a:xfrm>
          <a:custGeom>
            <a:avLst/>
            <a:gdLst>
              <a:gd name="connsiteX0" fmla="*/ 0 w 1872342"/>
              <a:gd name="connsiteY0" fmla="*/ 827234 h 827234"/>
              <a:gd name="connsiteX1" fmla="*/ 733434 w 1872342"/>
              <a:gd name="connsiteY1" fmla="*/ 0 h 827234"/>
              <a:gd name="connsiteX2" fmla="*/ 1872342 w 1872342"/>
              <a:gd name="connsiteY2" fmla="*/ 827234 h 827234"/>
              <a:gd name="connsiteX3" fmla="*/ 0 w 1872342"/>
              <a:gd name="connsiteY3" fmla="*/ 827234 h 827234"/>
              <a:gd name="connsiteX0" fmla="*/ 0 w 1862817"/>
              <a:gd name="connsiteY0" fmla="*/ 827234 h 827234"/>
              <a:gd name="connsiteX1" fmla="*/ 723909 w 1862817"/>
              <a:gd name="connsiteY1" fmla="*/ 0 h 827234"/>
              <a:gd name="connsiteX2" fmla="*/ 1862817 w 1862817"/>
              <a:gd name="connsiteY2" fmla="*/ 827234 h 827234"/>
              <a:gd name="connsiteX3" fmla="*/ 0 w 1862817"/>
              <a:gd name="connsiteY3" fmla="*/ 827234 h 827234"/>
              <a:gd name="connsiteX0" fmla="*/ 0 w 1862817"/>
              <a:gd name="connsiteY0" fmla="*/ 841521 h 841521"/>
              <a:gd name="connsiteX1" fmla="*/ 719146 w 1862817"/>
              <a:gd name="connsiteY1" fmla="*/ 0 h 841521"/>
              <a:gd name="connsiteX2" fmla="*/ 1862817 w 1862817"/>
              <a:gd name="connsiteY2" fmla="*/ 841521 h 841521"/>
              <a:gd name="connsiteX3" fmla="*/ 0 w 1862817"/>
              <a:gd name="connsiteY3" fmla="*/ 841521 h 841521"/>
              <a:gd name="connsiteX0" fmla="*/ 0 w 1862817"/>
              <a:gd name="connsiteY0" fmla="*/ 855809 h 855809"/>
              <a:gd name="connsiteX1" fmla="*/ 709621 w 1862817"/>
              <a:gd name="connsiteY1" fmla="*/ 0 h 855809"/>
              <a:gd name="connsiteX2" fmla="*/ 1862817 w 1862817"/>
              <a:gd name="connsiteY2" fmla="*/ 855809 h 855809"/>
              <a:gd name="connsiteX3" fmla="*/ 0 w 1862817"/>
              <a:gd name="connsiteY3" fmla="*/ 855809 h 855809"/>
              <a:gd name="connsiteX0" fmla="*/ 0 w 1877104"/>
              <a:gd name="connsiteY0" fmla="*/ 855809 h 855809"/>
              <a:gd name="connsiteX1" fmla="*/ 709621 w 1877104"/>
              <a:gd name="connsiteY1" fmla="*/ 0 h 855809"/>
              <a:gd name="connsiteX2" fmla="*/ 1877104 w 1877104"/>
              <a:gd name="connsiteY2" fmla="*/ 851047 h 855809"/>
              <a:gd name="connsiteX3" fmla="*/ 0 w 1877104"/>
              <a:gd name="connsiteY3" fmla="*/ 855809 h 855809"/>
              <a:gd name="connsiteX0" fmla="*/ 0 w 1896154"/>
              <a:gd name="connsiteY0" fmla="*/ 855809 h 865334"/>
              <a:gd name="connsiteX1" fmla="*/ 709621 w 1896154"/>
              <a:gd name="connsiteY1" fmla="*/ 0 h 865334"/>
              <a:gd name="connsiteX2" fmla="*/ 1896154 w 1896154"/>
              <a:gd name="connsiteY2" fmla="*/ 865334 h 865334"/>
              <a:gd name="connsiteX3" fmla="*/ 0 w 1896154"/>
              <a:gd name="connsiteY3" fmla="*/ 855809 h 86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154" h="865334">
                <a:moveTo>
                  <a:pt x="0" y="855809"/>
                </a:moveTo>
                <a:lnTo>
                  <a:pt x="709621" y="0"/>
                </a:lnTo>
                <a:lnTo>
                  <a:pt x="1896154" y="865334"/>
                </a:lnTo>
                <a:lnTo>
                  <a:pt x="0" y="855809"/>
                </a:lnTo>
                <a:close/>
              </a:path>
            </a:pathLst>
          </a:cu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708" y="285750"/>
            <a:ext cx="66024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Line-segment AB is parallel to another line-segment CD. 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O is the mid-point of AD.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Show that: (</a:t>
            </a:r>
            <a:r>
              <a:rPr lang="en-IN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AOB 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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DOC  </a:t>
            </a:r>
          </a:p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               (ii) O is also the mid-point of BC.</a:t>
            </a:r>
            <a:endParaRPr lang="en-IN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8583" y="2863389"/>
            <a:ext cx="2956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AOB and DOC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,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087" y="3175691"/>
            <a:ext cx="1030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ABO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143459" y="-44021"/>
            <a:ext cx="2743402" cy="378263"/>
            <a:chOff x="3107237" y="-38341"/>
            <a:chExt cx="229283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3107237" y="-10718"/>
              <a:ext cx="2165637" cy="3518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54826" y="-38341"/>
              <a:ext cx="22452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Solved Example.3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674088" y="3171551"/>
            <a:ext cx="81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DCO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55816" y="3147982"/>
            <a:ext cx="1602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19087" y="3473244"/>
            <a:ext cx="1030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AOB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01797" y="3473244"/>
            <a:ext cx="81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DOC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258128" y="3473244"/>
            <a:ext cx="307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[Vertically opposite angles]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30706" y="3790744"/>
            <a:ext cx="7401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AO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71610" y="3790744"/>
            <a:ext cx="565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76600" y="3790744"/>
            <a:ext cx="1401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[From (ii)]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4888" y="4099890"/>
            <a:ext cx="37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8964" y="4099890"/>
            <a:ext cx="796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AOB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05528" y="4099890"/>
            <a:ext cx="37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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16260" y="4099890"/>
            <a:ext cx="796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2503" y="4099890"/>
            <a:ext cx="1223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[AAS rule]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32033" y="4467514"/>
            <a:ext cx="7401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OB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72937" y="4467514"/>
            <a:ext cx="565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78016" y="4467514"/>
            <a:ext cx="98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[CPCT]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9649" y="4782754"/>
            <a:ext cx="3257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  O is the mid-point of BC.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62971" y="1381702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94453" y="4774622"/>
            <a:ext cx="2816342" cy="345594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42485" y="4090504"/>
            <a:ext cx="1645626" cy="338784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767158" y="2411844"/>
            <a:ext cx="2999362" cy="2148894"/>
            <a:chOff x="5673590" y="1541894"/>
            <a:chExt cx="2999362" cy="2148894"/>
          </a:xfrm>
        </p:grpSpPr>
        <p:cxnSp>
          <p:nvCxnSpPr>
            <p:cNvPr id="12" name="Straight Connector 11"/>
            <p:cNvCxnSpPr/>
            <p:nvPr/>
          </p:nvCxnSpPr>
          <p:spPr>
            <a:xfrm rot="21540000">
              <a:off x="5995449" y="1670128"/>
              <a:ext cx="2358960" cy="18142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408873" y="1681878"/>
              <a:ext cx="1459880" cy="17909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20000" flipV="1">
              <a:off x="5971374" y="1663407"/>
              <a:ext cx="1909406" cy="539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6184" y="3467387"/>
              <a:ext cx="1977599" cy="118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758098" y="2913983"/>
              <a:ext cx="125950" cy="1212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20293" y="2093766"/>
              <a:ext cx="125950" cy="12125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5673590" y="1574226"/>
              <a:ext cx="345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829679" y="1541894"/>
              <a:ext cx="3421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330759" y="3333750"/>
              <a:ext cx="3421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126020" y="3352234"/>
              <a:ext cx="3421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176211" y="2366246"/>
              <a:ext cx="3421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O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69850" y="334242"/>
            <a:ext cx="6029572" cy="2637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55093" y="2550241"/>
            <a:ext cx="1916717" cy="8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82850" y="4337337"/>
            <a:ext cx="1980121" cy="11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63567" y="1372136"/>
            <a:ext cx="2956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||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CD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41166" y="555377"/>
            <a:ext cx="2730114" cy="2637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03897" y="339153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850092" y="3780819"/>
            <a:ext cx="125950" cy="121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12287" y="2960602"/>
            <a:ext cx="125950" cy="121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123963" y="2596517"/>
            <a:ext cx="1323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AO = OD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60849" y="1630104"/>
            <a:ext cx="3161996" cy="3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On Transversal BC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55093" y="2554498"/>
            <a:ext cx="2412258" cy="178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9073257">
            <a:off x="5770791" y="2246541"/>
            <a:ext cx="640080" cy="640080"/>
          </a:xfrm>
          <a:prstGeom prst="arc">
            <a:avLst>
              <a:gd name="adj1" fmla="val 2569011"/>
              <a:gd name="adj2" fmla="val 471408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Arc 60"/>
          <p:cNvSpPr/>
          <p:nvPr/>
        </p:nvSpPr>
        <p:spPr>
          <a:xfrm rot="7997007">
            <a:off x="8103974" y="3999627"/>
            <a:ext cx="640080" cy="640080"/>
          </a:xfrm>
          <a:prstGeom prst="arc">
            <a:avLst>
              <a:gd name="adj1" fmla="val 2796243"/>
              <a:gd name="adj2" fmla="val 49670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2960" y="1980623"/>
            <a:ext cx="1030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ABC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77961" y="1976483"/>
            <a:ext cx="81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DCB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18872" y="1962150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[Alternate interior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anges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ea typeface="MS Mincho"/>
                <a:sym typeface="Symbol"/>
              </a:rPr>
              <a:t>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20823" y="1977291"/>
            <a:ext cx="37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21237" y="2271090"/>
            <a:ext cx="1030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ABO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76238" y="2266950"/>
            <a:ext cx="815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DCO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1000" y="2267759"/>
            <a:ext cx="11320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00400" y="2274253"/>
            <a:ext cx="989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12786" y="2562020"/>
            <a:ext cx="1694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…(ii)[Given]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54425" y="819150"/>
            <a:ext cx="3003125" cy="2637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1" name="Arc 80"/>
          <p:cNvSpPr/>
          <p:nvPr/>
        </p:nvSpPr>
        <p:spPr>
          <a:xfrm rot="12532625">
            <a:off x="7071991" y="3238961"/>
            <a:ext cx="365760" cy="365760"/>
          </a:xfrm>
          <a:prstGeom prst="arc">
            <a:avLst>
              <a:gd name="adj1" fmla="val 524299"/>
              <a:gd name="adj2" fmla="val 6071044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9067375" flipV="1">
            <a:off x="7061973" y="3270031"/>
            <a:ext cx="365760" cy="365760"/>
          </a:xfrm>
          <a:prstGeom prst="arc">
            <a:avLst>
              <a:gd name="adj1" fmla="val 1149307"/>
              <a:gd name="adj2" fmla="val 694003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0304" y="4433760"/>
            <a:ext cx="37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</a:p>
        </p:txBody>
      </p:sp>
      <p:grpSp>
        <p:nvGrpSpPr>
          <p:cNvPr id="18" name="Group 17"/>
          <p:cNvGrpSpPr/>
          <p:nvPr/>
        </p:nvGrpSpPr>
        <p:grpSpPr>
          <a:xfrm rot="20825970">
            <a:off x="6542361" y="2883055"/>
            <a:ext cx="175044" cy="172981"/>
            <a:chOff x="6453395" y="2011277"/>
            <a:chExt cx="175044" cy="172981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6502489" y="2063002"/>
              <a:ext cx="125950" cy="1212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453395" y="2011277"/>
              <a:ext cx="125950" cy="1212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20724774">
            <a:off x="7708638" y="3748528"/>
            <a:ext cx="175699" cy="172583"/>
            <a:chOff x="6453395" y="2011277"/>
            <a:chExt cx="175699" cy="172583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503144" y="2062604"/>
              <a:ext cx="125950" cy="1212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453395" y="2011277"/>
              <a:ext cx="125950" cy="1212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ounded Rectangle 95"/>
          <p:cNvSpPr/>
          <p:nvPr/>
        </p:nvSpPr>
        <p:spPr>
          <a:xfrm>
            <a:off x="1752600" y="1047750"/>
            <a:ext cx="3303438" cy="2637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8" grpId="0"/>
      <p:bldP spid="4" grpId="0"/>
      <p:bldP spid="77" grpId="0"/>
      <p:bldP spid="87" grpId="0"/>
      <p:bldP spid="88" grpId="0"/>
      <p:bldP spid="89" grpId="0"/>
      <p:bldP spid="90" grpId="0"/>
      <p:bldP spid="91" grpId="0"/>
      <p:bldP spid="92" grpId="0"/>
      <p:bldP spid="97" grpId="0"/>
      <p:bldP spid="98" grpId="0"/>
      <p:bldP spid="99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6" grpId="0" animBg="1"/>
      <p:bldP spid="113" grpId="0" animBg="1"/>
      <p:bldP spid="43" grpId="0" animBg="1"/>
      <p:bldP spid="43" grpId="1" animBg="1"/>
      <p:bldP spid="50" grpId="0"/>
      <p:bldP spid="52" grpId="0" animBg="1"/>
      <p:bldP spid="52" grpId="1" animBg="1"/>
      <p:bldP spid="10" grpId="0" animBg="1"/>
      <p:bldP spid="10" grpId="1" animBg="1"/>
      <p:bldP spid="55" grpId="0"/>
      <p:bldP spid="56" grpId="0"/>
      <p:bldP spid="14" grpId="0" animBg="1"/>
      <p:bldP spid="14" grpId="1" animBg="1"/>
      <p:bldP spid="61" grpId="0" animBg="1"/>
      <p:bldP spid="61" grpId="1" animBg="1"/>
      <p:bldP spid="65" grpId="0"/>
      <p:bldP spid="66" grpId="0"/>
      <p:bldP spid="67" grpId="0"/>
      <p:bldP spid="72" grpId="0"/>
      <p:bldP spid="73" grpId="0"/>
      <p:bldP spid="74" grpId="0"/>
      <p:bldP spid="75" grpId="0"/>
      <p:bldP spid="76" grpId="0"/>
      <p:bldP spid="78" grpId="0"/>
      <p:bldP spid="79" grpId="0" animBg="1"/>
      <p:bldP spid="79" grpId="1" animBg="1"/>
      <p:bldP spid="81" grpId="0" animBg="1"/>
      <p:bldP spid="81" grpId="1" animBg="1"/>
      <p:bldP spid="82" grpId="0" animBg="1"/>
      <p:bldP spid="82" grpId="1" animBg="1"/>
      <p:bldP spid="83" grpId="0"/>
      <p:bldP spid="96" grpId="0" animBg="1"/>
      <p:bldP spid="96" grpId="1" animBg="1"/>
      <p:bldP spid="96" grpId="2" animBg="1"/>
      <p:bldP spid="9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6097351" y="2071934"/>
            <a:ext cx="1423193" cy="981869"/>
          </a:xfrm>
          <a:custGeom>
            <a:avLst/>
            <a:gdLst>
              <a:gd name="connsiteX0" fmla="*/ 965200 w 1416050"/>
              <a:gd name="connsiteY0" fmla="*/ 0 h 984250"/>
              <a:gd name="connsiteX1" fmla="*/ 0 w 1416050"/>
              <a:gd name="connsiteY1" fmla="*/ 984250 h 984250"/>
              <a:gd name="connsiteX2" fmla="*/ 1416050 w 1416050"/>
              <a:gd name="connsiteY2" fmla="*/ 450850 h 984250"/>
              <a:gd name="connsiteX3" fmla="*/ 965200 w 1416050"/>
              <a:gd name="connsiteY3" fmla="*/ 0 h 984250"/>
              <a:gd name="connsiteX0" fmla="*/ 984250 w 1435100"/>
              <a:gd name="connsiteY0" fmla="*/ 0 h 993775"/>
              <a:gd name="connsiteX1" fmla="*/ 0 w 1435100"/>
              <a:gd name="connsiteY1" fmla="*/ 993775 h 993775"/>
              <a:gd name="connsiteX2" fmla="*/ 1435100 w 1435100"/>
              <a:gd name="connsiteY2" fmla="*/ 450850 h 993775"/>
              <a:gd name="connsiteX3" fmla="*/ 984250 w 1435100"/>
              <a:gd name="connsiteY3" fmla="*/ 0 h 993775"/>
              <a:gd name="connsiteX0" fmla="*/ 974725 w 1435100"/>
              <a:gd name="connsiteY0" fmla="*/ 0 h 981869"/>
              <a:gd name="connsiteX1" fmla="*/ 0 w 1435100"/>
              <a:gd name="connsiteY1" fmla="*/ 981869 h 981869"/>
              <a:gd name="connsiteX2" fmla="*/ 1435100 w 1435100"/>
              <a:gd name="connsiteY2" fmla="*/ 438944 h 981869"/>
              <a:gd name="connsiteX3" fmla="*/ 974725 w 1435100"/>
              <a:gd name="connsiteY3" fmla="*/ 0 h 981869"/>
              <a:gd name="connsiteX0" fmla="*/ 974725 w 1423193"/>
              <a:gd name="connsiteY0" fmla="*/ 0 h 981869"/>
              <a:gd name="connsiteX1" fmla="*/ 0 w 1423193"/>
              <a:gd name="connsiteY1" fmla="*/ 981869 h 981869"/>
              <a:gd name="connsiteX2" fmla="*/ 1423193 w 1423193"/>
              <a:gd name="connsiteY2" fmla="*/ 443706 h 981869"/>
              <a:gd name="connsiteX3" fmla="*/ 974725 w 1423193"/>
              <a:gd name="connsiteY3" fmla="*/ 0 h 98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3193" h="981869">
                <a:moveTo>
                  <a:pt x="974725" y="0"/>
                </a:moveTo>
                <a:lnTo>
                  <a:pt x="0" y="981869"/>
                </a:lnTo>
                <a:lnTo>
                  <a:pt x="1423193" y="443706"/>
                </a:lnTo>
                <a:lnTo>
                  <a:pt x="9747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095608" y="2510441"/>
            <a:ext cx="1423153" cy="559836"/>
          </a:xfrm>
          <a:custGeom>
            <a:avLst/>
            <a:gdLst>
              <a:gd name="connsiteX0" fmla="*/ 1390650 w 1390650"/>
              <a:gd name="connsiteY0" fmla="*/ 0 h 547688"/>
              <a:gd name="connsiteX1" fmla="*/ 0 w 1390650"/>
              <a:gd name="connsiteY1" fmla="*/ 547688 h 547688"/>
              <a:gd name="connsiteX2" fmla="*/ 1385888 w 1390650"/>
              <a:gd name="connsiteY2" fmla="*/ 542925 h 547688"/>
              <a:gd name="connsiteX3" fmla="*/ 1390650 w 1390650"/>
              <a:gd name="connsiteY3" fmla="*/ 0 h 547688"/>
              <a:gd name="connsiteX0" fmla="*/ 1390650 w 1407409"/>
              <a:gd name="connsiteY0" fmla="*/ 0 h 554832"/>
              <a:gd name="connsiteX1" fmla="*/ 0 w 1407409"/>
              <a:gd name="connsiteY1" fmla="*/ 547688 h 554832"/>
              <a:gd name="connsiteX2" fmla="*/ 1407319 w 1407409"/>
              <a:gd name="connsiteY2" fmla="*/ 554832 h 554832"/>
              <a:gd name="connsiteX3" fmla="*/ 1390650 w 1407409"/>
              <a:gd name="connsiteY3" fmla="*/ 0 h 554832"/>
              <a:gd name="connsiteX0" fmla="*/ 1402557 w 1407530"/>
              <a:gd name="connsiteY0" fmla="*/ 0 h 559595"/>
              <a:gd name="connsiteX1" fmla="*/ 0 w 1407530"/>
              <a:gd name="connsiteY1" fmla="*/ 552451 h 559595"/>
              <a:gd name="connsiteX2" fmla="*/ 1407319 w 1407530"/>
              <a:gd name="connsiteY2" fmla="*/ 559595 h 559595"/>
              <a:gd name="connsiteX3" fmla="*/ 1402557 w 1407530"/>
              <a:gd name="connsiteY3" fmla="*/ 0 h 559595"/>
              <a:gd name="connsiteX0" fmla="*/ 1417982 w 1422955"/>
              <a:gd name="connsiteY0" fmla="*/ 0 h 559836"/>
              <a:gd name="connsiteX1" fmla="*/ 15425 w 1422955"/>
              <a:gd name="connsiteY1" fmla="*/ 552451 h 559836"/>
              <a:gd name="connsiteX2" fmla="*/ 274 w 1422955"/>
              <a:gd name="connsiteY2" fmla="*/ 559836 h 559836"/>
              <a:gd name="connsiteX3" fmla="*/ 1422744 w 1422955"/>
              <a:gd name="connsiteY3" fmla="*/ 559595 h 559836"/>
              <a:gd name="connsiteX4" fmla="*/ 1417982 w 1422955"/>
              <a:gd name="connsiteY4" fmla="*/ 0 h 559836"/>
              <a:gd name="connsiteX0" fmla="*/ 1418054 w 1423027"/>
              <a:gd name="connsiteY0" fmla="*/ 0 h 559836"/>
              <a:gd name="connsiteX1" fmla="*/ 10735 w 1423027"/>
              <a:gd name="connsiteY1" fmla="*/ 552451 h 559836"/>
              <a:gd name="connsiteX2" fmla="*/ 346 w 1423027"/>
              <a:gd name="connsiteY2" fmla="*/ 559836 h 559836"/>
              <a:gd name="connsiteX3" fmla="*/ 1422816 w 1423027"/>
              <a:gd name="connsiteY3" fmla="*/ 559595 h 559836"/>
              <a:gd name="connsiteX4" fmla="*/ 1418054 w 1423027"/>
              <a:gd name="connsiteY4" fmla="*/ 0 h 559836"/>
              <a:gd name="connsiteX0" fmla="*/ 1418180 w 1423153"/>
              <a:gd name="connsiteY0" fmla="*/ 0 h 559836"/>
              <a:gd name="connsiteX1" fmla="*/ 6099 w 1423153"/>
              <a:gd name="connsiteY1" fmla="*/ 538163 h 559836"/>
              <a:gd name="connsiteX2" fmla="*/ 472 w 1423153"/>
              <a:gd name="connsiteY2" fmla="*/ 559836 h 559836"/>
              <a:gd name="connsiteX3" fmla="*/ 1422942 w 1423153"/>
              <a:gd name="connsiteY3" fmla="*/ 559595 h 559836"/>
              <a:gd name="connsiteX4" fmla="*/ 1418180 w 1423153"/>
              <a:gd name="connsiteY4" fmla="*/ 0 h 55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153" h="559836">
                <a:moveTo>
                  <a:pt x="1418180" y="0"/>
                </a:moveTo>
                <a:lnTo>
                  <a:pt x="6099" y="538163"/>
                </a:lnTo>
                <a:cubicBezTo>
                  <a:pt x="8986" y="538244"/>
                  <a:pt x="-2415" y="559755"/>
                  <a:pt x="472" y="559836"/>
                </a:cubicBezTo>
                <a:lnTo>
                  <a:pt x="1422942" y="559595"/>
                </a:lnTo>
                <a:cubicBezTo>
                  <a:pt x="1424529" y="378620"/>
                  <a:pt x="1416593" y="180975"/>
                  <a:pt x="141818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18859639">
            <a:off x="7000233" y="2098486"/>
            <a:ext cx="139700" cy="141287"/>
          </a:xfrm>
          <a:prstGeom prst="rect">
            <a:avLst/>
          </a:prstGeom>
          <a:solidFill>
            <a:srgbClr val="00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364563" y="2921604"/>
            <a:ext cx="141288" cy="139700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37752" y="1871836"/>
            <a:ext cx="5578392" cy="32819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34981" y="1582103"/>
            <a:ext cx="1968564" cy="30917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32270" y="1304735"/>
            <a:ext cx="1231183" cy="282691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34982" y="1014235"/>
            <a:ext cx="6098320" cy="30308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634981" y="718801"/>
            <a:ext cx="6659018" cy="28551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 rot="16200000">
            <a:off x="5869056" y="2607279"/>
            <a:ext cx="909637" cy="909638"/>
          </a:xfrm>
          <a:prstGeom prst="pie">
            <a:avLst>
              <a:gd name="adj1" fmla="val 4161357"/>
              <a:gd name="adj2" fmla="val 5400006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4" name="Pie 103"/>
          <p:cNvSpPr/>
          <p:nvPr/>
        </p:nvSpPr>
        <p:spPr>
          <a:xfrm rot="14753304">
            <a:off x="5861119" y="2604104"/>
            <a:ext cx="909637" cy="909637"/>
          </a:xfrm>
          <a:prstGeom prst="pie">
            <a:avLst>
              <a:gd name="adj1" fmla="val 4161357"/>
              <a:gd name="adj2" fmla="val 566912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236829" y="3683457"/>
            <a:ext cx="1976979" cy="2921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45956" y="1898945"/>
            <a:ext cx="5556518" cy="2607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077894" y="2089755"/>
            <a:ext cx="2543175" cy="9707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8946463">
            <a:off x="6999439" y="2099279"/>
            <a:ext cx="139700" cy="141287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66151" y="2918430"/>
            <a:ext cx="141287" cy="14128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4814" y="1605509"/>
            <a:ext cx="1624012" cy="248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1120" y="680869"/>
            <a:ext cx="6892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 Line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</a:rPr>
              <a:t>l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the bisector of an angle A and B is any point on </a:t>
            </a:r>
            <a:r>
              <a:rPr lang="en-US" sz="1600" b="1" i="1" dirty="0">
                <a:solidFill>
                  <a:srgbClr val="0000FF"/>
                </a:solidFill>
                <a:latin typeface="Bookman Old Style" pitchFamily="18" charset="0"/>
              </a:rPr>
              <a:t>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6783" y="2293213"/>
            <a:ext cx="226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APB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AQB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6133" y="2621826"/>
            <a:ext cx="8435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APB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86245" y="2621826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6595" y="2621826"/>
            <a:ext cx="870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AQB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86133" y="2948851"/>
            <a:ext cx="8435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PAB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86245" y="294885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46595" y="2948851"/>
            <a:ext cx="870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QAB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48083" y="3306038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86245" y="3306038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46595" y="3306038"/>
            <a:ext cx="479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413397" y="2618651"/>
            <a:ext cx="1563248" cy="360415"/>
            <a:chOff x="2945227" y="1812131"/>
            <a:chExt cx="1562581" cy="359573"/>
          </a:xfrm>
        </p:grpSpPr>
        <p:sp>
          <p:nvSpPr>
            <p:cNvPr id="33898" name="Rectangle 18"/>
            <p:cNvSpPr>
              <a:spLocks noChangeArrowheads="1"/>
            </p:cNvSpPr>
            <p:nvPr/>
          </p:nvSpPr>
          <p:spPr bwMode="auto">
            <a:xfrm>
              <a:off x="2945227" y="1812131"/>
              <a:ext cx="1562581" cy="33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9933FF"/>
                  </a:solidFill>
                  <a:latin typeface="Bookman Old Style" pitchFamily="18" charset="0"/>
                </a:rPr>
                <a:t>[</a:t>
              </a:r>
              <a:r>
                <a:rPr lang="en-US" sz="1600" b="1" dirty="0">
                  <a:solidFill>
                    <a:srgbClr val="9933FF"/>
                  </a:solidFill>
                  <a:latin typeface="Tiger"/>
                  <a:sym typeface="Symbol" pitchFamily="18" charset="2"/>
                </a:rPr>
                <a:t>  </a:t>
              </a:r>
              <a:r>
                <a:rPr lang="en-US" sz="1600" b="1" dirty="0">
                  <a:solidFill>
                    <a:srgbClr val="9933FF"/>
                  </a:solidFill>
                  <a:latin typeface="Bookman Old Style" pitchFamily="18" charset="0"/>
                </a:rPr>
                <a:t>Each 90º]</a:t>
              </a:r>
              <a:endParaRPr lang="en-US" sz="1600" b="1" dirty="0">
                <a:solidFill>
                  <a:srgbClr val="9933FF"/>
                </a:solidFill>
              </a:endParaRPr>
            </a:p>
          </p:txBody>
        </p:sp>
        <p:sp>
          <p:nvSpPr>
            <p:cNvPr id="33899" name="TextBox 19"/>
            <p:cNvSpPr txBox="1">
              <a:spLocks noChangeArrowheads="1"/>
            </p:cNvSpPr>
            <p:nvPr/>
          </p:nvSpPr>
          <p:spPr bwMode="auto">
            <a:xfrm rot="10800000">
              <a:off x="3066116" y="1833941"/>
              <a:ext cx="362445" cy="33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9933FF"/>
                  </a:solidFill>
                  <a:sym typeface="Symbol" pitchFamily="18" charset="2"/>
                </a:rPr>
                <a:t></a:t>
              </a:r>
              <a:endParaRPr lang="en-US" sz="1600" b="1">
                <a:solidFill>
                  <a:srgbClr val="9933FF"/>
                </a:solidFill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413395" y="2945674"/>
            <a:ext cx="2398413" cy="359611"/>
            <a:chOff x="2945227" y="1812131"/>
            <a:chExt cx="2398360" cy="360291"/>
          </a:xfrm>
        </p:grpSpPr>
        <p:sp>
          <p:nvSpPr>
            <p:cNvPr id="33896" name="Rectangle 21"/>
            <p:cNvSpPr>
              <a:spLocks noChangeArrowheads="1"/>
            </p:cNvSpPr>
            <p:nvPr/>
          </p:nvSpPr>
          <p:spPr bwMode="auto">
            <a:xfrm>
              <a:off x="2945227" y="1812131"/>
              <a:ext cx="2398360" cy="3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9933FF"/>
                  </a:solidFill>
                  <a:latin typeface="Bookman Old Style" pitchFamily="18" charset="0"/>
                </a:rPr>
                <a:t>[</a:t>
              </a:r>
              <a:r>
                <a:rPr lang="en-US" sz="1600" b="1" dirty="0">
                  <a:solidFill>
                    <a:srgbClr val="9933FF"/>
                  </a:solidFill>
                  <a:latin typeface="Tiger"/>
                  <a:sym typeface="Symbol" pitchFamily="18" charset="2"/>
                </a:rPr>
                <a:t>  </a:t>
              </a:r>
              <a:r>
                <a:rPr lang="en-US" sz="1600" b="1" dirty="0">
                  <a:solidFill>
                    <a:srgbClr val="9933FF"/>
                  </a:solidFill>
                  <a:latin typeface="Bookman Old Style" pitchFamily="18" charset="0"/>
                </a:rPr>
                <a:t>AB bisects </a:t>
              </a:r>
              <a:r>
                <a:rPr lang="en-US" sz="1600" b="1" dirty="0">
                  <a:solidFill>
                    <a:srgbClr val="9933FF"/>
                  </a:solidFill>
                  <a:latin typeface="Symbol" pitchFamily="18" charset="2"/>
                </a:rPr>
                <a:t>Ð</a:t>
              </a:r>
              <a:r>
                <a:rPr lang="en-US" sz="1600" b="1" dirty="0">
                  <a:solidFill>
                    <a:srgbClr val="9933FF"/>
                  </a:solidFill>
                  <a:latin typeface="Bookman Old Style" pitchFamily="18" charset="0"/>
                </a:rPr>
                <a:t>PAQ]</a:t>
              </a:r>
              <a:endParaRPr lang="en-US" sz="1600" b="1" dirty="0">
                <a:solidFill>
                  <a:srgbClr val="9933FF"/>
                </a:solidFill>
              </a:endParaRPr>
            </a:p>
          </p:txBody>
        </p:sp>
        <p:sp>
          <p:nvSpPr>
            <p:cNvPr id="33897" name="TextBox 22"/>
            <p:cNvSpPr txBox="1">
              <a:spLocks noChangeArrowheads="1"/>
            </p:cNvSpPr>
            <p:nvPr/>
          </p:nvSpPr>
          <p:spPr bwMode="auto">
            <a:xfrm rot="10800000">
              <a:off x="3066042" y="1833228"/>
              <a:ext cx="362592" cy="33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9933FF"/>
                  </a:solidFill>
                  <a:sym typeface="Symbol" pitchFamily="18" charset="2"/>
                </a:rPr>
                <a:t></a:t>
              </a:r>
              <a:endParaRPr lang="en-US" sz="1600" b="1">
                <a:solidFill>
                  <a:srgbClr val="9933FF"/>
                </a:solidFill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13395" y="3299688"/>
            <a:ext cx="1763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[Common side]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92483" y="3641001"/>
            <a:ext cx="881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APB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097358" y="3641001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@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346595" y="3641001"/>
            <a:ext cx="8194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AQB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46495" y="4001363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86245" y="400136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346595" y="4001363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BQ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413395" y="4001363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72653" y="4369663"/>
            <a:ext cx="45897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i.e., B is equidistant from the arms of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716086" y="1772254"/>
            <a:ext cx="2846245" cy="1590675"/>
            <a:chOff x="6045654" y="1195678"/>
            <a:chExt cx="2845546" cy="1592143"/>
          </a:xfrm>
        </p:grpSpPr>
        <p:sp>
          <p:nvSpPr>
            <p:cNvPr id="63" name="Rectangle 62"/>
            <p:cNvSpPr/>
            <p:nvPr/>
          </p:nvSpPr>
          <p:spPr>
            <a:xfrm>
              <a:off x="7694519" y="2344499"/>
              <a:ext cx="139666" cy="1414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2700000">
              <a:off x="7327816" y="1521498"/>
              <a:ext cx="139829" cy="1396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prstClr val="white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413722" y="2485918"/>
              <a:ext cx="2477478" cy="15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8900000" flipV="1">
              <a:off x="6045654" y="1607220"/>
              <a:ext cx="2477196" cy="158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397730" y="1492814"/>
              <a:ext cx="436458" cy="451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834188" y="1944083"/>
              <a:ext cx="1585" cy="546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92" name="Rectangle 56"/>
            <p:cNvSpPr>
              <a:spLocks noChangeArrowheads="1"/>
            </p:cNvSpPr>
            <p:nvPr/>
          </p:nvSpPr>
          <p:spPr bwMode="auto">
            <a:xfrm>
              <a:off x="6344980" y="2449267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3893" name="Rectangle 57"/>
            <p:cNvSpPr>
              <a:spLocks noChangeArrowheads="1"/>
            </p:cNvSpPr>
            <p:nvPr/>
          </p:nvSpPr>
          <p:spPr bwMode="auto">
            <a:xfrm>
              <a:off x="8610600" y="1195678"/>
              <a:ext cx="263149" cy="338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1600" b="1" i="1">
                <a:solidFill>
                  <a:prstClr val="black"/>
                </a:solidFill>
              </a:endParaRPr>
            </a:p>
          </p:txBody>
        </p:sp>
        <p:sp>
          <p:nvSpPr>
            <p:cNvPr id="33894" name="Rectangle 59"/>
            <p:cNvSpPr>
              <a:spLocks noChangeArrowheads="1"/>
            </p:cNvSpPr>
            <p:nvPr/>
          </p:nvSpPr>
          <p:spPr bwMode="auto">
            <a:xfrm>
              <a:off x="7708255" y="2444662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600" b="1">
                <a:solidFill>
                  <a:prstClr val="black"/>
                </a:solidFill>
              </a:endParaRPr>
            </a:p>
          </p:txBody>
        </p:sp>
        <p:sp>
          <p:nvSpPr>
            <p:cNvPr id="33895" name="Rectangle 46"/>
            <p:cNvSpPr>
              <a:spLocks noChangeArrowheads="1"/>
            </p:cNvSpPr>
            <p:nvPr/>
          </p:nvSpPr>
          <p:spPr bwMode="auto">
            <a:xfrm>
              <a:off x="7107555" y="1240966"/>
              <a:ext cx="3481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5246" y="973689"/>
            <a:ext cx="632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BP and BQ are perpendiculars from B to the arms of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5245" y="1270552"/>
            <a:ext cx="1480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Show that :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75245" y="1532489"/>
            <a:ext cx="2070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APB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AQB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5245" y="1832527"/>
            <a:ext cx="6391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(ii) BP = BQ or B is equidistant from the arms of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6092182" y="1334104"/>
            <a:ext cx="1714499" cy="1724025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93769" y="3066066"/>
            <a:ext cx="2436812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441164" y="3339900"/>
            <a:ext cx="1811337" cy="354031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484419" y="2454879"/>
            <a:ext cx="336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7511406" y="2515204"/>
            <a:ext cx="0" cy="560387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77894" y="3062098"/>
            <a:ext cx="1450182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76431" y="2075466"/>
            <a:ext cx="442913" cy="44291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085037" y="2054832"/>
            <a:ext cx="998540" cy="100177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6493231" y="3387931"/>
            <a:ext cx="1714818" cy="25365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437780" y="3337770"/>
            <a:ext cx="1839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PAB 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QAB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6095356" y="2084991"/>
            <a:ext cx="2535238" cy="9715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100913" y="2509886"/>
            <a:ext cx="1422400" cy="5492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3413395" y="3631476"/>
            <a:ext cx="30428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[AAS congruence criterion]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686070" y="363147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670195" y="402517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8279756" y="1777016"/>
            <a:ext cx="2632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47711" y="2815020"/>
            <a:ext cx="90070" cy="9007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410041" y="2946419"/>
            <a:ext cx="90070" cy="9007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4419" y="4381368"/>
            <a:ext cx="4040244" cy="346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464718" y="234946"/>
            <a:ext cx="2214565" cy="369332"/>
            <a:chOff x="2890835" y="2468"/>
            <a:chExt cx="2731373" cy="483159"/>
          </a:xfrm>
          <a:solidFill>
            <a:schemeClr val="tx2">
              <a:lumMod val="75000"/>
            </a:schemeClr>
          </a:solidFill>
        </p:grpSpPr>
        <p:sp>
          <p:nvSpPr>
            <p:cNvPr id="82" name="Rounded Rectangle 81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72271" y="2468"/>
              <a:ext cx="2343249" cy="483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7.1-5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5572" y="2283110"/>
            <a:ext cx="888385" cy="349223"/>
            <a:chOff x="63500" y="722312"/>
            <a:chExt cx="1031384" cy="349223"/>
          </a:xfrm>
        </p:grpSpPr>
        <p:sp>
          <p:nvSpPr>
            <p:cNvPr id="85" name="Rectangle 84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10313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1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3" grpId="0" animBg="1"/>
      <p:bldP spid="103" grpId="1" animBg="1"/>
      <p:bldP spid="98" grpId="0" animBg="1"/>
      <p:bldP spid="98" grpId="1" animBg="1"/>
      <p:bldP spid="38" grpId="0" animBg="1"/>
      <p:bldP spid="38" grpId="1" animBg="1"/>
      <p:bldP spid="104" grpId="0" animBg="1"/>
      <p:bldP spid="104" grpId="1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2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" grpId="0"/>
      <p:bldP spid="9" grpId="0"/>
      <p:bldP spid="13" grpId="0"/>
      <p:bldP spid="17" grpId="0"/>
      <p:bldP spid="87" grpId="0"/>
      <p:bldP spid="76" grpId="0"/>
      <p:bldP spid="76" grpId="1"/>
      <p:bldP spid="160" grpId="0"/>
      <p:bldP spid="161" grpId="0"/>
      <p:bldP spid="166" grpId="0"/>
      <p:bldP spid="100" grpId="0"/>
      <p:bldP spid="100" grpId="1"/>
      <p:bldP spid="100" grpId="2"/>
      <p:bldP spid="22" grpId="0" animBg="1"/>
      <p:bldP spid="9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0000" y="456622"/>
            <a:ext cx="7696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P is a point equidistant from two lines l and m intersecting at point A. Show that the line AP bisects the angles between them. 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979144" y="4091"/>
            <a:ext cx="3013537" cy="430982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Solved Example. 8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10001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6005" y="2876550"/>
            <a:ext cx="1134767" cy="338554"/>
            <a:chOff x="1046005" y="2647950"/>
            <a:chExt cx="1134767" cy="338554"/>
          </a:xfrm>
        </p:grpSpPr>
        <p:sp>
          <p:nvSpPr>
            <p:cNvPr id="61" name="Rectangle 60"/>
            <p:cNvSpPr/>
            <p:nvPr/>
          </p:nvSpPr>
          <p:spPr>
            <a:xfrm>
              <a:off x="1046005" y="2647950"/>
              <a:ext cx="5663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PB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69157" y="2647950"/>
              <a:ext cx="511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27902" y="2647950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00804" y="2876550"/>
            <a:ext cx="1511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6205" y="3784486"/>
            <a:ext cx="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96052" y="3784486"/>
            <a:ext cx="1591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PAB  PAC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00804" y="3784486"/>
            <a:ext cx="128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[RHS rule]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9698" y="1553442"/>
            <a:ext cx="2257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PB 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 PC 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 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69400" y="1885950"/>
            <a:ext cx="1016600" cy="30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PB = PC 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2454" y="4442996"/>
            <a:ext cx="4862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Hence, line AP bisects angles between them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9172" y="2571750"/>
            <a:ext cx="243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PAB and PAC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,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" y="2266950"/>
            <a:ext cx="788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PBA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63250" y="2266950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04507" y="2266950"/>
            <a:ext cx="788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PCA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45430" y="2266950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62482" y="2266950"/>
            <a:ext cx="547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90º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97524" y="3440430"/>
            <a:ext cx="56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PA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75434" y="3440430"/>
            <a:ext cx="51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16354" y="3440430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00804" y="3440430"/>
            <a:ext cx="1337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[Common]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2357" y="4133700"/>
            <a:ext cx="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62000" y="4147524"/>
            <a:ext cx="788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PAB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39450" y="4147524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80707" y="4147524"/>
            <a:ext cx="788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PAC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000804" y="4165486"/>
            <a:ext cx="1022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[CPCT]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34000" y="1085850"/>
            <a:ext cx="3424866" cy="3314700"/>
            <a:chOff x="5985186" y="1809750"/>
            <a:chExt cx="2122494" cy="1866900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6172200" y="1962150"/>
              <a:ext cx="1704768" cy="150925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985186" y="2039055"/>
              <a:ext cx="1864074" cy="149096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5991066" y="2795059"/>
              <a:ext cx="2045199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201110" y="2562386"/>
              <a:ext cx="242711" cy="22710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7220179" y="2784536"/>
              <a:ext cx="228934" cy="2442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18889153">
              <a:off x="7161380" y="2578378"/>
              <a:ext cx="79460" cy="8156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8889153">
              <a:off x="7180004" y="2931238"/>
              <a:ext cx="79460" cy="8156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7296150" y="2648605"/>
              <a:ext cx="57150" cy="6362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7321550" y="2887930"/>
              <a:ext cx="53975" cy="648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6834610" y="2810949"/>
              <a:ext cx="331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58922" y="2389133"/>
              <a:ext cx="331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75366" y="3032891"/>
              <a:ext cx="3737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01890" y="2789489"/>
              <a:ext cx="331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817753" y="1809750"/>
              <a:ext cx="2899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787273" y="3368873"/>
              <a:ext cx="2899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m</a:t>
              </a: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247342" y="482837"/>
            <a:ext cx="7491046" cy="3020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8777" y="2409649"/>
            <a:ext cx="412186" cy="4240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319963" y="2820963"/>
            <a:ext cx="378515" cy="434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76600" y="1962150"/>
            <a:ext cx="200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 [Given] 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346852" y="742950"/>
            <a:ext cx="4825348" cy="29567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Arc 57"/>
          <p:cNvSpPr/>
          <p:nvPr/>
        </p:nvSpPr>
        <p:spPr>
          <a:xfrm rot="16969102">
            <a:off x="6554196" y="2524734"/>
            <a:ext cx="640080" cy="640080"/>
          </a:xfrm>
          <a:prstGeom prst="arc">
            <a:avLst>
              <a:gd name="adj1" fmla="val 1887438"/>
              <a:gd name="adj2" fmla="val 461303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 rot="18378967">
            <a:off x="6949812" y="2703846"/>
            <a:ext cx="222841" cy="346164"/>
          </a:xfrm>
          <a:custGeom>
            <a:avLst/>
            <a:gdLst>
              <a:gd name="connsiteX0" fmla="*/ 526865 w 640080"/>
              <a:gd name="connsiteY0" fmla="*/ 564272 h 640080"/>
              <a:gd name="connsiteX1" fmla="*/ 304024 w 640080"/>
              <a:gd name="connsiteY1" fmla="*/ 639679 h 640080"/>
              <a:gd name="connsiteX2" fmla="*/ 320040 w 640080"/>
              <a:gd name="connsiteY2" fmla="*/ 320040 h 640080"/>
              <a:gd name="connsiteX3" fmla="*/ 526865 w 640080"/>
              <a:gd name="connsiteY3" fmla="*/ 564272 h 640080"/>
              <a:gd name="connsiteX0" fmla="*/ 526865 w 640080"/>
              <a:gd name="connsiteY0" fmla="*/ 564272 h 640080"/>
              <a:gd name="connsiteX1" fmla="*/ 304024 w 640080"/>
              <a:gd name="connsiteY1" fmla="*/ 639679 h 640080"/>
              <a:gd name="connsiteX0" fmla="*/ 222841 w 222841"/>
              <a:gd name="connsiteY0" fmla="*/ 270356 h 346164"/>
              <a:gd name="connsiteX1" fmla="*/ 0 w 222841"/>
              <a:gd name="connsiteY1" fmla="*/ 345763 h 346164"/>
              <a:gd name="connsiteX2" fmla="*/ 23413 w 222841"/>
              <a:gd name="connsiteY2" fmla="*/ 0 h 346164"/>
              <a:gd name="connsiteX3" fmla="*/ 222841 w 222841"/>
              <a:gd name="connsiteY3" fmla="*/ 270356 h 346164"/>
              <a:gd name="connsiteX0" fmla="*/ 222841 w 222841"/>
              <a:gd name="connsiteY0" fmla="*/ 270356 h 346164"/>
              <a:gd name="connsiteX1" fmla="*/ 0 w 222841"/>
              <a:gd name="connsiteY1" fmla="*/ 345763 h 346164"/>
              <a:gd name="connsiteX0" fmla="*/ 222841 w 222841"/>
              <a:gd name="connsiteY0" fmla="*/ 270356 h 346164"/>
              <a:gd name="connsiteX1" fmla="*/ 0 w 222841"/>
              <a:gd name="connsiteY1" fmla="*/ 345763 h 346164"/>
              <a:gd name="connsiteX2" fmla="*/ 23413 w 222841"/>
              <a:gd name="connsiteY2" fmla="*/ 0 h 346164"/>
              <a:gd name="connsiteX3" fmla="*/ 222841 w 222841"/>
              <a:gd name="connsiteY3" fmla="*/ 270356 h 346164"/>
              <a:gd name="connsiteX0" fmla="*/ 222841 w 222841"/>
              <a:gd name="connsiteY0" fmla="*/ 270356 h 346164"/>
              <a:gd name="connsiteX1" fmla="*/ 0 w 222841"/>
              <a:gd name="connsiteY1" fmla="*/ 345763 h 34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41" h="346164" stroke="0" extrusionOk="0">
                <a:moveTo>
                  <a:pt x="222841" y="270356"/>
                </a:moveTo>
                <a:cubicBezTo>
                  <a:pt x="160828" y="322871"/>
                  <a:pt x="81160" y="349830"/>
                  <a:pt x="0" y="345763"/>
                </a:cubicBezTo>
                <a:lnTo>
                  <a:pt x="23413" y="0"/>
                </a:lnTo>
                <a:cubicBezTo>
                  <a:pt x="85698" y="80394"/>
                  <a:pt x="153899" y="188945"/>
                  <a:pt x="222841" y="270356"/>
                </a:cubicBezTo>
                <a:close/>
              </a:path>
              <a:path w="222841" h="346164" fill="none">
                <a:moveTo>
                  <a:pt x="222841" y="270356"/>
                </a:moveTo>
                <a:cubicBezTo>
                  <a:pt x="160828" y="322871"/>
                  <a:pt x="81160" y="349830"/>
                  <a:pt x="0" y="345763"/>
                </a:cubicBezTo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91145" y="1070620"/>
            <a:ext cx="2767723" cy="434330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To Prove : </a:t>
            </a:r>
            <a:r>
              <a:rPr lang="en-US" sz="20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sz="2000" b="1" dirty="0" smtClean="0">
                <a:solidFill>
                  <a:prstClr val="white"/>
                </a:solidFill>
              </a:rPr>
              <a:t>PAB = </a:t>
            </a:r>
            <a:r>
              <a:rPr lang="en-US" sz="2000" b="1" dirty="0" smtClean="0">
                <a:solidFill>
                  <a:prstClr val="white"/>
                </a:solidFill>
                <a:sym typeface="Symbol"/>
              </a:rPr>
              <a:t></a:t>
            </a:r>
            <a:r>
              <a:rPr lang="en-US" sz="2000" b="1" dirty="0" smtClean="0">
                <a:solidFill>
                  <a:prstClr val="white"/>
                </a:solidFill>
              </a:rPr>
              <a:t>PAC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979144" y="1679573"/>
            <a:ext cx="268428" cy="842307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338763" y="2835276"/>
            <a:ext cx="330963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221323" y="1842400"/>
            <a:ext cx="1088888" cy="34835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3181350"/>
            <a:ext cx="1607124" cy="338554"/>
            <a:chOff x="762000" y="3333750"/>
            <a:chExt cx="1607124" cy="338554"/>
          </a:xfrm>
        </p:grpSpPr>
        <p:sp>
          <p:nvSpPr>
            <p:cNvPr id="78" name="Rectangle 77"/>
            <p:cNvSpPr/>
            <p:nvPr/>
          </p:nvSpPr>
          <p:spPr>
            <a:xfrm>
              <a:off x="762000" y="3333750"/>
              <a:ext cx="7884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PBA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39450" y="3333750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80707" y="3333750"/>
              <a:ext cx="7884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PCA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00804" y="3180254"/>
            <a:ext cx="1511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9712" y="2266950"/>
            <a:ext cx="2220158" cy="31868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6850820" y="2836838"/>
            <a:ext cx="838669" cy="0"/>
          </a:xfrm>
          <a:prstGeom prst="line">
            <a:avLst/>
          </a:prstGeom>
          <a:ln w="38100">
            <a:solidFill>
              <a:srgbClr val="FF80FF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0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4" grpId="0"/>
      <p:bldP spid="65" grpId="0"/>
      <p:bldP spid="66" grpId="0"/>
      <p:bldP spid="67" grpId="0"/>
      <p:bldP spid="59" grpId="0"/>
      <p:bldP spid="6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5" grpId="0"/>
      <p:bldP spid="86" grpId="0"/>
      <p:bldP spid="87" grpId="0"/>
      <p:bldP spid="90" grpId="0"/>
      <p:bldP spid="93" grpId="0"/>
      <p:bldP spid="94" grpId="0"/>
      <p:bldP spid="95" grpId="0"/>
      <p:bldP spid="96" grpId="0"/>
      <p:bldP spid="97" grpId="0"/>
      <p:bldP spid="53" grpId="0" animBg="1"/>
      <p:bldP spid="53" grpId="1" animBg="1"/>
      <p:bldP spid="53" grpId="2" animBg="1"/>
      <p:bldP spid="56" grpId="0"/>
      <p:bldP spid="57" grpId="0" animBg="1"/>
      <p:bldP spid="57" grpId="1" animBg="1"/>
      <p:bldP spid="58" grpId="0" animBg="1"/>
      <p:bldP spid="58" grpId="1" animBg="1"/>
      <p:bldP spid="58" grpId="2" animBg="1"/>
      <p:bldP spid="68" grpId="0" animBg="1"/>
      <p:bldP spid="68" grpId="1" animBg="1"/>
      <p:bldP spid="68" grpId="2" animBg="1"/>
      <p:bldP spid="3" grpId="0" animBg="1"/>
      <p:bldP spid="5" grpId="0" animBg="1"/>
      <p:bldP spid="70" grpId="0" animBg="1"/>
      <p:bldP spid="70" grpId="1" animBg="1"/>
      <p:bldP spid="88" grpId="0"/>
      <p:bldP spid="89" grpId="0" animBg="1"/>
      <p:bldP spid="8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1102</Words>
  <Application>Microsoft Office PowerPoint</Application>
  <PresentationFormat>On-screen Show (16:9)</PresentationFormat>
  <Paragraphs>355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Agent Orange</vt:lpstr>
      <vt:lpstr>Arial</vt:lpstr>
      <vt:lpstr>Bookman Old Style</vt:lpstr>
      <vt:lpstr>Calibri</vt:lpstr>
      <vt:lpstr>Cambria Math</vt:lpstr>
      <vt:lpstr>MS Mincho</vt:lpstr>
      <vt:lpstr>Symbol</vt:lpstr>
      <vt:lpstr>Tiger</vt:lpstr>
      <vt:lpstr>Wingdings</vt:lpstr>
      <vt:lpstr>2_Office Theme</vt:lpstr>
      <vt:lpstr>3_Office Theme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2022-04-23T03:54:23Z</dcterms:modified>
</cp:coreProperties>
</file>