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2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theme/theme3.xml" ContentType="application/vnd.openxmlformats-officedocument.theme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  <p:sldMasterId id="2147483836" r:id="rId2"/>
    <p:sldMasterId id="2147483845" r:id="rId3"/>
    <p:sldMasterId id="2147483860" r:id="rId4"/>
  </p:sldMasterIdLst>
  <p:notesMasterIdLst>
    <p:notesMasterId r:id="rId16"/>
  </p:notesMasterIdLst>
  <p:sldIdLst>
    <p:sldId id="405" r:id="rId5"/>
    <p:sldId id="406" r:id="rId6"/>
    <p:sldId id="407" r:id="rId7"/>
    <p:sldId id="408" r:id="rId8"/>
    <p:sldId id="409" r:id="rId9"/>
    <p:sldId id="410" r:id="rId10"/>
    <p:sldId id="411" r:id="rId11"/>
    <p:sldId id="412" r:id="rId12"/>
    <p:sldId id="413" r:id="rId13"/>
    <p:sldId id="414" r:id="rId14"/>
    <p:sldId id="415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C000"/>
    <a:srgbClr val="00FFFF"/>
    <a:srgbClr val="FF7C80"/>
    <a:srgbClr val="800000"/>
    <a:srgbClr val="0000FF"/>
    <a:srgbClr val="66FFFF"/>
    <a:srgbClr val="FFCCFF"/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75" autoAdjust="0"/>
    <p:restoredTop sz="99756" autoAdjust="0"/>
  </p:normalViewPr>
  <p:slideViewPr>
    <p:cSldViewPr>
      <p:cViewPr varScale="1">
        <p:scale>
          <a:sx n="151" d="100"/>
          <a:sy n="151" d="100"/>
        </p:scale>
        <p:origin x="762" y="126"/>
      </p:cViewPr>
      <p:guideLst>
        <p:guide orient="horz" pos="1620"/>
        <p:guide pos="2880"/>
        <p:guide orient="horz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130EA9-51EB-48F2-9082-6FAF428F3964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B7754-69D8-4E42-9660-CF67AAC08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3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1E540-0EB1-4165-B19B-372926EF5D90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62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0544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80518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002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79799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36069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1312"/>
            <a:ext cx="4038600" cy="2547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1312"/>
            <a:ext cx="4038600" cy="2547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1075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28592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29172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7"/>
            <a:ext cx="9144000" cy="5145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1124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4" y="204796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4" y="1076334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73078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9"/>
            <a:ext cx="5486400" cy="4250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1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26805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67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270484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90"/>
            <a:ext cx="2057400" cy="32944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90"/>
            <a:ext cx="6019800" cy="32944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895785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" y="0"/>
            <a:ext cx="9107424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" y="0"/>
            <a:ext cx="9144000" cy="5145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2076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3651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light-blue-background-2.png (1000×750)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0" y="0"/>
            <a:ext cx="9525000" cy="5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53940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solid-light-grey-background--1.jpeg (1600×1050)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597051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solid-light-grey-background--1.jpeg (1600×1050)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8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313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solid-light-grey-background--1.jpeg (1600×1050)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569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light-blue-background-2.png (1000×750)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0" y="0"/>
            <a:ext cx="9525000" cy="5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29161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" y="0"/>
            <a:ext cx="9107424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" y="0"/>
            <a:ext cx="9144000" cy="5145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3941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33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8992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3738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444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53713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5526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02013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5263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91458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14815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05031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8382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78353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3176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5395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6278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95266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52198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2407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887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18135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42529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97956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67051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44148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88032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858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19038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57421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6524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31390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78678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28083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72299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53121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53785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3734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328757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27560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939444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881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495901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209788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79085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483172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635176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014390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798534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374313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191372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595085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8938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761052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144074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29909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411608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431474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207292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49281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358870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825562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47870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1248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34589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17020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386933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658096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374627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288592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887160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204292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788574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456170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8574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030875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42231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866110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875785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624440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248056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677019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43105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853786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060766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693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61502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30654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780236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light-blue-background-2.png (1000×750)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73" y="2229"/>
            <a:ext cx="9146673" cy="51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63061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light-blue-background-2.png (1000×750)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73" y="2229"/>
            <a:ext cx="9146673" cy="51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881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F7E528F8-C674-4605-84E4-F06B7D10DDEE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3C87F5C3-06C0-4C5B-B31A-2B09E26B26F4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190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light-blue-background-2.png (1000×750)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0" y="0"/>
            <a:ext cx="9525000" cy="5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31776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light-blue-background-2.png (1000×750)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0" y="0"/>
            <a:ext cx="9525000" cy="5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29995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light-blue-background-2.png (1000×750)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0" y="0"/>
            <a:ext cx="9525000" cy="5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95361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light-blue-background-2.png (1000×750)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0" y="0"/>
            <a:ext cx="9525000" cy="5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485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light-blue-background-2.png (1000×750)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0" y="0"/>
            <a:ext cx="9525000" cy="5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845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9.xml"/><Relationship Id="rId3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8.xml"/><Relationship Id="rId2" Type="http://schemas.openxmlformats.org/officeDocument/2006/relationships/slideLayout" Target="../slideLayouts/slideLayout93.xm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6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95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01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14" Type="http://schemas.openxmlformats.org/officeDocument/2006/relationships/slideLayout" Target="../slideLayouts/slideLayout11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6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115.xml"/><Relationship Id="rId1" Type="http://schemas.openxmlformats.org/officeDocument/2006/relationships/slideLayout" Target="../slideLayouts/slideLayout114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ght-blue-background-2.png (1000×750)"/>
          <p:cNvPicPr>
            <a:picLocks noChangeAspect="1" noChangeArrowheads="1"/>
          </p:cNvPicPr>
          <p:nvPr userDrawn="1"/>
        </p:nvPicPr>
        <p:blipFill>
          <a:blip r:embed="rId9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0" y="0"/>
            <a:ext cx="9525000" cy="5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512337" y="252132"/>
            <a:ext cx="8648700" cy="4891368"/>
            <a:chOff x="495300" y="252132"/>
            <a:chExt cx="8648700" cy="4891368"/>
          </a:xfrm>
        </p:grpSpPr>
        <p:sp>
          <p:nvSpPr>
            <p:cNvPr id="5" name="Rectangle 4"/>
            <p:cNvSpPr/>
            <p:nvPr/>
          </p:nvSpPr>
          <p:spPr>
            <a:xfrm>
              <a:off x="5486400" y="2266950"/>
              <a:ext cx="3657600" cy="2876550"/>
            </a:xfrm>
            <a:prstGeom prst="rect">
              <a:avLst/>
            </a:prstGeom>
            <a:solidFill>
              <a:srgbClr val="C00000">
                <a:alpha val="1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prstClr val="white"/>
                  </a:solidFill>
                </a:rPr>
                <a:t>TEACHER</a:t>
              </a:r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543799" y="261657"/>
              <a:ext cx="1077445" cy="40509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prstClr val="white"/>
                  </a:solidFill>
                </a:rPr>
                <a:t>ROBOMATE LOGO</a:t>
              </a:r>
              <a:endParaRPr 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5300" y="252132"/>
              <a:ext cx="8135470" cy="46056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744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  <p:sldLayoutId id="2147483760" r:id="rId18"/>
    <p:sldLayoutId id="2147483761" r:id="rId19"/>
    <p:sldLayoutId id="2147483762" r:id="rId20"/>
    <p:sldLayoutId id="2147483763" r:id="rId21"/>
    <p:sldLayoutId id="2147483764" r:id="rId22"/>
    <p:sldLayoutId id="2147483765" r:id="rId23"/>
    <p:sldLayoutId id="2147483766" r:id="rId24"/>
    <p:sldLayoutId id="2147483767" r:id="rId25"/>
    <p:sldLayoutId id="2147483768" r:id="rId26"/>
    <p:sldLayoutId id="2147483769" r:id="rId27"/>
    <p:sldLayoutId id="2147483770" r:id="rId28"/>
    <p:sldLayoutId id="2147483771" r:id="rId29"/>
    <p:sldLayoutId id="2147483772" r:id="rId30"/>
    <p:sldLayoutId id="2147483773" r:id="rId31"/>
    <p:sldLayoutId id="2147483774" r:id="rId32"/>
    <p:sldLayoutId id="2147483775" r:id="rId33"/>
    <p:sldLayoutId id="2147483776" r:id="rId34"/>
    <p:sldLayoutId id="2147483777" r:id="rId35"/>
    <p:sldLayoutId id="2147483778" r:id="rId36"/>
    <p:sldLayoutId id="2147483779" r:id="rId37"/>
    <p:sldLayoutId id="2147483780" r:id="rId38"/>
    <p:sldLayoutId id="2147483781" r:id="rId39"/>
    <p:sldLayoutId id="2147483782" r:id="rId40"/>
    <p:sldLayoutId id="2147483783" r:id="rId41"/>
    <p:sldLayoutId id="2147483784" r:id="rId42"/>
    <p:sldLayoutId id="2147483785" r:id="rId43"/>
    <p:sldLayoutId id="2147483786" r:id="rId44"/>
    <p:sldLayoutId id="2147483787" r:id="rId45"/>
    <p:sldLayoutId id="2147483788" r:id="rId46"/>
    <p:sldLayoutId id="2147483789" r:id="rId47"/>
    <p:sldLayoutId id="2147483790" r:id="rId48"/>
    <p:sldLayoutId id="2147483791" r:id="rId49"/>
    <p:sldLayoutId id="2147483792" r:id="rId50"/>
    <p:sldLayoutId id="2147483793" r:id="rId51"/>
    <p:sldLayoutId id="2147483794" r:id="rId52"/>
    <p:sldLayoutId id="2147483795" r:id="rId53"/>
    <p:sldLayoutId id="2147483796" r:id="rId54"/>
    <p:sldLayoutId id="2147483797" r:id="rId55"/>
    <p:sldLayoutId id="2147483798" r:id="rId56"/>
    <p:sldLayoutId id="2147483799" r:id="rId57"/>
    <p:sldLayoutId id="2147483800" r:id="rId58"/>
    <p:sldLayoutId id="2147483801" r:id="rId59"/>
    <p:sldLayoutId id="2147483802" r:id="rId60"/>
    <p:sldLayoutId id="2147483803" r:id="rId61"/>
    <p:sldLayoutId id="2147483804" r:id="rId62"/>
    <p:sldLayoutId id="2147483805" r:id="rId63"/>
    <p:sldLayoutId id="2147483806" r:id="rId64"/>
    <p:sldLayoutId id="2147483807" r:id="rId65"/>
    <p:sldLayoutId id="2147483808" r:id="rId66"/>
    <p:sldLayoutId id="2147483809" r:id="rId67"/>
    <p:sldLayoutId id="2147483810" r:id="rId68"/>
    <p:sldLayoutId id="2147483811" r:id="rId69"/>
    <p:sldLayoutId id="2147483812" r:id="rId70"/>
    <p:sldLayoutId id="2147483813" r:id="rId71"/>
    <p:sldLayoutId id="2147483814" r:id="rId72"/>
    <p:sldLayoutId id="2147483815" r:id="rId73"/>
    <p:sldLayoutId id="2147483816" r:id="rId74"/>
    <p:sldLayoutId id="2147483817" r:id="rId75"/>
    <p:sldLayoutId id="2147483818" r:id="rId76"/>
    <p:sldLayoutId id="2147483819" r:id="rId77"/>
    <p:sldLayoutId id="2147483820" r:id="rId78"/>
    <p:sldLayoutId id="2147483821" r:id="rId79"/>
    <p:sldLayoutId id="2147483822" r:id="rId80"/>
    <p:sldLayoutId id="2147483823" r:id="rId81"/>
    <p:sldLayoutId id="2147483824" r:id="rId82"/>
    <p:sldLayoutId id="2147483825" r:id="rId83"/>
    <p:sldLayoutId id="2147483826" r:id="rId84"/>
    <p:sldLayoutId id="2147483827" r:id="rId85"/>
    <p:sldLayoutId id="2147483828" r:id="rId86"/>
    <p:sldLayoutId id="2147483829" r:id="rId87"/>
    <p:sldLayoutId id="2147483830" r:id="rId88"/>
    <p:sldLayoutId id="2147483831" r:id="rId89"/>
    <p:sldLayoutId id="2147483832" r:id="rId90"/>
    <p:sldLayoutId id="2147483833" r:id="rId9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2813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1313" indent="-341313" algn="l" defTabSz="912813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defTabSz="912813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227013" algn="l" defTabSz="912813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4225" indent="-227013" algn="l" defTabSz="912813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2027" indent="-228366" algn="l" defTabSz="9134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8758" indent="-228366" algn="l" defTabSz="9134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5491" indent="-228366" algn="l" defTabSz="9134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2223" indent="-228366" algn="l" defTabSz="9134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32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464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196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928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662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392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125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3859" algn="l" defTabSz="9134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ght-blue-background-2.png (1000×750)"/>
          <p:cNvPicPr>
            <a:picLocks noChangeAspect="1" noChangeArrowheads="1"/>
          </p:cNvPicPr>
          <p:nvPr userDrawn="1"/>
        </p:nvPicPr>
        <p:blipFill>
          <a:blip r:embed="rId10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73" y="2229"/>
            <a:ext cx="9146673" cy="51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851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72"/>
            <a:ext cx="21336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72"/>
            <a:ext cx="28956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72"/>
            <a:ext cx="21336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520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solid-light-grey-background--1.jpeg (1600×1050)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87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09700" y="546100"/>
            <a:ext cx="63373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 </a:t>
            </a:r>
            <a:r>
              <a:rPr lang="en-US" sz="23900" b="1" dirty="0" smtClean="0">
                <a:solidFill>
                  <a:prstClr val="black"/>
                </a:solidFill>
                <a:latin typeface="Bookman Old Style" pitchFamily="18" charset="0"/>
              </a:rPr>
              <a:t>9</a:t>
            </a:r>
            <a:endParaRPr lang="en-US" sz="40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92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Rounded Rectangle 205"/>
          <p:cNvSpPr/>
          <p:nvPr/>
        </p:nvSpPr>
        <p:spPr>
          <a:xfrm>
            <a:off x="5632302" y="1495190"/>
            <a:ext cx="2129278" cy="543578"/>
          </a:xfrm>
          <a:prstGeom prst="roundRect">
            <a:avLst/>
          </a:prstGeom>
          <a:noFill/>
          <a:ln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>
              <a:defRPr/>
            </a:pPr>
            <a:endParaRPr lang="en-IN" b="1">
              <a:solidFill>
                <a:prstClr val="white"/>
              </a:solidFill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3848245" y="1647891"/>
            <a:ext cx="1695602" cy="297118"/>
          </a:xfrm>
          <a:prstGeom prst="roundRect">
            <a:avLst/>
          </a:prstGeom>
          <a:noFill/>
          <a:ln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5" name="Freeform 134"/>
          <p:cNvSpPr/>
          <p:nvPr/>
        </p:nvSpPr>
        <p:spPr>
          <a:xfrm flipH="1">
            <a:off x="5855462" y="2840533"/>
            <a:ext cx="1770126" cy="1318260"/>
          </a:xfrm>
          <a:custGeom>
            <a:avLst/>
            <a:gdLst>
              <a:gd name="connsiteX0" fmla="*/ 1737360 w 1752600"/>
              <a:gd name="connsiteY0" fmla="*/ 0 h 1318260"/>
              <a:gd name="connsiteX1" fmla="*/ 0 w 1752600"/>
              <a:gd name="connsiteY1" fmla="*/ 1303020 h 1318260"/>
              <a:gd name="connsiteX2" fmla="*/ 1752600 w 1752600"/>
              <a:gd name="connsiteY2" fmla="*/ 1318260 h 1318260"/>
              <a:gd name="connsiteX3" fmla="*/ 1737360 w 1752600"/>
              <a:gd name="connsiteY3" fmla="*/ 0 h 131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2600" h="1318260">
                <a:moveTo>
                  <a:pt x="1737360" y="0"/>
                </a:moveTo>
                <a:lnTo>
                  <a:pt x="0" y="1303020"/>
                </a:lnTo>
                <a:lnTo>
                  <a:pt x="1752600" y="1318260"/>
                </a:lnTo>
                <a:lnTo>
                  <a:pt x="1737360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5847524" y="2831068"/>
            <a:ext cx="1770126" cy="1318260"/>
          </a:xfrm>
          <a:custGeom>
            <a:avLst/>
            <a:gdLst>
              <a:gd name="connsiteX0" fmla="*/ 1737360 w 1752600"/>
              <a:gd name="connsiteY0" fmla="*/ 0 h 1318260"/>
              <a:gd name="connsiteX1" fmla="*/ 0 w 1752600"/>
              <a:gd name="connsiteY1" fmla="*/ 1303020 h 1318260"/>
              <a:gd name="connsiteX2" fmla="*/ 1752600 w 1752600"/>
              <a:gd name="connsiteY2" fmla="*/ 1318260 h 1318260"/>
              <a:gd name="connsiteX3" fmla="*/ 1737360 w 1752600"/>
              <a:gd name="connsiteY3" fmla="*/ 0 h 131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2600" h="1318260">
                <a:moveTo>
                  <a:pt x="1737360" y="0"/>
                </a:moveTo>
                <a:lnTo>
                  <a:pt x="0" y="1303020"/>
                </a:lnTo>
                <a:lnTo>
                  <a:pt x="1752600" y="1318260"/>
                </a:lnTo>
                <a:lnTo>
                  <a:pt x="1737360" y="0"/>
                </a:lnTo>
                <a:close/>
              </a:path>
            </a:pathLst>
          </a:custGeom>
          <a:solidFill>
            <a:srgbClr val="00B0F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3338257" y="1650218"/>
            <a:ext cx="2225787" cy="306246"/>
          </a:xfrm>
          <a:prstGeom prst="roundRect">
            <a:avLst/>
          </a:prstGeom>
          <a:noFill/>
          <a:ln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>
              <a:defRPr/>
            </a:pPr>
            <a:endParaRPr lang="en-IN" b="1">
              <a:solidFill>
                <a:prstClr val="white"/>
              </a:solidFill>
            </a:endParaRPr>
          </a:p>
        </p:txBody>
      </p:sp>
      <p:sp>
        <p:nvSpPr>
          <p:cNvPr id="133" name="Rectangle 132"/>
          <p:cNvSpPr>
            <a:spLocks noChangeArrowheads="1"/>
          </p:cNvSpPr>
          <p:nvPr/>
        </p:nvSpPr>
        <p:spPr bwMode="auto">
          <a:xfrm>
            <a:off x="3066460" y="3068650"/>
            <a:ext cx="187262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9933FF"/>
                </a:solidFill>
                <a:latin typeface="Bookman Old Style" pitchFamily="18" charset="0"/>
              </a:rPr>
              <a:t>[S.A.S criterion]</a:t>
            </a:r>
            <a:endParaRPr lang="en-US" sz="1600" b="1" dirty="0">
              <a:solidFill>
                <a:srgbClr val="9933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85875" y="3970893"/>
            <a:ext cx="231775" cy="1698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4781550" y="1647933"/>
            <a:ext cx="790575" cy="30110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3826114" y="1647933"/>
            <a:ext cx="790575" cy="30110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37900" name="Rectangle 3"/>
          <p:cNvSpPr>
            <a:spLocks noChangeArrowheads="1"/>
          </p:cNvSpPr>
          <p:nvPr/>
        </p:nvSpPr>
        <p:spPr bwMode="auto">
          <a:xfrm>
            <a:off x="228600" y="1608138"/>
            <a:ext cx="32303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(ii)  </a:t>
            </a:r>
            <a:r>
              <a:rPr lang="en-US" b="1" dirty="0">
                <a:solidFill>
                  <a:srgbClr val="0000FF"/>
                </a:solidFill>
                <a:latin typeface="Symbol" pitchFamily="18" charset="2"/>
              </a:rPr>
              <a:t>Ð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DBC is a right angle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7380287" y="3974068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380287" y="3974068"/>
            <a:ext cx="0" cy="160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856287" y="2823131"/>
            <a:ext cx="0" cy="1322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608887" y="2831068"/>
            <a:ext cx="0" cy="1314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848350" y="4140756"/>
            <a:ext cx="17605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857875" y="2831068"/>
            <a:ext cx="1751012" cy="13033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856287" y="2831068"/>
            <a:ext cx="1752600" cy="1314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09" name="Rectangle 17"/>
          <p:cNvSpPr>
            <a:spLocks noChangeArrowheads="1"/>
          </p:cNvSpPr>
          <p:nvPr/>
        </p:nvSpPr>
        <p:spPr bwMode="auto">
          <a:xfrm>
            <a:off x="7532687" y="2537381"/>
            <a:ext cx="3508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37910" name="Rectangle 18"/>
          <p:cNvSpPr>
            <a:spLocks noChangeArrowheads="1"/>
          </p:cNvSpPr>
          <p:nvPr/>
        </p:nvSpPr>
        <p:spPr bwMode="auto">
          <a:xfrm>
            <a:off x="5562600" y="4031218"/>
            <a:ext cx="356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Bookman Old Style" pitchFamily="18" charset="0"/>
              </a:rPr>
              <a:t>B</a:t>
            </a:r>
          </a:p>
        </p:txBody>
      </p:sp>
      <p:sp>
        <p:nvSpPr>
          <p:cNvPr id="37911" name="Rectangle 19"/>
          <p:cNvSpPr>
            <a:spLocks noChangeArrowheads="1"/>
          </p:cNvSpPr>
          <p:nvPr/>
        </p:nvSpPr>
        <p:spPr bwMode="auto">
          <a:xfrm>
            <a:off x="7570787" y="4024868"/>
            <a:ext cx="355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C</a:t>
            </a:r>
          </a:p>
        </p:txBody>
      </p:sp>
      <p:sp>
        <p:nvSpPr>
          <p:cNvPr id="37912" name="Rectangle 20"/>
          <p:cNvSpPr>
            <a:spLocks noChangeArrowheads="1"/>
          </p:cNvSpPr>
          <p:nvPr/>
        </p:nvSpPr>
        <p:spPr bwMode="auto">
          <a:xfrm>
            <a:off x="5581650" y="2537381"/>
            <a:ext cx="3690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Bookman Old Style" pitchFamily="18" charset="0"/>
              </a:rPr>
              <a:t>D</a:t>
            </a:r>
          </a:p>
        </p:txBody>
      </p:sp>
      <p:sp>
        <p:nvSpPr>
          <p:cNvPr id="37913" name="Rectangle 21"/>
          <p:cNvSpPr>
            <a:spLocks noChangeArrowheads="1"/>
          </p:cNvSpPr>
          <p:nvPr/>
        </p:nvSpPr>
        <p:spPr bwMode="auto">
          <a:xfrm>
            <a:off x="6540500" y="3477181"/>
            <a:ext cx="400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Bookman Old Style" pitchFamily="18" charset="0"/>
              </a:rPr>
              <a:t>M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6243637" y="3764518"/>
            <a:ext cx="76200" cy="10001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099300" y="3131106"/>
            <a:ext cx="76200" cy="10001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916" name="Group 35"/>
          <p:cNvGrpSpPr>
            <a:grpSpLocks/>
          </p:cNvGrpSpPr>
          <p:nvPr/>
        </p:nvGrpSpPr>
        <p:grpSpPr bwMode="auto">
          <a:xfrm>
            <a:off x="6251593" y="3116804"/>
            <a:ext cx="107949" cy="112711"/>
            <a:chOff x="6994922" y="1846759"/>
            <a:chExt cx="108363" cy="113023"/>
          </a:xfrm>
        </p:grpSpPr>
        <p:cxnSp>
          <p:nvCxnSpPr>
            <p:cNvPr id="37" name="Straight Connector 36"/>
            <p:cNvCxnSpPr/>
            <p:nvPr/>
          </p:nvCxnSpPr>
          <p:spPr>
            <a:xfrm flipH="1">
              <a:off x="6994922" y="1846759"/>
              <a:ext cx="82867" cy="87554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7020418" y="1872229"/>
              <a:ext cx="82867" cy="87553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917" name="Group 38"/>
          <p:cNvGrpSpPr>
            <a:grpSpLocks/>
          </p:cNvGrpSpPr>
          <p:nvPr/>
        </p:nvGrpSpPr>
        <p:grpSpPr bwMode="auto">
          <a:xfrm>
            <a:off x="7034234" y="3705774"/>
            <a:ext cx="110331" cy="110331"/>
            <a:chOff x="6994922" y="1846759"/>
            <a:chExt cx="110753" cy="110636"/>
          </a:xfrm>
        </p:grpSpPr>
        <p:cxnSp>
          <p:nvCxnSpPr>
            <p:cNvPr id="40" name="Straight Connector 39"/>
            <p:cNvCxnSpPr/>
            <p:nvPr/>
          </p:nvCxnSpPr>
          <p:spPr>
            <a:xfrm flipH="1">
              <a:off x="6994922" y="1846759"/>
              <a:ext cx="82866" cy="87553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7022809" y="1869841"/>
              <a:ext cx="82866" cy="87554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918" name="Rectangle 46"/>
          <p:cNvSpPr>
            <a:spLocks noChangeArrowheads="1"/>
          </p:cNvSpPr>
          <p:nvPr/>
        </p:nvSpPr>
        <p:spPr bwMode="auto">
          <a:xfrm>
            <a:off x="3276600" y="1608138"/>
            <a:ext cx="2362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(iii)  </a:t>
            </a:r>
            <a:r>
              <a:rPr lang="en-US" b="1" dirty="0">
                <a:solidFill>
                  <a:srgbClr val="0000FF"/>
                </a:solidFill>
                <a:latin typeface="Symbol" pitchFamily="18" charset="2"/>
              </a:rPr>
              <a:t>D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DBC </a:t>
            </a:r>
            <a:r>
              <a:rPr lang="en-US" b="1" dirty="0">
                <a:solidFill>
                  <a:srgbClr val="0000FF"/>
                </a:solidFill>
                <a:latin typeface="Symbol" pitchFamily="18" charset="2"/>
              </a:rPr>
              <a:t>@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Symbol" pitchFamily="18" charset="2"/>
              </a:rPr>
              <a:t>D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ACB</a:t>
            </a:r>
          </a:p>
        </p:txBody>
      </p:sp>
      <p:sp>
        <p:nvSpPr>
          <p:cNvPr id="100" name="Rounded Rectangle 99"/>
          <p:cNvSpPr/>
          <p:nvPr/>
        </p:nvSpPr>
        <p:spPr>
          <a:xfrm>
            <a:off x="1791359" y="1314831"/>
            <a:ext cx="1767043" cy="303090"/>
          </a:xfrm>
          <a:prstGeom prst="roundRect">
            <a:avLst/>
          </a:prstGeom>
          <a:noFill/>
          <a:ln w="28575">
            <a:solidFill>
              <a:srgbClr val="FFFF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37955" name="Rectangle 102"/>
          <p:cNvSpPr>
            <a:spLocks noChangeArrowheads="1"/>
          </p:cNvSpPr>
          <p:nvPr/>
        </p:nvSpPr>
        <p:spPr bwMode="auto">
          <a:xfrm>
            <a:off x="1752900" y="1296278"/>
            <a:ext cx="1867819" cy="314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FF"/>
                </a:solidFill>
                <a:latin typeface="Symbol" pitchFamily="18" charset="2"/>
              </a:rPr>
              <a:t>D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AMC </a:t>
            </a:r>
            <a:r>
              <a:rPr lang="en-US" b="1" dirty="0" smtClean="0">
                <a:solidFill>
                  <a:srgbClr val="0000FF"/>
                </a:solidFill>
                <a:latin typeface="Symbol" pitchFamily="18" charset="2"/>
              </a:rPr>
              <a:t>@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Symbol" pitchFamily="18" charset="2"/>
              </a:rPr>
              <a:t>D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BMD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478810" y="1879600"/>
            <a:ext cx="24929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In </a:t>
            </a:r>
            <a:r>
              <a:rPr lang="en-US" b="1" dirty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DBC and </a:t>
            </a:r>
            <a:r>
              <a:rPr lang="en-US" b="1" dirty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ACB,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09" name="Rectangle 108"/>
          <p:cNvSpPr>
            <a:spLocks noChangeArrowheads="1"/>
          </p:cNvSpPr>
          <p:nvPr/>
        </p:nvSpPr>
        <p:spPr bwMode="auto">
          <a:xfrm>
            <a:off x="1239838" y="2138362"/>
            <a:ext cx="1154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BD = CA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11" name="Rectangle 110"/>
          <p:cNvSpPr>
            <a:spLocks noChangeArrowheads="1"/>
          </p:cNvSpPr>
          <p:nvPr/>
        </p:nvSpPr>
        <p:spPr bwMode="auto">
          <a:xfrm>
            <a:off x="3066460" y="2138918"/>
            <a:ext cx="10518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9933FF"/>
                </a:solidFill>
                <a:latin typeface="Bookman Old Style" pitchFamily="18" charset="0"/>
              </a:rPr>
              <a:t>[c.p.c.t.]</a:t>
            </a:r>
            <a:endParaRPr lang="en-US" sz="1600" b="1" dirty="0">
              <a:solidFill>
                <a:srgbClr val="9933FF"/>
              </a:solidFill>
            </a:endParaRPr>
          </a:p>
        </p:txBody>
      </p:sp>
      <p:sp>
        <p:nvSpPr>
          <p:cNvPr id="120" name="Rectangle 119"/>
          <p:cNvSpPr>
            <a:spLocks noChangeArrowheads="1"/>
          </p:cNvSpPr>
          <p:nvPr/>
        </p:nvSpPr>
        <p:spPr bwMode="auto">
          <a:xfrm>
            <a:off x="889000" y="2436257"/>
            <a:ext cx="1854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DBC = </a:t>
            </a:r>
            <a:r>
              <a:rPr lang="en-US" b="1" dirty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ACB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22" name="Rectangle 121"/>
          <p:cNvSpPr>
            <a:spLocks noChangeArrowheads="1"/>
          </p:cNvSpPr>
          <p:nvPr/>
        </p:nvSpPr>
        <p:spPr bwMode="auto">
          <a:xfrm>
            <a:off x="3066460" y="2435225"/>
            <a:ext cx="12634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9933FF"/>
                </a:solidFill>
                <a:latin typeface="Bookman Old Style" pitchFamily="18" charset="0"/>
              </a:rPr>
              <a:t>[</a:t>
            </a:r>
            <a:r>
              <a:rPr lang="en-US" sz="1600" b="1" dirty="0" smtClean="0">
                <a:solidFill>
                  <a:srgbClr val="9933FF"/>
                </a:solidFill>
                <a:latin typeface="Bookman Old Style" pitchFamily="18" charset="0"/>
              </a:rPr>
              <a:t>Each 90</a:t>
            </a:r>
            <a:r>
              <a:rPr lang="en-US" sz="1600" b="1" baseline="30000" dirty="0" smtClean="0">
                <a:solidFill>
                  <a:srgbClr val="9933FF"/>
                </a:solidFill>
                <a:latin typeface="Bookman Old Style" pitchFamily="18" charset="0"/>
              </a:rPr>
              <a:t>0</a:t>
            </a:r>
            <a:r>
              <a:rPr lang="en-US" sz="1600" b="1" dirty="0">
                <a:solidFill>
                  <a:srgbClr val="9933FF"/>
                </a:solidFill>
                <a:latin typeface="Bookman Old Style" pitchFamily="18" charset="0"/>
              </a:rPr>
              <a:t>]</a:t>
            </a:r>
            <a:endParaRPr lang="en-US" sz="1600" b="1" dirty="0">
              <a:solidFill>
                <a:srgbClr val="9933FF"/>
              </a:solidFill>
            </a:endParaRPr>
          </a:p>
        </p:txBody>
      </p:sp>
      <p:sp>
        <p:nvSpPr>
          <p:cNvPr id="123" name="Rectangle 122"/>
          <p:cNvSpPr>
            <a:spLocks noChangeArrowheads="1"/>
          </p:cNvSpPr>
          <p:nvPr/>
        </p:nvSpPr>
        <p:spPr bwMode="auto">
          <a:xfrm>
            <a:off x="1238250" y="2746375"/>
            <a:ext cx="1155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Bookman Old Style" pitchFamily="18" charset="0"/>
              </a:rPr>
              <a:t>BC = BC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3066460" y="2746930"/>
            <a:ext cx="17636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9933FF"/>
                </a:solidFill>
                <a:latin typeface="Bookman Old Style" pitchFamily="18" charset="0"/>
              </a:rPr>
              <a:t>[Common side]</a:t>
            </a:r>
            <a:endParaRPr lang="en-US" sz="1600" b="1" dirty="0">
              <a:solidFill>
                <a:srgbClr val="9933FF"/>
              </a:solidFill>
            </a:endParaRPr>
          </a:p>
        </p:txBody>
      </p:sp>
      <p:sp>
        <p:nvSpPr>
          <p:cNvPr id="1024" name="Rectangle 1023"/>
          <p:cNvSpPr>
            <a:spLocks noChangeArrowheads="1"/>
          </p:cNvSpPr>
          <p:nvPr/>
        </p:nvSpPr>
        <p:spPr bwMode="auto">
          <a:xfrm>
            <a:off x="909843" y="3068650"/>
            <a:ext cx="17524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b="1" dirty="0" smtClean="0">
                <a:solidFill>
                  <a:srgbClr val="000000"/>
                </a:solidFill>
                <a:latin typeface="Bookman Old Style" pitchFamily="18" charset="0"/>
              </a:rPr>
              <a:t>DBC </a:t>
            </a:r>
            <a:r>
              <a:rPr lang="en-US" b="1" dirty="0">
                <a:solidFill>
                  <a:srgbClr val="000000"/>
                </a:solidFill>
                <a:latin typeface="Symbol" pitchFamily="18" charset="2"/>
              </a:rPr>
              <a:t>@ D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ACB</a:t>
            </a: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5852350" y="4143137"/>
            <a:ext cx="1760537" cy="0"/>
          </a:xfrm>
          <a:prstGeom prst="line">
            <a:avLst/>
          </a:prstGeom>
          <a:ln w="38100">
            <a:solidFill>
              <a:srgbClr val="C0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-76200" y="457200"/>
            <a:ext cx="9167813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    In 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right triangle ABC, right angled at C, M is the mid-point of 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Bookman Old Style"/>
              </a:rPr>
              <a:t>    hypotenuse AB. C is joined to M and produced to a point D </a:t>
            </a:r>
            <a:endParaRPr lang="en-US" b="1" dirty="0" smtClean="0">
              <a:solidFill>
                <a:srgbClr val="0000FF"/>
              </a:solidFill>
              <a:latin typeface="Bookman Old Style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Bookman Old Style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   such that DM 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= CM. Point D is joined to point 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B. </a:t>
            </a:r>
            <a:endParaRPr lang="en-US" b="1" dirty="0">
              <a:solidFill>
                <a:srgbClr val="0000FF"/>
              </a:solidFill>
              <a:latin typeface="Bookman Old Style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Bookman Old Style"/>
              </a:rPr>
              <a:t>    Show that :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844437" y="3646395"/>
            <a:ext cx="841828" cy="541932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6811166" y="1503488"/>
            <a:ext cx="438150" cy="523501"/>
          </a:xfrm>
          <a:prstGeom prst="roundRect">
            <a:avLst/>
          </a:prstGeom>
          <a:solidFill>
            <a:srgbClr val="00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7295866" y="1627207"/>
            <a:ext cx="438150" cy="3048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3" name="Rectangle 162"/>
          <p:cNvSpPr>
            <a:spLocks noChangeArrowheads="1"/>
          </p:cNvSpPr>
          <p:nvPr/>
        </p:nvSpPr>
        <p:spPr bwMode="auto">
          <a:xfrm>
            <a:off x="1214438" y="3421340"/>
            <a:ext cx="11641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Bookman Old Style" pitchFamily="18" charset="0"/>
              </a:rPr>
              <a:t>CD 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= AB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64" name="Rectangle 163"/>
          <p:cNvSpPr>
            <a:spLocks noChangeArrowheads="1"/>
          </p:cNvSpPr>
          <p:nvPr/>
        </p:nvSpPr>
        <p:spPr bwMode="auto">
          <a:xfrm>
            <a:off x="3066460" y="3421340"/>
            <a:ext cx="10518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9933FF"/>
                </a:solidFill>
                <a:latin typeface="Bookman Old Style" pitchFamily="18" charset="0"/>
              </a:rPr>
              <a:t>[c.p.c.t.]</a:t>
            </a:r>
            <a:endParaRPr lang="en-US" sz="1600" b="1" dirty="0">
              <a:solidFill>
                <a:srgbClr val="9933FF"/>
              </a:solidFill>
            </a:endParaRPr>
          </a:p>
        </p:txBody>
      </p:sp>
      <p:sp>
        <p:nvSpPr>
          <p:cNvPr id="179" name="Rectangle 178"/>
          <p:cNvSpPr>
            <a:spLocks noChangeArrowheads="1"/>
          </p:cNvSpPr>
          <p:nvPr/>
        </p:nvSpPr>
        <p:spPr bwMode="auto">
          <a:xfrm>
            <a:off x="278718" y="3750674"/>
            <a:ext cx="384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b="1" dirty="0">
              <a:solidFill>
                <a:srgbClr val="000000"/>
              </a:solidFill>
            </a:endParaRPr>
          </a:p>
        </p:txBody>
      </p:sp>
      <p:grpSp>
        <p:nvGrpSpPr>
          <p:cNvPr id="180" name="Group 84"/>
          <p:cNvGrpSpPr>
            <a:grpSpLocks/>
          </p:cNvGrpSpPr>
          <p:nvPr/>
        </p:nvGrpSpPr>
        <p:grpSpPr bwMode="auto">
          <a:xfrm>
            <a:off x="899319" y="3607799"/>
            <a:ext cx="1876751" cy="642938"/>
            <a:chOff x="671511" y="1482803"/>
            <a:chExt cx="1876752" cy="642783"/>
          </a:xfrm>
        </p:grpSpPr>
        <p:sp>
          <p:nvSpPr>
            <p:cNvPr id="181" name="Rectangle 75"/>
            <p:cNvSpPr>
              <a:spLocks noChangeArrowheads="1"/>
            </p:cNvSpPr>
            <p:nvPr/>
          </p:nvSpPr>
          <p:spPr bwMode="auto">
            <a:xfrm>
              <a:off x="991426" y="1625839"/>
              <a:ext cx="1556837" cy="369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00"/>
                  </a:solidFill>
                  <a:latin typeface="Bookman Old Style" pitchFamily="18" charset="0"/>
                </a:rPr>
                <a:t>CD =      AB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grpSp>
          <p:nvGrpSpPr>
            <p:cNvPr id="182" name="Group 79"/>
            <p:cNvGrpSpPr>
              <a:grpSpLocks/>
            </p:cNvGrpSpPr>
            <p:nvPr/>
          </p:nvGrpSpPr>
          <p:grpSpPr bwMode="auto">
            <a:xfrm>
              <a:off x="1656667" y="1482803"/>
              <a:ext cx="381000" cy="639680"/>
              <a:chOff x="5084086" y="3227470"/>
              <a:chExt cx="381000" cy="639680"/>
            </a:xfrm>
          </p:grpSpPr>
          <p:cxnSp>
            <p:nvCxnSpPr>
              <p:cNvPr id="187" name="Straight Connector 186"/>
              <p:cNvCxnSpPr/>
              <p:nvPr/>
            </p:nvCxnSpPr>
            <p:spPr>
              <a:xfrm>
                <a:off x="5084769" y="3552830"/>
                <a:ext cx="381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Rectangle 77"/>
              <p:cNvSpPr>
                <a:spLocks noChangeArrowheads="1"/>
              </p:cNvSpPr>
              <p:nvPr/>
            </p:nvSpPr>
            <p:spPr bwMode="auto">
              <a:xfrm>
                <a:off x="5106110" y="3227470"/>
                <a:ext cx="33695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>
                    <a:solidFill>
                      <a:srgbClr val="000000"/>
                    </a:solidFill>
                    <a:latin typeface="Bookman Old Style" pitchFamily="18" charset="0"/>
                  </a:rPr>
                  <a:t>1</a:t>
                </a:r>
              </a:p>
            </p:txBody>
          </p:sp>
          <p:sp>
            <p:nvSpPr>
              <p:cNvPr id="189" name="Rectangle 78"/>
              <p:cNvSpPr>
                <a:spLocks noChangeArrowheads="1"/>
              </p:cNvSpPr>
              <p:nvPr/>
            </p:nvSpPr>
            <p:spPr bwMode="auto">
              <a:xfrm>
                <a:off x="5106110" y="3497818"/>
                <a:ext cx="33695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>
                    <a:solidFill>
                      <a:srgbClr val="000000"/>
                    </a:solidFill>
                    <a:latin typeface="Bookman Old Style" pitchFamily="18" charset="0"/>
                  </a:rPr>
                  <a:t>2</a:t>
                </a:r>
              </a:p>
            </p:txBody>
          </p:sp>
        </p:grpSp>
        <p:grpSp>
          <p:nvGrpSpPr>
            <p:cNvPr id="183" name="Group 80"/>
            <p:cNvGrpSpPr>
              <a:grpSpLocks/>
            </p:cNvGrpSpPr>
            <p:nvPr/>
          </p:nvGrpSpPr>
          <p:grpSpPr bwMode="auto">
            <a:xfrm>
              <a:off x="671511" y="1485906"/>
              <a:ext cx="381000" cy="639680"/>
              <a:chOff x="5084086" y="3227470"/>
              <a:chExt cx="381000" cy="639680"/>
            </a:xfrm>
          </p:grpSpPr>
          <p:cxnSp>
            <p:nvCxnSpPr>
              <p:cNvPr id="184" name="Straight Connector 183"/>
              <p:cNvCxnSpPr/>
              <p:nvPr/>
            </p:nvCxnSpPr>
            <p:spPr>
              <a:xfrm>
                <a:off x="5084086" y="3552901"/>
                <a:ext cx="381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Rectangle 82"/>
              <p:cNvSpPr>
                <a:spLocks noChangeArrowheads="1"/>
              </p:cNvSpPr>
              <p:nvPr/>
            </p:nvSpPr>
            <p:spPr bwMode="auto">
              <a:xfrm>
                <a:off x="5106110" y="3227470"/>
                <a:ext cx="33695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>
                    <a:solidFill>
                      <a:srgbClr val="000000"/>
                    </a:solidFill>
                    <a:latin typeface="Bookman Old Style" pitchFamily="18" charset="0"/>
                  </a:rPr>
                  <a:t>1</a:t>
                </a:r>
              </a:p>
            </p:txBody>
          </p:sp>
          <p:sp>
            <p:nvSpPr>
              <p:cNvPr id="186" name="Rectangle 83"/>
              <p:cNvSpPr>
                <a:spLocks noChangeArrowheads="1"/>
              </p:cNvSpPr>
              <p:nvPr/>
            </p:nvSpPr>
            <p:spPr bwMode="auto">
              <a:xfrm>
                <a:off x="5106110" y="3497818"/>
                <a:ext cx="33695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dirty="0">
                    <a:solidFill>
                      <a:srgbClr val="000000"/>
                    </a:solidFill>
                    <a:latin typeface="Bookman Old Style" pitchFamily="18" charset="0"/>
                  </a:rPr>
                  <a:t>2</a:t>
                </a:r>
              </a:p>
            </p:txBody>
          </p:sp>
        </p:grpSp>
      </p:grpSp>
      <p:grpSp>
        <p:nvGrpSpPr>
          <p:cNvPr id="191" name="Group 94"/>
          <p:cNvGrpSpPr>
            <a:grpSpLocks/>
          </p:cNvGrpSpPr>
          <p:nvPr/>
        </p:nvGrpSpPr>
        <p:grpSpPr bwMode="auto">
          <a:xfrm>
            <a:off x="1176475" y="4154534"/>
            <a:ext cx="1697570" cy="639763"/>
            <a:chOff x="633423" y="2262188"/>
            <a:chExt cx="1697122" cy="639680"/>
          </a:xfrm>
        </p:grpSpPr>
        <p:sp>
          <p:nvSpPr>
            <p:cNvPr id="193" name="Rectangle 96"/>
            <p:cNvSpPr>
              <a:spLocks noChangeArrowheads="1"/>
            </p:cNvSpPr>
            <p:nvPr/>
          </p:nvSpPr>
          <p:spPr bwMode="auto">
            <a:xfrm>
              <a:off x="633423" y="2402704"/>
              <a:ext cx="7889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00"/>
                  </a:solidFill>
                  <a:latin typeface="Bookman Old Style" pitchFamily="18" charset="0"/>
                </a:rPr>
                <a:t>CM =</a:t>
              </a:r>
            </a:p>
          </p:txBody>
        </p:sp>
        <p:cxnSp>
          <p:nvCxnSpPr>
            <p:cNvPr id="194" name="Straight Connector 193"/>
            <p:cNvCxnSpPr/>
            <p:nvPr/>
          </p:nvCxnSpPr>
          <p:spPr>
            <a:xfrm>
              <a:off x="1415716" y="2587584"/>
              <a:ext cx="38089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Rectangle 98"/>
            <p:cNvSpPr>
              <a:spLocks noChangeArrowheads="1"/>
            </p:cNvSpPr>
            <p:nvPr/>
          </p:nvSpPr>
          <p:spPr bwMode="auto">
            <a:xfrm>
              <a:off x="1436952" y="2262188"/>
              <a:ext cx="336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Bookman Old Style" pitchFamily="18" charset="0"/>
                </a:rPr>
                <a:t>1</a:t>
              </a:r>
            </a:p>
          </p:txBody>
        </p:sp>
        <p:sp>
          <p:nvSpPr>
            <p:cNvPr id="196" name="Rectangle 99"/>
            <p:cNvSpPr>
              <a:spLocks noChangeArrowheads="1"/>
            </p:cNvSpPr>
            <p:nvPr/>
          </p:nvSpPr>
          <p:spPr bwMode="auto">
            <a:xfrm>
              <a:off x="1436952" y="2532536"/>
              <a:ext cx="336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Bookman Old Style" pitchFamily="18" charset="0"/>
                </a:rPr>
                <a:t>2</a:t>
              </a:r>
            </a:p>
          </p:txBody>
        </p:sp>
        <p:sp>
          <p:nvSpPr>
            <p:cNvPr id="197" name="Rectangle 100"/>
            <p:cNvSpPr>
              <a:spLocks noChangeArrowheads="1"/>
            </p:cNvSpPr>
            <p:nvPr/>
          </p:nvSpPr>
          <p:spPr bwMode="auto">
            <a:xfrm>
              <a:off x="1812591" y="2402704"/>
              <a:ext cx="517954" cy="369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solidFill>
                    <a:srgbClr val="000000"/>
                  </a:solidFill>
                  <a:latin typeface="Bookman Old Style" pitchFamily="18" charset="0"/>
                </a:rPr>
                <a:t>AB</a:t>
              </a:r>
              <a:endParaRPr lang="en-US" b="1" dirty="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37919" name="Group 47"/>
          <p:cNvGrpSpPr>
            <a:grpSpLocks/>
          </p:cNvGrpSpPr>
          <p:nvPr/>
        </p:nvGrpSpPr>
        <p:grpSpPr bwMode="auto">
          <a:xfrm>
            <a:off x="5580063" y="1441450"/>
            <a:ext cx="2259012" cy="639763"/>
            <a:chOff x="152400" y="2266950"/>
            <a:chExt cx="2259210" cy="639680"/>
          </a:xfrm>
        </p:grpSpPr>
        <p:sp>
          <p:nvSpPr>
            <p:cNvPr id="37990" name="Rectangle 48"/>
            <p:cNvSpPr>
              <a:spLocks noChangeArrowheads="1"/>
            </p:cNvSpPr>
            <p:nvPr/>
          </p:nvSpPr>
          <p:spPr bwMode="auto">
            <a:xfrm>
              <a:off x="152400" y="2407466"/>
              <a:ext cx="553406" cy="369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FF"/>
                  </a:solidFill>
                  <a:latin typeface="Bookman Old Style" pitchFamily="18" charset="0"/>
                </a:rPr>
                <a:t>(iv)</a:t>
              </a:r>
            </a:p>
          </p:txBody>
        </p:sp>
        <p:sp>
          <p:nvSpPr>
            <p:cNvPr id="37991" name="Rectangle 49"/>
            <p:cNvSpPr>
              <a:spLocks noChangeArrowheads="1"/>
            </p:cNvSpPr>
            <p:nvPr/>
          </p:nvSpPr>
          <p:spPr bwMode="auto">
            <a:xfrm>
              <a:off x="633423" y="2407466"/>
              <a:ext cx="7889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FF"/>
                  </a:solidFill>
                  <a:latin typeface="Bookman Old Style" pitchFamily="18" charset="0"/>
                </a:rPr>
                <a:t>CM =</a:t>
              </a:r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1414573" y="2592346"/>
              <a:ext cx="381033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993" name="Rectangle 51"/>
            <p:cNvSpPr>
              <a:spLocks noChangeArrowheads="1"/>
            </p:cNvSpPr>
            <p:nvPr/>
          </p:nvSpPr>
          <p:spPr bwMode="auto">
            <a:xfrm>
              <a:off x="1436952" y="2266950"/>
              <a:ext cx="336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FF"/>
                  </a:solidFill>
                  <a:latin typeface="Bookman Old Style" pitchFamily="18" charset="0"/>
                </a:rPr>
                <a:t>1</a:t>
              </a:r>
            </a:p>
          </p:txBody>
        </p:sp>
        <p:sp>
          <p:nvSpPr>
            <p:cNvPr id="37994" name="Rectangle 52"/>
            <p:cNvSpPr>
              <a:spLocks noChangeArrowheads="1"/>
            </p:cNvSpPr>
            <p:nvPr/>
          </p:nvSpPr>
          <p:spPr bwMode="auto">
            <a:xfrm>
              <a:off x="1436952" y="2537298"/>
              <a:ext cx="336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FF"/>
                  </a:solidFill>
                  <a:latin typeface="Bookman Old Style" pitchFamily="18" charset="0"/>
                </a:rPr>
                <a:t>2</a:t>
              </a:r>
            </a:p>
          </p:txBody>
        </p:sp>
        <p:sp>
          <p:nvSpPr>
            <p:cNvPr id="37995" name="Rectangle 53"/>
            <p:cNvSpPr>
              <a:spLocks noChangeArrowheads="1"/>
            </p:cNvSpPr>
            <p:nvPr/>
          </p:nvSpPr>
          <p:spPr bwMode="auto">
            <a:xfrm>
              <a:off x="1814972" y="2407466"/>
              <a:ext cx="5966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FF"/>
                  </a:solidFill>
                  <a:latin typeface="Bookman Old Style" pitchFamily="18" charset="0"/>
                </a:rPr>
                <a:t>AB.</a:t>
              </a:r>
            </a:p>
          </p:txBody>
        </p:sp>
      </p:grpSp>
      <p:sp>
        <p:nvSpPr>
          <p:cNvPr id="207" name="Rectangle 206"/>
          <p:cNvSpPr>
            <a:spLocks noChangeArrowheads="1"/>
          </p:cNvSpPr>
          <p:nvPr/>
        </p:nvSpPr>
        <p:spPr bwMode="auto">
          <a:xfrm>
            <a:off x="266018" y="3421062"/>
            <a:ext cx="384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08" name="Rectangle 207"/>
          <p:cNvSpPr>
            <a:spLocks noChangeArrowheads="1"/>
          </p:cNvSpPr>
          <p:nvPr/>
        </p:nvSpPr>
        <p:spPr bwMode="auto">
          <a:xfrm>
            <a:off x="266018" y="3068650"/>
            <a:ext cx="384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09" name="Rectangle 208"/>
          <p:cNvSpPr>
            <a:spLocks noChangeArrowheads="1"/>
          </p:cNvSpPr>
          <p:nvPr/>
        </p:nvSpPr>
        <p:spPr bwMode="auto">
          <a:xfrm>
            <a:off x="278718" y="4298996"/>
            <a:ext cx="384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7670" y="4222362"/>
            <a:ext cx="1615180" cy="5412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3204861" y="13900"/>
            <a:ext cx="2214565" cy="457200"/>
            <a:chOff x="2890835" y="25400"/>
            <a:chExt cx="2731373" cy="457200"/>
          </a:xfrm>
          <a:solidFill>
            <a:schemeClr val="tx2">
              <a:lumMod val="75000"/>
            </a:schemeClr>
          </a:solidFill>
        </p:grpSpPr>
        <p:sp>
          <p:nvSpPr>
            <p:cNvPr id="80" name="Rounded Rectangle 79"/>
            <p:cNvSpPr/>
            <p:nvPr/>
          </p:nvSpPr>
          <p:spPr>
            <a:xfrm>
              <a:off x="2890835" y="25400"/>
              <a:ext cx="2731373" cy="4572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972271" y="40192"/>
              <a:ext cx="257852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Exercise 7.1-8</a:t>
              </a:r>
              <a:endParaRPr lang="en-US" sz="2000" b="1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711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animBg="1"/>
      <p:bldP spid="135" grpId="0" animBg="1"/>
      <p:bldP spid="135" grpId="1" animBg="1"/>
      <p:bldP spid="11" grpId="0" animBg="1"/>
      <p:bldP spid="11" grpId="1" animBg="1"/>
      <p:bldP spid="129" grpId="0" animBg="1"/>
      <p:bldP spid="129" grpId="1" animBg="1"/>
      <p:bldP spid="133" grpId="0"/>
      <p:bldP spid="7" grpId="0" animBg="1"/>
      <p:bldP spid="107" grpId="0"/>
      <p:bldP spid="109" grpId="0"/>
      <p:bldP spid="111" grpId="0"/>
      <p:bldP spid="120" grpId="0"/>
      <p:bldP spid="122" grpId="0"/>
      <p:bldP spid="123" grpId="0"/>
      <p:bldP spid="124" grpId="0"/>
      <p:bldP spid="1024" grpId="0"/>
      <p:bldP spid="163" grpId="0"/>
      <p:bldP spid="164" grpId="0"/>
      <p:bldP spid="179" grpId="0"/>
      <p:bldP spid="207" grpId="0"/>
      <p:bldP spid="208" grpId="0"/>
      <p:bldP spid="209" grpId="0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581075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Rounded Rectangle 248"/>
          <p:cNvSpPr/>
          <p:nvPr/>
        </p:nvSpPr>
        <p:spPr>
          <a:xfrm>
            <a:off x="5272563" y="315785"/>
            <a:ext cx="3614184" cy="2066400"/>
          </a:xfrm>
          <a:prstGeom prst="roundRect">
            <a:avLst>
              <a:gd name="adj" fmla="val 7961"/>
            </a:avLst>
          </a:prstGeom>
          <a:solidFill>
            <a:srgbClr val="7030A0">
              <a:alpha val="10000"/>
            </a:srgbClr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" name="Freeform 113"/>
          <p:cNvSpPr/>
          <p:nvPr/>
        </p:nvSpPr>
        <p:spPr>
          <a:xfrm>
            <a:off x="5784850" y="1454150"/>
            <a:ext cx="1562100" cy="577850"/>
          </a:xfrm>
          <a:custGeom>
            <a:avLst/>
            <a:gdLst>
              <a:gd name="connsiteX0" fmla="*/ 0 w 1562100"/>
              <a:gd name="connsiteY0" fmla="*/ 565150 h 577850"/>
              <a:gd name="connsiteX1" fmla="*/ 1555750 w 1562100"/>
              <a:gd name="connsiteY1" fmla="*/ 0 h 577850"/>
              <a:gd name="connsiteX2" fmla="*/ 1562100 w 1562100"/>
              <a:gd name="connsiteY2" fmla="*/ 577850 h 577850"/>
              <a:gd name="connsiteX3" fmla="*/ 0 w 1562100"/>
              <a:gd name="connsiteY3" fmla="*/ 565150 h 57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2100" h="577850">
                <a:moveTo>
                  <a:pt x="0" y="565150"/>
                </a:moveTo>
                <a:lnTo>
                  <a:pt x="1555750" y="0"/>
                </a:lnTo>
                <a:cubicBezTo>
                  <a:pt x="1557867" y="192617"/>
                  <a:pt x="1559983" y="385233"/>
                  <a:pt x="1562100" y="577850"/>
                </a:cubicBezTo>
                <a:lnTo>
                  <a:pt x="0" y="565150"/>
                </a:lnTo>
                <a:close/>
              </a:path>
            </a:pathLst>
          </a:custGeom>
          <a:solidFill>
            <a:srgbClr val="92D05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" name="Freeform 114"/>
          <p:cNvSpPr/>
          <p:nvPr/>
        </p:nvSpPr>
        <p:spPr>
          <a:xfrm>
            <a:off x="5786438" y="971551"/>
            <a:ext cx="1557338" cy="1042987"/>
          </a:xfrm>
          <a:custGeom>
            <a:avLst/>
            <a:gdLst>
              <a:gd name="connsiteX0" fmla="*/ 0 w 1557338"/>
              <a:gd name="connsiteY0" fmla="*/ 1042987 h 1042987"/>
              <a:gd name="connsiteX1" fmla="*/ 1119188 w 1557338"/>
              <a:gd name="connsiteY1" fmla="*/ 0 h 1042987"/>
              <a:gd name="connsiteX2" fmla="*/ 1557338 w 1557338"/>
              <a:gd name="connsiteY2" fmla="*/ 476250 h 1042987"/>
              <a:gd name="connsiteX3" fmla="*/ 0 w 1557338"/>
              <a:gd name="connsiteY3" fmla="*/ 1042987 h 1042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7338" h="1042987">
                <a:moveTo>
                  <a:pt x="0" y="1042987"/>
                </a:moveTo>
                <a:lnTo>
                  <a:pt x="1119188" y="0"/>
                </a:lnTo>
                <a:lnTo>
                  <a:pt x="1557338" y="476250"/>
                </a:lnTo>
                <a:lnTo>
                  <a:pt x="0" y="1042987"/>
                </a:lnTo>
                <a:close/>
              </a:path>
            </a:pathLst>
          </a:custGeom>
          <a:solidFill>
            <a:srgbClr val="FFFF99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4" name="Arc 123"/>
          <p:cNvSpPr/>
          <p:nvPr/>
        </p:nvSpPr>
        <p:spPr>
          <a:xfrm rot="5890815">
            <a:off x="5528563" y="1761617"/>
            <a:ext cx="528572" cy="528572"/>
          </a:xfrm>
          <a:prstGeom prst="arc">
            <a:avLst>
              <a:gd name="adj1" fmla="val 13005869"/>
              <a:gd name="adj2" fmla="val 14350414"/>
            </a:avLst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25" name="Arc 124"/>
          <p:cNvSpPr/>
          <p:nvPr/>
        </p:nvSpPr>
        <p:spPr>
          <a:xfrm rot="8967199">
            <a:off x="5529644" y="1767714"/>
            <a:ext cx="528572" cy="528572"/>
          </a:xfrm>
          <a:prstGeom prst="arc">
            <a:avLst>
              <a:gd name="adj1" fmla="val 11161463"/>
              <a:gd name="adj2" fmla="val 12697009"/>
            </a:avLst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7233767" y="1922220"/>
            <a:ext cx="114322" cy="1143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 rot="19175516">
            <a:off x="6836194" y="1007810"/>
            <a:ext cx="114322" cy="1143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291531" y="2034471"/>
            <a:ext cx="4891438" cy="2789040"/>
            <a:chOff x="291531" y="2007750"/>
            <a:chExt cx="4891438" cy="2789040"/>
          </a:xfrm>
        </p:grpSpPr>
        <p:sp>
          <p:nvSpPr>
            <p:cNvPr id="64" name="Rounded Rectangle 63"/>
            <p:cNvSpPr/>
            <p:nvPr/>
          </p:nvSpPr>
          <p:spPr>
            <a:xfrm>
              <a:off x="291531" y="2007750"/>
              <a:ext cx="4878168" cy="2789040"/>
            </a:xfrm>
            <a:prstGeom prst="roundRect">
              <a:avLst>
                <a:gd name="adj" fmla="val 3568"/>
              </a:avLst>
            </a:prstGeom>
            <a:solidFill>
              <a:srgbClr val="66FFCC">
                <a:alpha val="10000"/>
              </a:srgbClr>
            </a:solidFill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311701" y="2546350"/>
              <a:ext cx="4871268" cy="2057400"/>
              <a:chOff x="311701" y="2724150"/>
              <a:chExt cx="4871268" cy="2057400"/>
            </a:xfrm>
          </p:grpSpPr>
          <p:cxnSp>
            <p:nvCxnSpPr>
              <p:cNvPr id="66" name="Straight Connector 65"/>
              <p:cNvCxnSpPr/>
              <p:nvPr/>
            </p:nvCxnSpPr>
            <p:spPr>
              <a:xfrm>
                <a:off x="311701" y="27241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11701" y="29527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311701" y="31813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311701" y="34099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311701" y="36385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311701" y="38671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311701" y="40957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311701" y="43243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311701" y="45529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311701" y="47815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7" name="Rounded Rectangle 96"/>
          <p:cNvSpPr/>
          <p:nvPr/>
        </p:nvSpPr>
        <p:spPr>
          <a:xfrm>
            <a:off x="305549" y="314428"/>
            <a:ext cx="4864899" cy="1651575"/>
          </a:xfrm>
          <a:prstGeom prst="roundRect">
            <a:avLst>
              <a:gd name="adj" fmla="val 5303"/>
            </a:avLst>
          </a:prstGeom>
          <a:solidFill>
            <a:srgbClr val="FFC000">
              <a:alpha val="10000"/>
            </a:srgbClr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305551" y="312652"/>
            <a:ext cx="4871533" cy="320040"/>
          </a:xfrm>
          <a:prstGeom prst="roundRect">
            <a:avLst>
              <a:gd name="adj" fmla="val 25034"/>
            </a:avLst>
          </a:prstGeom>
          <a:solidFill>
            <a:srgbClr val="FF0000">
              <a:alpha val="10000"/>
            </a:srgbClr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289930" y="2034471"/>
            <a:ext cx="4871266" cy="320040"/>
          </a:xfrm>
          <a:prstGeom prst="roundRect">
            <a:avLst>
              <a:gd name="adj" fmla="val 26588"/>
            </a:avLst>
          </a:prstGeom>
          <a:solidFill>
            <a:srgbClr val="FF0000">
              <a:alpha val="10000"/>
            </a:srgbClr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872129" y="2033046"/>
            <a:ext cx="1706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b="1" kern="0" dirty="0" smtClean="0">
                <a:solidFill>
                  <a:prstClr val="black"/>
                </a:solidFill>
                <a:effectLst>
                  <a:glow rad="139700">
                    <a:srgbClr val="9BBB59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  <a:cs typeface="Agent Orange" pitchFamily="2" charset="0"/>
              </a:rPr>
              <a:t>Proof :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759848" y="308008"/>
            <a:ext cx="3962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</a:rPr>
              <a:t>Angle Bisector Theorem – [Part – 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</a:rPr>
              <a:t>II</a:t>
            </a:r>
            <a:r>
              <a:rPr lang="en-US" sz="1600" b="1" kern="0" dirty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</a:rPr>
              <a:t>]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04800" y="1037702"/>
            <a:ext cx="795411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Given :</a:t>
            </a:r>
            <a:endParaRPr lang="en-US" sz="1300" dirty="0">
              <a:solidFill>
                <a:srgbClr val="FF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990600" y="1037702"/>
            <a:ext cx="330250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 is a point in the interior of </a:t>
            </a:r>
            <a:r>
              <a:rPr lang="en-US" sz="13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3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PQR.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04800" y="1482762"/>
            <a:ext cx="998991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To prove:</a:t>
            </a:r>
            <a:endParaRPr lang="en-US" sz="1300" dirty="0">
              <a:solidFill>
                <a:srgbClr val="FF000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144540" y="1482762"/>
            <a:ext cx="2898550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Ray QA is the bisector of </a:t>
            </a:r>
            <a:r>
              <a:rPr lang="en-US" sz="13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3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PQR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70120" y="2032097"/>
            <a:ext cx="2514600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5770120" y="470693"/>
            <a:ext cx="1658476" cy="15614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1">
            <a:off x="5774883" y="1060207"/>
            <a:ext cx="2591353" cy="9704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894072" y="973875"/>
            <a:ext cx="450832" cy="4648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7347285" y="1427708"/>
            <a:ext cx="0" cy="6005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6655720" y="793985"/>
            <a:ext cx="2952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B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7217920" y="1991418"/>
            <a:ext cx="298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7227831" y="1184918"/>
            <a:ext cx="298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5638800" y="2008788"/>
            <a:ext cx="3080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Q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998733" y="438150"/>
            <a:ext cx="2952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7829809" y="2039022"/>
            <a:ext cx="3048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7189007" y="666750"/>
            <a:ext cx="28800" cy="28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7981061" y="2013550"/>
            <a:ext cx="28800" cy="28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6813377" y="1047838"/>
            <a:ext cx="159544" cy="92868"/>
          </a:xfrm>
          <a:custGeom>
            <a:avLst/>
            <a:gdLst>
              <a:gd name="connsiteX0" fmla="*/ 0 w 159544"/>
              <a:gd name="connsiteY0" fmla="*/ 0 h 92868"/>
              <a:gd name="connsiteX1" fmla="*/ 78581 w 159544"/>
              <a:gd name="connsiteY1" fmla="*/ 92868 h 92868"/>
              <a:gd name="connsiteX2" fmla="*/ 159544 w 159544"/>
              <a:gd name="connsiteY2" fmla="*/ 19050 h 92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544" h="92868">
                <a:moveTo>
                  <a:pt x="0" y="0"/>
                </a:moveTo>
                <a:lnTo>
                  <a:pt x="78581" y="92868"/>
                </a:lnTo>
                <a:lnTo>
                  <a:pt x="159544" y="190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7244892" y="1928316"/>
            <a:ext cx="100505" cy="102394"/>
          </a:xfrm>
          <a:custGeom>
            <a:avLst/>
            <a:gdLst>
              <a:gd name="connsiteX0" fmla="*/ 116681 w 116681"/>
              <a:gd name="connsiteY0" fmla="*/ 0 h 102394"/>
              <a:gd name="connsiteX1" fmla="*/ 0 w 116681"/>
              <a:gd name="connsiteY1" fmla="*/ 0 h 102394"/>
              <a:gd name="connsiteX2" fmla="*/ 0 w 116681"/>
              <a:gd name="connsiteY2" fmla="*/ 102394 h 102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81" h="102394">
                <a:moveTo>
                  <a:pt x="116681" y="0"/>
                </a:moveTo>
                <a:lnTo>
                  <a:pt x="0" y="0"/>
                </a:lnTo>
                <a:lnTo>
                  <a:pt x="0" y="102394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75079" y="3467298"/>
            <a:ext cx="6992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D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ABQ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322566" y="346729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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614813" y="3467298"/>
            <a:ext cx="70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D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ACQ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60724" y="3486551"/>
            <a:ext cx="1992853" cy="292388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300" b="1" dirty="0" smtClean="0">
                <a:solidFill>
                  <a:srgbClr val="FF0000"/>
                </a:solidFill>
              </a:rPr>
              <a:t>[</a:t>
            </a:r>
            <a:r>
              <a:rPr lang="en-US" sz="1200" b="1" i="1" dirty="0" smtClean="0">
                <a:solidFill>
                  <a:srgbClr val="FF0000"/>
                </a:solidFill>
                <a:latin typeface="Bookman Old Style" pitchFamily="18" charset="0"/>
              </a:rPr>
              <a:t>Hypotenuse-Side test</a:t>
            </a:r>
            <a:r>
              <a:rPr lang="en-US" sz="1300" b="1" dirty="0" smtClean="0">
                <a:solidFill>
                  <a:srgbClr val="FF0000"/>
                </a:solidFill>
              </a:rPr>
              <a:t>]</a:t>
            </a:r>
            <a:endParaRPr lang="en-US" sz="1300" b="1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85070" y="2342102"/>
            <a:ext cx="9541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In </a:t>
            </a:r>
            <a:r>
              <a:rPr lang="en-US" sz="14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D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ABQ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468548" y="2330450"/>
            <a:ext cx="5261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and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876047" y="2330449"/>
            <a:ext cx="7633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D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ACQ,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64321" y="2799302"/>
            <a:ext cx="16898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Hypotenuse AQ 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148977" y="279930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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441224" y="2799302"/>
            <a:ext cx="16289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Hypotenuse AQ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2663" y="3053577"/>
            <a:ext cx="1361270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[</a:t>
            </a:r>
            <a:r>
              <a:rPr lang="en-US" sz="1200" b="1" i="1" dirty="0" smtClean="0">
                <a:solidFill>
                  <a:srgbClr val="FF0000"/>
                </a:solidFill>
                <a:latin typeface="Bookman Old Style" pitchFamily="18" charset="0"/>
              </a:rPr>
              <a:t>Common side</a:t>
            </a:r>
            <a:r>
              <a:rPr lang="en-US" sz="1200" b="1" dirty="0" smtClean="0">
                <a:solidFill>
                  <a:srgbClr val="FF0000"/>
                </a:solidFill>
              </a:rPr>
              <a:t>]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64321" y="3253373"/>
            <a:ext cx="8066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seg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AB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322566" y="325337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sym typeface="Symbol"/>
              </a:rPr>
              <a:t>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614813" y="3253373"/>
            <a:ext cx="8354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seg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AC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660724" y="3265006"/>
            <a:ext cx="732893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[</a:t>
            </a:r>
            <a:r>
              <a:rPr lang="en-US" sz="1200" b="1" i="1" dirty="0" smtClean="0">
                <a:solidFill>
                  <a:srgbClr val="FF0000"/>
                </a:solidFill>
                <a:latin typeface="Bookman Old Style" pitchFamily="18" charset="0"/>
              </a:rPr>
              <a:t>Given</a:t>
            </a:r>
            <a:r>
              <a:rPr lang="en-US" sz="1200" b="1" dirty="0" smtClean="0">
                <a:solidFill>
                  <a:srgbClr val="FF0000"/>
                </a:solidFill>
              </a:rPr>
              <a:t>]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99773" y="3733998"/>
            <a:ext cx="7264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BQA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322566" y="373399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sym typeface="Symbol"/>
              </a:rPr>
              <a:t>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614813" y="3733998"/>
            <a:ext cx="7296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CQA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660724" y="3741692"/>
            <a:ext cx="787395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[</a:t>
            </a:r>
            <a:r>
              <a:rPr lang="en-US" sz="1200" b="1" i="1" dirty="0" smtClean="0">
                <a:solidFill>
                  <a:srgbClr val="FF0000"/>
                </a:solidFill>
                <a:latin typeface="Bookman Old Style" pitchFamily="18" charset="0"/>
              </a:rPr>
              <a:t>c.a.c.t</a:t>
            </a:r>
            <a:r>
              <a:rPr lang="en-US" sz="1200" b="1" dirty="0" smtClean="0">
                <a:solidFill>
                  <a:srgbClr val="FF0000"/>
                </a:solidFill>
              </a:rPr>
              <a:t>]</a:t>
            </a:r>
            <a:endParaRPr lang="en-US" sz="1200" b="1" dirty="0">
              <a:solidFill>
                <a:srgbClr val="FF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051146" y="1149739"/>
            <a:ext cx="91319" cy="81364"/>
            <a:chOff x="7051146" y="1149739"/>
            <a:chExt cx="91319" cy="81364"/>
          </a:xfrm>
        </p:grpSpPr>
        <p:cxnSp>
          <p:nvCxnSpPr>
            <p:cNvPr id="3" name="Straight Connector 2"/>
            <p:cNvCxnSpPr/>
            <p:nvPr/>
          </p:nvCxnSpPr>
          <p:spPr>
            <a:xfrm flipH="1">
              <a:off x="7051146" y="1149739"/>
              <a:ext cx="72532" cy="584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7069933" y="1172677"/>
              <a:ext cx="72532" cy="584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 rot="2340000">
            <a:off x="7300599" y="1708717"/>
            <a:ext cx="91319" cy="81364"/>
            <a:chOff x="7051146" y="1149739"/>
            <a:chExt cx="91319" cy="81364"/>
          </a:xfrm>
        </p:grpSpPr>
        <p:cxnSp>
          <p:nvCxnSpPr>
            <p:cNvPr id="75" name="Straight Connector 74"/>
            <p:cNvCxnSpPr/>
            <p:nvPr/>
          </p:nvCxnSpPr>
          <p:spPr>
            <a:xfrm flipH="1">
              <a:off x="7051146" y="1149739"/>
              <a:ext cx="72532" cy="584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7069933" y="1172677"/>
              <a:ext cx="72532" cy="584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Rectangle 76"/>
          <p:cNvSpPr/>
          <p:nvPr/>
        </p:nvSpPr>
        <p:spPr>
          <a:xfrm>
            <a:off x="556260" y="2589530"/>
            <a:ext cx="7264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ABQ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143000" y="258953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=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295400" y="2589530"/>
            <a:ext cx="7296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ACQ</a:t>
            </a:r>
            <a:endParaRPr lang="en-US" sz="14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652663" y="2601163"/>
            <a:ext cx="732893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[</a:t>
            </a:r>
            <a:r>
              <a:rPr lang="en-US" sz="1200" b="1" i="1" dirty="0" smtClean="0">
                <a:solidFill>
                  <a:srgbClr val="FF0000"/>
                </a:solidFill>
                <a:latin typeface="Bookman Old Style" pitchFamily="18" charset="0"/>
              </a:rPr>
              <a:t>Given</a:t>
            </a:r>
            <a:r>
              <a:rPr lang="en-US" sz="1200" b="1" dirty="0" smtClean="0">
                <a:solidFill>
                  <a:srgbClr val="FF0000"/>
                </a:solidFill>
              </a:rPr>
              <a:t>]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905000" y="258953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=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133600" y="2589530"/>
            <a:ext cx="4956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90</a:t>
            </a:r>
            <a:r>
              <a:rPr lang="en-US" sz="14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o</a:t>
            </a:r>
            <a:endParaRPr lang="en-US" sz="1400" baseline="300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3952588"/>
            <a:ext cx="31149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Ray QA is the bisector of </a:t>
            </a:r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PQR</a:t>
            </a:r>
          </a:p>
        </p:txBody>
      </p:sp>
      <p:sp>
        <p:nvSpPr>
          <p:cNvPr id="90" name="Rectangle 89"/>
          <p:cNvSpPr/>
          <p:nvPr/>
        </p:nvSpPr>
        <p:spPr>
          <a:xfrm>
            <a:off x="974443" y="1243522"/>
            <a:ext cx="1750800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b="1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Seg</a:t>
            </a:r>
            <a:r>
              <a:rPr lang="en-US" sz="13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AB </a:t>
            </a:r>
            <a:r>
              <a:rPr lang="en-US" sz="13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 </a:t>
            </a:r>
            <a:r>
              <a:rPr lang="en-US" sz="13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ray PQ,  </a:t>
            </a:r>
            <a:endParaRPr lang="en-US" sz="13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980274" y="1243522"/>
            <a:ext cx="880369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AB = AC</a:t>
            </a:r>
            <a:endParaRPr lang="en-US" sz="13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498443" y="1243522"/>
            <a:ext cx="169309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b="1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seg</a:t>
            </a:r>
            <a:r>
              <a:rPr lang="en-US" sz="13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AC </a:t>
            </a:r>
            <a:r>
              <a:rPr lang="en-US" sz="13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 </a:t>
            </a:r>
            <a:r>
              <a:rPr lang="en-US" sz="13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ray QR, </a:t>
            </a:r>
            <a:endParaRPr lang="en-US" sz="13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201211" y="514350"/>
            <a:ext cx="4065990" cy="480792"/>
          </a:xfrm>
          <a:prstGeom prst="roundRect">
            <a:avLst/>
          </a:prstGeom>
          <a:solidFill>
            <a:srgbClr val="FF66FF">
              <a:alpha val="67843"/>
            </a:srgbClr>
          </a:solidFill>
          <a:ln w="12700">
            <a:noFill/>
            <a:prstDash val="sysDash"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IN" sz="1600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7331075" y="1428750"/>
            <a:ext cx="28800" cy="28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679314" y="558800"/>
            <a:ext cx="650201" cy="418134"/>
          </a:xfrm>
          <a:prstGeom prst="roundRect">
            <a:avLst/>
          </a:prstGeom>
          <a:solidFill>
            <a:srgbClr val="FF66FF">
              <a:alpha val="67843"/>
            </a:srgbClr>
          </a:solidFill>
          <a:ln w="12700">
            <a:noFill/>
            <a:prstDash val="sysDash"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IN" sz="1600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228600" y="741437"/>
            <a:ext cx="2025607" cy="466912"/>
          </a:xfrm>
          <a:prstGeom prst="roundRect">
            <a:avLst/>
          </a:prstGeom>
          <a:solidFill>
            <a:srgbClr val="FF66FF">
              <a:alpha val="67843"/>
            </a:srgbClr>
          </a:solidFill>
          <a:ln w="12700">
            <a:noFill/>
            <a:prstDash val="sysDash"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IN" sz="1600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4098561" y="571166"/>
            <a:ext cx="1117927" cy="418134"/>
          </a:xfrm>
          <a:prstGeom prst="roundRect">
            <a:avLst/>
          </a:prstGeom>
          <a:solidFill>
            <a:srgbClr val="FF66FF">
              <a:alpha val="67843"/>
            </a:srgbClr>
          </a:solidFill>
          <a:ln w="12700">
            <a:noFill/>
            <a:prstDash val="sysDash"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IN" sz="1600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20" name="Straight Connector 119"/>
          <p:cNvCxnSpPr/>
          <p:nvPr/>
        </p:nvCxnSpPr>
        <p:spPr>
          <a:xfrm flipV="1">
            <a:off x="5791200" y="1447801"/>
            <a:ext cx="1546860" cy="574674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6896096" y="971550"/>
            <a:ext cx="450832" cy="464820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7348533" y="1427708"/>
            <a:ext cx="0" cy="600536"/>
          </a:xfrm>
          <a:prstGeom prst="line">
            <a:avLst/>
          </a:prstGeom>
          <a:ln w="1905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280426" y="610646"/>
            <a:ext cx="490254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Any point equidistant from sides of an angle is on the </a:t>
            </a:r>
          </a:p>
          <a:p>
            <a:r>
              <a:rPr lang="en-US" sz="13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bisector of the angle.</a:t>
            </a:r>
            <a:endParaRPr lang="en-US" sz="13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00" name="Picture 99" descr="Image result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46" r="65487" b="14308"/>
          <a:stretch/>
        </p:blipFill>
        <p:spPr bwMode="auto">
          <a:xfrm>
            <a:off x="358039" y="630498"/>
            <a:ext cx="372692" cy="32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108" descr="Image result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46" r="65487" b="14308"/>
          <a:stretch/>
        </p:blipFill>
        <p:spPr bwMode="auto">
          <a:xfrm>
            <a:off x="686727" y="647108"/>
            <a:ext cx="376419" cy="33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110" descr="Image result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46" r="65487" b="14308"/>
          <a:stretch/>
        </p:blipFill>
        <p:spPr bwMode="auto">
          <a:xfrm>
            <a:off x="313427" y="841314"/>
            <a:ext cx="372692" cy="32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112" descr="Image result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46" r="65487" b="14308"/>
          <a:stretch/>
        </p:blipFill>
        <p:spPr bwMode="auto">
          <a:xfrm>
            <a:off x="4190961" y="667462"/>
            <a:ext cx="372692" cy="32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Rectangle 97"/>
          <p:cNvSpPr/>
          <p:nvPr/>
        </p:nvSpPr>
        <p:spPr>
          <a:xfrm>
            <a:off x="248447" y="3927673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06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-0.0037 L 0.39462 -0.00555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31" y="-9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58025E-6 L 0.04601 -0.00031 " pathEditMode="relative" rAng="0" ptsTypes="AA">
                                      <p:cBhvr>
                                        <p:cTn id="13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2" y="-31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0.01204 L 0.08334 -0.01265 " pathEditMode="relative" rAng="0" ptsTypes="AA">
                                      <p:cBhvr>
                                        <p:cTn id="145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-31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000"/>
                            </p:stCondLst>
                            <p:childTnLst>
                              <p:par>
                                <p:cTn id="15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0.00556 L 0.20799 -0.00833 " pathEditMode="relative" rAng="0" ptsTypes="AA">
                                      <p:cBhvr>
                                        <p:cTn id="15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99" y="-154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3000"/>
                            </p:stCondLst>
                            <p:childTnLst>
                              <p:par>
                                <p:cTn id="16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6" dur="4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8" dur="4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4" dur="4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2" dur="4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4" dur="4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7" dur="4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8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9" dur="4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15" grpId="0" animBg="1"/>
      <p:bldP spid="124" grpId="0" animBg="1"/>
      <p:bldP spid="124" grpId="1" animBg="1"/>
      <p:bldP spid="125" grpId="0" animBg="1"/>
      <p:bldP spid="125" grpId="1" animBg="1"/>
      <p:bldP spid="118" grpId="0" animBg="1"/>
      <p:bldP spid="118" grpId="1" animBg="1"/>
      <p:bldP spid="118" grpId="2" animBg="1"/>
      <p:bldP spid="119" grpId="0" animBg="1"/>
      <p:bldP spid="119" grpId="1" animBg="1"/>
      <p:bldP spid="119" grpId="2" animBg="1"/>
      <p:bldP spid="116" grpId="0"/>
      <p:bldP spid="117" grpId="0"/>
      <p:bldP spid="83" grpId="0"/>
      <p:bldP spid="84" grpId="0"/>
      <p:bldP spid="85" grpId="0"/>
      <p:bldP spid="87" grpId="0"/>
      <p:bldP spid="127" grpId="0"/>
      <p:bldP spid="128" grpId="0"/>
      <p:bldP spid="129" grpId="0"/>
      <p:bldP spid="130" grpId="0"/>
      <p:bldP spid="131" grpId="0"/>
      <p:bldP spid="133" grpId="0"/>
      <p:bldP spid="134" grpId="0" animBg="1"/>
      <p:bldP spid="136" grpId="0" animBg="1"/>
      <p:bldP spid="4" grpId="0" animBg="1"/>
      <p:bldP spid="5" grpId="0" animBg="1"/>
      <p:bldP spid="44" grpId="0"/>
      <p:bldP spid="45" grpId="0"/>
      <p:bldP spid="46" grpId="0"/>
      <p:bldP spid="47" grpId="0"/>
      <p:bldP spid="48" grpId="0"/>
      <p:bldP spid="49" grpId="0"/>
      <p:bldP spid="50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9" grpId="0"/>
      <p:bldP spid="70" grpId="0"/>
      <p:bldP spid="71" grpId="0"/>
      <p:bldP spid="72" grpId="0"/>
      <p:bldP spid="77" grpId="0"/>
      <p:bldP spid="78" grpId="0"/>
      <p:bldP spid="79" grpId="0"/>
      <p:bldP spid="80" grpId="0"/>
      <p:bldP spid="81" grpId="0"/>
      <p:bldP spid="82" grpId="0"/>
      <p:bldP spid="9" grpId="0"/>
      <p:bldP spid="90" grpId="0"/>
      <p:bldP spid="92" grpId="0"/>
      <p:bldP spid="96" grpId="0"/>
      <p:bldP spid="99" grpId="0" animBg="1"/>
      <p:bldP spid="99" grpId="1" animBg="1"/>
      <p:bldP spid="106" grpId="0" animBg="1"/>
      <p:bldP spid="107" grpId="0" animBg="1"/>
      <p:bldP spid="107" grpId="1" animBg="1"/>
      <p:bldP spid="110" grpId="0" animBg="1"/>
      <p:bldP spid="110" grpId="1" animBg="1"/>
      <p:bldP spid="112" grpId="0" animBg="1"/>
      <p:bldP spid="112" grpId="1" animBg="1"/>
      <p:bldP spid="9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782687"/>
            <a:ext cx="80010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 </a:t>
            </a:r>
            <a:r>
              <a:rPr lang="en-US" sz="23900" b="1" dirty="0" smtClean="0">
                <a:solidFill>
                  <a:prstClr val="black"/>
                </a:solidFill>
                <a:latin typeface="Bookman Old Style" pitchFamily="18" charset="0"/>
              </a:rPr>
              <a:t>10</a:t>
            </a:r>
            <a:endParaRPr lang="en-US" sz="40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15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6391763" y="1690749"/>
            <a:ext cx="1800225" cy="1885950"/>
          </a:xfrm>
          <a:custGeom>
            <a:avLst/>
            <a:gdLst>
              <a:gd name="connsiteX0" fmla="*/ 923925 w 1800225"/>
              <a:gd name="connsiteY0" fmla="*/ 1885950 h 1885950"/>
              <a:gd name="connsiteX1" fmla="*/ 1800225 w 1800225"/>
              <a:gd name="connsiteY1" fmla="*/ 0 h 1885950"/>
              <a:gd name="connsiteX2" fmla="*/ 0 w 1800225"/>
              <a:gd name="connsiteY2" fmla="*/ 361950 h 1885950"/>
              <a:gd name="connsiteX3" fmla="*/ 923925 w 1800225"/>
              <a:gd name="connsiteY3" fmla="*/ 1885950 h 188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0225" h="1885950">
                <a:moveTo>
                  <a:pt x="923925" y="1885950"/>
                </a:moveTo>
                <a:lnTo>
                  <a:pt x="1800225" y="0"/>
                </a:lnTo>
                <a:lnTo>
                  <a:pt x="0" y="361950"/>
                </a:lnTo>
                <a:lnTo>
                  <a:pt x="923925" y="188595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6018986" y="2058383"/>
            <a:ext cx="2122869" cy="1517650"/>
          </a:xfrm>
          <a:custGeom>
            <a:avLst/>
            <a:gdLst>
              <a:gd name="connsiteX0" fmla="*/ 0 w 2101850"/>
              <a:gd name="connsiteY0" fmla="*/ 1517650 h 1517650"/>
              <a:gd name="connsiteX1" fmla="*/ 2101850 w 2101850"/>
              <a:gd name="connsiteY1" fmla="*/ 1511300 h 1517650"/>
              <a:gd name="connsiteX2" fmla="*/ 374650 w 2101850"/>
              <a:gd name="connsiteY2" fmla="*/ 0 h 1517650"/>
              <a:gd name="connsiteX3" fmla="*/ 0 w 2101850"/>
              <a:gd name="connsiteY3" fmla="*/ 1517650 h 151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1850" h="1517650">
                <a:moveTo>
                  <a:pt x="0" y="1517650"/>
                </a:moveTo>
                <a:lnTo>
                  <a:pt x="2101850" y="1511300"/>
                </a:lnTo>
                <a:lnTo>
                  <a:pt x="374650" y="0"/>
                </a:lnTo>
                <a:lnTo>
                  <a:pt x="0" y="1517650"/>
                </a:lnTo>
                <a:close/>
              </a:path>
            </a:pathLst>
          </a:custGeom>
          <a:solidFill>
            <a:srgbClr val="00B0F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564259" y="949402"/>
            <a:ext cx="2155322" cy="266424"/>
          </a:xfrm>
          <a:prstGeom prst="roundRect">
            <a:avLst/>
          </a:prstGeom>
          <a:noFill/>
          <a:ln>
            <a:solidFill>
              <a:srgbClr val="FFFF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IN" sz="1600" dirty="0">
              <a:solidFill>
                <a:prstClr val="white"/>
              </a:solidFill>
            </a:endParaRPr>
          </a:p>
        </p:txBody>
      </p:sp>
      <p:sp>
        <p:nvSpPr>
          <p:cNvPr id="168" name="Rounded Rectangle 167"/>
          <p:cNvSpPr/>
          <p:nvPr/>
        </p:nvSpPr>
        <p:spPr>
          <a:xfrm>
            <a:off x="1227778" y="2383028"/>
            <a:ext cx="1820884" cy="300212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>
              <a:defRPr/>
            </a:pPr>
            <a:endParaRPr lang="en-IN" sz="1600" b="1">
              <a:solidFill>
                <a:prstClr val="white"/>
              </a:solidFill>
            </a:endParaRPr>
          </a:p>
        </p:txBody>
      </p:sp>
      <p:sp>
        <p:nvSpPr>
          <p:cNvPr id="145" name="Arc 144"/>
          <p:cNvSpPr/>
          <p:nvPr/>
        </p:nvSpPr>
        <p:spPr>
          <a:xfrm rot="2337843">
            <a:off x="6152886" y="1819569"/>
            <a:ext cx="497752" cy="477628"/>
          </a:xfrm>
          <a:prstGeom prst="arc">
            <a:avLst>
              <a:gd name="adj1" fmla="val 18528688"/>
              <a:gd name="adj2" fmla="val 162420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44" name="Arc 143"/>
          <p:cNvSpPr/>
          <p:nvPr/>
        </p:nvSpPr>
        <p:spPr>
          <a:xfrm rot="4877594">
            <a:off x="6082750" y="1858271"/>
            <a:ext cx="639616" cy="426410"/>
          </a:xfrm>
          <a:prstGeom prst="arc">
            <a:avLst>
              <a:gd name="adj1" fmla="val 20195203"/>
              <a:gd name="adj2" fmla="val 1479343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43" name="Arc 142"/>
          <p:cNvSpPr/>
          <p:nvPr/>
        </p:nvSpPr>
        <p:spPr>
          <a:xfrm>
            <a:off x="6131109" y="1849637"/>
            <a:ext cx="514336" cy="461120"/>
          </a:xfrm>
          <a:prstGeom prst="arc">
            <a:avLst>
              <a:gd name="adj1" fmla="val 20578198"/>
              <a:gd name="adj2" fmla="val 2096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Arc 1"/>
          <p:cNvSpPr/>
          <p:nvPr/>
        </p:nvSpPr>
        <p:spPr>
          <a:xfrm rot="4877594">
            <a:off x="6074812" y="1856683"/>
            <a:ext cx="639616" cy="426410"/>
          </a:xfrm>
          <a:prstGeom prst="arc">
            <a:avLst>
              <a:gd name="adj1" fmla="val 20155733"/>
              <a:gd name="adj2" fmla="val 143693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2964817" y="685374"/>
            <a:ext cx="1632101" cy="291383"/>
          </a:xfrm>
          <a:prstGeom prst="roundRect">
            <a:avLst/>
          </a:prstGeom>
          <a:noFill/>
          <a:ln>
            <a:solidFill>
              <a:srgbClr val="FFFF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1582172" y="632118"/>
            <a:ext cx="935474" cy="300212"/>
          </a:xfrm>
          <a:prstGeom prst="roundRect">
            <a:avLst/>
          </a:prstGeom>
          <a:noFill/>
          <a:ln>
            <a:solidFill>
              <a:srgbClr val="FFFF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573301" y="641287"/>
            <a:ext cx="983193" cy="300212"/>
          </a:xfrm>
          <a:prstGeom prst="roundRect">
            <a:avLst/>
          </a:prstGeom>
          <a:noFill/>
          <a:ln>
            <a:solidFill>
              <a:srgbClr val="FFFF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8663" y="667335"/>
            <a:ext cx="7924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AC = AE, AB = AD and </a:t>
            </a:r>
            <a:r>
              <a:rPr lang="en-US" sz="1600" b="1" dirty="0">
                <a:solidFill>
                  <a:srgbClr val="0000FF"/>
                </a:solidFill>
                <a:latin typeface="Symbol" pitchFamily="18" charset="2"/>
              </a:rPr>
              <a:t>Ð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BAD = </a:t>
            </a:r>
            <a:r>
              <a:rPr lang="en-US" sz="1600" b="1" dirty="0">
                <a:solidFill>
                  <a:srgbClr val="0000FF"/>
                </a:solidFill>
                <a:latin typeface="Symbol" pitchFamily="18" charset="2"/>
              </a:rPr>
              <a:t>Ð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EAC. 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   Show that BC = DE.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6" name="Trapezoid 5"/>
          <p:cNvSpPr/>
          <p:nvPr/>
        </p:nvSpPr>
        <p:spPr>
          <a:xfrm>
            <a:off x="6016795" y="1680153"/>
            <a:ext cx="2189163" cy="1900238"/>
          </a:xfrm>
          <a:custGeom>
            <a:avLst/>
            <a:gdLst>
              <a:gd name="connsiteX0" fmla="*/ 0 w 2133600"/>
              <a:gd name="connsiteY0" fmla="*/ 1524000 h 1524000"/>
              <a:gd name="connsiteX1" fmla="*/ 381000 w 2133600"/>
              <a:gd name="connsiteY1" fmla="*/ 0 h 1524000"/>
              <a:gd name="connsiteX2" fmla="*/ 1752600 w 2133600"/>
              <a:gd name="connsiteY2" fmla="*/ 0 h 1524000"/>
              <a:gd name="connsiteX3" fmla="*/ 2133600 w 2133600"/>
              <a:gd name="connsiteY3" fmla="*/ 1524000 h 1524000"/>
              <a:gd name="connsiteX4" fmla="*/ 0 w 2133600"/>
              <a:gd name="connsiteY4" fmla="*/ 1524000 h 1524000"/>
              <a:gd name="connsiteX0" fmla="*/ 0 w 2133600"/>
              <a:gd name="connsiteY0" fmla="*/ 1859280 h 1859280"/>
              <a:gd name="connsiteX1" fmla="*/ 381000 w 2133600"/>
              <a:gd name="connsiteY1" fmla="*/ 335280 h 1859280"/>
              <a:gd name="connsiteX2" fmla="*/ 2057400 w 2133600"/>
              <a:gd name="connsiteY2" fmla="*/ 0 h 1859280"/>
              <a:gd name="connsiteX3" fmla="*/ 2133600 w 2133600"/>
              <a:gd name="connsiteY3" fmla="*/ 1859280 h 1859280"/>
              <a:gd name="connsiteX4" fmla="*/ 0 w 2133600"/>
              <a:gd name="connsiteY4" fmla="*/ 1859280 h 1859280"/>
              <a:gd name="connsiteX0" fmla="*/ 0 w 2189480"/>
              <a:gd name="connsiteY0" fmla="*/ 1899920 h 1899920"/>
              <a:gd name="connsiteX1" fmla="*/ 381000 w 2189480"/>
              <a:gd name="connsiteY1" fmla="*/ 375920 h 1899920"/>
              <a:gd name="connsiteX2" fmla="*/ 2189480 w 2189480"/>
              <a:gd name="connsiteY2" fmla="*/ 0 h 1899920"/>
              <a:gd name="connsiteX3" fmla="*/ 2133600 w 2189480"/>
              <a:gd name="connsiteY3" fmla="*/ 1899920 h 1899920"/>
              <a:gd name="connsiteX4" fmla="*/ 0 w 2189480"/>
              <a:gd name="connsiteY4" fmla="*/ 1899920 h 1899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9480" h="1899920">
                <a:moveTo>
                  <a:pt x="0" y="1899920"/>
                </a:moveTo>
                <a:lnTo>
                  <a:pt x="381000" y="375920"/>
                </a:lnTo>
                <a:lnTo>
                  <a:pt x="2189480" y="0"/>
                </a:lnTo>
                <a:lnTo>
                  <a:pt x="2133600" y="1899920"/>
                </a:lnTo>
                <a:lnTo>
                  <a:pt x="0" y="189992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19050">
                <a:solidFill>
                  <a:prstClr val="black"/>
                </a:solidFill>
              </a:ln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>
            <a:stCxn id="6" idx="1"/>
          </p:cNvCxnSpPr>
          <p:nvPr/>
        </p:nvCxnSpPr>
        <p:spPr>
          <a:xfrm>
            <a:off x="6397795" y="2056391"/>
            <a:ext cx="914400" cy="1524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7312195" y="1681741"/>
            <a:ext cx="885825" cy="18986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1"/>
            <a:endCxn id="6" idx="3"/>
          </p:cNvCxnSpPr>
          <p:nvPr/>
        </p:nvCxnSpPr>
        <p:spPr>
          <a:xfrm>
            <a:off x="6397795" y="2056391"/>
            <a:ext cx="1752600" cy="1524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>
            <a:spLocks noChangeArrowheads="1"/>
          </p:cNvSpPr>
          <p:nvPr/>
        </p:nvSpPr>
        <p:spPr bwMode="auto">
          <a:xfrm rot="-927980">
            <a:off x="7201070" y="1649991"/>
            <a:ext cx="609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prstClr val="black"/>
                </a:solidFill>
              </a:rPr>
              <a:t>ǁ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 rot="2321667">
            <a:off x="6885158" y="2558041"/>
            <a:ext cx="609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prstClr val="black"/>
                </a:solidFill>
              </a:rPr>
              <a:t>ǁ</a:t>
            </a:r>
            <a:endParaRPr lang="en-US" sz="1600" b="1">
              <a:solidFill>
                <a:prstClr val="black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6145383" y="2737428"/>
            <a:ext cx="185737" cy="349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729583" y="2758066"/>
            <a:ext cx="182562" cy="317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6177133" y="1727778"/>
            <a:ext cx="381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746920" y="3499428"/>
            <a:ext cx="38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Bookman Old Style" pitchFamily="18" charset="0"/>
              </a:rPr>
              <a:t>B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7159795" y="3559753"/>
            <a:ext cx="381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Bookman Old Style" pitchFamily="18" charset="0"/>
              </a:rPr>
              <a:t>D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7997995" y="3539116"/>
            <a:ext cx="381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Bookman Old Style" pitchFamily="18" charset="0"/>
              </a:rPr>
              <a:t>C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8098008" y="1365828"/>
            <a:ext cx="381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E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3799043" y="1131171"/>
            <a:ext cx="2936756" cy="550645"/>
          </a:xfrm>
          <a:prstGeom prst="roundRect">
            <a:avLst>
              <a:gd name="adj" fmla="val 15828"/>
            </a:avLst>
          </a:prstGeom>
          <a:solidFill>
            <a:srgbClr val="66FFFF">
              <a:alpha val="58824"/>
            </a:srgb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>
              <a:defRPr/>
            </a:pPr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3803650" y="1067671"/>
            <a:ext cx="9100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C00000"/>
                </a:solidFill>
                <a:latin typeface="Bookman Old Style" pitchFamily="18" charset="0"/>
              </a:rPr>
              <a:t>Hint :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3777964" y="1343679"/>
            <a:ext cx="14033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To Prove :</a:t>
            </a: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4982878" y="1348441"/>
            <a:ext cx="17989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ABC  ADE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1249649" y="1575079"/>
            <a:ext cx="20221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BAD = EAC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1944476" y="1945759"/>
            <a:ext cx="34085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+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1" name="TextBox 120"/>
          <p:cNvSpPr txBox="1">
            <a:spLocks noChangeArrowheads="1"/>
          </p:cNvSpPr>
          <p:nvPr/>
        </p:nvSpPr>
        <p:spPr bwMode="auto">
          <a:xfrm>
            <a:off x="1216311" y="2342634"/>
            <a:ext cx="13811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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BAC = 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3033998" y="2323584"/>
            <a:ext cx="7143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…(</a:t>
            </a:r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</a:rPr>
              <a:t>i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3" name="TextBox 122"/>
          <p:cNvSpPr txBox="1">
            <a:spLocks noChangeArrowheads="1"/>
          </p:cNvSpPr>
          <p:nvPr/>
        </p:nvSpPr>
        <p:spPr bwMode="auto">
          <a:xfrm>
            <a:off x="1265523" y="2707521"/>
            <a:ext cx="2230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In </a:t>
            </a:r>
            <a:r>
              <a:rPr lang="en-US" sz="1600" b="1" dirty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ABC and </a:t>
            </a:r>
            <a:r>
              <a:rPr lang="en-US" sz="1600" b="1" dirty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ADE,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1665577" y="3090347"/>
            <a:ext cx="6143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prstClr val="black"/>
                </a:solidFill>
                <a:latin typeface="Bookman Old Style" pitchFamily="18" charset="0"/>
              </a:rPr>
              <a:t>AC</a:t>
            </a:r>
          </a:p>
        </p:txBody>
      </p:sp>
      <p:sp>
        <p:nvSpPr>
          <p:cNvPr id="125" name="TextBox 124"/>
          <p:cNvSpPr txBox="1">
            <a:spLocks noChangeArrowheads="1"/>
          </p:cNvSpPr>
          <p:nvPr/>
        </p:nvSpPr>
        <p:spPr bwMode="auto">
          <a:xfrm>
            <a:off x="2116427" y="3090347"/>
            <a:ext cx="3991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2378364" y="3090347"/>
            <a:ext cx="6143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prstClr val="black"/>
                </a:solidFill>
                <a:latin typeface="Bookman Old Style" pitchFamily="18" charset="0"/>
              </a:rPr>
              <a:t>AE</a:t>
            </a:r>
          </a:p>
        </p:txBody>
      </p:sp>
      <p:sp>
        <p:nvSpPr>
          <p:cNvPr id="127" name="TextBox 126"/>
          <p:cNvSpPr txBox="1">
            <a:spLocks noChangeArrowheads="1"/>
          </p:cNvSpPr>
          <p:nvPr/>
        </p:nvSpPr>
        <p:spPr bwMode="auto">
          <a:xfrm>
            <a:off x="1281398" y="3417888"/>
            <a:ext cx="30178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 BAC = DAE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1654464" y="3774281"/>
            <a:ext cx="6159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prstClr val="black"/>
                </a:solidFill>
                <a:latin typeface="Bookman Old Style" pitchFamily="18" charset="0"/>
              </a:rPr>
              <a:t>AB</a:t>
            </a:r>
          </a:p>
        </p:txBody>
      </p:sp>
      <p:sp>
        <p:nvSpPr>
          <p:cNvPr id="129" name="TextBox 128"/>
          <p:cNvSpPr txBox="1">
            <a:spLocks noChangeArrowheads="1"/>
          </p:cNvSpPr>
          <p:nvPr/>
        </p:nvSpPr>
        <p:spPr bwMode="auto">
          <a:xfrm>
            <a:off x="2116428" y="3774281"/>
            <a:ext cx="30718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30" name="TextBox 129"/>
          <p:cNvSpPr txBox="1">
            <a:spLocks noChangeArrowheads="1"/>
          </p:cNvSpPr>
          <p:nvPr/>
        </p:nvSpPr>
        <p:spPr bwMode="auto">
          <a:xfrm>
            <a:off x="2367252" y="3774281"/>
            <a:ext cx="6159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prstClr val="black"/>
                </a:solidFill>
                <a:latin typeface="Bookman Old Style" pitchFamily="18" charset="0"/>
              </a:rPr>
              <a:t>AD</a:t>
            </a:r>
          </a:p>
        </p:txBody>
      </p:sp>
      <p:sp>
        <p:nvSpPr>
          <p:cNvPr id="135" name="Rectangle 134"/>
          <p:cNvSpPr>
            <a:spLocks noChangeArrowheads="1"/>
          </p:cNvSpPr>
          <p:nvPr/>
        </p:nvSpPr>
        <p:spPr bwMode="auto">
          <a:xfrm>
            <a:off x="1402051" y="4125912"/>
            <a:ext cx="15712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ABC </a:t>
            </a:r>
            <a:r>
              <a:rPr lang="en-US" sz="1600" b="1" dirty="0">
                <a:solidFill>
                  <a:srgbClr val="000000"/>
                </a:solidFill>
                <a:latin typeface="Symbol" pitchFamily="18" charset="2"/>
              </a:rPr>
              <a:t>@ D</a:t>
            </a:r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ADE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36" name="TextBox 135"/>
          <p:cNvSpPr txBox="1">
            <a:spLocks noChangeArrowheads="1"/>
          </p:cNvSpPr>
          <p:nvPr/>
        </p:nvSpPr>
        <p:spPr bwMode="auto">
          <a:xfrm>
            <a:off x="3491198" y="4126190"/>
            <a:ext cx="237620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9933FF"/>
                </a:solidFill>
                <a:latin typeface="Bookman Old Style" pitchFamily="18" charset="0"/>
              </a:rPr>
              <a:t>[</a:t>
            </a:r>
            <a:r>
              <a:rPr lang="en-US" sz="1600" b="1" dirty="0" smtClean="0">
                <a:solidFill>
                  <a:srgbClr val="9933FF"/>
                </a:solidFill>
                <a:latin typeface="Bookman Old Style" pitchFamily="18" charset="0"/>
              </a:rPr>
              <a:t>S.A.S. criterion]</a:t>
            </a:r>
            <a:endParaRPr lang="en-US" sz="1600" b="1" dirty="0">
              <a:solidFill>
                <a:srgbClr val="9933FF"/>
              </a:solidFill>
              <a:latin typeface="Bookman Old Style" pitchFamily="18" charset="0"/>
            </a:endParaRPr>
          </a:p>
        </p:txBody>
      </p:sp>
      <p:sp>
        <p:nvSpPr>
          <p:cNvPr id="138" name="Rectangle 137"/>
          <p:cNvSpPr>
            <a:spLocks noChangeArrowheads="1"/>
          </p:cNvSpPr>
          <p:nvPr/>
        </p:nvSpPr>
        <p:spPr bwMode="auto">
          <a:xfrm>
            <a:off x="1700502" y="4489450"/>
            <a:ext cx="10567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BC = DE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40" name="Rectangle 139"/>
          <p:cNvSpPr>
            <a:spLocks noChangeArrowheads="1"/>
          </p:cNvSpPr>
          <p:nvPr/>
        </p:nvSpPr>
        <p:spPr bwMode="auto">
          <a:xfrm>
            <a:off x="3491198" y="4488934"/>
            <a:ext cx="10518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9933FF"/>
                </a:solidFill>
                <a:latin typeface="Bookman Old Style" pitchFamily="18" charset="0"/>
              </a:rPr>
              <a:t>[c.p.c.t.]</a:t>
            </a:r>
            <a:endParaRPr lang="en-US" sz="1600" b="1" dirty="0">
              <a:solidFill>
                <a:srgbClr val="9933FF"/>
              </a:solidFill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6394620" y="2056391"/>
            <a:ext cx="1752600" cy="1524000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>
            <a:spLocks noChangeArrowheads="1"/>
          </p:cNvSpPr>
          <p:nvPr/>
        </p:nvSpPr>
        <p:spPr bwMode="auto">
          <a:xfrm rot="-927980">
            <a:off x="7199483" y="1648403"/>
            <a:ext cx="609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C00000"/>
                </a:solidFill>
              </a:rPr>
              <a:t>ǁ</a:t>
            </a:r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 rot="2321667">
            <a:off x="6883570" y="2559628"/>
            <a:ext cx="609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C00000"/>
                </a:solidFill>
              </a:rPr>
              <a:t>ǁ</a:t>
            </a:r>
            <a:endParaRPr lang="en-US" sz="1600" b="1">
              <a:solidFill>
                <a:srgbClr val="C00000"/>
              </a:solidFill>
            </a:endParaRPr>
          </a:p>
        </p:txBody>
      </p:sp>
      <p:cxnSp>
        <p:nvCxnSpPr>
          <p:cNvPr id="134" name="Straight Connector 133"/>
          <p:cNvCxnSpPr/>
          <p:nvPr/>
        </p:nvCxnSpPr>
        <p:spPr>
          <a:xfrm flipH="1">
            <a:off x="6007702" y="2044654"/>
            <a:ext cx="381000" cy="1524809"/>
          </a:xfrm>
          <a:prstGeom prst="line">
            <a:avLst/>
          </a:prstGeom>
          <a:ln w="38100">
            <a:solidFill>
              <a:srgbClr val="C0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6383508" y="2050041"/>
            <a:ext cx="909638" cy="1504950"/>
          </a:xfrm>
          <a:prstGeom prst="line">
            <a:avLst/>
          </a:prstGeom>
          <a:ln w="38100">
            <a:solidFill>
              <a:srgbClr val="C0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6145383" y="2739016"/>
            <a:ext cx="185737" cy="3651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6724820" y="2758066"/>
            <a:ext cx="182563" cy="3175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6013620" y="3562350"/>
            <a:ext cx="2149475" cy="0"/>
          </a:xfrm>
          <a:prstGeom prst="line">
            <a:avLst/>
          </a:prstGeom>
          <a:ln w="38100">
            <a:solidFill>
              <a:srgbClr val="C0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H="1">
            <a:off x="7312195" y="1694441"/>
            <a:ext cx="882650" cy="189865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6015360" y="2028896"/>
            <a:ext cx="368294" cy="1547137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>
            <a:spLocks noChangeArrowheads="1"/>
          </p:cNvSpPr>
          <p:nvPr/>
        </p:nvSpPr>
        <p:spPr bwMode="auto">
          <a:xfrm>
            <a:off x="2181510" y="2342634"/>
            <a:ext cx="9191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DAE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67" name="Straight Connector 166"/>
          <p:cNvCxnSpPr>
            <a:endCxn id="6" idx="3"/>
          </p:cNvCxnSpPr>
          <p:nvPr/>
        </p:nvCxnSpPr>
        <p:spPr>
          <a:xfrm>
            <a:off x="6365604" y="2034627"/>
            <a:ext cx="1784482" cy="1545764"/>
          </a:xfrm>
          <a:prstGeom prst="line">
            <a:avLst/>
          </a:prstGeom>
          <a:ln w="38100"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>
            <a:spLocks noChangeArrowheads="1"/>
          </p:cNvSpPr>
          <p:nvPr/>
        </p:nvSpPr>
        <p:spPr bwMode="auto">
          <a:xfrm>
            <a:off x="817848" y="4489450"/>
            <a:ext cx="304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6" name="TextBox 175"/>
          <p:cNvSpPr txBox="1">
            <a:spLocks noChangeArrowheads="1"/>
          </p:cNvSpPr>
          <p:nvPr/>
        </p:nvSpPr>
        <p:spPr bwMode="auto">
          <a:xfrm>
            <a:off x="817848" y="4125912"/>
            <a:ext cx="304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600" b="1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7" name="TextBox 176"/>
          <p:cNvSpPr txBox="1">
            <a:spLocks noChangeArrowheads="1"/>
          </p:cNvSpPr>
          <p:nvPr/>
        </p:nvSpPr>
        <p:spPr bwMode="auto">
          <a:xfrm>
            <a:off x="3491198" y="3774280"/>
            <a:ext cx="11204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9933FF"/>
                </a:solidFill>
                <a:latin typeface="Bookman Old Style" pitchFamily="18" charset="0"/>
              </a:rPr>
              <a:t>[Given]</a:t>
            </a:r>
          </a:p>
        </p:txBody>
      </p:sp>
      <p:sp>
        <p:nvSpPr>
          <p:cNvPr id="178" name="TextBox 177"/>
          <p:cNvSpPr txBox="1">
            <a:spLocks noChangeArrowheads="1"/>
          </p:cNvSpPr>
          <p:nvPr/>
        </p:nvSpPr>
        <p:spPr bwMode="auto">
          <a:xfrm>
            <a:off x="3491198" y="3417887"/>
            <a:ext cx="16525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9933FF"/>
                </a:solidFill>
                <a:latin typeface="Bookman Old Style" pitchFamily="18" charset="0"/>
              </a:rPr>
              <a:t>[From </a:t>
            </a:r>
            <a:r>
              <a:rPr lang="en-US" sz="1600" b="1" dirty="0" smtClean="0">
                <a:solidFill>
                  <a:srgbClr val="9933FF"/>
                </a:solidFill>
                <a:latin typeface="Bookman Old Style" pitchFamily="18" charset="0"/>
              </a:rPr>
              <a:t>(</a:t>
            </a:r>
            <a:r>
              <a:rPr lang="en-US" sz="1600" b="1" dirty="0" err="1" smtClean="0">
                <a:solidFill>
                  <a:srgbClr val="9933FF"/>
                </a:solidFill>
                <a:latin typeface="Bookman Old Style" pitchFamily="18" charset="0"/>
              </a:rPr>
              <a:t>i</a:t>
            </a:r>
            <a:r>
              <a:rPr lang="en-US" sz="1600" b="1" dirty="0" smtClean="0">
                <a:solidFill>
                  <a:srgbClr val="9933FF"/>
                </a:solidFill>
                <a:latin typeface="Bookman Old Style" pitchFamily="18" charset="0"/>
              </a:rPr>
              <a:t>)]</a:t>
            </a:r>
            <a:endParaRPr lang="en-US" sz="1600" b="1" dirty="0">
              <a:solidFill>
                <a:srgbClr val="9933FF"/>
              </a:solidFill>
              <a:latin typeface="Bookman Old Style" pitchFamily="18" charset="0"/>
            </a:endParaRPr>
          </a:p>
        </p:txBody>
      </p:sp>
      <p:sp>
        <p:nvSpPr>
          <p:cNvPr id="179" name="TextBox 178"/>
          <p:cNvSpPr txBox="1">
            <a:spLocks noChangeArrowheads="1"/>
          </p:cNvSpPr>
          <p:nvPr/>
        </p:nvSpPr>
        <p:spPr bwMode="auto">
          <a:xfrm>
            <a:off x="3491198" y="3090346"/>
            <a:ext cx="11204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9933FF"/>
                </a:solidFill>
                <a:latin typeface="Bookman Old Style" pitchFamily="18" charset="0"/>
              </a:rPr>
              <a:t>[Given]</a:t>
            </a:r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817848" y="1945759"/>
            <a:ext cx="3908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7" name="TextBox 116"/>
          <p:cNvSpPr txBox="1">
            <a:spLocks noChangeArrowheads="1"/>
          </p:cNvSpPr>
          <p:nvPr/>
        </p:nvSpPr>
        <p:spPr bwMode="auto">
          <a:xfrm>
            <a:off x="817848" y="2342634"/>
            <a:ext cx="3908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51440" y="4505492"/>
            <a:ext cx="1171849" cy="3056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3464718" y="228926"/>
            <a:ext cx="2214565" cy="381634"/>
            <a:chOff x="2890835" y="5557"/>
            <a:chExt cx="2731373" cy="477043"/>
          </a:xfrm>
          <a:solidFill>
            <a:schemeClr val="tx2">
              <a:lumMod val="75000"/>
            </a:schemeClr>
          </a:solidFill>
        </p:grpSpPr>
        <p:sp>
          <p:nvSpPr>
            <p:cNvPr id="77" name="Rounded Rectangle 76"/>
            <p:cNvSpPr/>
            <p:nvPr/>
          </p:nvSpPr>
          <p:spPr>
            <a:xfrm>
              <a:off x="2890835" y="25400"/>
              <a:ext cx="2731373" cy="4572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063402" y="5557"/>
              <a:ext cx="234324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Exercise 7.1-6</a:t>
              </a:r>
              <a:endParaRPr lang="en-US" b="1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08712" y="1320639"/>
            <a:ext cx="886968" cy="347472"/>
            <a:chOff x="83769" y="722312"/>
            <a:chExt cx="973343" cy="369332"/>
          </a:xfrm>
        </p:grpSpPr>
        <p:sp>
          <p:nvSpPr>
            <p:cNvPr id="84" name="Rectangle 83"/>
            <p:cNvSpPr/>
            <p:nvPr/>
          </p:nvSpPr>
          <p:spPr>
            <a:xfrm>
              <a:off x="103897" y="760609"/>
              <a:ext cx="875166" cy="31092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prstClr val="white"/>
                </a:solidFill>
              </a:endParaRPr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83769" y="722312"/>
              <a:ext cx="97334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Proof :</a:t>
              </a:r>
              <a:endParaRPr lang="en-US" sz="1600" b="1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2119220" y="1945759"/>
            <a:ext cx="9431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DAC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3598504" y="1945759"/>
            <a:ext cx="3221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+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814383" y="1945759"/>
            <a:ext cx="8873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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DAC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1582191" y="625170"/>
            <a:ext cx="926212" cy="30021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1245840" y="1581455"/>
            <a:ext cx="8856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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BAD 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119220" y="1575104"/>
            <a:ext cx="8750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EAC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2777263" y="1942118"/>
            <a:ext cx="2931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 flipV="1">
            <a:off x="6402558" y="1695307"/>
            <a:ext cx="1760537" cy="373063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6402558" y="2056391"/>
            <a:ext cx="909638" cy="1504950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6402463" y="2044981"/>
            <a:ext cx="1752600" cy="1508911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V="1">
            <a:off x="6375666" y="1683865"/>
            <a:ext cx="1808162" cy="379413"/>
          </a:xfrm>
          <a:prstGeom prst="line">
            <a:avLst/>
          </a:prstGeom>
          <a:ln w="38100">
            <a:solidFill>
              <a:srgbClr val="FFFF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6373983" y="2040737"/>
            <a:ext cx="1776412" cy="1534670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V="1">
            <a:off x="6398485" y="1669929"/>
            <a:ext cx="1806127" cy="392807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389858" y="2050642"/>
            <a:ext cx="930995" cy="1530035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38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</p:stCondLst>
                      <p:childTnLst>
                        <p:par>
                          <p:cTn id="2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500"/>
                            </p:stCondLst>
                            <p:childTnLst>
                              <p:par>
                                <p:cTn id="2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.00525 L 1.94444E-6 0.07498 " pathEditMode="relative" rAng="0" ptsTypes="AA">
                                      <p:cBhvr>
                                        <p:cTn id="28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32583E-6 L 0.08716 0.0722 " pathEditMode="relative" rAng="0" ptsTypes="AA">
                                      <p:cBhvr>
                                        <p:cTn id="31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58" y="36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500"/>
                            </p:stCondLst>
                            <p:childTnLst>
                              <p:par>
                                <p:cTn id="3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500"/>
                            </p:stCondLst>
                            <p:childTnLst>
                              <p:par>
                                <p:cTn id="3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500"/>
                            </p:stCondLst>
                            <p:childTnLst>
                              <p:par>
                                <p:cTn id="3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 nodeType="clickPar">
                      <p:stCondLst>
                        <p:cond delay="indefinite"/>
                      </p:stCondLst>
                      <p:childTnLst>
                        <p:par>
                          <p:cTn id="4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 nodeType="clickPar">
                      <p:stCondLst>
                        <p:cond delay="indefinite"/>
                      </p:stCondLst>
                      <p:childTnLst>
                        <p:par>
                          <p:cTn id="4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 nodeType="clickPar">
                      <p:stCondLst>
                        <p:cond delay="indefinite"/>
                      </p:stCondLst>
                      <p:childTnLst>
                        <p:par>
                          <p:cTn id="4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 nodeType="clickPar">
                      <p:stCondLst>
                        <p:cond delay="indefinite"/>
                      </p:stCondLst>
                      <p:childTnLst>
                        <p:par>
                          <p:cTn id="4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 nodeType="clickPar">
                      <p:stCondLst>
                        <p:cond delay="indefinite"/>
                      </p:stCondLst>
                      <p:childTnLst>
                        <p:par>
                          <p:cTn id="4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 nodeType="clickPar">
                      <p:stCondLst>
                        <p:cond delay="indefinite"/>
                      </p:stCondLst>
                      <p:childTnLst>
                        <p:par>
                          <p:cTn id="4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 nodeType="clickPar">
                      <p:stCondLst>
                        <p:cond delay="indefinite"/>
                      </p:stCondLst>
                      <p:childTnLst>
                        <p:par>
                          <p:cTn id="4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 nodeType="clickPar">
                      <p:stCondLst>
                        <p:cond delay="indefinite"/>
                      </p:stCondLst>
                      <p:childTnLst>
                        <p:par>
                          <p:cTn id="4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 nodeType="clickPar">
                      <p:stCondLst>
                        <p:cond delay="indefinite"/>
                      </p:stCondLst>
                      <p:childTnLst>
                        <p:par>
                          <p:cTn id="4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 nodeType="clickPar">
                      <p:stCondLst>
                        <p:cond delay="indefinite"/>
                      </p:stCondLst>
                      <p:childTnLst>
                        <p:par>
                          <p:cTn id="4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9" fill="hold">
                            <p:stCondLst>
                              <p:cond delay="500"/>
                            </p:stCondLst>
                            <p:childTnLst>
                              <p:par>
                                <p:cTn id="49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 nodeType="clickPar">
                      <p:stCondLst>
                        <p:cond delay="indefinite"/>
                      </p:stCondLst>
                      <p:childTnLst>
                        <p:par>
                          <p:cTn id="5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2" fill="hold" nodeType="clickPar">
                      <p:stCondLst>
                        <p:cond delay="indefinite"/>
                      </p:stCondLst>
                      <p:childTnLst>
                        <p:par>
                          <p:cTn id="5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 nodeType="clickPar">
                      <p:stCondLst>
                        <p:cond delay="indefinite"/>
                      </p:stCondLst>
                      <p:childTnLst>
                        <p:par>
                          <p:cTn id="5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2" fill="hold" nodeType="clickPar">
                      <p:stCondLst>
                        <p:cond delay="indefinite"/>
                      </p:stCondLst>
                      <p:childTnLst>
                        <p:par>
                          <p:cTn id="5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>
                      <p:stCondLst>
                        <p:cond delay="indefinite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2" fill="hold">
                            <p:stCondLst>
                              <p:cond delay="500"/>
                            </p:stCondLst>
                            <p:childTnLst>
                              <p:par>
                                <p:cTn id="54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9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7" grpId="0" animBg="1"/>
      <p:bldP spid="7" grpId="1" animBg="1"/>
      <p:bldP spid="118" grpId="0" animBg="1"/>
      <p:bldP spid="118" grpId="1" animBg="1"/>
      <p:bldP spid="145" grpId="0" animBg="1"/>
      <p:bldP spid="145" grpId="1" animBg="1"/>
      <p:bldP spid="144" grpId="0" animBg="1"/>
      <p:bldP spid="144" grpId="1" animBg="1"/>
      <p:bldP spid="143" grpId="0" animBg="1"/>
      <p:bldP spid="2" grpId="0" animBg="1"/>
      <p:bldP spid="89" grpId="0" animBg="1"/>
      <p:bldP spid="89" grpId="1" animBg="1"/>
      <p:bldP spid="88" grpId="0" animBg="1"/>
      <p:bldP spid="88" grpId="1" animBg="1"/>
      <p:bldP spid="87" grpId="0" animBg="1"/>
      <p:bldP spid="87" grpId="1" animBg="1"/>
      <p:bldP spid="6" grpId="0" animBg="1"/>
      <p:bldP spid="22" grpId="0"/>
      <p:bldP spid="23" grpId="0"/>
      <p:bldP spid="34" grpId="0"/>
      <p:bldP spid="35" grpId="0"/>
      <p:bldP spid="36" grpId="0"/>
      <p:bldP spid="37" grpId="0"/>
      <p:bldP spid="38" grpId="0"/>
      <p:bldP spid="79" grpId="0"/>
      <p:bldP spid="79" grpId="1"/>
      <p:bldP spid="80" grpId="0"/>
      <p:bldP spid="80" grpId="1"/>
      <p:bldP spid="81" grpId="0"/>
      <p:bldP spid="81" grpId="1"/>
      <p:bldP spid="98" grpId="0"/>
      <p:bldP spid="105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5" grpId="0"/>
      <p:bldP spid="136" grpId="0"/>
      <p:bldP spid="138" grpId="0"/>
      <p:bldP spid="140" grpId="0"/>
      <p:bldP spid="114" grpId="0"/>
      <p:bldP spid="114" grpId="1"/>
      <p:bldP spid="119" grpId="0"/>
      <p:bldP spid="119" grpId="1"/>
      <p:bldP spid="163" grpId="0"/>
      <p:bldP spid="175" grpId="0"/>
      <p:bldP spid="176" grpId="0"/>
      <p:bldP spid="177" grpId="0"/>
      <p:bldP spid="178" grpId="0"/>
      <p:bldP spid="179" grpId="0"/>
      <p:bldP spid="111" grpId="0"/>
      <p:bldP spid="117" grpId="0"/>
      <p:bldP spid="4" grpId="0" animBg="1"/>
      <p:bldP spid="86" grpId="0"/>
      <p:bldP spid="90" grpId="0"/>
      <p:bldP spid="91" grpId="0"/>
      <p:bldP spid="92" grpId="0" animBg="1"/>
      <p:bldP spid="92" grpId="1" animBg="1"/>
      <p:bldP spid="93" grpId="0"/>
      <p:bldP spid="93" grpId="1"/>
      <p:bldP spid="94" grpId="0"/>
      <p:bldP spid="94" grpId="1"/>
      <p:bldP spid="94" grpId="2"/>
      <p:bldP spid="9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782687"/>
            <a:ext cx="80010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 </a:t>
            </a:r>
            <a:r>
              <a:rPr lang="en-US" sz="23900" b="1" dirty="0" smtClean="0">
                <a:solidFill>
                  <a:prstClr val="black"/>
                </a:solidFill>
                <a:latin typeface="Bookman Old Style" pitchFamily="18" charset="0"/>
              </a:rPr>
              <a:t>11</a:t>
            </a:r>
            <a:endParaRPr lang="en-US" sz="40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8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/>
        </p:nvSpPr>
        <p:spPr>
          <a:xfrm>
            <a:off x="6129746" y="1745044"/>
            <a:ext cx="1606550" cy="1355725"/>
          </a:xfrm>
          <a:custGeom>
            <a:avLst/>
            <a:gdLst>
              <a:gd name="connsiteX0" fmla="*/ 1606550 w 1606550"/>
              <a:gd name="connsiteY0" fmla="*/ 0 h 1355725"/>
              <a:gd name="connsiteX1" fmla="*/ 0 w 1606550"/>
              <a:gd name="connsiteY1" fmla="*/ 1355725 h 1355725"/>
              <a:gd name="connsiteX2" fmla="*/ 869950 w 1606550"/>
              <a:gd name="connsiteY2" fmla="*/ 1346200 h 1355725"/>
              <a:gd name="connsiteX3" fmla="*/ 1606550 w 1606550"/>
              <a:gd name="connsiteY3" fmla="*/ 0 h 135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6550" h="1355725">
                <a:moveTo>
                  <a:pt x="1606550" y="0"/>
                </a:moveTo>
                <a:lnTo>
                  <a:pt x="0" y="1355725"/>
                </a:lnTo>
                <a:lnTo>
                  <a:pt x="869950" y="1346200"/>
                </a:lnTo>
                <a:lnTo>
                  <a:pt x="1606550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1" name="Arc 220"/>
          <p:cNvSpPr/>
          <p:nvPr/>
        </p:nvSpPr>
        <p:spPr>
          <a:xfrm rot="20393591" flipH="1">
            <a:off x="6836185" y="2974393"/>
            <a:ext cx="242887" cy="234950"/>
          </a:xfrm>
          <a:prstGeom prst="arc">
            <a:avLst>
              <a:gd name="adj1" fmla="val 16200000"/>
              <a:gd name="adj2" fmla="val 20928828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22" name="Arc 221"/>
          <p:cNvSpPr/>
          <p:nvPr/>
        </p:nvSpPr>
        <p:spPr>
          <a:xfrm rot="395132">
            <a:off x="6956835" y="2985505"/>
            <a:ext cx="187325" cy="234950"/>
          </a:xfrm>
          <a:prstGeom prst="arc">
            <a:avLst>
              <a:gd name="adj1" fmla="val 16200000"/>
              <a:gd name="adj2" fmla="val 20928828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6231346" y="1764437"/>
            <a:ext cx="1638300" cy="1333500"/>
          </a:xfrm>
          <a:custGeom>
            <a:avLst/>
            <a:gdLst>
              <a:gd name="connsiteX0" fmla="*/ 0 w 1638300"/>
              <a:gd name="connsiteY0" fmla="*/ 0 h 1328738"/>
              <a:gd name="connsiteX1" fmla="*/ 742950 w 1638300"/>
              <a:gd name="connsiteY1" fmla="*/ 1304925 h 1328738"/>
              <a:gd name="connsiteX2" fmla="*/ 1638300 w 1638300"/>
              <a:gd name="connsiteY2" fmla="*/ 1328738 h 1328738"/>
              <a:gd name="connsiteX3" fmla="*/ 0 w 1638300"/>
              <a:gd name="connsiteY3" fmla="*/ 0 h 1328738"/>
              <a:gd name="connsiteX0" fmla="*/ 0 w 1638300"/>
              <a:gd name="connsiteY0" fmla="*/ 0 h 1333500"/>
              <a:gd name="connsiteX1" fmla="*/ 745332 w 1638300"/>
              <a:gd name="connsiteY1" fmla="*/ 1333500 h 1333500"/>
              <a:gd name="connsiteX2" fmla="*/ 1638300 w 1638300"/>
              <a:gd name="connsiteY2" fmla="*/ 1328738 h 1333500"/>
              <a:gd name="connsiteX3" fmla="*/ 0 w 1638300"/>
              <a:gd name="connsiteY3" fmla="*/ 0 h 13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8300" h="1333500">
                <a:moveTo>
                  <a:pt x="0" y="0"/>
                </a:moveTo>
                <a:lnTo>
                  <a:pt x="745332" y="1333500"/>
                </a:lnTo>
                <a:lnTo>
                  <a:pt x="1638300" y="1328738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8" name="Rounded Rectangle 217"/>
          <p:cNvSpPr/>
          <p:nvPr/>
        </p:nvSpPr>
        <p:spPr>
          <a:xfrm>
            <a:off x="2461654" y="1662689"/>
            <a:ext cx="1187424" cy="263786"/>
          </a:xfrm>
          <a:prstGeom prst="roundRect">
            <a:avLst/>
          </a:prstGeom>
          <a:noFill/>
          <a:ln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>
              <a:defRPr/>
            </a:pPr>
            <a:endParaRPr lang="en-IN">
              <a:solidFill>
                <a:prstClr val="white"/>
              </a:solidFill>
            </a:endParaRPr>
          </a:p>
        </p:txBody>
      </p:sp>
      <p:sp>
        <p:nvSpPr>
          <p:cNvPr id="217" name="Rounded Rectangle 216"/>
          <p:cNvSpPr/>
          <p:nvPr/>
        </p:nvSpPr>
        <p:spPr>
          <a:xfrm>
            <a:off x="2454571" y="1340338"/>
            <a:ext cx="1501650" cy="263786"/>
          </a:xfrm>
          <a:prstGeom prst="roundRect">
            <a:avLst/>
          </a:prstGeom>
          <a:noFill/>
          <a:ln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>
              <a:defRPr/>
            </a:pPr>
            <a:endParaRPr lang="en-IN">
              <a:solidFill>
                <a:prstClr val="white"/>
              </a:solidFill>
            </a:endParaRPr>
          </a:p>
        </p:txBody>
      </p:sp>
      <p:sp>
        <p:nvSpPr>
          <p:cNvPr id="216" name="Rounded Rectangle 215"/>
          <p:cNvSpPr/>
          <p:nvPr/>
        </p:nvSpPr>
        <p:spPr>
          <a:xfrm>
            <a:off x="590402" y="1324434"/>
            <a:ext cx="1461563" cy="282814"/>
          </a:xfrm>
          <a:prstGeom prst="roundRect">
            <a:avLst/>
          </a:prstGeom>
          <a:noFill/>
          <a:ln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>
              <a:defRPr/>
            </a:pPr>
            <a:endParaRPr lang="en-IN">
              <a:solidFill>
                <a:prstClr val="white"/>
              </a:solidFill>
            </a:endParaRPr>
          </a:p>
        </p:txBody>
      </p:sp>
      <p:sp>
        <p:nvSpPr>
          <p:cNvPr id="215" name="Rounded Rectangle 214"/>
          <p:cNvSpPr/>
          <p:nvPr/>
        </p:nvSpPr>
        <p:spPr>
          <a:xfrm>
            <a:off x="5805902" y="1008084"/>
            <a:ext cx="1602395" cy="282814"/>
          </a:xfrm>
          <a:prstGeom prst="roundRect">
            <a:avLst/>
          </a:prstGeom>
          <a:noFill/>
          <a:ln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>
              <a:defRPr/>
            </a:pPr>
            <a:endParaRPr lang="en-IN">
              <a:solidFill>
                <a:prstClr val="white"/>
              </a:solidFill>
            </a:endParaRPr>
          </a:p>
        </p:txBody>
      </p:sp>
      <p:sp>
        <p:nvSpPr>
          <p:cNvPr id="212" name="Rounded Rectangle 211"/>
          <p:cNvSpPr/>
          <p:nvPr/>
        </p:nvSpPr>
        <p:spPr>
          <a:xfrm>
            <a:off x="604362" y="1003032"/>
            <a:ext cx="4763556" cy="282814"/>
          </a:xfrm>
          <a:prstGeom prst="roundRect">
            <a:avLst/>
          </a:prstGeom>
          <a:noFill/>
          <a:ln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>
              <a:defRPr/>
            </a:pPr>
            <a:endParaRPr lang="en-IN">
              <a:solidFill>
                <a:prstClr val="white"/>
              </a:solidFill>
            </a:endParaRPr>
          </a:p>
        </p:txBody>
      </p:sp>
      <p:sp>
        <p:nvSpPr>
          <p:cNvPr id="208" name="Rounded Rectangle 207"/>
          <p:cNvSpPr/>
          <p:nvPr/>
        </p:nvSpPr>
        <p:spPr>
          <a:xfrm>
            <a:off x="5292617" y="695981"/>
            <a:ext cx="2398664" cy="282814"/>
          </a:xfrm>
          <a:prstGeom prst="roundRect">
            <a:avLst/>
          </a:prstGeom>
          <a:noFill/>
          <a:ln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>
              <a:defRPr/>
            </a:pPr>
            <a:endParaRPr lang="en-IN">
              <a:solidFill>
                <a:prstClr val="white"/>
              </a:solidFill>
            </a:endParaRPr>
          </a:p>
        </p:txBody>
      </p:sp>
      <p:sp>
        <p:nvSpPr>
          <p:cNvPr id="207" name="Rounded Rectangle 206"/>
          <p:cNvSpPr/>
          <p:nvPr/>
        </p:nvSpPr>
        <p:spPr>
          <a:xfrm>
            <a:off x="610213" y="709396"/>
            <a:ext cx="4648073" cy="282814"/>
          </a:xfrm>
          <a:prstGeom prst="roundRect">
            <a:avLst/>
          </a:prstGeom>
          <a:noFill/>
          <a:ln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>
              <a:defRPr/>
            </a:pPr>
            <a:endParaRPr lang="en-IN">
              <a:solidFill>
                <a:prstClr val="white"/>
              </a:solidFill>
            </a:endParaRPr>
          </a:p>
        </p:txBody>
      </p:sp>
      <p:sp>
        <p:nvSpPr>
          <p:cNvPr id="196" name="Rounded Rectangle 195"/>
          <p:cNvSpPr/>
          <p:nvPr/>
        </p:nvSpPr>
        <p:spPr>
          <a:xfrm>
            <a:off x="5663667" y="3720557"/>
            <a:ext cx="1689363" cy="297124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213" name="Rounded Rectangle 212"/>
          <p:cNvSpPr/>
          <p:nvPr/>
        </p:nvSpPr>
        <p:spPr>
          <a:xfrm>
            <a:off x="970155" y="2372966"/>
            <a:ext cx="1780316" cy="289217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211" name="Rounded Rectangle 210"/>
          <p:cNvSpPr/>
          <p:nvPr/>
        </p:nvSpPr>
        <p:spPr>
          <a:xfrm>
            <a:off x="954276" y="3280457"/>
            <a:ext cx="1591931" cy="263363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162" name="Rectangle 161"/>
          <p:cNvSpPr>
            <a:spLocks noChangeArrowheads="1"/>
          </p:cNvSpPr>
          <p:nvPr/>
        </p:nvSpPr>
        <p:spPr bwMode="auto">
          <a:xfrm>
            <a:off x="891938" y="2940484"/>
            <a:ext cx="16385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EPA + </a:t>
            </a:r>
            <a:r>
              <a:rPr lang="en-US" sz="1600" b="1" dirty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DPE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36025" name="Rectangle 206"/>
          <p:cNvSpPr>
            <a:spLocks noChangeArrowheads="1"/>
          </p:cNvSpPr>
          <p:nvPr/>
        </p:nvSpPr>
        <p:spPr bwMode="auto">
          <a:xfrm>
            <a:off x="3009988" y="2308024"/>
            <a:ext cx="162970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               ...(</a:t>
            </a:r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</a:rPr>
              <a:t>i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9" name="Rectangle 178"/>
          <p:cNvSpPr>
            <a:spLocks noChangeArrowheads="1"/>
          </p:cNvSpPr>
          <p:nvPr/>
        </p:nvSpPr>
        <p:spPr bwMode="auto">
          <a:xfrm>
            <a:off x="891938" y="3565959"/>
            <a:ext cx="22028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In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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EBP and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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DAP 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891938" y="2638859"/>
            <a:ext cx="16385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EPA = </a:t>
            </a:r>
            <a:r>
              <a:rPr lang="en-US" sz="1600" b="1" dirty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DPB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63" name="Rectangle 162"/>
          <p:cNvSpPr>
            <a:spLocks noChangeArrowheads="1"/>
          </p:cNvSpPr>
          <p:nvPr/>
        </p:nvSpPr>
        <p:spPr bwMode="auto">
          <a:xfrm>
            <a:off x="2401456" y="2940484"/>
            <a:ext cx="3080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4" name="Rectangle 163"/>
          <p:cNvSpPr>
            <a:spLocks noChangeArrowheads="1"/>
          </p:cNvSpPr>
          <p:nvPr/>
        </p:nvSpPr>
        <p:spPr bwMode="auto">
          <a:xfrm>
            <a:off x="2645931" y="2940484"/>
            <a:ext cx="16514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DPB + </a:t>
            </a:r>
            <a:r>
              <a:rPr lang="en-US" sz="1600" b="1" dirty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DPE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75" name="Rectangle 174"/>
          <p:cNvSpPr>
            <a:spLocks noChangeArrowheads="1"/>
          </p:cNvSpPr>
          <p:nvPr/>
        </p:nvSpPr>
        <p:spPr bwMode="auto">
          <a:xfrm>
            <a:off x="561738" y="2940484"/>
            <a:ext cx="362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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76" name="Rectangle 175"/>
          <p:cNvSpPr>
            <a:spLocks noChangeArrowheads="1"/>
          </p:cNvSpPr>
          <p:nvPr/>
        </p:nvSpPr>
        <p:spPr bwMode="auto">
          <a:xfrm>
            <a:off x="561738" y="3240522"/>
            <a:ext cx="362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</a:t>
            </a:r>
            <a:endParaRPr lang="en-US" sz="1600" b="1">
              <a:solidFill>
                <a:prstClr val="black"/>
              </a:solidFill>
            </a:endParaRPr>
          </a:p>
        </p:txBody>
      </p:sp>
      <p:sp>
        <p:nvSpPr>
          <p:cNvPr id="177" name="Rectangle 176"/>
          <p:cNvSpPr>
            <a:spLocks noChangeArrowheads="1"/>
          </p:cNvSpPr>
          <p:nvPr/>
        </p:nvSpPr>
        <p:spPr bwMode="auto">
          <a:xfrm>
            <a:off x="891938" y="3240522"/>
            <a:ext cx="78579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DPA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78" name="Rectangle 177"/>
          <p:cNvSpPr>
            <a:spLocks noChangeArrowheads="1"/>
          </p:cNvSpPr>
          <p:nvPr/>
        </p:nvSpPr>
        <p:spPr bwMode="auto">
          <a:xfrm>
            <a:off x="3964504" y="3240522"/>
            <a:ext cx="6751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...(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ii)</a:t>
            </a:r>
          </a:p>
        </p:txBody>
      </p:sp>
      <p:sp>
        <p:nvSpPr>
          <p:cNvPr id="181" name="Rectangle 180"/>
          <p:cNvSpPr>
            <a:spLocks noChangeArrowheads="1"/>
          </p:cNvSpPr>
          <p:nvPr/>
        </p:nvSpPr>
        <p:spPr bwMode="auto">
          <a:xfrm>
            <a:off x="1310029" y="4170516"/>
            <a:ext cx="10166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BP = AP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82" name="Rectangle 181"/>
          <p:cNvSpPr>
            <a:spLocks noChangeArrowheads="1"/>
          </p:cNvSpPr>
          <p:nvPr/>
        </p:nvSpPr>
        <p:spPr bwMode="auto">
          <a:xfrm>
            <a:off x="1003063" y="3875522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EPB = </a:t>
            </a:r>
            <a:r>
              <a:rPr lang="en-US" sz="1600" b="1" dirty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DPA	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83" name="Rectangle 182"/>
          <p:cNvSpPr>
            <a:spLocks noChangeArrowheads="1"/>
          </p:cNvSpPr>
          <p:nvPr/>
        </p:nvSpPr>
        <p:spPr bwMode="auto">
          <a:xfrm>
            <a:off x="3733800" y="3875522"/>
            <a:ext cx="12218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9933FF"/>
                </a:solidFill>
                <a:latin typeface="Bookman Old Style" pitchFamily="18" charset="0"/>
              </a:rPr>
              <a:t>[From (ii)]</a:t>
            </a:r>
            <a:endParaRPr lang="en-US" sz="1600" b="1" dirty="0">
              <a:solidFill>
                <a:srgbClr val="9933FF"/>
              </a:solidFill>
            </a:endParaRPr>
          </a:p>
        </p:txBody>
      </p:sp>
      <p:sp>
        <p:nvSpPr>
          <p:cNvPr id="184" name="Rectangle 183"/>
          <p:cNvSpPr>
            <a:spLocks noChangeArrowheads="1"/>
          </p:cNvSpPr>
          <p:nvPr/>
        </p:nvSpPr>
        <p:spPr bwMode="auto">
          <a:xfrm>
            <a:off x="1003063" y="4488297"/>
            <a:ext cx="227080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EBP = </a:t>
            </a:r>
            <a:r>
              <a:rPr lang="en-US" sz="1600" b="1" dirty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DAP	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86" name="Rectangle 185"/>
          <p:cNvSpPr>
            <a:spLocks noChangeArrowheads="1"/>
          </p:cNvSpPr>
          <p:nvPr/>
        </p:nvSpPr>
        <p:spPr bwMode="auto">
          <a:xfrm>
            <a:off x="3733800" y="4183497"/>
            <a:ext cx="9220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9933FF"/>
                </a:solidFill>
                <a:latin typeface="Bookman Old Style" pitchFamily="18" charset="0"/>
              </a:rPr>
              <a:t>[Given]</a:t>
            </a:r>
            <a:endParaRPr lang="en-US" sz="1600" b="1" dirty="0">
              <a:solidFill>
                <a:srgbClr val="9933FF"/>
              </a:solidFill>
            </a:endParaRPr>
          </a:p>
        </p:txBody>
      </p:sp>
      <p:sp>
        <p:nvSpPr>
          <p:cNvPr id="187" name="Rectangle 186"/>
          <p:cNvSpPr>
            <a:spLocks noChangeArrowheads="1"/>
          </p:cNvSpPr>
          <p:nvPr/>
        </p:nvSpPr>
        <p:spPr bwMode="auto">
          <a:xfrm>
            <a:off x="3733800" y="4488297"/>
            <a:ext cx="11480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9933FF"/>
                </a:solidFill>
                <a:latin typeface="Bookman Old Style" pitchFamily="18" charset="0"/>
              </a:rPr>
              <a:t>[From (</a:t>
            </a:r>
            <a:r>
              <a:rPr lang="en-US" sz="1600" b="1" dirty="0" err="1">
                <a:solidFill>
                  <a:srgbClr val="9933FF"/>
                </a:solidFill>
                <a:latin typeface="Bookman Old Style" pitchFamily="18" charset="0"/>
              </a:rPr>
              <a:t>i</a:t>
            </a:r>
            <a:r>
              <a:rPr lang="en-US" sz="1600" b="1" dirty="0">
                <a:solidFill>
                  <a:srgbClr val="9933FF"/>
                </a:solidFill>
                <a:latin typeface="Bookman Old Style" pitchFamily="18" charset="0"/>
              </a:rPr>
              <a:t>)]</a:t>
            </a:r>
            <a:endParaRPr lang="en-US" sz="1600" b="1" dirty="0">
              <a:solidFill>
                <a:srgbClr val="9933FF"/>
              </a:solidFill>
            </a:endParaRPr>
          </a:p>
        </p:txBody>
      </p:sp>
      <p:sp>
        <p:nvSpPr>
          <p:cNvPr id="191" name="Rectangle 190"/>
          <p:cNvSpPr>
            <a:spLocks noChangeArrowheads="1"/>
          </p:cNvSpPr>
          <p:nvPr/>
        </p:nvSpPr>
        <p:spPr bwMode="auto">
          <a:xfrm>
            <a:off x="5181600" y="3684176"/>
            <a:ext cx="384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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92" name="Rectangle 191"/>
          <p:cNvSpPr>
            <a:spLocks noChangeArrowheads="1"/>
          </p:cNvSpPr>
          <p:nvPr/>
        </p:nvSpPr>
        <p:spPr bwMode="auto">
          <a:xfrm>
            <a:off x="5618163" y="3684453"/>
            <a:ext cx="17924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</a:t>
            </a:r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DAP </a:t>
            </a:r>
            <a:r>
              <a:rPr lang="en-US" b="1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</a:t>
            </a:r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b="1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 </a:t>
            </a:r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EBP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94" name="Rectangle 193"/>
          <p:cNvSpPr>
            <a:spLocks noChangeArrowheads="1"/>
          </p:cNvSpPr>
          <p:nvPr/>
        </p:nvSpPr>
        <p:spPr bwMode="auto">
          <a:xfrm>
            <a:off x="6400800" y="4076844"/>
            <a:ext cx="17427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9933FF"/>
                </a:solidFill>
                <a:latin typeface="Bookman Old Style" pitchFamily="18" charset="0"/>
              </a:rPr>
              <a:t>[</a:t>
            </a:r>
            <a:r>
              <a:rPr lang="en-US" sz="1600" b="1" dirty="0" smtClean="0">
                <a:solidFill>
                  <a:srgbClr val="9933FF"/>
                </a:solidFill>
                <a:latin typeface="Bookman Old Style" pitchFamily="18" charset="0"/>
              </a:rPr>
              <a:t>ASA criterion]</a:t>
            </a:r>
            <a:endParaRPr lang="en-US" sz="1600" b="1" dirty="0">
              <a:solidFill>
                <a:srgbClr val="9933FF"/>
              </a:solidFill>
            </a:endParaRPr>
          </a:p>
        </p:txBody>
      </p:sp>
      <p:sp>
        <p:nvSpPr>
          <p:cNvPr id="197" name="Rectangle 196"/>
          <p:cNvSpPr>
            <a:spLocks noChangeArrowheads="1"/>
          </p:cNvSpPr>
          <p:nvPr/>
        </p:nvSpPr>
        <p:spPr bwMode="auto">
          <a:xfrm>
            <a:off x="5182393" y="4457289"/>
            <a:ext cx="3825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</a:t>
            </a:r>
            <a:endParaRPr lang="en-US" b="1">
              <a:solidFill>
                <a:prstClr val="black"/>
              </a:solidFill>
            </a:endParaRPr>
          </a:p>
        </p:txBody>
      </p:sp>
      <p:sp>
        <p:nvSpPr>
          <p:cNvPr id="198" name="Rectangle 197"/>
          <p:cNvSpPr>
            <a:spLocks noChangeArrowheads="1"/>
          </p:cNvSpPr>
          <p:nvPr/>
        </p:nvSpPr>
        <p:spPr bwMode="auto">
          <a:xfrm>
            <a:off x="5918200" y="4457289"/>
            <a:ext cx="1149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AD </a:t>
            </a:r>
            <a:r>
              <a:rPr lang="en-US" b="1" dirty="0">
                <a:solidFill>
                  <a:prstClr val="black"/>
                </a:solidFill>
                <a:latin typeface="Bookman Old Style" pitchFamily="18" charset="0"/>
                <a:sym typeface="Symbol" pitchFamily="18" charset="2"/>
              </a:rPr>
              <a:t>=</a:t>
            </a:r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 BE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99" name="Rectangle 198"/>
          <p:cNvSpPr>
            <a:spLocks noChangeArrowheads="1"/>
          </p:cNvSpPr>
          <p:nvPr/>
        </p:nvSpPr>
        <p:spPr bwMode="auto">
          <a:xfrm>
            <a:off x="7162800" y="4457566"/>
            <a:ext cx="9813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9933FF"/>
                </a:solidFill>
                <a:latin typeface="Bookman Old Style" pitchFamily="18" charset="0"/>
              </a:rPr>
              <a:t>[c.p.c.t]</a:t>
            </a:r>
            <a:endParaRPr lang="en-US" sz="1600" b="1" dirty="0">
              <a:solidFill>
                <a:srgbClr val="9933FF"/>
              </a:solidFill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5826067" y="999815"/>
            <a:ext cx="1552822" cy="27324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3845576" y="989729"/>
            <a:ext cx="1562883" cy="293409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3845576" y="992933"/>
            <a:ext cx="1535416" cy="302887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982094" y="2046050"/>
            <a:ext cx="673444" cy="250580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1854295" y="2046050"/>
            <a:ext cx="686980" cy="250580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 b="1">
              <a:solidFill>
                <a:prstClr val="white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3273870" y="1350369"/>
            <a:ext cx="642285" cy="24840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2465516" y="1350369"/>
            <a:ext cx="617224" cy="24840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4" name="Arc 93"/>
          <p:cNvSpPr/>
          <p:nvPr/>
        </p:nvSpPr>
        <p:spPr>
          <a:xfrm rot="19903146" flipH="1">
            <a:off x="7599771" y="2845976"/>
            <a:ext cx="514350" cy="484188"/>
          </a:xfrm>
          <a:prstGeom prst="arc">
            <a:avLst>
              <a:gd name="adj1" fmla="val 17641316"/>
              <a:gd name="adj2" fmla="val 20106105"/>
            </a:avLst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3" name="Arc 92"/>
          <p:cNvSpPr/>
          <p:nvPr/>
        </p:nvSpPr>
        <p:spPr>
          <a:xfrm rot="1495200">
            <a:off x="5947184" y="2861851"/>
            <a:ext cx="447675" cy="458788"/>
          </a:xfrm>
          <a:prstGeom prst="arc">
            <a:avLst>
              <a:gd name="adj1" fmla="val 17641316"/>
              <a:gd name="adj2" fmla="val 20249554"/>
            </a:avLst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5" name="Arc 84"/>
          <p:cNvSpPr/>
          <p:nvPr/>
        </p:nvSpPr>
        <p:spPr>
          <a:xfrm rot="19641789" flipH="1">
            <a:off x="7606121" y="2909476"/>
            <a:ext cx="292100" cy="319088"/>
          </a:xfrm>
          <a:prstGeom prst="arc">
            <a:avLst>
              <a:gd name="adj1" fmla="val 16158946"/>
              <a:gd name="adj2" fmla="val 2054845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4" name="Arc 83"/>
          <p:cNvSpPr/>
          <p:nvPr/>
        </p:nvSpPr>
        <p:spPr>
          <a:xfrm rot="1495200">
            <a:off x="6159909" y="2928526"/>
            <a:ext cx="223837" cy="280988"/>
          </a:xfrm>
          <a:prstGeom prst="arc">
            <a:avLst>
              <a:gd name="adj1" fmla="val 16200000"/>
              <a:gd name="adj2" fmla="val 2092882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618060" y="1410284"/>
            <a:ext cx="1038180" cy="330620"/>
          </a:xfrm>
          <a:prstGeom prst="rect">
            <a:avLst/>
          </a:prstGeom>
          <a:noFill/>
          <a:ln w="28575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6528209" y="3042826"/>
            <a:ext cx="0" cy="128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7490234" y="3042826"/>
            <a:ext cx="0" cy="128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44077" y="654628"/>
            <a:ext cx="72138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AB is a line segment and P is its mid-point. D and E are points on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44077" y="953078"/>
            <a:ext cx="81343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the same side of AB such that </a:t>
            </a:r>
            <a:r>
              <a:rPr lang="en-US" sz="1600" b="1" dirty="0">
                <a:solidFill>
                  <a:srgbClr val="0000FF"/>
                </a:solidFill>
                <a:latin typeface="Symbol" pitchFamily="18" charset="2"/>
              </a:rPr>
              <a:t>Ð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BAD = </a:t>
            </a:r>
            <a:r>
              <a:rPr lang="en-US" sz="1600" b="1" dirty="0">
                <a:solidFill>
                  <a:srgbClr val="0000FF"/>
                </a:solidFill>
                <a:latin typeface="Symbol" pitchFamily="18" charset="2"/>
              </a:rPr>
              <a:t>Ð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ABE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and </a:t>
            </a:r>
            <a:r>
              <a:rPr lang="en-US" sz="1600" b="1" dirty="0">
                <a:solidFill>
                  <a:srgbClr val="0000FF"/>
                </a:solidFill>
                <a:latin typeface="Symbol" pitchFamily="18" charset="2"/>
              </a:rPr>
              <a:t>Ð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EPA = </a:t>
            </a:r>
            <a:r>
              <a:rPr lang="en-US" sz="1600" b="1" dirty="0">
                <a:solidFill>
                  <a:srgbClr val="0000FF"/>
                </a:solidFill>
                <a:latin typeface="Symbol" pitchFamily="18" charset="2"/>
              </a:rPr>
              <a:t>Ð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DPB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4077" y="1288041"/>
            <a:ext cx="14093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Show that :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91877" y="1288041"/>
            <a:ext cx="196079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latin typeface="Bookman Old Style" pitchFamily="18" charset="0"/>
              </a:rPr>
              <a:t>i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)   </a:t>
            </a:r>
            <a:r>
              <a:rPr lang="en-US" sz="1600" b="1" dirty="0">
                <a:solidFill>
                  <a:srgbClr val="0000FF"/>
                </a:solidFill>
                <a:latin typeface="Symbol" pitchFamily="18" charset="2"/>
              </a:rPr>
              <a:t>D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DAP </a:t>
            </a:r>
            <a:r>
              <a:rPr lang="en-US" sz="1600" b="1" dirty="0">
                <a:solidFill>
                  <a:srgbClr val="0000FF"/>
                </a:solidFill>
                <a:latin typeface="Symbol" pitchFamily="18" charset="2"/>
              </a:rPr>
              <a:t>@ D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EBP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91877" y="1610303"/>
            <a:ext cx="175400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FF"/>
                </a:solidFill>
                <a:latin typeface="Bookman Old Style" pitchFamily="18" charset="0"/>
              </a:rPr>
              <a:t>(ii)   AD  =  BE.</a:t>
            </a:r>
            <a:endParaRPr lang="en-US" sz="1600">
              <a:solidFill>
                <a:srgbClr val="0000FF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6228171" y="1763301"/>
            <a:ext cx="1655763" cy="13398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6137684" y="1731551"/>
            <a:ext cx="1603375" cy="13716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6129746" y="3104739"/>
            <a:ext cx="174783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231346" y="1764889"/>
            <a:ext cx="762000" cy="1352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6993346" y="1731551"/>
            <a:ext cx="742950" cy="13827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5883684" y="3023776"/>
            <a:ext cx="331787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Bookman Old Style" pitchFamily="18" charset="0"/>
              </a:rPr>
              <a:t>A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6834596" y="3084101"/>
            <a:ext cx="261938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Bookman Old Style" pitchFamily="18" charset="0"/>
              </a:rPr>
              <a:t>P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7861709" y="3050764"/>
            <a:ext cx="24923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latin typeface="Bookman Old Style" pitchFamily="18" charset="0"/>
              </a:rPr>
              <a:t>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5924959" y="1548989"/>
            <a:ext cx="300037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Bookman Old Style" pitchFamily="18" charset="0"/>
              </a:rPr>
              <a:t>E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7707721" y="1552164"/>
            <a:ext cx="25876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Bookman Old Style" pitchFamily="18" charset="0"/>
              </a:rPr>
              <a:t>D</a:t>
            </a:r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 flipH="1">
            <a:off x="6137684" y="3106326"/>
            <a:ext cx="1768475" cy="0"/>
          </a:xfrm>
          <a:prstGeom prst="line">
            <a:avLst/>
          </a:prstGeom>
          <a:ln w="28575">
            <a:solidFill>
              <a:srgbClr val="C0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6950483" y="3069814"/>
            <a:ext cx="77788" cy="77788"/>
          </a:xfrm>
          <a:prstGeom prst="ellipse">
            <a:avLst/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6131334" y="3104739"/>
            <a:ext cx="849312" cy="0"/>
          </a:xfrm>
          <a:prstGeom prst="line">
            <a:avLst/>
          </a:prstGeom>
          <a:ln w="38100">
            <a:solidFill>
              <a:srgbClr val="FFC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6980646" y="3104739"/>
            <a:ext cx="9144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520271" y="3042826"/>
            <a:ext cx="0" cy="1285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7490234" y="3042826"/>
            <a:ext cx="0" cy="1285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Arc 87"/>
          <p:cNvSpPr/>
          <p:nvPr/>
        </p:nvSpPr>
        <p:spPr>
          <a:xfrm rot="20393591" flipH="1">
            <a:off x="6836184" y="2974564"/>
            <a:ext cx="242887" cy="234950"/>
          </a:xfrm>
          <a:prstGeom prst="arc">
            <a:avLst>
              <a:gd name="adj1" fmla="val 16200000"/>
              <a:gd name="adj2" fmla="val 2092882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9" name="Arc 88"/>
          <p:cNvSpPr/>
          <p:nvPr/>
        </p:nvSpPr>
        <p:spPr>
          <a:xfrm rot="20393591" flipH="1">
            <a:off x="6802846" y="2941226"/>
            <a:ext cx="279400" cy="258763"/>
          </a:xfrm>
          <a:prstGeom prst="arc">
            <a:avLst>
              <a:gd name="adj1" fmla="val 16200000"/>
              <a:gd name="adj2" fmla="val 2092882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0" name="Arc 89"/>
          <p:cNvSpPr/>
          <p:nvPr/>
        </p:nvSpPr>
        <p:spPr>
          <a:xfrm rot="395132">
            <a:off x="6956834" y="2985676"/>
            <a:ext cx="187325" cy="234950"/>
          </a:xfrm>
          <a:prstGeom prst="arc">
            <a:avLst>
              <a:gd name="adj1" fmla="val 16200000"/>
              <a:gd name="adj2" fmla="val 2092882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2" name="Arc 91"/>
          <p:cNvSpPr/>
          <p:nvPr/>
        </p:nvSpPr>
        <p:spPr>
          <a:xfrm rot="20947914">
            <a:off x="7007634" y="2950751"/>
            <a:ext cx="179387" cy="276225"/>
          </a:xfrm>
          <a:prstGeom prst="arc">
            <a:avLst>
              <a:gd name="adj1" fmla="val 16200000"/>
              <a:gd name="adj2" fmla="val 130455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>
            <a:off x="6231346" y="1760126"/>
            <a:ext cx="762000" cy="135255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6131334" y="3104739"/>
            <a:ext cx="849312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7007634" y="1731551"/>
            <a:ext cx="742950" cy="1382713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6994934" y="3104739"/>
            <a:ext cx="9144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6228171" y="1760126"/>
            <a:ext cx="763588" cy="1352550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H="1">
            <a:off x="6123396" y="3101564"/>
            <a:ext cx="889000" cy="0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H="1">
            <a:off x="7001284" y="1741076"/>
            <a:ext cx="741362" cy="1381125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H="1" flipV="1">
            <a:off x="7018746" y="3101564"/>
            <a:ext cx="868363" cy="3175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4658526" y="1438974"/>
            <a:ext cx="957249" cy="27324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4578350" y="1390650"/>
            <a:ext cx="10166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AP = BP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36" name="Rectangle 135"/>
          <p:cNvSpPr>
            <a:spLocks noChangeArrowheads="1"/>
          </p:cNvSpPr>
          <p:nvPr/>
        </p:nvSpPr>
        <p:spPr bwMode="auto">
          <a:xfrm>
            <a:off x="901463" y="1986397"/>
            <a:ext cx="1661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BAD = </a:t>
            </a:r>
            <a:r>
              <a:rPr lang="en-US" sz="1600" b="1" dirty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ABE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205" name="Arc 204"/>
          <p:cNvSpPr/>
          <p:nvPr/>
        </p:nvSpPr>
        <p:spPr>
          <a:xfrm rot="19903146" flipH="1">
            <a:off x="7602664" y="2837244"/>
            <a:ext cx="514350" cy="484188"/>
          </a:xfrm>
          <a:prstGeom prst="arc">
            <a:avLst>
              <a:gd name="adj1" fmla="val 17641316"/>
              <a:gd name="adj2" fmla="val 20106105"/>
            </a:avLst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06" name="Arc 205"/>
          <p:cNvSpPr/>
          <p:nvPr/>
        </p:nvSpPr>
        <p:spPr>
          <a:xfrm rot="1495200">
            <a:off x="5950077" y="2853119"/>
            <a:ext cx="447675" cy="458788"/>
          </a:xfrm>
          <a:prstGeom prst="arc">
            <a:avLst>
              <a:gd name="adj1" fmla="val 17641316"/>
              <a:gd name="adj2" fmla="val 20249554"/>
            </a:avLst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45" name="Rectangle 144"/>
          <p:cNvSpPr>
            <a:spLocks noChangeArrowheads="1"/>
          </p:cNvSpPr>
          <p:nvPr/>
        </p:nvSpPr>
        <p:spPr bwMode="auto">
          <a:xfrm>
            <a:off x="596663" y="2332908"/>
            <a:ext cx="126028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  </a:t>
            </a:r>
            <a:r>
              <a:rPr lang="en-US" sz="1600" b="1" dirty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PAD =</a:t>
            </a:r>
            <a:endParaRPr lang="en-US" sz="1600" b="1" dirty="0">
              <a:solidFill>
                <a:prstClr val="black"/>
              </a:solidFill>
            </a:endParaRPr>
          </a:p>
        </p:txBody>
      </p:sp>
      <p:cxnSp>
        <p:nvCxnSpPr>
          <p:cNvPr id="146" name="Straight Connector 145"/>
          <p:cNvCxnSpPr/>
          <p:nvPr/>
        </p:nvCxnSpPr>
        <p:spPr>
          <a:xfrm flipH="1">
            <a:off x="6131334" y="1736314"/>
            <a:ext cx="1609725" cy="1366837"/>
          </a:xfrm>
          <a:prstGeom prst="line">
            <a:avLst/>
          </a:prstGeom>
          <a:ln w="38100">
            <a:solidFill>
              <a:srgbClr val="C0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H="1" flipV="1">
            <a:off x="6123396" y="3102700"/>
            <a:ext cx="1771650" cy="0"/>
          </a:xfrm>
          <a:prstGeom prst="line">
            <a:avLst/>
          </a:prstGeom>
          <a:ln w="38100">
            <a:solidFill>
              <a:srgbClr val="C0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6143625" y="3099526"/>
            <a:ext cx="884238" cy="10319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H="1">
            <a:off x="6126571" y="1736314"/>
            <a:ext cx="1609725" cy="1366837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6220234" y="1753776"/>
            <a:ext cx="1654175" cy="1339850"/>
          </a:xfrm>
          <a:prstGeom prst="line">
            <a:avLst/>
          </a:prstGeom>
          <a:ln w="38100">
            <a:solidFill>
              <a:srgbClr val="C0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H="1" flipV="1">
            <a:off x="6128159" y="3107462"/>
            <a:ext cx="1771650" cy="0"/>
          </a:xfrm>
          <a:prstGeom prst="line">
            <a:avLst/>
          </a:prstGeom>
          <a:ln w="38100">
            <a:solidFill>
              <a:srgbClr val="C0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6220234" y="1763301"/>
            <a:ext cx="1654175" cy="1339850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6991759" y="3100769"/>
            <a:ext cx="884239" cy="5557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Rectangle 203"/>
          <p:cNvSpPr>
            <a:spLocks noChangeArrowheads="1"/>
          </p:cNvSpPr>
          <p:nvPr/>
        </p:nvSpPr>
        <p:spPr bwMode="auto">
          <a:xfrm>
            <a:off x="1922226" y="2332631"/>
            <a:ext cx="7729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PBE</a:t>
            </a:r>
            <a:endParaRPr lang="en-US" sz="1600" b="1" dirty="0">
              <a:solidFill>
                <a:prstClr val="black"/>
              </a:solidFill>
            </a:endParaRPr>
          </a:p>
        </p:txBody>
      </p:sp>
      <p:cxnSp>
        <p:nvCxnSpPr>
          <p:cNvPr id="135" name="Straight Connector 134"/>
          <p:cNvCxnSpPr/>
          <p:nvPr/>
        </p:nvCxnSpPr>
        <p:spPr>
          <a:xfrm>
            <a:off x="6228171" y="1752189"/>
            <a:ext cx="763588" cy="1352550"/>
          </a:xfrm>
          <a:prstGeom prst="line">
            <a:avLst/>
          </a:prstGeom>
          <a:ln w="38100">
            <a:solidFill>
              <a:srgbClr val="008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>
            <a:off x="7001284" y="1733139"/>
            <a:ext cx="741362" cy="13827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H="1">
            <a:off x="6143625" y="3113812"/>
            <a:ext cx="879475" cy="0"/>
          </a:xfrm>
          <a:prstGeom prst="line">
            <a:avLst/>
          </a:prstGeom>
          <a:ln w="38100">
            <a:solidFill>
              <a:srgbClr val="C0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7009221" y="1733139"/>
            <a:ext cx="741363" cy="1382712"/>
          </a:xfrm>
          <a:prstGeom prst="line">
            <a:avLst/>
          </a:prstGeom>
          <a:ln w="38100">
            <a:solidFill>
              <a:srgbClr val="C0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606313" y="3232584"/>
            <a:ext cx="9669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prstClr val="black"/>
                </a:solidFill>
                <a:latin typeface="Bookman Old Style" pitchFamily="18" charset="0"/>
              </a:rPr>
              <a:t>= </a:t>
            </a:r>
            <a:r>
              <a:rPr lang="en-US" sz="1600" b="1">
                <a:solidFill>
                  <a:prstClr val="black"/>
                </a:solidFill>
                <a:latin typeface="Symbol" pitchFamily="18" charset="2"/>
              </a:rPr>
              <a:t>Ð</a:t>
            </a:r>
            <a:r>
              <a:rPr lang="en-US" sz="1600" b="1">
                <a:solidFill>
                  <a:prstClr val="black"/>
                </a:solidFill>
                <a:latin typeface="Bookman Old Style" pitchFamily="18" charset="0"/>
              </a:rPr>
              <a:t>EPB</a:t>
            </a:r>
            <a:endParaRPr lang="en-US" sz="1600" b="1">
              <a:solidFill>
                <a:prstClr val="black"/>
              </a:solidFill>
            </a:endParaRPr>
          </a:p>
        </p:txBody>
      </p:sp>
      <p:cxnSp>
        <p:nvCxnSpPr>
          <p:cNvPr id="141" name="Straight Connector 140"/>
          <p:cNvCxnSpPr/>
          <p:nvPr/>
        </p:nvCxnSpPr>
        <p:spPr>
          <a:xfrm>
            <a:off x="6228171" y="1752189"/>
            <a:ext cx="763588" cy="1352550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7009221" y="1733139"/>
            <a:ext cx="741363" cy="1382712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 flipV="1">
            <a:off x="7013984" y="3107462"/>
            <a:ext cx="885825" cy="0"/>
          </a:xfrm>
          <a:prstGeom prst="line">
            <a:avLst/>
          </a:prstGeom>
          <a:ln w="38100">
            <a:solidFill>
              <a:srgbClr val="C0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6225790" y="1745045"/>
            <a:ext cx="763588" cy="1352550"/>
          </a:xfrm>
          <a:prstGeom prst="line">
            <a:avLst/>
          </a:prstGeom>
          <a:ln w="38100">
            <a:solidFill>
              <a:srgbClr val="C0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03100" y="2821347"/>
            <a:ext cx="0" cy="19732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5897251" y="4464206"/>
            <a:ext cx="1171575" cy="3446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3464718" y="228637"/>
            <a:ext cx="2214565" cy="390870"/>
            <a:chOff x="2890835" y="-5988"/>
            <a:chExt cx="2731373" cy="488588"/>
          </a:xfrm>
          <a:solidFill>
            <a:schemeClr val="tx2">
              <a:lumMod val="75000"/>
            </a:schemeClr>
          </a:solidFill>
        </p:grpSpPr>
        <p:sp>
          <p:nvSpPr>
            <p:cNvPr id="116" name="Rounded Rectangle 115"/>
            <p:cNvSpPr/>
            <p:nvPr/>
          </p:nvSpPr>
          <p:spPr>
            <a:xfrm>
              <a:off x="2890835" y="25400"/>
              <a:ext cx="2731373" cy="4572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052010" y="-5988"/>
              <a:ext cx="2343249" cy="461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Exercise 7.1-7</a:t>
              </a:r>
              <a:endParaRPr lang="en-US" b="1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51584" y="1660071"/>
            <a:ext cx="886968" cy="347472"/>
            <a:chOff x="63500" y="722312"/>
            <a:chExt cx="973343" cy="369332"/>
          </a:xfrm>
        </p:grpSpPr>
        <p:sp>
          <p:nvSpPr>
            <p:cNvPr id="124" name="Rectangle 123"/>
            <p:cNvSpPr/>
            <p:nvPr/>
          </p:nvSpPr>
          <p:spPr>
            <a:xfrm>
              <a:off x="103897" y="760609"/>
              <a:ext cx="875166" cy="31092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5" name="TextBox 124"/>
            <p:cNvSpPr txBox="1">
              <a:spLocks noChangeArrowheads="1"/>
            </p:cNvSpPr>
            <p:nvPr/>
          </p:nvSpPr>
          <p:spPr bwMode="auto">
            <a:xfrm>
              <a:off x="63500" y="722312"/>
              <a:ext cx="97334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Proof :</a:t>
              </a:r>
              <a:endParaRPr lang="en-US" sz="1600" b="1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819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6" dur="4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8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1000"/>
                            </p:stCondLst>
                            <p:childTnLst>
                              <p:par>
                                <p:cTn id="2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5" dur="4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7" dur="4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 nodeType="clickPar">
                      <p:stCondLst>
                        <p:cond delay="indefinite"/>
                      </p:stCondLst>
                      <p:childTnLst>
                        <p:par>
                          <p:cTn id="2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 nodeType="clickPar">
                      <p:stCondLst>
                        <p:cond delay="indefinite"/>
                      </p:stCondLst>
                      <p:childTnLst>
                        <p:par>
                          <p:cTn id="2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500"/>
                            </p:stCondLst>
                            <p:childTnLst>
                              <p:par>
                                <p:cTn id="2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 nodeType="clickPar">
                      <p:stCondLst>
                        <p:cond delay="indefinite"/>
                      </p:stCondLst>
                      <p:childTnLst>
                        <p:par>
                          <p:cTn id="2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 nodeType="clickPar">
                      <p:stCondLst>
                        <p:cond delay="indefinite"/>
                      </p:stCondLst>
                      <p:childTnLst>
                        <p:par>
                          <p:cTn id="3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 nodeType="clickPar">
                      <p:stCondLst>
                        <p:cond delay="indefinite"/>
                      </p:stCondLst>
                      <p:childTnLst>
                        <p:par>
                          <p:cTn id="3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3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 nodeType="clickPar">
                      <p:stCondLst>
                        <p:cond delay="indefinite"/>
                      </p:stCondLst>
                      <p:childTnLst>
                        <p:par>
                          <p:cTn id="4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 nodeType="clickPar">
                      <p:stCondLst>
                        <p:cond delay="indefinite"/>
                      </p:stCondLst>
                      <p:childTnLst>
                        <p:par>
                          <p:cTn id="4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500"/>
                            </p:stCondLst>
                            <p:childTnLst>
                              <p:par>
                                <p:cTn id="4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 nodeType="clickPar">
                      <p:stCondLst>
                        <p:cond delay="indefinite"/>
                      </p:stCondLst>
                      <p:childTnLst>
                        <p:par>
                          <p:cTn id="4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 nodeType="clickPar">
                      <p:stCondLst>
                        <p:cond delay="indefinite"/>
                      </p:stCondLst>
                      <p:childTnLst>
                        <p:par>
                          <p:cTn id="4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500"/>
                            </p:stCondLst>
                            <p:childTnLst>
                              <p:par>
                                <p:cTn id="4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500"/>
                            </p:stCondLst>
                            <p:childTnLst>
                              <p:par>
                                <p:cTn id="4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 nodeType="clickPar">
                      <p:stCondLst>
                        <p:cond delay="indefinite"/>
                      </p:stCondLst>
                      <p:childTnLst>
                        <p:par>
                          <p:cTn id="4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 nodeType="clickPar">
                      <p:stCondLst>
                        <p:cond delay="indefinite"/>
                      </p:stCondLst>
                      <p:childTnLst>
                        <p:par>
                          <p:cTn id="4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 nodeType="clickPar">
                      <p:stCondLst>
                        <p:cond delay="indefinite"/>
                      </p:stCondLst>
                      <p:childTnLst>
                        <p:par>
                          <p:cTn id="4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6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2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8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4" fill="hold">
                      <p:stCondLst>
                        <p:cond delay="indefinite"/>
                      </p:stCondLst>
                      <p:childTnLst>
                        <p:par>
                          <p:cTn id="5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 nodeType="clickPar">
                      <p:stCondLst>
                        <p:cond delay="indefinite"/>
                      </p:stCondLst>
                      <p:childTnLst>
                        <p:par>
                          <p:cTn id="5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8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4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7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 nodeType="clickPar">
                      <p:stCondLst>
                        <p:cond delay="indefinite"/>
                      </p:stCondLst>
                      <p:childTnLst>
                        <p:par>
                          <p:cTn id="5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6" presetID="2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 nodeType="clickPar">
                      <p:stCondLst>
                        <p:cond delay="indefinite"/>
                      </p:stCondLst>
                      <p:childTnLst>
                        <p:par>
                          <p:cTn id="5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4" fill="hold" nodeType="clickPar">
                      <p:stCondLst>
                        <p:cond delay="indefinite"/>
                      </p:stCondLst>
                      <p:childTnLst>
                        <p:par>
                          <p:cTn id="5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8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3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 nodeType="clickPar">
                      <p:stCondLst>
                        <p:cond delay="indefinite"/>
                      </p:stCondLst>
                      <p:childTnLst>
                        <p:par>
                          <p:cTn id="5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fill="hold" nodeType="clickPar">
                      <p:stCondLst>
                        <p:cond delay="indefinite"/>
                      </p:stCondLst>
                      <p:childTnLst>
                        <p:par>
                          <p:cTn id="5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0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3" fill="hold" nodeType="clickPar">
                      <p:stCondLst>
                        <p:cond delay="indefinite"/>
                      </p:stCondLst>
                      <p:childTnLst>
                        <p:par>
                          <p:cTn id="5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8" fill="hold" nodeType="clickPar">
                      <p:stCondLst>
                        <p:cond delay="indefinite"/>
                      </p:stCondLst>
                      <p:childTnLst>
                        <p:par>
                          <p:cTn id="5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8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1" fill="hold" nodeType="clickPar">
                      <p:stCondLst>
                        <p:cond delay="indefinite"/>
                      </p:stCondLst>
                      <p:childTnLst>
                        <p:par>
                          <p:cTn id="6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6" fill="hold" nodeType="clickPar">
                      <p:stCondLst>
                        <p:cond delay="indefinite"/>
                      </p:stCondLst>
                      <p:childTnLst>
                        <p:par>
                          <p:cTn id="6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1" fill="hold">
                      <p:stCondLst>
                        <p:cond delay="indefinite"/>
                      </p:stCondLst>
                      <p:childTnLst>
                        <p:par>
                          <p:cTn id="622" fill="hold">
                            <p:stCondLst>
                              <p:cond delay="0"/>
                            </p:stCondLst>
                            <p:childTnLst>
                              <p:par>
                                <p:cTn id="6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6" fill="hold" nodeType="clickPar">
                      <p:stCondLst>
                        <p:cond delay="indefinite"/>
                      </p:stCondLst>
                      <p:childTnLst>
                        <p:par>
                          <p:cTn id="6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1" fill="hold" nodeType="clickPar">
                      <p:stCondLst>
                        <p:cond delay="indefinite"/>
                      </p:stCondLst>
                      <p:childTnLst>
                        <p:par>
                          <p:cTn id="6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6" fill="hold" nodeType="clickPar">
                      <p:stCondLst>
                        <p:cond delay="indefinite"/>
                      </p:stCondLst>
                      <p:childTnLst>
                        <p:par>
                          <p:cTn id="6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0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1" fill="hold">
                      <p:stCondLst>
                        <p:cond delay="indefinite"/>
                      </p:stCondLst>
                      <p:childTnLst>
                        <p:par>
                          <p:cTn id="642" fill="hold">
                            <p:stCondLst>
                              <p:cond delay="0"/>
                            </p:stCondLst>
                            <p:childTnLst>
                              <p:par>
                                <p:cTn id="6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6" fill="hold" nodeType="clickPar">
                      <p:stCondLst>
                        <p:cond delay="indefinite"/>
                      </p:stCondLst>
                      <p:childTnLst>
                        <p:par>
                          <p:cTn id="6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1" fill="hold" nodeType="clickPar">
                      <p:stCondLst>
                        <p:cond delay="indefinite"/>
                      </p:stCondLst>
                      <p:childTnLst>
                        <p:par>
                          <p:cTn id="6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6" fill="hold" nodeType="clickPar">
                      <p:stCondLst>
                        <p:cond delay="indefinite"/>
                      </p:stCondLst>
                      <p:childTnLst>
                        <p:par>
                          <p:cTn id="6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1" fill="hold">
                      <p:stCondLst>
                        <p:cond delay="indefinite"/>
                      </p:stCondLst>
                      <p:childTnLst>
                        <p:par>
                          <p:cTn id="662" fill="hold">
                            <p:stCondLst>
                              <p:cond delay="0"/>
                            </p:stCondLst>
                            <p:childTnLst>
                              <p:par>
                                <p:cTn id="6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5" grpId="2" animBg="1"/>
      <p:bldP spid="221" grpId="0" animBg="1"/>
      <p:bldP spid="221" grpId="1" animBg="1"/>
      <p:bldP spid="221" grpId="2" animBg="1"/>
      <p:bldP spid="222" grpId="0" animBg="1"/>
      <p:bldP spid="222" grpId="1" animBg="1"/>
      <p:bldP spid="222" grpId="2" animBg="1"/>
      <p:bldP spid="6" grpId="0" animBg="1"/>
      <p:bldP spid="6" grpId="1" animBg="1"/>
      <p:bldP spid="6" grpId="2" animBg="1"/>
      <p:bldP spid="218" grpId="0" animBg="1"/>
      <p:bldP spid="218" grpId="1" animBg="1"/>
      <p:bldP spid="217" grpId="0" animBg="1"/>
      <p:bldP spid="217" grpId="1" animBg="1"/>
      <p:bldP spid="216" grpId="0" animBg="1"/>
      <p:bldP spid="216" grpId="1" animBg="1"/>
      <p:bldP spid="215" grpId="0" animBg="1"/>
      <p:bldP spid="215" grpId="1" animBg="1"/>
      <p:bldP spid="212" grpId="0" animBg="1"/>
      <p:bldP spid="212" grpId="1" animBg="1"/>
      <p:bldP spid="208" grpId="0" animBg="1"/>
      <p:bldP spid="208" grpId="1" animBg="1"/>
      <p:bldP spid="207" grpId="0" animBg="1"/>
      <p:bldP spid="207" grpId="1" animBg="1"/>
      <p:bldP spid="162" grpId="0"/>
      <p:bldP spid="36025" grpId="0"/>
      <p:bldP spid="179" grpId="0"/>
      <p:bldP spid="51" grpId="0"/>
      <p:bldP spid="163" grpId="0"/>
      <p:bldP spid="164" grpId="0"/>
      <p:bldP spid="175" grpId="0"/>
      <p:bldP spid="176" grpId="0"/>
      <p:bldP spid="177" grpId="0"/>
      <p:bldP spid="178" grpId="0"/>
      <p:bldP spid="181" grpId="0"/>
      <p:bldP spid="182" grpId="0"/>
      <p:bldP spid="183" grpId="0"/>
      <p:bldP spid="184" grpId="0"/>
      <p:bldP spid="186" grpId="0"/>
      <p:bldP spid="187" grpId="0"/>
      <p:bldP spid="191" grpId="0"/>
      <p:bldP spid="192" grpId="0"/>
      <p:bldP spid="194" grpId="0"/>
      <p:bldP spid="197" grpId="0"/>
      <p:bldP spid="198" grpId="0"/>
      <p:bldP spid="199" grpId="0"/>
      <p:bldP spid="94" grpId="0" animBg="1"/>
      <p:bldP spid="94" grpId="1" animBg="1"/>
      <p:bldP spid="94" grpId="2" animBg="1"/>
      <p:bldP spid="93" grpId="0" animBg="1"/>
      <p:bldP spid="93" grpId="1" animBg="1"/>
      <p:bldP spid="93" grpId="2" animBg="1"/>
      <p:bldP spid="85" grpId="0" animBg="1"/>
      <p:bldP spid="84" grpId="0" animBg="1"/>
      <p:bldP spid="2" grpId="0"/>
      <p:bldP spid="3" grpId="0"/>
      <p:bldP spid="5" grpId="0"/>
      <p:bldP spid="7" grpId="0"/>
      <p:bldP spid="9" grpId="0"/>
      <p:bldP spid="42" grpId="0"/>
      <p:bldP spid="43" grpId="0"/>
      <p:bldP spid="44" grpId="0"/>
      <p:bldP spid="45" grpId="0"/>
      <p:bldP spid="46" grpId="0"/>
      <p:bldP spid="88" grpId="0" animBg="1"/>
      <p:bldP spid="89" grpId="0" animBg="1"/>
      <p:bldP spid="90" grpId="0" animBg="1"/>
      <p:bldP spid="92" grpId="0" animBg="1"/>
      <p:bldP spid="79" grpId="0"/>
      <p:bldP spid="79" grpId="1"/>
      <p:bldP spid="136" grpId="0"/>
      <p:bldP spid="205" grpId="0" animBg="1"/>
      <p:bldP spid="205" grpId="1" animBg="1"/>
      <p:bldP spid="206" grpId="0" animBg="1"/>
      <p:bldP spid="206" grpId="1" animBg="1"/>
      <p:bldP spid="145" grpId="0"/>
      <p:bldP spid="204" grpId="0"/>
      <p:bldP spid="8" grpId="0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782687"/>
            <a:ext cx="80010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 </a:t>
            </a:r>
            <a:r>
              <a:rPr lang="en-US" sz="23900" b="1" dirty="0" smtClean="0">
                <a:solidFill>
                  <a:prstClr val="black"/>
                </a:solidFill>
                <a:latin typeface="Bookman Old Style" pitchFamily="18" charset="0"/>
              </a:rPr>
              <a:t>12</a:t>
            </a:r>
            <a:endParaRPr lang="en-US" sz="40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39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>
          <a:xfrm>
            <a:off x="6296026" y="2462211"/>
            <a:ext cx="1743075" cy="1301750"/>
          </a:xfrm>
          <a:custGeom>
            <a:avLst/>
            <a:gdLst>
              <a:gd name="connsiteX0" fmla="*/ 1743075 w 1743075"/>
              <a:gd name="connsiteY0" fmla="*/ 0 h 1301750"/>
              <a:gd name="connsiteX1" fmla="*/ 0 w 1743075"/>
              <a:gd name="connsiteY1" fmla="*/ 1298575 h 1301750"/>
              <a:gd name="connsiteX2" fmla="*/ 1736725 w 1743075"/>
              <a:gd name="connsiteY2" fmla="*/ 1301750 h 1301750"/>
              <a:gd name="connsiteX3" fmla="*/ 1743075 w 1743075"/>
              <a:gd name="connsiteY3" fmla="*/ 0 h 130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3075" h="1301750">
                <a:moveTo>
                  <a:pt x="1743075" y="0"/>
                </a:moveTo>
                <a:lnTo>
                  <a:pt x="0" y="1298575"/>
                </a:lnTo>
                <a:lnTo>
                  <a:pt x="1736725" y="1301750"/>
                </a:lnTo>
                <a:cubicBezTo>
                  <a:pt x="1738842" y="867833"/>
                  <a:pt x="1740958" y="433917"/>
                  <a:pt x="1743075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7183789" y="2439082"/>
            <a:ext cx="869950" cy="1320800"/>
          </a:xfrm>
          <a:custGeom>
            <a:avLst/>
            <a:gdLst>
              <a:gd name="connsiteX0" fmla="*/ 869950 w 869950"/>
              <a:gd name="connsiteY0" fmla="*/ 0 h 1320800"/>
              <a:gd name="connsiteX1" fmla="*/ 0 w 869950"/>
              <a:gd name="connsiteY1" fmla="*/ 666750 h 1320800"/>
              <a:gd name="connsiteX2" fmla="*/ 863600 w 869950"/>
              <a:gd name="connsiteY2" fmla="*/ 1320800 h 1320800"/>
              <a:gd name="connsiteX3" fmla="*/ 869950 w 869950"/>
              <a:gd name="connsiteY3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9950" h="1320800">
                <a:moveTo>
                  <a:pt x="869950" y="0"/>
                </a:moveTo>
                <a:lnTo>
                  <a:pt x="0" y="666750"/>
                </a:lnTo>
                <a:lnTo>
                  <a:pt x="863600" y="1320800"/>
                </a:lnTo>
                <a:cubicBezTo>
                  <a:pt x="865717" y="880533"/>
                  <a:pt x="867833" y="440267"/>
                  <a:pt x="86995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3" name="Freeform 192"/>
          <p:cNvSpPr/>
          <p:nvPr/>
        </p:nvSpPr>
        <p:spPr>
          <a:xfrm flipH="1">
            <a:off x="6295264" y="2443703"/>
            <a:ext cx="869950" cy="1334008"/>
          </a:xfrm>
          <a:custGeom>
            <a:avLst/>
            <a:gdLst>
              <a:gd name="connsiteX0" fmla="*/ 869950 w 869950"/>
              <a:gd name="connsiteY0" fmla="*/ 0 h 1320800"/>
              <a:gd name="connsiteX1" fmla="*/ 0 w 869950"/>
              <a:gd name="connsiteY1" fmla="*/ 666750 h 1320800"/>
              <a:gd name="connsiteX2" fmla="*/ 863600 w 869950"/>
              <a:gd name="connsiteY2" fmla="*/ 1320800 h 1320800"/>
              <a:gd name="connsiteX3" fmla="*/ 869950 w 869950"/>
              <a:gd name="connsiteY3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9950" h="1320800">
                <a:moveTo>
                  <a:pt x="869950" y="0"/>
                </a:moveTo>
                <a:lnTo>
                  <a:pt x="0" y="666750"/>
                </a:lnTo>
                <a:lnTo>
                  <a:pt x="863600" y="1320800"/>
                </a:lnTo>
                <a:cubicBezTo>
                  <a:pt x="865717" y="880533"/>
                  <a:pt x="867833" y="440267"/>
                  <a:pt x="869950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4" name="Pie 103"/>
          <p:cNvSpPr/>
          <p:nvPr/>
        </p:nvSpPr>
        <p:spPr>
          <a:xfrm rot="10800000">
            <a:off x="6937374" y="2884488"/>
            <a:ext cx="446088" cy="446086"/>
          </a:xfrm>
          <a:prstGeom prst="pie">
            <a:avLst>
              <a:gd name="adj1" fmla="val 19483740"/>
              <a:gd name="adj2" fmla="val 2386660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1" name="Pie 100"/>
          <p:cNvSpPr/>
          <p:nvPr/>
        </p:nvSpPr>
        <p:spPr>
          <a:xfrm>
            <a:off x="6978650" y="2903538"/>
            <a:ext cx="393700" cy="395287"/>
          </a:xfrm>
          <a:prstGeom prst="pie">
            <a:avLst>
              <a:gd name="adj1" fmla="val 19483740"/>
              <a:gd name="adj2" fmla="val 2386660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90" name="Rounded Rectangle 189"/>
          <p:cNvSpPr/>
          <p:nvPr/>
        </p:nvSpPr>
        <p:spPr>
          <a:xfrm>
            <a:off x="331493" y="1860169"/>
            <a:ext cx="2128633" cy="306246"/>
          </a:xfrm>
          <a:prstGeom prst="roundRect">
            <a:avLst/>
          </a:prstGeom>
          <a:noFill/>
          <a:ln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>
              <a:defRPr/>
            </a:pPr>
            <a:endParaRPr lang="en-IN">
              <a:solidFill>
                <a:prstClr val="white"/>
              </a:solidFill>
            </a:endParaRPr>
          </a:p>
        </p:txBody>
      </p:sp>
      <p:sp>
        <p:nvSpPr>
          <p:cNvPr id="191" name="Rounded Rectangle 190"/>
          <p:cNvSpPr/>
          <p:nvPr/>
        </p:nvSpPr>
        <p:spPr>
          <a:xfrm>
            <a:off x="340729" y="1493017"/>
            <a:ext cx="1417461" cy="282814"/>
          </a:xfrm>
          <a:prstGeom prst="roundRect">
            <a:avLst/>
          </a:prstGeom>
          <a:noFill/>
          <a:ln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>
              <a:defRPr/>
            </a:pPr>
            <a:endParaRPr lang="en-IN">
              <a:solidFill>
                <a:prstClr val="white"/>
              </a:solidFill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1524000" y="1222578"/>
            <a:ext cx="1204432" cy="269088"/>
          </a:xfrm>
          <a:prstGeom prst="roundRect">
            <a:avLst/>
          </a:prstGeom>
          <a:noFill/>
          <a:ln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>
              <a:defRPr/>
            </a:pPr>
            <a:endParaRPr lang="en-IN">
              <a:solidFill>
                <a:prstClr val="white"/>
              </a:solidFill>
            </a:endParaRPr>
          </a:p>
        </p:txBody>
      </p:sp>
      <p:sp>
        <p:nvSpPr>
          <p:cNvPr id="188" name="Rounded Rectangle 187"/>
          <p:cNvSpPr/>
          <p:nvPr/>
        </p:nvSpPr>
        <p:spPr>
          <a:xfrm>
            <a:off x="2276431" y="957865"/>
            <a:ext cx="6408915" cy="282814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>
              <a:defRPr/>
            </a:pPr>
            <a:endParaRPr lang="en-IN">
              <a:solidFill>
                <a:prstClr val="white"/>
              </a:solidFill>
            </a:endParaRPr>
          </a:p>
        </p:txBody>
      </p:sp>
      <p:sp>
        <p:nvSpPr>
          <p:cNvPr id="187" name="Rounded Rectangle 186"/>
          <p:cNvSpPr/>
          <p:nvPr/>
        </p:nvSpPr>
        <p:spPr>
          <a:xfrm>
            <a:off x="350970" y="960392"/>
            <a:ext cx="1889107" cy="282814"/>
          </a:xfrm>
          <a:prstGeom prst="roundRect">
            <a:avLst/>
          </a:prstGeom>
          <a:noFill/>
          <a:ln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>
              <a:defRPr/>
            </a:pPr>
            <a:endParaRPr lang="en-IN">
              <a:solidFill>
                <a:prstClr val="white"/>
              </a:solidFill>
            </a:endParaRPr>
          </a:p>
        </p:txBody>
      </p:sp>
      <p:sp>
        <p:nvSpPr>
          <p:cNvPr id="186" name="Rounded Rectangle 185"/>
          <p:cNvSpPr/>
          <p:nvPr/>
        </p:nvSpPr>
        <p:spPr>
          <a:xfrm>
            <a:off x="5166442" y="680118"/>
            <a:ext cx="2676114" cy="282814"/>
          </a:xfrm>
          <a:prstGeom prst="roundRect">
            <a:avLst/>
          </a:prstGeom>
          <a:noFill/>
          <a:ln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>
              <a:defRPr/>
            </a:pPr>
            <a:endParaRPr lang="en-IN">
              <a:solidFill>
                <a:prstClr val="white"/>
              </a:solidFill>
            </a:endParaRPr>
          </a:p>
        </p:txBody>
      </p:sp>
      <p:sp>
        <p:nvSpPr>
          <p:cNvPr id="185" name="Rounded Rectangle 184"/>
          <p:cNvSpPr/>
          <p:nvPr/>
        </p:nvSpPr>
        <p:spPr>
          <a:xfrm>
            <a:off x="350970" y="686468"/>
            <a:ext cx="4767057" cy="282814"/>
          </a:xfrm>
          <a:prstGeom prst="roundRect">
            <a:avLst/>
          </a:prstGeom>
          <a:noFill/>
          <a:ln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>
              <a:defRPr/>
            </a:pPr>
            <a:endParaRPr lang="en-IN">
              <a:solidFill>
                <a:prstClr val="white"/>
              </a:solidFill>
            </a:endParaRPr>
          </a:p>
        </p:txBody>
      </p:sp>
      <p:sp>
        <p:nvSpPr>
          <p:cNvPr id="115" name="Rectangle 114"/>
          <p:cNvSpPr>
            <a:spLocks noChangeArrowheads="1"/>
          </p:cNvSpPr>
          <p:nvPr/>
        </p:nvSpPr>
        <p:spPr bwMode="auto">
          <a:xfrm>
            <a:off x="2729596" y="3074080"/>
            <a:ext cx="29354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9933FF"/>
                </a:solidFill>
                <a:latin typeface="Bookman Old Style" pitchFamily="18" charset="0"/>
              </a:rPr>
              <a:t>[M </a:t>
            </a:r>
            <a:r>
              <a:rPr lang="en-US" sz="1600" b="1" dirty="0">
                <a:solidFill>
                  <a:srgbClr val="9933FF"/>
                </a:solidFill>
                <a:latin typeface="Bookman Old Style" pitchFamily="18" charset="0"/>
              </a:rPr>
              <a:t>is the mid-point of </a:t>
            </a:r>
            <a:r>
              <a:rPr lang="en-US" sz="1600" b="1" dirty="0" smtClean="0">
                <a:solidFill>
                  <a:srgbClr val="9933FF"/>
                </a:solidFill>
                <a:latin typeface="Bookman Old Style" pitchFamily="18" charset="0"/>
              </a:rPr>
              <a:t>AB]</a:t>
            </a:r>
            <a:endParaRPr lang="en-US" sz="1600" b="1" dirty="0">
              <a:solidFill>
                <a:srgbClr val="9933FF"/>
              </a:solidFill>
            </a:endParaRPr>
          </a:p>
        </p:txBody>
      </p:sp>
      <p:sp>
        <p:nvSpPr>
          <p:cNvPr id="119" name="Rectangle 118"/>
          <p:cNvSpPr>
            <a:spLocks noChangeArrowheads="1"/>
          </p:cNvSpPr>
          <p:nvPr/>
        </p:nvSpPr>
        <p:spPr bwMode="auto">
          <a:xfrm>
            <a:off x="2729596" y="3346450"/>
            <a:ext cx="30652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9933FF"/>
                </a:solidFill>
                <a:latin typeface="Bookman Old Style" pitchFamily="18" charset="0"/>
              </a:rPr>
              <a:t>[Vertically </a:t>
            </a:r>
            <a:r>
              <a:rPr lang="en-US" sz="1600" b="1" dirty="0">
                <a:solidFill>
                  <a:srgbClr val="9933FF"/>
                </a:solidFill>
                <a:latin typeface="Bookman Old Style" pitchFamily="18" charset="0"/>
              </a:rPr>
              <a:t>opposite </a:t>
            </a:r>
            <a:r>
              <a:rPr lang="en-US" sz="1600" b="1" dirty="0" smtClean="0">
                <a:solidFill>
                  <a:srgbClr val="9933FF"/>
                </a:solidFill>
                <a:latin typeface="Bookman Old Style" pitchFamily="18" charset="0"/>
              </a:rPr>
              <a:t>angles]</a:t>
            </a:r>
            <a:endParaRPr lang="en-US" sz="1600" b="1" dirty="0">
              <a:solidFill>
                <a:srgbClr val="9933FF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7815262" y="3594099"/>
            <a:ext cx="230188" cy="1714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820025" y="3596481"/>
            <a:ext cx="228600" cy="1714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7818437" y="3594100"/>
            <a:ext cx="228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818437" y="3594100"/>
            <a:ext cx="0" cy="1603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ounded Rectangle 131"/>
          <p:cNvSpPr/>
          <p:nvPr/>
        </p:nvSpPr>
        <p:spPr>
          <a:xfrm>
            <a:off x="742950" y="3983547"/>
            <a:ext cx="1743710" cy="312274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1524000" y="1232617"/>
            <a:ext cx="1180452" cy="26568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1737035" y="1862738"/>
            <a:ext cx="730083" cy="301109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780374" y="1862738"/>
            <a:ext cx="744758" cy="301109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9299" y="634844"/>
            <a:ext cx="9167813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    In 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right triangle ABC, right angled at C, M is the mid-point of 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Bookman Old Style"/>
              </a:rPr>
              <a:t>    hypotenuse AB. C is joined to M and produced to a point D </a:t>
            </a:r>
            <a:endParaRPr lang="en-US" b="1" dirty="0" smtClean="0">
              <a:solidFill>
                <a:srgbClr val="0000FF"/>
              </a:solidFill>
              <a:latin typeface="Bookman Old Style"/>
            </a:endParaRPr>
          </a:p>
          <a:p>
            <a:pPr>
              <a:defRPr/>
            </a:pP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    such 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that 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DM 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= CM. Point D is joined to point 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B. </a:t>
            </a:r>
            <a:endParaRPr lang="en-US" b="1" dirty="0">
              <a:solidFill>
                <a:srgbClr val="0000FF"/>
              </a:solidFill>
              <a:latin typeface="Bookman Old Style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Bookman Old Style"/>
              </a:rPr>
              <a:t>    Show that :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9314" y="1817007"/>
            <a:ext cx="6553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Bookman Old Style" pitchFamily="18" charset="0"/>
              </a:rPr>
              <a:t>i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)  </a:t>
            </a:r>
            <a:r>
              <a:rPr lang="en-US" b="1" dirty="0">
                <a:solidFill>
                  <a:srgbClr val="0000FF"/>
                </a:solidFill>
                <a:latin typeface="Symbol" pitchFamily="18" charset="2"/>
              </a:rPr>
              <a:t>D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AMC </a:t>
            </a:r>
            <a:r>
              <a:rPr lang="en-US" b="1" dirty="0">
                <a:solidFill>
                  <a:srgbClr val="0000FF"/>
                </a:solidFill>
                <a:latin typeface="Symbol" pitchFamily="18" charset="2"/>
              </a:rPr>
              <a:t>@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Symbol" pitchFamily="18" charset="2"/>
              </a:rPr>
              <a:t>D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BMD	(ii)  </a:t>
            </a:r>
            <a:r>
              <a:rPr lang="en-US" b="1" dirty="0">
                <a:solidFill>
                  <a:srgbClr val="0000FF"/>
                </a:solidFill>
                <a:latin typeface="Symbol" pitchFamily="18" charset="2"/>
              </a:rPr>
              <a:t>Ð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DBC is a right angle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9314" y="2337707"/>
            <a:ext cx="2362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(iii)  </a:t>
            </a:r>
            <a:r>
              <a:rPr lang="en-US" b="1" dirty="0">
                <a:solidFill>
                  <a:srgbClr val="0000FF"/>
                </a:solidFill>
                <a:latin typeface="Symbol" pitchFamily="18" charset="2"/>
              </a:rPr>
              <a:t>D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DBC </a:t>
            </a:r>
            <a:r>
              <a:rPr lang="en-US" b="1" dirty="0">
                <a:solidFill>
                  <a:srgbClr val="0000FF"/>
                </a:solidFill>
                <a:latin typeface="Symbol" pitchFamily="18" charset="2"/>
              </a:rPr>
              <a:t>@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Symbol" pitchFamily="18" charset="2"/>
              </a:rPr>
              <a:t>D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ACB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064102" y="2201182"/>
            <a:ext cx="2259012" cy="639762"/>
            <a:chOff x="152400" y="2266950"/>
            <a:chExt cx="2259210" cy="639680"/>
          </a:xfrm>
        </p:grpSpPr>
        <p:sp>
          <p:nvSpPr>
            <p:cNvPr id="37022" name="Rectangle 6"/>
            <p:cNvSpPr>
              <a:spLocks noChangeArrowheads="1"/>
            </p:cNvSpPr>
            <p:nvPr/>
          </p:nvSpPr>
          <p:spPr bwMode="auto">
            <a:xfrm>
              <a:off x="152400" y="2407466"/>
              <a:ext cx="55335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FF"/>
                  </a:solidFill>
                  <a:latin typeface="Bookman Old Style" pitchFamily="18" charset="0"/>
                </a:rPr>
                <a:t>(iv)</a:t>
              </a:r>
              <a:endParaRPr lang="en-US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37023" name="Rectangle 7"/>
            <p:cNvSpPr>
              <a:spLocks noChangeArrowheads="1"/>
            </p:cNvSpPr>
            <p:nvPr/>
          </p:nvSpPr>
          <p:spPr bwMode="auto">
            <a:xfrm>
              <a:off x="633423" y="2407466"/>
              <a:ext cx="7889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FF"/>
                  </a:solidFill>
                  <a:latin typeface="Bookman Old Style" pitchFamily="18" charset="0"/>
                </a:rPr>
                <a:t>CM =</a:t>
              </a:r>
              <a:endParaRPr lang="en-US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1414573" y="2592345"/>
              <a:ext cx="381033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025" name="Rectangle 10"/>
            <p:cNvSpPr>
              <a:spLocks noChangeArrowheads="1"/>
            </p:cNvSpPr>
            <p:nvPr/>
          </p:nvSpPr>
          <p:spPr bwMode="auto">
            <a:xfrm>
              <a:off x="1436952" y="2266950"/>
              <a:ext cx="336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FF"/>
                  </a:solidFill>
                  <a:latin typeface="Bookman Old Style" pitchFamily="18" charset="0"/>
                </a:rPr>
                <a:t>1</a:t>
              </a:r>
              <a:endParaRPr lang="en-US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37026" name="Rectangle 11"/>
            <p:cNvSpPr>
              <a:spLocks noChangeArrowheads="1"/>
            </p:cNvSpPr>
            <p:nvPr/>
          </p:nvSpPr>
          <p:spPr bwMode="auto">
            <a:xfrm>
              <a:off x="1436952" y="2537298"/>
              <a:ext cx="336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FF"/>
                  </a:solidFill>
                  <a:latin typeface="Bookman Old Style" pitchFamily="18" charset="0"/>
                </a:rPr>
                <a:t>2</a:t>
              </a:r>
              <a:endParaRPr lang="en-US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  <p:sp>
          <p:nvSpPr>
            <p:cNvPr id="37027" name="Rectangle 12"/>
            <p:cNvSpPr>
              <a:spLocks noChangeArrowheads="1"/>
            </p:cNvSpPr>
            <p:nvPr/>
          </p:nvSpPr>
          <p:spPr bwMode="auto">
            <a:xfrm>
              <a:off x="1814972" y="2407466"/>
              <a:ext cx="5966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FF"/>
                  </a:solidFill>
                  <a:latin typeface="Bookman Old Style" pitchFamily="18" charset="0"/>
                </a:rPr>
                <a:t>AB.</a:t>
              </a:r>
              <a:endParaRPr lang="en-US" dirty="0">
                <a:solidFill>
                  <a:srgbClr val="0000FF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16" name="Straight Connector 15"/>
          <p:cNvCxnSpPr/>
          <p:nvPr/>
        </p:nvCxnSpPr>
        <p:spPr>
          <a:xfrm>
            <a:off x="6294437" y="2443163"/>
            <a:ext cx="0" cy="13223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047037" y="2451100"/>
            <a:ext cx="0" cy="1314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286500" y="3760788"/>
            <a:ext cx="17605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296025" y="2451100"/>
            <a:ext cx="1751012" cy="13033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294437" y="2451100"/>
            <a:ext cx="1752600" cy="1314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7970837" y="2157413"/>
            <a:ext cx="3508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Bookman Old Style" pitchFamily="18" charset="0"/>
              </a:rPr>
              <a:t>A</a:t>
            </a:r>
            <a:endParaRPr lang="en-US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6019800" y="3651250"/>
            <a:ext cx="3508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Bookman Old Style" pitchFamily="18" charset="0"/>
              </a:rPr>
              <a:t>B</a:t>
            </a:r>
            <a:endParaRPr lang="en-US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7970837" y="3651250"/>
            <a:ext cx="355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C</a:t>
            </a:r>
            <a:endParaRPr lang="en-US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6019800" y="2157413"/>
            <a:ext cx="3635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D</a:t>
            </a:r>
            <a:endParaRPr lang="en-US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6978650" y="3097213"/>
            <a:ext cx="400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Bookman Old Style" pitchFamily="18" charset="0"/>
              </a:rPr>
              <a:t>M</a:t>
            </a:r>
            <a:endParaRPr lang="en-US">
              <a:solidFill>
                <a:srgbClr val="000000"/>
              </a:solidFill>
              <a:latin typeface="Bookman Old Style" pitchFamily="18" charset="0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 flipH="1">
            <a:off x="6294437" y="2452688"/>
            <a:ext cx="1751013" cy="1303337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100412" y="3035226"/>
            <a:ext cx="127475" cy="127475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6653406" y="1308196"/>
            <a:ext cx="1371633" cy="415636"/>
          </a:xfrm>
          <a:prstGeom prst="roundRect">
            <a:avLst/>
          </a:prstGeom>
          <a:noFill/>
          <a:ln w="38100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6681787" y="3384550"/>
            <a:ext cx="76200" cy="10001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537450" y="2751138"/>
            <a:ext cx="76200" cy="10001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0" name="Rounded Rectangle 99"/>
          <p:cNvSpPr/>
          <p:nvPr/>
        </p:nvSpPr>
        <p:spPr>
          <a:xfrm>
            <a:off x="6719571" y="1359877"/>
            <a:ext cx="1246939" cy="312274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6720114" y="1331232"/>
            <a:ext cx="12461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AM = BM</a:t>
            </a:r>
          </a:p>
        </p:txBody>
      </p:sp>
      <p:grpSp>
        <p:nvGrpSpPr>
          <p:cNvPr id="14" name="Group 49"/>
          <p:cNvGrpSpPr>
            <a:grpSpLocks/>
          </p:cNvGrpSpPr>
          <p:nvPr/>
        </p:nvGrpSpPr>
        <p:grpSpPr bwMode="auto">
          <a:xfrm>
            <a:off x="6689858" y="2736851"/>
            <a:ext cx="125413" cy="120650"/>
            <a:chOff x="6994922" y="1846759"/>
            <a:chExt cx="125864" cy="120956"/>
          </a:xfrm>
        </p:grpSpPr>
        <p:cxnSp>
          <p:nvCxnSpPr>
            <p:cNvPr id="47" name="Straight Connector 46"/>
            <p:cNvCxnSpPr/>
            <p:nvPr/>
          </p:nvCxnSpPr>
          <p:spPr>
            <a:xfrm flipH="1">
              <a:off x="6994922" y="1846759"/>
              <a:ext cx="82848" cy="87534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7037938" y="1880182"/>
              <a:ext cx="82848" cy="87533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" name="Group 50"/>
          <p:cNvGrpSpPr>
            <a:grpSpLocks/>
          </p:cNvGrpSpPr>
          <p:nvPr/>
        </p:nvGrpSpPr>
        <p:grpSpPr bwMode="auto">
          <a:xfrm>
            <a:off x="7462917" y="3316301"/>
            <a:ext cx="119063" cy="123825"/>
            <a:chOff x="6985364" y="1837210"/>
            <a:chExt cx="119491" cy="124147"/>
          </a:xfrm>
        </p:grpSpPr>
        <p:cxnSp>
          <p:nvCxnSpPr>
            <p:cNvPr id="52" name="Straight Connector 51"/>
            <p:cNvCxnSpPr/>
            <p:nvPr/>
          </p:nvCxnSpPr>
          <p:spPr>
            <a:xfrm flipH="1">
              <a:off x="6985364" y="1837210"/>
              <a:ext cx="82848" cy="8754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7022007" y="1873816"/>
              <a:ext cx="82848" cy="87541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11" name="Rectangle 110"/>
          <p:cNvSpPr>
            <a:spLocks noChangeArrowheads="1"/>
          </p:cNvSpPr>
          <p:nvPr/>
        </p:nvSpPr>
        <p:spPr bwMode="auto">
          <a:xfrm>
            <a:off x="1211262" y="2728005"/>
            <a:ext cx="2598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In </a:t>
            </a:r>
            <a:r>
              <a:rPr lang="en-US" b="1" dirty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AMC and </a:t>
            </a:r>
            <a:r>
              <a:rPr lang="en-US" b="1" dirty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BMD,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13" name="Rectangle 112"/>
          <p:cNvSpPr>
            <a:spLocks noChangeArrowheads="1"/>
          </p:cNvSpPr>
          <p:nvPr/>
        </p:nvSpPr>
        <p:spPr bwMode="auto">
          <a:xfrm>
            <a:off x="859064" y="3074080"/>
            <a:ext cx="12458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AM = BM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17" name="Rectangle 116"/>
          <p:cNvSpPr>
            <a:spLocks noChangeArrowheads="1"/>
          </p:cNvSpPr>
          <p:nvPr/>
        </p:nvSpPr>
        <p:spPr bwMode="auto">
          <a:xfrm>
            <a:off x="519339" y="3346450"/>
            <a:ext cx="19527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AMC = </a:t>
            </a:r>
            <a:r>
              <a:rPr lang="en-US" b="1" dirty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BMD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21" name="Rectangle 120"/>
          <p:cNvSpPr>
            <a:spLocks noChangeArrowheads="1"/>
          </p:cNvSpPr>
          <p:nvPr/>
        </p:nvSpPr>
        <p:spPr bwMode="auto">
          <a:xfrm>
            <a:off x="859064" y="3624818"/>
            <a:ext cx="12634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CM = MD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23" name="Rectangle 122"/>
          <p:cNvSpPr>
            <a:spLocks noChangeArrowheads="1"/>
          </p:cNvSpPr>
          <p:nvPr/>
        </p:nvSpPr>
        <p:spPr bwMode="auto">
          <a:xfrm>
            <a:off x="2729596" y="3624818"/>
            <a:ext cx="9220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9933FF"/>
                </a:solidFill>
                <a:latin typeface="Bookman Old Style" pitchFamily="18" charset="0"/>
              </a:rPr>
              <a:t>[Given</a:t>
            </a:r>
            <a:r>
              <a:rPr lang="en-US" sz="1600" b="1" dirty="0">
                <a:solidFill>
                  <a:srgbClr val="9933FF"/>
                </a:solidFill>
                <a:latin typeface="Bookman Old Style" pitchFamily="18" charset="0"/>
              </a:rPr>
              <a:t>]</a:t>
            </a:r>
            <a:endParaRPr lang="en-US" sz="1600" b="1" dirty="0">
              <a:solidFill>
                <a:srgbClr val="9933FF"/>
              </a:solidFill>
            </a:endParaRPr>
          </a:p>
        </p:txBody>
      </p:sp>
      <p:sp>
        <p:nvSpPr>
          <p:cNvPr id="128" name="Rectangle 127"/>
          <p:cNvSpPr>
            <a:spLocks noChangeArrowheads="1"/>
          </p:cNvSpPr>
          <p:nvPr/>
        </p:nvSpPr>
        <p:spPr bwMode="auto">
          <a:xfrm>
            <a:off x="228600" y="3955018"/>
            <a:ext cx="24653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</a:t>
            </a:r>
            <a:r>
              <a:rPr lang="en-US" b="1" dirty="0">
                <a:solidFill>
                  <a:srgbClr val="000000"/>
                </a:solidFill>
                <a:latin typeface="Symbol" pitchFamily="18" charset="2"/>
              </a:rPr>
              <a:t>     D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AMC </a:t>
            </a:r>
            <a:r>
              <a:rPr lang="en-US" b="1" dirty="0">
                <a:solidFill>
                  <a:srgbClr val="000000"/>
                </a:solidFill>
                <a:latin typeface="Symbol" pitchFamily="18" charset="2"/>
              </a:rPr>
              <a:t>@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BMD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2848432" y="3955018"/>
            <a:ext cx="17315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9933FF"/>
                </a:solidFill>
                <a:latin typeface="Bookman Old Style" pitchFamily="18" charset="0"/>
              </a:rPr>
              <a:t>[SAS criterion]</a:t>
            </a:r>
            <a:endParaRPr lang="en-US" sz="1600" b="1" dirty="0">
              <a:solidFill>
                <a:srgbClr val="9933FF"/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59661" y="4324350"/>
            <a:ext cx="1965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ACM = </a:t>
            </a:r>
            <a:r>
              <a:rPr lang="en-US" b="1" dirty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BDM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568414" y="4324627"/>
            <a:ext cx="7248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Bookman Old Style" pitchFamily="18" charset="0"/>
              </a:rPr>
              <a:t>…(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Bookman Old Style" pitchFamily="18" charset="0"/>
              </a:rPr>
              <a:t>)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647109" y="4324627"/>
            <a:ext cx="10518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9933FF"/>
                </a:solidFill>
                <a:latin typeface="Bookman Old Style" pitchFamily="18" charset="0"/>
              </a:rPr>
              <a:t>[c.p.c.t.]</a:t>
            </a:r>
            <a:endParaRPr lang="en-US" sz="1600" b="1" dirty="0">
              <a:solidFill>
                <a:srgbClr val="9933FF"/>
              </a:solidFill>
            </a:endParaRPr>
          </a:p>
        </p:txBody>
      </p:sp>
      <p:cxnSp>
        <p:nvCxnSpPr>
          <p:cNvPr id="137" name="Straight Connector 136"/>
          <p:cNvCxnSpPr/>
          <p:nvPr/>
        </p:nvCxnSpPr>
        <p:spPr>
          <a:xfrm>
            <a:off x="6281737" y="2444750"/>
            <a:ext cx="1752600" cy="131445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>
            <a:spLocks noChangeArrowheads="1"/>
          </p:cNvSpPr>
          <p:nvPr/>
        </p:nvSpPr>
        <p:spPr bwMode="auto">
          <a:xfrm>
            <a:off x="250890" y="4324350"/>
            <a:ext cx="3249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</a:t>
            </a:r>
            <a:endParaRPr lang="en-US" b="1" dirty="0">
              <a:solidFill>
                <a:srgbClr val="000000"/>
              </a:solidFill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3124200" y="209550"/>
            <a:ext cx="2214565" cy="457200"/>
            <a:chOff x="2890835" y="25400"/>
            <a:chExt cx="2731373" cy="457200"/>
          </a:xfrm>
          <a:solidFill>
            <a:schemeClr val="tx2">
              <a:lumMod val="75000"/>
            </a:schemeClr>
          </a:solidFill>
        </p:grpSpPr>
        <p:sp>
          <p:nvSpPr>
            <p:cNvPr id="72" name="Rounded Rectangle 71"/>
            <p:cNvSpPr/>
            <p:nvPr/>
          </p:nvSpPr>
          <p:spPr>
            <a:xfrm>
              <a:off x="2890835" y="25400"/>
              <a:ext cx="2731373" cy="4572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972271" y="40192"/>
              <a:ext cx="257852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Exercise 7.1-8</a:t>
              </a:r>
              <a:endParaRPr lang="en-US" sz="2000" b="1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245857" y="2688193"/>
            <a:ext cx="973343" cy="369332"/>
            <a:chOff x="63500" y="722312"/>
            <a:chExt cx="973343" cy="369332"/>
          </a:xfrm>
        </p:grpSpPr>
        <p:sp>
          <p:nvSpPr>
            <p:cNvPr id="76" name="Rectangle 75"/>
            <p:cNvSpPr/>
            <p:nvPr/>
          </p:nvSpPr>
          <p:spPr>
            <a:xfrm>
              <a:off x="103897" y="760609"/>
              <a:ext cx="875166" cy="31092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63500" y="722312"/>
              <a:ext cx="97334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Proof :</a:t>
              </a:r>
              <a:endParaRPr lang="en-US" b="1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208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00"/>
                            </p:stCondLst>
                            <p:childTnLst>
                              <p:par>
                                <p:cTn id="2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500"/>
                            </p:stCondLst>
                            <p:childTnLst>
                              <p:par>
                                <p:cTn id="2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2" dur="4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4" dur="4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 nodeType="clickPar">
                      <p:stCondLst>
                        <p:cond delay="indefinite"/>
                      </p:stCondLst>
                      <p:childTnLst>
                        <p:par>
                          <p:cTn id="2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 nodeType="clickPar">
                      <p:stCondLst>
                        <p:cond delay="indefinite"/>
                      </p:stCondLst>
                      <p:childTnLst>
                        <p:par>
                          <p:cTn id="2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 nodeType="clickPar">
                      <p:stCondLst>
                        <p:cond delay="indefinite"/>
                      </p:stCondLst>
                      <p:childTnLst>
                        <p:par>
                          <p:cTn id="2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 nodeType="clickPar">
                      <p:stCondLst>
                        <p:cond delay="indefinite"/>
                      </p:stCondLst>
                      <p:childTnLst>
                        <p:par>
                          <p:cTn id="2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 nodeType="clickPar">
                      <p:stCondLst>
                        <p:cond delay="indefinite"/>
                      </p:stCondLst>
                      <p:childTnLst>
                        <p:par>
                          <p:cTn id="2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 nodeType="clickPar">
                      <p:stCondLst>
                        <p:cond delay="indefinite"/>
                      </p:stCondLst>
                      <p:childTnLst>
                        <p:par>
                          <p:cTn id="3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 nodeType="clickPar">
                      <p:stCondLst>
                        <p:cond delay="indefinite"/>
                      </p:stCondLst>
                      <p:childTnLst>
                        <p:par>
                          <p:cTn id="3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 nodeType="clickPar">
                      <p:stCondLst>
                        <p:cond delay="indefinite"/>
                      </p:stCondLst>
                      <p:childTnLst>
                        <p:par>
                          <p:cTn id="3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7" grpId="0" animBg="1"/>
      <p:bldP spid="193" grpId="0" animBg="1"/>
      <p:bldP spid="104" grpId="0" animBg="1"/>
      <p:bldP spid="104" grpId="1" animBg="1"/>
      <p:bldP spid="101" grpId="0" animBg="1"/>
      <p:bldP spid="101" grpId="1" animBg="1"/>
      <p:bldP spid="190" grpId="0" animBg="1"/>
      <p:bldP spid="190" grpId="1" animBg="1"/>
      <p:bldP spid="191" grpId="0" animBg="1"/>
      <p:bldP spid="189" grpId="0" animBg="1"/>
      <p:bldP spid="189" grpId="1" animBg="1"/>
      <p:bldP spid="188" grpId="0"/>
      <p:bldP spid="188" grpId="1"/>
      <p:bldP spid="187" grpId="0" animBg="1"/>
      <p:bldP spid="187" grpId="1" animBg="1"/>
      <p:bldP spid="186" grpId="0" animBg="1"/>
      <p:bldP spid="186" grpId="1" animBg="1"/>
      <p:bldP spid="185" grpId="0" animBg="1"/>
      <p:bldP spid="185" grpId="1" animBg="1"/>
      <p:bldP spid="115" grpId="0"/>
      <p:bldP spid="119" grpId="0"/>
      <p:bldP spid="151" grpId="0" animBg="1"/>
      <p:bldP spid="151" grpId="1" animBg="1"/>
      <p:bldP spid="59" grpId="0" animBg="1"/>
      <p:bldP spid="59" grpId="1" animBg="1"/>
      <p:bldP spid="5" grpId="0"/>
      <p:bldP spid="6" grpId="0"/>
      <p:bldP spid="35" grpId="0"/>
      <p:bldP spid="36" grpId="0"/>
      <p:bldP spid="37" grpId="0"/>
      <p:bldP spid="38" grpId="0"/>
      <p:bldP spid="39" grpId="0"/>
      <p:bldP spid="67" grpId="0" animBg="1"/>
      <p:bldP spid="68" grpId="0"/>
      <p:bldP spid="68" grpId="1"/>
      <p:bldP spid="111" grpId="0"/>
      <p:bldP spid="113" grpId="0"/>
      <p:bldP spid="117" grpId="0"/>
      <p:bldP spid="121" grpId="0"/>
      <p:bldP spid="123" grpId="0"/>
      <p:bldP spid="128" grpId="0"/>
      <p:bldP spid="129" grpId="0"/>
      <p:bldP spid="21" grpId="0"/>
      <p:bldP spid="23" grpId="0"/>
      <p:bldP spid="25" grpId="0"/>
      <p:bldP spid="1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ounded Rectangle 127"/>
          <p:cNvSpPr/>
          <p:nvPr/>
        </p:nvSpPr>
        <p:spPr>
          <a:xfrm>
            <a:off x="292347" y="1861529"/>
            <a:ext cx="3069977" cy="306246"/>
          </a:xfrm>
          <a:prstGeom prst="roundRect">
            <a:avLst/>
          </a:prstGeom>
          <a:noFill/>
          <a:ln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>
              <a:defRPr/>
            </a:pPr>
            <a:endParaRPr lang="en-IN" b="1">
              <a:solidFill>
                <a:prstClr val="white"/>
              </a:solidFill>
            </a:endParaRP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1286060" y="4108450"/>
            <a:ext cx="15728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b="1" dirty="0" smtClean="0">
                <a:solidFill>
                  <a:srgbClr val="000000"/>
                </a:solidFill>
                <a:latin typeface="Bookman Old Style" pitchFamily="18" charset="0"/>
              </a:rPr>
              <a:t>DBC 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= 90º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 flipH="1">
            <a:off x="7710861" y="3990995"/>
            <a:ext cx="229177" cy="170657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141" name="Arc 140"/>
          <p:cNvSpPr/>
          <p:nvPr/>
        </p:nvSpPr>
        <p:spPr>
          <a:xfrm>
            <a:off x="5925261" y="3967977"/>
            <a:ext cx="530704" cy="388938"/>
          </a:xfrm>
          <a:prstGeom prst="arc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 rot="10800000">
            <a:off x="3168968" y="3449081"/>
            <a:ext cx="3841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9933FF"/>
                </a:solidFill>
                <a:sym typeface="Symbol" pitchFamily="18" charset="2"/>
              </a:rPr>
              <a:t></a:t>
            </a:r>
            <a:endParaRPr lang="en-US" b="1">
              <a:solidFill>
                <a:srgbClr val="9933FF"/>
              </a:solidFill>
            </a:endParaRPr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3046412" y="3028950"/>
            <a:ext cx="21852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9933FF"/>
                </a:solidFill>
                <a:latin typeface="Bookman Old Style" pitchFamily="18" charset="0"/>
              </a:rPr>
              <a:t>[co-interior angles]</a:t>
            </a:r>
            <a:endParaRPr lang="en-US" sz="1600" b="1" dirty="0">
              <a:solidFill>
                <a:srgbClr val="9933FF"/>
              </a:solidFill>
            </a:endParaRPr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3046412" y="3410465"/>
            <a:ext cx="180530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9933FF"/>
                </a:solidFill>
                <a:latin typeface="Bookman Old Style" pitchFamily="18" charset="0"/>
              </a:rPr>
              <a:t>[   </a:t>
            </a:r>
            <a:r>
              <a:rPr lang="en-US" sz="1600" b="1" dirty="0" smtClean="0">
                <a:solidFill>
                  <a:srgbClr val="9933FF"/>
                </a:solidFill>
                <a:latin typeface="Euclid Extra"/>
              </a:rPr>
              <a:t> </a:t>
            </a:r>
            <a:r>
              <a:rPr lang="en-US" sz="1600" b="1" dirty="0">
                <a:solidFill>
                  <a:srgbClr val="9933FF"/>
                </a:solidFill>
                <a:latin typeface="Symbol" pitchFamily="18" charset="2"/>
              </a:rPr>
              <a:t>Ð</a:t>
            </a:r>
            <a:r>
              <a:rPr lang="en-US" sz="1600" b="1" dirty="0">
                <a:solidFill>
                  <a:srgbClr val="9933FF"/>
                </a:solidFill>
                <a:latin typeface="Bookman Old Style" pitchFamily="18" charset="0"/>
              </a:rPr>
              <a:t>ACB = </a:t>
            </a:r>
            <a:r>
              <a:rPr lang="en-US" sz="1600" b="1" dirty="0" smtClean="0">
                <a:solidFill>
                  <a:srgbClr val="9933FF"/>
                </a:solidFill>
                <a:latin typeface="Bookman Old Style" pitchFamily="18" charset="0"/>
              </a:rPr>
              <a:t>90º]</a:t>
            </a:r>
            <a:endParaRPr lang="en-US" sz="1600" b="1" dirty="0">
              <a:solidFill>
                <a:srgbClr val="9933FF"/>
              </a:solidFill>
            </a:endParaRPr>
          </a:p>
        </p:txBody>
      </p:sp>
      <p:sp>
        <p:nvSpPr>
          <p:cNvPr id="37900" name="Rectangle 3"/>
          <p:cNvSpPr>
            <a:spLocks noChangeArrowheads="1"/>
          </p:cNvSpPr>
          <p:nvPr/>
        </p:nvSpPr>
        <p:spPr bwMode="auto">
          <a:xfrm>
            <a:off x="228600" y="1831296"/>
            <a:ext cx="32303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(ii)  </a:t>
            </a:r>
            <a:r>
              <a:rPr lang="en-US" b="1" dirty="0">
                <a:solidFill>
                  <a:srgbClr val="0000FF"/>
                </a:solidFill>
                <a:latin typeface="Symbol" pitchFamily="18" charset="2"/>
              </a:rPr>
              <a:t>Ð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DBC is a right angle</a:t>
            </a:r>
            <a:endParaRPr lang="en-US" b="1" dirty="0">
              <a:solidFill>
                <a:srgbClr val="0000F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896926" y="2556690"/>
            <a:ext cx="2363787" cy="1863169"/>
            <a:chOff x="6335713" y="1657350"/>
            <a:chExt cx="2363787" cy="1863169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8153400" y="3094037"/>
              <a:ext cx="0" cy="1603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153400" y="3094037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629400" y="1943100"/>
              <a:ext cx="0" cy="13223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8382000" y="1951037"/>
              <a:ext cx="0" cy="131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621463" y="3260725"/>
              <a:ext cx="176053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6630988" y="1951037"/>
              <a:ext cx="1751012" cy="13033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629400" y="1951037"/>
              <a:ext cx="1752600" cy="131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909" name="Rectangle 17"/>
            <p:cNvSpPr>
              <a:spLocks noChangeArrowheads="1"/>
            </p:cNvSpPr>
            <p:nvPr/>
          </p:nvSpPr>
          <p:spPr bwMode="auto">
            <a:xfrm>
              <a:off x="8305800" y="1657350"/>
              <a:ext cx="35083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Bookman Old Style" pitchFamily="18" charset="0"/>
                </a:rPr>
                <a:t>A</a:t>
              </a:r>
            </a:p>
          </p:txBody>
        </p:sp>
        <p:sp>
          <p:nvSpPr>
            <p:cNvPr id="37910" name="Rectangle 18"/>
            <p:cNvSpPr>
              <a:spLocks noChangeArrowheads="1"/>
            </p:cNvSpPr>
            <p:nvPr/>
          </p:nvSpPr>
          <p:spPr bwMode="auto">
            <a:xfrm>
              <a:off x="6335713" y="3151187"/>
              <a:ext cx="3561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Bookman Old Style" pitchFamily="18" charset="0"/>
                </a:rPr>
                <a:t>B</a:t>
              </a:r>
            </a:p>
          </p:txBody>
        </p:sp>
        <p:sp>
          <p:nvSpPr>
            <p:cNvPr id="37911" name="Rectangle 19"/>
            <p:cNvSpPr>
              <a:spLocks noChangeArrowheads="1"/>
            </p:cNvSpPr>
            <p:nvPr/>
          </p:nvSpPr>
          <p:spPr bwMode="auto">
            <a:xfrm>
              <a:off x="8343900" y="3144837"/>
              <a:ext cx="3556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Bookman Old Style" pitchFamily="18" charset="0"/>
                </a:rPr>
                <a:t>C</a:t>
              </a:r>
            </a:p>
          </p:txBody>
        </p:sp>
        <p:sp>
          <p:nvSpPr>
            <p:cNvPr id="37912" name="Rectangle 20"/>
            <p:cNvSpPr>
              <a:spLocks noChangeArrowheads="1"/>
            </p:cNvSpPr>
            <p:nvPr/>
          </p:nvSpPr>
          <p:spPr bwMode="auto">
            <a:xfrm>
              <a:off x="6354763" y="1657350"/>
              <a:ext cx="36901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Bookman Old Style" pitchFamily="18" charset="0"/>
                </a:rPr>
                <a:t>D</a:t>
              </a:r>
            </a:p>
          </p:txBody>
        </p:sp>
        <p:sp>
          <p:nvSpPr>
            <p:cNvPr id="37913" name="Rectangle 21"/>
            <p:cNvSpPr>
              <a:spLocks noChangeArrowheads="1"/>
            </p:cNvSpPr>
            <p:nvPr/>
          </p:nvSpPr>
          <p:spPr bwMode="auto">
            <a:xfrm>
              <a:off x="7313613" y="2597150"/>
              <a:ext cx="4000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Bookman Old Style" pitchFamily="18" charset="0"/>
                </a:rPr>
                <a:t>M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7016750" y="2884487"/>
              <a:ext cx="76200" cy="100013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872413" y="2251075"/>
              <a:ext cx="76200" cy="100012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916" name="Group 35"/>
            <p:cNvGrpSpPr>
              <a:grpSpLocks/>
            </p:cNvGrpSpPr>
            <p:nvPr/>
          </p:nvGrpSpPr>
          <p:grpSpPr bwMode="auto">
            <a:xfrm>
              <a:off x="7024706" y="2236773"/>
              <a:ext cx="107949" cy="112711"/>
              <a:chOff x="6994922" y="1846759"/>
              <a:chExt cx="108363" cy="113023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 flipH="1">
                <a:off x="6994922" y="1846759"/>
                <a:ext cx="82867" cy="87554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7020418" y="1872229"/>
                <a:ext cx="82867" cy="87553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917" name="Group 38"/>
            <p:cNvGrpSpPr>
              <a:grpSpLocks/>
            </p:cNvGrpSpPr>
            <p:nvPr/>
          </p:nvGrpSpPr>
          <p:grpSpPr bwMode="auto">
            <a:xfrm>
              <a:off x="7807347" y="2825743"/>
              <a:ext cx="110331" cy="110331"/>
              <a:chOff x="6994922" y="1846759"/>
              <a:chExt cx="110753" cy="110636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 flipH="1">
                <a:off x="6994922" y="1846759"/>
                <a:ext cx="82866" cy="87553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7022809" y="1869841"/>
                <a:ext cx="82866" cy="87554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918" name="Rectangle 46"/>
          <p:cNvSpPr>
            <a:spLocks noChangeArrowheads="1"/>
          </p:cNvSpPr>
          <p:nvPr/>
        </p:nvSpPr>
        <p:spPr bwMode="auto">
          <a:xfrm>
            <a:off x="3467100" y="1831296"/>
            <a:ext cx="2362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(iii)  </a:t>
            </a:r>
            <a:r>
              <a:rPr lang="en-US" b="1" dirty="0">
                <a:solidFill>
                  <a:srgbClr val="0000FF"/>
                </a:solidFill>
                <a:latin typeface="Symbol" pitchFamily="18" charset="2"/>
              </a:rPr>
              <a:t>D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DBC </a:t>
            </a:r>
            <a:r>
              <a:rPr lang="en-US" b="1" dirty="0">
                <a:solidFill>
                  <a:srgbClr val="0000FF"/>
                </a:solidFill>
                <a:latin typeface="Symbol" pitchFamily="18" charset="2"/>
              </a:rPr>
              <a:t>@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Symbol" pitchFamily="18" charset="2"/>
              </a:rPr>
              <a:t>D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ACB</a:t>
            </a:r>
          </a:p>
        </p:txBody>
      </p:sp>
      <p:grpSp>
        <p:nvGrpSpPr>
          <p:cNvPr id="37919" name="Group 47"/>
          <p:cNvGrpSpPr>
            <a:grpSpLocks/>
          </p:cNvGrpSpPr>
          <p:nvPr/>
        </p:nvGrpSpPr>
        <p:grpSpPr bwMode="auto">
          <a:xfrm>
            <a:off x="5770563" y="1664608"/>
            <a:ext cx="2259012" cy="639763"/>
            <a:chOff x="152400" y="2266950"/>
            <a:chExt cx="2259210" cy="639680"/>
          </a:xfrm>
        </p:grpSpPr>
        <p:sp>
          <p:nvSpPr>
            <p:cNvPr id="37990" name="Rectangle 48"/>
            <p:cNvSpPr>
              <a:spLocks noChangeArrowheads="1"/>
            </p:cNvSpPr>
            <p:nvPr/>
          </p:nvSpPr>
          <p:spPr bwMode="auto">
            <a:xfrm>
              <a:off x="152400" y="2407466"/>
              <a:ext cx="553406" cy="369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FF"/>
                  </a:solidFill>
                  <a:latin typeface="Bookman Old Style" pitchFamily="18" charset="0"/>
                </a:rPr>
                <a:t>(iv)</a:t>
              </a:r>
            </a:p>
          </p:txBody>
        </p:sp>
        <p:sp>
          <p:nvSpPr>
            <p:cNvPr id="37991" name="Rectangle 49"/>
            <p:cNvSpPr>
              <a:spLocks noChangeArrowheads="1"/>
            </p:cNvSpPr>
            <p:nvPr/>
          </p:nvSpPr>
          <p:spPr bwMode="auto">
            <a:xfrm>
              <a:off x="633423" y="2407466"/>
              <a:ext cx="7889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FF"/>
                  </a:solidFill>
                  <a:latin typeface="Bookman Old Style" pitchFamily="18" charset="0"/>
                </a:rPr>
                <a:t>CM =</a:t>
              </a:r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1414573" y="2592346"/>
              <a:ext cx="381033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993" name="Rectangle 51"/>
            <p:cNvSpPr>
              <a:spLocks noChangeArrowheads="1"/>
            </p:cNvSpPr>
            <p:nvPr/>
          </p:nvSpPr>
          <p:spPr bwMode="auto">
            <a:xfrm>
              <a:off x="1436952" y="2266950"/>
              <a:ext cx="336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FF"/>
                  </a:solidFill>
                  <a:latin typeface="Bookman Old Style" pitchFamily="18" charset="0"/>
                </a:rPr>
                <a:t>1</a:t>
              </a:r>
            </a:p>
          </p:txBody>
        </p:sp>
        <p:sp>
          <p:nvSpPr>
            <p:cNvPr id="37994" name="Rectangle 52"/>
            <p:cNvSpPr>
              <a:spLocks noChangeArrowheads="1"/>
            </p:cNvSpPr>
            <p:nvPr/>
          </p:nvSpPr>
          <p:spPr bwMode="auto">
            <a:xfrm>
              <a:off x="1436952" y="2537298"/>
              <a:ext cx="3369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FF"/>
                  </a:solidFill>
                  <a:latin typeface="Bookman Old Style" pitchFamily="18" charset="0"/>
                </a:rPr>
                <a:t>2</a:t>
              </a:r>
            </a:p>
          </p:txBody>
        </p:sp>
        <p:sp>
          <p:nvSpPr>
            <p:cNvPr id="37995" name="Rectangle 53"/>
            <p:cNvSpPr>
              <a:spLocks noChangeArrowheads="1"/>
            </p:cNvSpPr>
            <p:nvPr/>
          </p:nvSpPr>
          <p:spPr bwMode="auto">
            <a:xfrm>
              <a:off x="1814972" y="2407466"/>
              <a:ext cx="5966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FF"/>
                  </a:solidFill>
                  <a:latin typeface="Bookman Old Style" pitchFamily="18" charset="0"/>
                </a:rPr>
                <a:t>AB.</a:t>
              </a:r>
            </a:p>
          </p:txBody>
        </p:sp>
      </p:grp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1665469" y="2647950"/>
            <a:ext cx="11192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Bookman Old Style" pitchFamily="18" charset="0"/>
              </a:rPr>
              <a:t>BD </a:t>
            </a:r>
            <a:r>
              <a:rPr lang="en-US" b="1" dirty="0">
                <a:solidFill>
                  <a:srgbClr val="000000"/>
                </a:solidFill>
                <a:latin typeface="Symbol" pitchFamily="18" charset="2"/>
              </a:rPr>
              <a:t>||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 CA</a:t>
            </a: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6191911" y="4161653"/>
            <a:ext cx="1760538" cy="0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317500" y="3028950"/>
            <a:ext cx="27029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DBC + </a:t>
            </a:r>
            <a:r>
              <a:rPr lang="en-US" b="1" dirty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ACB = 180º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602834" y="3410465"/>
            <a:ext cx="2417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DBC + 90º = 180º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1285027" y="3714750"/>
            <a:ext cx="23952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b="1" dirty="0" smtClean="0">
                <a:solidFill>
                  <a:srgbClr val="000000"/>
                </a:solidFill>
                <a:latin typeface="Bookman Old Style" pitchFamily="18" charset="0"/>
              </a:rPr>
              <a:t>DBC 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= 180º </a:t>
            </a:r>
            <a:r>
              <a:rPr lang="en-US" b="1" dirty="0" smtClean="0">
                <a:solidFill>
                  <a:srgbClr val="000000"/>
                </a:solidFill>
                <a:latin typeface="Bookman Old Style" pitchFamily="18" charset="0"/>
              </a:rPr>
              <a:t>– 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90º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1867660" y="1525055"/>
            <a:ext cx="1784713" cy="297118"/>
          </a:xfrm>
          <a:prstGeom prst="roundRect">
            <a:avLst/>
          </a:prstGeom>
          <a:noFill/>
          <a:ln w="28575">
            <a:solidFill>
              <a:srgbClr val="FFFF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37955" name="Rectangle 102"/>
          <p:cNvSpPr>
            <a:spLocks noChangeArrowheads="1"/>
          </p:cNvSpPr>
          <p:nvPr/>
        </p:nvSpPr>
        <p:spPr bwMode="auto">
          <a:xfrm>
            <a:off x="1828800" y="1504044"/>
            <a:ext cx="18678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FF"/>
                </a:solidFill>
                <a:latin typeface="Symbol" pitchFamily="18" charset="2"/>
              </a:rPr>
              <a:t>D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AMC </a:t>
            </a:r>
            <a:r>
              <a:rPr lang="en-US" b="1" dirty="0" smtClean="0">
                <a:solidFill>
                  <a:srgbClr val="0000FF"/>
                </a:solidFill>
                <a:latin typeface="Symbol" pitchFamily="18" charset="2"/>
              </a:rPr>
              <a:t>@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Symbol" pitchFamily="18" charset="2"/>
              </a:rPr>
              <a:t>D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BMD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867400" y="3311308"/>
            <a:ext cx="3369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0000"/>
                </a:solidFill>
                <a:latin typeface="Bookman Old Style" pitchFamily="18" charset="0"/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0" name="Rectangle 129"/>
          <p:cNvSpPr>
            <a:spLocks noChangeArrowheads="1"/>
          </p:cNvSpPr>
          <p:nvPr/>
        </p:nvSpPr>
        <p:spPr bwMode="auto">
          <a:xfrm>
            <a:off x="1249984" y="2190750"/>
            <a:ext cx="1965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ACM = </a:t>
            </a:r>
            <a:r>
              <a:rPr lang="en-US" b="1" dirty="0">
                <a:solidFill>
                  <a:srgbClr val="000000"/>
                </a:solidFill>
                <a:latin typeface="Symbol" pitchFamily="18" charset="2"/>
              </a:rPr>
              <a:t>Ð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BDM</a:t>
            </a: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>
            <a:off x="6190613" y="2849682"/>
            <a:ext cx="0" cy="1320800"/>
          </a:xfrm>
          <a:prstGeom prst="line">
            <a:avLst/>
          </a:prstGeom>
          <a:ln w="38100">
            <a:solidFill>
              <a:srgbClr val="C0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7947976" y="2861490"/>
            <a:ext cx="0" cy="1314450"/>
          </a:xfrm>
          <a:prstGeom prst="line">
            <a:avLst/>
          </a:prstGeom>
          <a:ln w="38100">
            <a:solidFill>
              <a:srgbClr val="C0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-9299" y="666750"/>
            <a:ext cx="9167813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    In 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right triangle ABC, right angled at C, M is the mid-point of 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Bookman Old Style"/>
              </a:rPr>
              <a:t>    hypotenuse AB. C is joined to M and produced to a point D </a:t>
            </a:r>
            <a:endParaRPr lang="en-US" b="1" dirty="0" smtClean="0">
              <a:solidFill>
                <a:srgbClr val="0000FF"/>
              </a:solidFill>
              <a:latin typeface="Bookman Old Style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Bookman Old Style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   such 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that 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DM 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= CM. Point D is joined to point 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B.</a:t>
            </a:r>
            <a:endParaRPr lang="en-US" b="1" dirty="0">
              <a:solidFill>
                <a:srgbClr val="0000FF"/>
              </a:solidFill>
              <a:latin typeface="Bookman Old Style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Bookman Old Style"/>
              </a:rPr>
              <a:t>    Show that :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34" name="Rectangle 133"/>
          <p:cNvSpPr>
            <a:spLocks noChangeArrowheads="1"/>
          </p:cNvSpPr>
          <p:nvPr/>
        </p:nvSpPr>
        <p:spPr bwMode="auto">
          <a:xfrm>
            <a:off x="683362" y="2647950"/>
            <a:ext cx="383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38" name="Rectangle 137"/>
          <p:cNvSpPr>
            <a:spLocks noChangeArrowheads="1"/>
          </p:cNvSpPr>
          <p:nvPr/>
        </p:nvSpPr>
        <p:spPr bwMode="auto">
          <a:xfrm>
            <a:off x="683362" y="3714750"/>
            <a:ext cx="383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39" name="Rectangle 138"/>
          <p:cNvSpPr>
            <a:spLocks noChangeArrowheads="1"/>
          </p:cNvSpPr>
          <p:nvPr/>
        </p:nvSpPr>
        <p:spPr bwMode="auto">
          <a:xfrm>
            <a:off x="683362" y="4108450"/>
            <a:ext cx="383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Bookman Old Style" pitchFamily="18" charset="0"/>
                <a:sym typeface="Symbol" pitchFamily="18" charset="2"/>
              </a:rPr>
              <a:t>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3049341" y="2191027"/>
            <a:ext cx="7248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Bookman Old Style" pitchFamily="18" charset="0"/>
              </a:rPr>
              <a:t>…(</a:t>
            </a:r>
            <a:r>
              <a:rPr lang="en-US" b="1" dirty="0">
                <a:solidFill>
                  <a:srgbClr val="000000"/>
                </a:solidFill>
                <a:latin typeface="Bookman Old Style" pitchFamily="18" charset="0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Bookman Old Style" pitchFamily="18" charset="0"/>
              </a:rPr>
              <a:t>)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3901109" y="2191027"/>
            <a:ext cx="10518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9933FF"/>
                </a:solidFill>
                <a:latin typeface="Bookman Old Style" pitchFamily="18" charset="0"/>
              </a:rPr>
              <a:t>[c.p.c.t.]</a:t>
            </a:r>
            <a:endParaRPr lang="en-US" sz="1600" b="1" dirty="0">
              <a:solidFill>
                <a:srgbClr val="9933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83660" y="4098731"/>
            <a:ext cx="1518461" cy="3459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3204861" y="209550"/>
            <a:ext cx="2214565" cy="457200"/>
            <a:chOff x="2890835" y="25400"/>
            <a:chExt cx="2731373" cy="457200"/>
          </a:xfrm>
          <a:solidFill>
            <a:schemeClr val="tx2">
              <a:lumMod val="75000"/>
            </a:schemeClr>
          </a:solidFill>
        </p:grpSpPr>
        <p:sp>
          <p:nvSpPr>
            <p:cNvPr id="60" name="Rounded Rectangle 59"/>
            <p:cNvSpPr/>
            <p:nvPr/>
          </p:nvSpPr>
          <p:spPr>
            <a:xfrm>
              <a:off x="2890835" y="25400"/>
              <a:ext cx="2731373" cy="4572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972271" y="40192"/>
              <a:ext cx="257852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Exercise 7.1-8</a:t>
              </a:r>
              <a:endParaRPr lang="en-US" sz="2000" b="1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22057" y="2221561"/>
            <a:ext cx="973343" cy="369332"/>
            <a:chOff x="63500" y="722312"/>
            <a:chExt cx="973343" cy="369332"/>
          </a:xfrm>
        </p:grpSpPr>
        <p:sp>
          <p:nvSpPr>
            <p:cNvPr id="64" name="Rectangle 63"/>
            <p:cNvSpPr/>
            <p:nvPr/>
          </p:nvSpPr>
          <p:spPr>
            <a:xfrm>
              <a:off x="103897" y="760609"/>
              <a:ext cx="875166" cy="31092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TextBox 64"/>
            <p:cNvSpPr txBox="1">
              <a:spLocks noChangeArrowheads="1"/>
            </p:cNvSpPr>
            <p:nvPr/>
          </p:nvSpPr>
          <p:spPr bwMode="auto">
            <a:xfrm>
              <a:off x="63500" y="722312"/>
              <a:ext cx="97334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Proof :</a:t>
              </a:r>
              <a:endParaRPr lang="en-US" b="1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595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28" grpId="1" animBg="1"/>
      <p:bldP spid="86" grpId="0"/>
      <p:bldP spid="142" grpId="0" animBg="1"/>
      <p:bldP spid="142" grpId="1" animBg="1"/>
      <p:bldP spid="141" grpId="0" animBg="1"/>
      <p:bldP spid="141" grpId="1" animBg="1"/>
      <p:bldP spid="2" grpId="0"/>
      <p:bldP spid="76" grpId="0"/>
      <p:bldP spid="79" grpId="0"/>
      <p:bldP spid="58" grpId="0"/>
      <p:bldP spid="71" grpId="0"/>
      <p:bldP spid="78" grpId="0"/>
      <p:bldP spid="85" grpId="0"/>
      <p:bldP spid="100" grpId="0" animBg="1"/>
      <p:bldP spid="3" grpId="0"/>
      <p:bldP spid="3" grpId="1"/>
      <p:bldP spid="130" grpId="0"/>
      <p:bldP spid="134" grpId="0"/>
      <p:bldP spid="138" grpId="0"/>
      <p:bldP spid="139" grpId="0"/>
      <p:bldP spid="72" grpId="0"/>
      <p:bldP spid="77" grpId="0"/>
      <p:bldP spid="6" grpId="0" animBg="1"/>
    </p:bld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3610</TotalTime>
  <Words>799</Words>
  <Application>Microsoft Office PowerPoint</Application>
  <PresentationFormat>On-screen Show (16:9)</PresentationFormat>
  <Paragraphs>243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Agent Orange</vt:lpstr>
      <vt:lpstr>Arial</vt:lpstr>
      <vt:lpstr>Bookman Old Style</vt:lpstr>
      <vt:lpstr>Calibri</vt:lpstr>
      <vt:lpstr>Cambria Math</vt:lpstr>
      <vt:lpstr>Euclid Extra</vt:lpstr>
      <vt:lpstr>Symbol</vt:lpstr>
      <vt:lpstr>2_Office Theme</vt:lpstr>
      <vt:lpstr>3_Office Theme</vt:lpstr>
      <vt:lpstr>Office Theme</vt:lpstr>
      <vt:lpstr>7_Office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467</cp:revision>
  <dcterms:created xsi:type="dcterms:W3CDTF">2002-01-09T06:23:01Z</dcterms:created>
  <dcterms:modified xsi:type="dcterms:W3CDTF">2022-04-23T03:55:05Z</dcterms:modified>
</cp:coreProperties>
</file>