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2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3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836" r:id="rId2"/>
    <p:sldMasterId id="2147483842" r:id="rId3"/>
    <p:sldMasterId id="2147483855" r:id="rId4"/>
  </p:sldMasterIdLst>
  <p:notesMasterIdLst>
    <p:notesMasterId r:id="rId20"/>
  </p:notesMasterIdLst>
  <p:sldIdLst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000"/>
    <a:srgbClr val="00FFFF"/>
    <a:srgbClr val="FF7C80"/>
    <a:srgbClr val="800000"/>
    <a:srgbClr val="0000FF"/>
    <a:srgbClr val="66FFFF"/>
    <a:srgbClr val="FFCCFF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5" autoAdjust="0"/>
    <p:restoredTop sz="99756" autoAdjust="0"/>
  </p:normalViewPr>
  <p:slideViewPr>
    <p:cSldViewPr>
      <p:cViewPr varScale="1">
        <p:scale>
          <a:sx n="151" d="100"/>
          <a:sy n="151" d="100"/>
        </p:scale>
        <p:origin x="762" y="126"/>
      </p:cViewPr>
      <p:guideLst>
        <p:guide orient="horz" pos="1620"/>
        <p:guide pos="28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30EA9-51EB-48F2-9082-6FAF428F396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B7754-69D8-4E42-9660-CF67AAC0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CBA3-A854-4E94-AE77-F39D69E1A761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57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CBA3-A854-4E94-AE77-F39D69E1A761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57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54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051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324725" y="133350"/>
            <a:ext cx="1666875" cy="530225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1309"/>
            <a:ext cx="4038600" cy="254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1309"/>
            <a:ext cx="4038600" cy="254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FA7C4EA-4A7D-4AA1-A14B-2F0B4B1DAE94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8CEDE53-33CD-4E35-8E4A-6D11C3C5F4A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56054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324725" y="133350"/>
            <a:ext cx="1666875" cy="530225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961513A-0B25-4F49-A48F-1CF0D32627B2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85ED7F7-E49F-47D4-8E98-8AD40EAA5FA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6271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324725" y="133350"/>
            <a:ext cx="1666875" cy="530225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1F5850A-D53A-46F3-8D59-A5B157769E3A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7C436DD-4D96-4966-A7DC-4DFA5C1B55D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3228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7E528F8-C674-4605-84E4-F06B7D10DDEE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C87F5C3-06C0-4C5B-B31A-2B09E26B26F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57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39797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324725" y="133350"/>
            <a:ext cx="1666875" cy="530225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6"/>
            <a:ext cx="5486400" cy="42505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27EDB26-A179-4946-857B-DF3593497D8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4A09988-3F0A-44E5-8C24-EE27D9F6B86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1127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324725" y="133350"/>
            <a:ext cx="1666875" cy="530225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1163886-1E52-405A-BEFB-3CA09CD6115A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E50E241-7D62-4934-9235-794CF28D55B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6186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324725" y="133350"/>
            <a:ext cx="1666875" cy="530225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7"/>
            <a:ext cx="2057400" cy="329445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7"/>
            <a:ext cx="6019800" cy="329445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0601069-44F0-483F-BD31-DCCD2A9FC3A1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7C38F45-BCD8-4E2F-8060-79FD1D4103E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77064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46939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49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70484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318EF2F-694E-400B-AEE4-52C8F7CE4551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21BBE92-60BD-46A8-8AE1-547375B7427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437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7E528F8-C674-4605-84E4-F06B7D10DDEE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C87F5C3-06C0-4C5B-B31A-2B09E26B26F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57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388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3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992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738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44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371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552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201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26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145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481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503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8382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8353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317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539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6278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526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219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40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887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8135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2529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7956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6705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4148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8032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858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9038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7421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52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1390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8678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8083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2299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312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3785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373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2875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756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3944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88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9590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978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7908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8317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3517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1439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9853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7431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9137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9508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3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6105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440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2990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1160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3147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0729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928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58870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2556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4787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24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458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17020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8693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5809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7462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8859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8716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429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88574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56170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57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3087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223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6611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75785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444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4805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7701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3105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3786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076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93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6150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065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8023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olid-light-grey-background--1.jpeg (1600×1050)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05283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solid-light-grey-background--1.jpeg (1600×1050)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824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olid-light-grey-background--1.jpeg (1600×1050)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14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92717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" y="0"/>
            <a:ext cx="910742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0"/>
            <a:ext cx="914400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855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ppt background dark color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94"/>
            <a:ext cx="9155968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9169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318EF2F-694E-400B-AEE4-52C8F7CE4551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21BBE92-60BD-46A8-8AE1-547375B7427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8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324725" y="133350"/>
            <a:ext cx="1666875" cy="530225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9D73C1A-BCB9-4062-BEDA-B0F0E01F59B3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701F88E-E010-4EF7-94EE-CD529F847AF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13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4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image" Target="../media/image6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9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512337" y="252132"/>
            <a:ext cx="8648700" cy="4891368"/>
            <a:chOff x="495300" y="252132"/>
            <a:chExt cx="8648700" cy="4891368"/>
          </a:xfrm>
        </p:grpSpPr>
        <p:sp>
          <p:nvSpPr>
            <p:cNvPr id="5" name="Rectangle 4"/>
            <p:cNvSpPr/>
            <p:nvPr/>
          </p:nvSpPr>
          <p:spPr>
            <a:xfrm>
              <a:off x="5486400" y="2266950"/>
              <a:ext cx="3657600" cy="2876550"/>
            </a:xfrm>
            <a:prstGeom prst="rect">
              <a:avLst/>
            </a:prstGeom>
            <a:solidFill>
              <a:srgbClr val="C00000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</a:rPr>
                <a:t>TEACHER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543799" y="261657"/>
              <a:ext cx="1077445" cy="4050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prstClr val="white"/>
                  </a:solidFill>
                </a:rPr>
                <a:t>ROBOMATE LOGO</a:t>
              </a:r>
              <a:endParaRPr 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44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4" r:id="rId22"/>
    <p:sldLayoutId id="2147483765" r:id="rId23"/>
    <p:sldLayoutId id="2147483766" r:id="rId24"/>
    <p:sldLayoutId id="2147483767" r:id="rId25"/>
    <p:sldLayoutId id="2147483768" r:id="rId26"/>
    <p:sldLayoutId id="2147483769" r:id="rId27"/>
    <p:sldLayoutId id="2147483770" r:id="rId28"/>
    <p:sldLayoutId id="2147483771" r:id="rId29"/>
    <p:sldLayoutId id="2147483772" r:id="rId30"/>
    <p:sldLayoutId id="2147483773" r:id="rId31"/>
    <p:sldLayoutId id="2147483774" r:id="rId32"/>
    <p:sldLayoutId id="2147483775" r:id="rId33"/>
    <p:sldLayoutId id="2147483776" r:id="rId34"/>
    <p:sldLayoutId id="2147483777" r:id="rId35"/>
    <p:sldLayoutId id="2147483778" r:id="rId36"/>
    <p:sldLayoutId id="2147483779" r:id="rId37"/>
    <p:sldLayoutId id="2147483780" r:id="rId38"/>
    <p:sldLayoutId id="2147483781" r:id="rId39"/>
    <p:sldLayoutId id="2147483782" r:id="rId40"/>
    <p:sldLayoutId id="2147483783" r:id="rId41"/>
    <p:sldLayoutId id="2147483784" r:id="rId42"/>
    <p:sldLayoutId id="2147483785" r:id="rId43"/>
    <p:sldLayoutId id="2147483786" r:id="rId44"/>
    <p:sldLayoutId id="2147483787" r:id="rId45"/>
    <p:sldLayoutId id="2147483788" r:id="rId46"/>
    <p:sldLayoutId id="2147483789" r:id="rId47"/>
    <p:sldLayoutId id="2147483790" r:id="rId48"/>
    <p:sldLayoutId id="2147483791" r:id="rId49"/>
    <p:sldLayoutId id="2147483792" r:id="rId50"/>
    <p:sldLayoutId id="2147483793" r:id="rId51"/>
    <p:sldLayoutId id="2147483794" r:id="rId52"/>
    <p:sldLayoutId id="2147483795" r:id="rId53"/>
    <p:sldLayoutId id="2147483796" r:id="rId54"/>
    <p:sldLayoutId id="2147483797" r:id="rId55"/>
    <p:sldLayoutId id="2147483798" r:id="rId56"/>
    <p:sldLayoutId id="2147483799" r:id="rId57"/>
    <p:sldLayoutId id="2147483800" r:id="rId58"/>
    <p:sldLayoutId id="2147483801" r:id="rId59"/>
    <p:sldLayoutId id="2147483802" r:id="rId60"/>
    <p:sldLayoutId id="2147483803" r:id="rId61"/>
    <p:sldLayoutId id="2147483804" r:id="rId62"/>
    <p:sldLayoutId id="2147483805" r:id="rId63"/>
    <p:sldLayoutId id="2147483806" r:id="rId64"/>
    <p:sldLayoutId id="2147483807" r:id="rId65"/>
    <p:sldLayoutId id="2147483808" r:id="rId66"/>
    <p:sldLayoutId id="2147483809" r:id="rId67"/>
    <p:sldLayoutId id="2147483810" r:id="rId68"/>
    <p:sldLayoutId id="2147483811" r:id="rId69"/>
    <p:sldLayoutId id="2147483812" r:id="rId70"/>
    <p:sldLayoutId id="2147483813" r:id="rId71"/>
    <p:sldLayoutId id="2147483814" r:id="rId72"/>
    <p:sldLayoutId id="2147483815" r:id="rId73"/>
    <p:sldLayoutId id="2147483816" r:id="rId74"/>
    <p:sldLayoutId id="2147483817" r:id="rId75"/>
    <p:sldLayoutId id="2147483818" r:id="rId76"/>
    <p:sldLayoutId id="2147483819" r:id="rId77"/>
    <p:sldLayoutId id="2147483820" r:id="rId78"/>
    <p:sldLayoutId id="2147483821" r:id="rId79"/>
    <p:sldLayoutId id="2147483822" r:id="rId80"/>
    <p:sldLayoutId id="2147483823" r:id="rId81"/>
    <p:sldLayoutId id="2147483824" r:id="rId82"/>
    <p:sldLayoutId id="2147483825" r:id="rId83"/>
    <p:sldLayoutId id="2147483826" r:id="rId84"/>
    <p:sldLayoutId id="2147483827" r:id="rId85"/>
    <p:sldLayoutId id="2147483828" r:id="rId86"/>
    <p:sldLayoutId id="2147483829" r:id="rId87"/>
    <p:sldLayoutId id="2147483830" r:id="rId88"/>
    <p:sldLayoutId id="2147483831" r:id="rId89"/>
    <p:sldLayoutId id="2147483832" r:id="rId90"/>
    <p:sldLayoutId id="2147483833" r:id="rId9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2813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225" indent="-2270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027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758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491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223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4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6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8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6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9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25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59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olid-light-grey-background--1.jpeg (1600×1050)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23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ppt background dark colors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94"/>
            <a:ext cx="9155968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61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mage result for ppt background light color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148"/>
            <a:ext cx="9144000" cy="517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93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9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9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13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17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6506050" y="1819888"/>
            <a:ext cx="2148523" cy="1664753"/>
          </a:xfrm>
          <a:custGeom>
            <a:avLst/>
            <a:gdLst>
              <a:gd name="connsiteX0" fmla="*/ 2127250 w 2127250"/>
              <a:gd name="connsiteY0" fmla="*/ 1625600 h 1631950"/>
              <a:gd name="connsiteX1" fmla="*/ 1066800 w 2127250"/>
              <a:gd name="connsiteY1" fmla="*/ 0 h 1631950"/>
              <a:gd name="connsiteX2" fmla="*/ 0 w 2127250"/>
              <a:gd name="connsiteY2" fmla="*/ 1631950 h 1631950"/>
              <a:gd name="connsiteX3" fmla="*/ 2127250 w 2127250"/>
              <a:gd name="connsiteY3" fmla="*/ 162560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7250" h="1631950">
                <a:moveTo>
                  <a:pt x="2127250" y="1625600"/>
                </a:moveTo>
                <a:lnTo>
                  <a:pt x="1066800" y="0"/>
                </a:lnTo>
                <a:lnTo>
                  <a:pt x="0" y="1631950"/>
                </a:lnTo>
                <a:lnTo>
                  <a:pt x="2127250" y="162560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Freeform 157"/>
          <p:cNvSpPr/>
          <p:nvPr/>
        </p:nvSpPr>
        <p:spPr>
          <a:xfrm rot="3660000" flipH="1" flipV="1">
            <a:off x="6781755" y="2370806"/>
            <a:ext cx="1945455" cy="945956"/>
          </a:xfrm>
          <a:custGeom>
            <a:avLst/>
            <a:gdLst>
              <a:gd name="connsiteX0" fmla="*/ 0 w 2114550"/>
              <a:gd name="connsiteY0" fmla="*/ 927100 h 933450"/>
              <a:gd name="connsiteX1" fmla="*/ 2114550 w 2114550"/>
              <a:gd name="connsiteY1" fmla="*/ 933450 h 933450"/>
              <a:gd name="connsiteX2" fmla="*/ 1511300 w 2114550"/>
              <a:gd name="connsiteY2" fmla="*/ 0 h 933450"/>
              <a:gd name="connsiteX3" fmla="*/ 0 w 2114550"/>
              <a:gd name="connsiteY3" fmla="*/ 927100 h 933450"/>
              <a:gd name="connsiteX0" fmla="*/ 0 w 1818403"/>
              <a:gd name="connsiteY0" fmla="*/ 927100 h 927100"/>
              <a:gd name="connsiteX1" fmla="*/ 1818403 w 1818403"/>
              <a:gd name="connsiteY1" fmla="*/ 829191 h 927100"/>
              <a:gd name="connsiteX2" fmla="*/ 1511300 w 1818403"/>
              <a:gd name="connsiteY2" fmla="*/ 0 h 927100"/>
              <a:gd name="connsiteX3" fmla="*/ 0 w 1818403"/>
              <a:gd name="connsiteY3" fmla="*/ 927100 h 927100"/>
              <a:gd name="connsiteX0" fmla="*/ 0 w 1928466"/>
              <a:gd name="connsiteY0" fmla="*/ 927100 h 927100"/>
              <a:gd name="connsiteX1" fmla="*/ 1928466 w 1928466"/>
              <a:gd name="connsiteY1" fmla="*/ 797630 h 927100"/>
              <a:gd name="connsiteX2" fmla="*/ 1511300 w 1928466"/>
              <a:gd name="connsiteY2" fmla="*/ 0 h 927100"/>
              <a:gd name="connsiteX3" fmla="*/ 0 w 1928466"/>
              <a:gd name="connsiteY3" fmla="*/ 927100 h 927100"/>
              <a:gd name="connsiteX0" fmla="*/ 0 w 1935919"/>
              <a:gd name="connsiteY0" fmla="*/ 927100 h 927100"/>
              <a:gd name="connsiteX1" fmla="*/ 1935919 w 1935919"/>
              <a:gd name="connsiteY1" fmla="*/ 775174 h 927100"/>
              <a:gd name="connsiteX2" fmla="*/ 1511300 w 1935919"/>
              <a:gd name="connsiteY2" fmla="*/ 0 h 927100"/>
              <a:gd name="connsiteX3" fmla="*/ 0 w 1935919"/>
              <a:gd name="connsiteY3" fmla="*/ 927100 h 927100"/>
              <a:gd name="connsiteX0" fmla="*/ 0 w 1948082"/>
              <a:gd name="connsiteY0" fmla="*/ 927100 h 927100"/>
              <a:gd name="connsiteX1" fmla="*/ 1948082 w 1948082"/>
              <a:gd name="connsiteY1" fmla="*/ 792225 h 927100"/>
              <a:gd name="connsiteX2" fmla="*/ 1511300 w 1948082"/>
              <a:gd name="connsiteY2" fmla="*/ 0 h 927100"/>
              <a:gd name="connsiteX3" fmla="*/ 0 w 1948082"/>
              <a:gd name="connsiteY3" fmla="*/ 927100 h 927100"/>
              <a:gd name="connsiteX0" fmla="*/ 0 w 1964910"/>
              <a:gd name="connsiteY0" fmla="*/ 918136 h 918136"/>
              <a:gd name="connsiteX1" fmla="*/ 1964910 w 1964910"/>
              <a:gd name="connsiteY1" fmla="*/ 792225 h 918136"/>
              <a:gd name="connsiteX2" fmla="*/ 1528128 w 1964910"/>
              <a:gd name="connsiteY2" fmla="*/ 0 h 918136"/>
              <a:gd name="connsiteX3" fmla="*/ 0 w 1964910"/>
              <a:gd name="connsiteY3" fmla="*/ 918136 h 91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910" h="918136">
                <a:moveTo>
                  <a:pt x="0" y="918136"/>
                </a:moveTo>
                <a:lnTo>
                  <a:pt x="1964910" y="792225"/>
                </a:lnTo>
                <a:lnTo>
                  <a:pt x="1528128" y="0"/>
                </a:lnTo>
                <a:lnTo>
                  <a:pt x="0" y="91813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 rot="7320000" flipH="1">
            <a:off x="6394654" y="2456268"/>
            <a:ext cx="1960071" cy="801911"/>
          </a:xfrm>
          <a:custGeom>
            <a:avLst/>
            <a:gdLst>
              <a:gd name="connsiteX0" fmla="*/ 0 w 2114550"/>
              <a:gd name="connsiteY0" fmla="*/ 927100 h 933450"/>
              <a:gd name="connsiteX1" fmla="*/ 2114550 w 2114550"/>
              <a:gd name="connsiteY1" fmla="*/ 933450 h 933450"/>
              <a:gd name="connsiteX2" fmla="*/ 1511300 w 2114550"/>
              <a:gd name="connsiteY2" fmla="*/ 0 h 933450"/>
              <a:gd name="connsiteX3" fmla="*/ 0 w 2114550"/>
              <a:gd name="connsiteY3" fmla="*/ 927100 h 933450"/>
              <a:gd name="connsiteX0" fmla="*/ 0 w 2114550"/>
              <a:gd name="connsiteY0" fmla="*/ 803256 h 809606"/>
              <a:gd name="connsiteX1" fmla="*/ 2114550 w 2114550"/>
              <a:gd name="connsiteY1" fmla="*/ 809606 h 809606"/>
              <a:gd name="connsiteX2" fmla="*/ 1583669 w 2114550"/>
              <a:gd name="connsiteY2" fmla="*/ 0 h 809606"/>
              <a:gd name="connsiteX3" fmla="*/ 0 w 2114550"/>
              <a:gd name="connsiteY3" fmla="*/ 803256 h 809606"/>
              <a:gd name="connsiteX0" fmla="*/ 0 w 1945935"/>
              <a:gd name="connsiteY0" fmla="*/ 803256 h 803256"/>
              <a:gd name="connsiteX1" fmla="*/ 1945935 w 1945935"/>
              <a:gd name="connsiteY1" fmla="*/ 767890 h 803256"/>
              <a:gd name="connsiteX2" fmla="*/ 1583669 w 1945935"/>
              <a:gd name="connsiteY2" fmla="*/ 0 h 803256"/>
              <a:gd name="connsiteX3" fmla="*/ 0 w 1945935"/>
              <a:gd name="connsiteY3" fmla="*/ 803256 h 803256"/>
              <a:gd name="connsiteX0" fmla="*/ 0 w 1954351"/>
              <a:gd name="connsiteY0" fmla="*/ 786766 h 786766"/>
              <a:gd name="connsiteX1" fmla="*/ 1954351 w 1954351"/>
              <a:gd name="connsiteY1" fmla="*/ 767890 h 786766"/>
              <a:gd name="connsiteX2" fmla="*/ 1592085 w 1954351"/>
              <a:gd name="connsiteY2" fmla="*/ 0 h 786766"/>
              <a:gd name="connsiteX3" fmla="*/ 0 w 1954351"/>
              <a:gd name="connsiteY3" fmla="*/ 786766 h 786766"/>
              <a:gd name="connsiteX0" fmla="*/ 0 w 1960071"/>
              <a:gd name="connsiteY0" fmla="*/ 801911 h 801911"/>
              <a:gd name="connsiteX1" fmla="*/ 1960071 w 1960071"/>
              <a:gd name="connsiteY1" fmla="*/ 767890 h 801911"/>
              <a:gd name="connsiteX2" fmla="*/ 1597805 w 1960071"/>
              <a:gd name="connsiteY2" fmla="*/ 0 h 801911"/>
              <a:gd name="connsiteX3" fmla="*/ 0 w 1960071"/>
              <a:gd name="connsiteY3" fmla="*/ 801911 h 801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0071" h="801911">
                <a:moveTo>
                  <a:pt x="0" y="801911"/>
                </a:moveTo>
                <a:lnTo>
                  <a:pt x="1960071" y="767890"/>
                </a:lnTo>
                <a:lnTo>
                  <a:pt x="1597805" y="0"/>
                </a:lnTo>
                <a:lnTo>
                  <a:pt x="0" y="801911"/>
                </a:lnTo>
                <a:close/>
              </a:path>
            </a:pathLst>
          </a:cu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 rot="1862530">
            <a:off x="7123920" y="2487575"/>
            <a:ext cx="145816" cy="160610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 rot="9001723">
            <a:off x="7878441" y="2445176"/>
            <a:ext cx="145817" cy="158497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482702" y="1468652"/>
            <a:ext cx="3700305" cy="276466"/>
          </a:xfrm>
          <a:prstGeom prst="round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493807" y="1178354"/>
            <a:ext cx="5131501" cy="240516"/>
          </a:xfrm>
          <a:prstGeom prst="round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482702" y="845680"/>
            <a:ext cx="6955254" cy="299373"/>
          </a:xfrm>
          <a:prstGeom prst="round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800350" y="3054226"/>
            <a:ext cx="18982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[Common angle]</a:t>
            </a:r>
            <a:endParaRPr lang="en-US" sz="16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771084" y="3983211"/>
            <a:ext cx="1740509" cy="28683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81399" y="1667784"/>
            <a:ext cx="1514179" cy="554496"/>
          </a:xfrm>
          <a:prstGeom prst="round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024201" y="1897039"/>
            <a:ext cx="415510" cy="27367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403171" y="1909739"/>
            <a:ext cx="415510" cy="27367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4977774" y="866775"/>
            <a:ext cx="2465052" cy="252541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482702" y="1171575"/>
            <a:ext cx="5127593" cy="23790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 rot="1862530">
            <a:off x="7128491" y="2490532"/>
            <a:ext cx="138288" cy="15231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 rot="8941723">
            <a:off x="7871994" y="2445174"/>
            <a:ext cx="138288" cy="150313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52400" y="842837"/>
            <a:ext cx="742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  ABC 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is an isosceles triangle in which altitudes BE and CF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57200" y="1122237"/>
            <a:ext cx="6858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are drawn to sides AC and AB respectively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57200" y="1395287"/>
            <a:ext cx="4076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Show that altitudes are equal. 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594313" y="2266044"/>
            <a:ext cx="23871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ABE and </a:t>
            </a:r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ACF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87677" y="2613707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prstClr val="white"/>
                </a:solidFill>
                <a:latin typeface="Symbol"/>
              </a:rPr>
              <a:t> </a:t>
            </a:r>
            <a:r>
              <a:rPr lang="en-US" b="1" kern="0" dirty="0" smtClean="0">
                <a:solidFill>
                  <a:prstClr val="white"/>
                </a:solidFill>
                <a:latin typeface="Symbol"/>
              </a:rPr>
              <a:t>Ð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AFC</a:t>
            </a:r>
            <a:endParaRPr lang="en-US" b="1" kern="0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5964" y="2613707"/>
            <a:ext cx="86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AEB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508289" y="2613707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800350" y="2613707"/>
            <a:ext cx="15055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</a:t>
            </a: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Q Each 90º</a:t>
            </a: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</a:t>
            </a:r>
            <a:endParaRPr lang="en-US" sz="16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87677" y="3054226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prstClr val="white"/>
                </a:solidFill>
                <a:latin typeface="Symbol"/>
              </a:rPr>
              <a:t> </a:t>
            </a:r>
            <a:r>
              <a:rPr lang="en-US" b="1" kern="0" dirty="0" smtClean="0">
                <a:solidFill>
                  <a:prstClr val="white"/>
                </a:solidFill>
                <a:latin typeface="Symbol"/>
              </a:rPr>
              <a:t>Ð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b="1" kern="0" dirty="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49225" y="3054226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A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508289" y="3054226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681327" y="3494086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prstClr val="white"/>
                </a:solidFill>
                <a:latin typeface="Symbol"/>
              </a:rPr>
              <a:t> 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b="1" kern="0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60614" y="349408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b="1" kern="0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1498764" y="3494086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2800350" y="3519486"/>
            <a:ext cx="9380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</a:t>
            </a: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Given</a:t>
            </a: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</a:t>
            </a:r>
            <a:endParaRPr lang="en-US" sz="16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87677" y="3935412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prstClr val="white"/>
                </a:solidFill>
                <a:latin typeface="Symbol"/>
              </a:rPr>
              <a:t> 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ACF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41527" y="393541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prstClr val="white"/>
                </a:solidFill>
                <a:latin typeface="Symbol"/>
                <a:sym typeface="Symbol"/>
              </a:rPr>
              <a:t>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ABE</a:t>
            </a:r>
            <a:endParaRPr lang="en-US" b="1" kern="0" dirty="0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1498764" y="3935412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</a:t>
            </a:r>
            <a:endParaRPr lang="en-US" b="1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48400" y="1562100"/>
            <a:ext cx="2667000" cy="2046612"/>
            <a:chOff x="6248154" y="211931"/>
            <a:chExt cx="2667246" cy="2048776"/>
          </a:xfrm>
        </p:grpSpPr>
        <p:sp>
          <p:nvSpPr>
            <p:cNvPr id="74" name="Rectangle 73"/>
            <p:cNvSpPr/>
            <p:nvPr/>
          </p:nvSpPr>
          <p:spPr>
            <a:xfrm rot="1922530">
              <a:off x="7119599" y="1140349"/>
              <a:ext cx="143476" cy="1559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solidFill>
                  <a:prstClr val="white"/>
                </a:solidFill>
              </a:endParaRPr>
            </a:p>
          </p:txBody>
        </p:sp>
        <p:grpSp>
          <p:nvGrpSpPr>
            <p:cNvPr id="44160" name="Group 1"/>
            <p:cNvGrpSpPr>
              <a:grpSpLocks/>
            </p:cNvGrpSpPr>
            <p:nvPr/>
          </p:nvGrpSpPr>
          <p:grpSpPr bwMode="auto">
            <a:xfrm>
              <a:off x="6248154" y="211931"/>
              <a:ext cx="2667246" cy="2048776"/>
              <a:chOff x="6248154" y="211931"/>
              <a:chExt cx="2667246" cy="2048776"/>
            </a:xfrm>
          </p:grpSpPr>
          <p:sp>
            <p:nvSpPr>
              <p:cNvPr id="44162" name="Rectangle 64"/>
              <p:cNvSpPr>
                <a:spLocks noChangeArrowheads="1"/>
              </p:cNvSpPr>
              <p:nvPr/>
            </p:nvSpPr>
            <p:spPr bwMode="auto">
              <a:xfrm>
                <a:off x="7425792" y="211931"/>
                <a:ext cx="31451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163" name="Rectangle 65"/>
              <p:cNvSpPr>
                <a:spLocks noChangeArrowheads="1"/>
              </p:cNvSpPr>
              <p:nvPr/>
            </p:nvSpPr>
            <p:spPr bwMode="auto">
              <a:xfrm>
                <a:off x="8597684" y="1935956"/>
                <a:ext cx="31771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164" name="Rectangle 66"/>
              <p:cNvSpPr>
                <a:spLocks noChangeArrowheads="1"/>
              </p:cNvSpPr>
              <p:nvPr/>
            </p:nvSpPr>
            <p:spPr bwMode="auto">
              <a:xfrm>
                <a:off x="6248154" y="1952605"/>
                <a:ext cx="317745" cy="308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165" name="Rectangle 67"/>
              <p:cNvSpPr>
                <a:spLocks noChangeArrowheads="1"/>
              </p:cNvSpPr>
              <p:nvPr/>
            </p:nvSpPr>
            <p:spPr bwMode="auto">
              <a:xfrm>
                <a:off x="8046504" y="1039344"/>
                <a:ext cx="31451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E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7577015" y="472556"/>
                <a:ext cx="1078011" cy="16479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6502177" y="475735"/>
                <a:ext cx="1076424" cy="166069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6510116" y="2125302"/>
                <a:ext cx="2148085" cy="794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6502177" y="1195632"/>
                <a:ext cx="1546368" cy="93761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081669" y="1249664"/>
                <a:ext cx="1574945" cy="87246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171" name="Rectangle 74"/>
              <p:cNvSpPr>
                <a:spLocks noChangeArrowheads="1"/>
              </p:cNvSpPr>
              <p:nvPr/>
            </p:nvSpPr>
            <p:spPr bwMode="auto">
              <a:xfrm>
                <a:off x="6797522" y="1059656"/>
                <a:ext cx="30649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F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6" name="Rectangle 75"/>
            <p:cNvSpPr/>
            <p:nvPr/>
          </p:nvSpPr>
          <p:spPr>
            <a:xfrm rot="8881723">
              <a:off x="7876356" y="1093225"/>
              <a:ext cx="141426" cy="153873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solidFill>
                  <a:prstClr val="white"/>
                </a:solidFill>
              </a:endParaRPr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7581900" y="1831456"/>
            <a:ext cx="1077912" cy="164623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6502400" y="1807209"/>
            <a:ext cx="1076325" cy="1658937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6515100" y="2552700"/>
            <a:ext cx="1546225" cy="93662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6510338" y="2552700"/>
            <a:ext cx="1546225" cy="93662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078663" y="2609850"/>
            <a:ext cx="1576387" cy="873125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968465" y="1628775"/>
            <a:ext cx="1535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To prove 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     BE = CF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7061200" y="2598737"/>
            <a:ext cx="1576387" cy="87312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2800350" y="3935412"/>
            <a:ext cx="17427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[AAS criterion]</a:t>
            </a:r>
            <a:endParaRPr lang="en-US" sz="16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304800" y="3935412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b="1" dirty="0">
              <a:solidFill>
                <a:prstClr val="white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32561" y="1892296"/>
            <a:ext cx="658303" cy="381000"/>
            <a:chOff x="87483" y="1431925"/>
            <a:chExt cx="658303" cy="381000"/>
          </a:xfrm>
        </p:grpSpPr>
        <p:sp>
          <p:nvSpPr>
            <p:cNvPr id="63" name="Teardrop 62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688238" y="3935412"/>
            <a:ext cx="1878206" cy="3698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3277870" y="14478"/>
            <a:ext cx="2266776" cy="414593"/>
            <a:chOff x="2890835" y="25400"/>
            <a:chExt cx="2731373" cy="457200"/>
          </a:xfrm>
          <a:solidFill>
            <a:schemeClr val="bg2">
              <a:lumMod val="75000"/>
            </a:schemeClr>
          </a:solidFill>
        </p:grpSpPr>
        <p:sp>
          <p:nvSpPr>
            <p:cNvPr id="77" name="Rounded Rectangle 76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42046" y="40193"/>
              <a:ext cx="2606052" cy="407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FFFF00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sz="1800" dirty="0">
                  <a:solidFill>
                    <a:prstClr val="black"/>
                  </a:solidFill>
                </a:rPr>
                <a:t>Exercise </a:t>
              </a:r>
              <a:r>
                <a:rPr lang="en-US" sz="1800" dirty="0" smtClean="0">
                  <a:solidFill>
                    <a:prstClr val="black"/>
                  </a:solidFill>
                </a:rPr>
                <a:t>7.2-Q.3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942975" y="4495800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BE = CF</a:t>
            </a:r>
            <a:endParaRPr lang="en-US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2668" y="4453951"/>
            <a:ext cx="1181836" cy="40016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2800350" y="4471571"/>
            <a:ext cx="1051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[</a:t>
            </a: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c.p.c.t.</a:t>
            </a: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]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04800" y="4450318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32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7" dur="4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9" dur="4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000"/>
                            </p:stCondLst>
                            <p:childTnLst>
                              <p:par>
                                <p:cTn id="2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000"/>
                            </p:stCondLst>
                            <p:childTnLst>
                              <p:par>
                                <p:cTn id="3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58" grpId="0" animBg="1"/>
      <p:bldP spid="5" grpId="0" animBg="1"/>
      <p:bldP spid="148" grpId="0" animBg="1"/>
      <p:bldP spid="148" grpId="1" animBg="1"/>
      <p:bldP spid="148" grpId="2" animBg="1"/>
      <p:bldP spid="154" grpId="0" animBg="1"/>
      <p:bldP spid="154" grpId="1" animBg="1"/>
      <p:bldP spid="154" grpId="2" animBg="1"/>
      <p:bldP spid="52" grpId="0"/>
      <p:bldP spid="170" grpId="0" animBg="1"/>
      <p:bldP spid="19" grpId="0" animBg="1"/>
      <p:bldP spid="114" grpId="0" animBg="1"/>
      <p:bldP spid="114" grpId="1" animBg="1"/>
      <p:bldP spid="114" grpId="2" animBg="1"/>
      <p:bldP spid="105" grpId="0" animBg="1"/>
      <p:bldP spid="105" grpId="1" animBg="1"/>
      <p:bldP spid="105" grpId="2" animBg="1"/>
      <p:bldP spid="97" grpId="0" animBg="1"/>
      <p:bldP spid="97" grpId="1" animBg="1"/>
      <p:bldP spid="102" grpId="0" animBg="1"/>
      <p:bldP spid="102" grpId="1" animBg="1"/>
      <p:bldP spid="29" grpId="0"/>
      <p:bldP spid="30" grpId="0"/>
      <p:bldP spid="31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8" grpId="0"/>
      <p:bldP spid="59" grpId="0"/>
      <p:bldP spid="60" grpId="0"/>
      <p:bldP spid="27" grpId="0"/>
      <p:bldP spid="27" grpId="1"/>
      <p:bldP spid="161" grpId="0"/>
      <p:bldP spid="174" grpId="0"/>
      <p:bldP spid="3" grpId="0" animBg="1"/>
      <p:bldP spid="79" grpId="0"/>
      <p:bldP spid="4" grpId="0" animBg="1"/>
      <p:bldP spid="80" grpId="0"/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42344" y="3071483"/>
            <a:ext cx="22770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00070"/>
                </a:solidFill>
                <a:latin typeface="Bookman Old Style" pitchFamily="18" charset="0"/>
              </a:rPr>
              <a:t>[</a:t>
            </a:r>
            <a:r>
              <a:rPr lang="en-US" b="1" dirty="0">
                <a:solidFill>
                  <a:srgbClr val="700070"/>
                </a:solidFill>
                <a:latin typeface="Bookman Old Style" pitchFamily="18" charset="0"/>
                <a:sym typeface="Symbol" pitchFamily="18" charset="2"/>
              </a:rPr>
              <a:t>R.H.S. </a:t>
            </a:r>
            <a:r>
              <a:rPr lang="en-US" b="1" dirty="0" smtClean="0">
                <a:solidFill>
                  <a:srgbClr val="700070"/>
                </a:solidFill>
                <a:latin typeface="Bookman Old Style" pitchFamily="18" charset="0"/>
                <a:sym typeface="Symbol" pitchFamily="18" charset="2"/>
              </a:rPr>
              <a:t>criterion</a:t>
            </a:r>
            <a:r>
              <a:rPr lang="en-US" b="1" dirty="0" smtClean="0">
                <a:solidFill>
                  <a:srgbClr val="700070"/>
                </a:solidFill>
                <a:latin typeface="Bookman Old Style" pitchFamily="18" charset="0"/>
              </a:rPr>
              <a:t>]</a:t>
            </a:r>
            <a:endParaRPr lang="en-US" b="1" i="1" dirty="0">
              <a:solidFill>
                <a:srgbClr val="700070"/>
              </a:solidFill>
              <a:latin typeface="Book Antiqua" pitchFamily="18" charset="0"/>
            </a:endParaRPr>
          </a:p>
        </p:txBody>
      </p:sp>
      <p:sp>
        <p:nvSpPr>
          <p:cNvPr id="147" name="Freeform 146"/>
          <p:cNvSpPr/>
          <p:nvPr/>
        </p:nvSpPr>
        <p:spPr>
          <a:xfrm flipH="1">
            <a:off x="6209900" y="2160413"/>
            <a:ext cx="1900237" cy="716709"/>
          </a:xfrm>
          <a:custGeom>
            <a:avLst/>
            <a:gdLst>
              <a:gd name="connsiteX0" fmla="*/ 0 w 1900237"/>
              <a:gd name="connsiteY0" fmla="*/ 704850 h 709613"/>
              <a:gd name="connsiteX1" fmla="*/ 1900237 w 1900237"/>
              <a:gd name="connsiteY1" fmla="*/ 709613 h 709613"/>
              <a:gd name="connsiteX2" fmla="*/ 447675 w 1900237"/>
              <a:gd name="connsiteY2" fmla="*/ 0 h 709613"/>
              <a:gd name="connsiteX3" fmla="*/ 0 w 1900237"/>
              <a:gd name="connsiteY3" fmla="*/ 704850 h 709613"/>
              <a:gd name="connsiteX0" fmla="*/ 0 w 1900237"/>
              <a:gd name="connsiteY0" fmla="*/ 704850 h 709613"/>
              <a:gd name="connsiteX1" fmla="*/ 1900237 w 1900237"/>
              <a:gd name="connsiteY1" fmla="*/ 709613 h 709613"/>
              <a:gd name="connsiteX2" fmla="*/ 557213 w 1900237"/>
              <a:gd name="connsiteY2" fmla="*/ 0 h 709613"/>
              <a:gd name="connsiteX3" fmla="*/ 0 w 1900237"/>
              <a:gd name="connsiteY3" fmla="*/ 704850 h 70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0237" h="709613">
                <a:moveTo>
                  <a:pt x="0" y="704850"/>
                </a:moveTo>
                <a:lnTo>
                  <a:pt x="1900237" y="709613"/>
                </a:lnTo>
                <a:lnTo>
                  <a:pt x="557213" y="0"/>
                </a:lnTo>
                <a:lnTo>
                  <a:pt x="0" y="70485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6193823" y="2165344"/>
            <a:ext cx="1919239" cy="709613"/>
          </a:xfrm>
          <a:custGeom>
            <a:avLst/>
            <a:gdLst>
              <a:gd name="connsiteX0" fmla="*/ 0 w 1900237"/>
              <a:gd name="connsiteY0" fmla="*/ 704850 h 709613"/>
              <a:gd name="connsiteX1" fmla="*/ 1900237 w 1900237"/>
              <a:gd name="connsiteY1" fmla="*/ 709613 h 709613"/>
              <a:gd name="connsiteX2" fmla="*/ 447675 w 1900237"/>
              <a:gd name="connsiteY2" fmla="*/ 0 h 709613"/>
              <a:gd name="connsiteX3" fmla="*/ 0 w 1900237"/>
              <a:gd name="connsiteY3" fmla="*/ 704850 h 70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0237" h="709613">
                <a:moveTo>
                  <a:pt x="0" y="704850"/>
                </a:moveTo>
                <a:lnTo>
                  <a:pt x="1900237" y="709613"/>
                </a:lnTo>
                <a:lnTo>
                  <a:pt x="447675" y="0"/>
                </a:lnTo>
                <a:lnTo>
                  <a:pt x="0" y="704850"/>
                </a:lnTo>
                <a:close/>
              </a:path>
            </a:pathLst>
          </a:custGeom>
          <a:solidFill>
            <a:srgbClr val="00B0F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6204185" y="1502662"/>
            <a:ext cx="1909284" cy="1361265"/>
          </a:xfrm>
          <a:custGeom>
            <a:avLst/>
            <a:gdLst>
              <a:gd name="connsiteX0" fmla="*/ 800100 w 1871663"/>
              <a:gd name="connsiteY0" fmla="*/ 0 h 1347787"/>
              <a:gd name="connsiteX1" fmla="*/ 0 w 1871663"/>
              <a:gd name="connsiteY1" fmla="*/ 1343025 h 1347787"/>
              <a:gd name="connsiteX2" fmla="*/ 1871663 w 1871663"/>
              <a:gd name="connsiteY2" fmla="*/ 1347787 h 1347787"/>
              <a:gd name="connsiteX3" fmla="*/ 800100 w 1871663"/>
              <a:gd name="connsiteY3" fmla="*/ 0 h 134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663" h="1347787">
                <a:moveTo>
                  <a:pt x="800100" y="0"/>
                </a:moveTo>
                <a:lnTo>
                  <a:pt x="0" y="1343025"/>
                </a:lnTo>
                <a:lnTo>
                  <a:pt x="1871663" y="1347787"/>
                </a:lnTo>
                <a:lnTo>
                  <a:pt x="80010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Arc 93"/>
          <p:cNvSpPr/>
          <p:nvPr/>
        </p:nvSpPr>
        <p:spPr>
          <a:xfrm rot="16200000" flipH="1">
            <a:off x="7799972" y="2572749"/>
            <a:ext cx="589376" cy="587380"/>
          </a:xfrm>
          <a:prstGeom prst="arc">
            <a:avLst>
              <a:gd name="adj1" fmla="val 13026597"/>
              <a:gd name="adj2" fmla="val 1624861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5" name="Arc 94"/>
          <p:cNvSpPr/>
          <p:nvPr/>
        </p:nvSpPr>
        <p:spPr>
          <a:xfrm rot="5400000">
            <a:off x="5907092" y="2574637"/>
            <a:ext cx="589374" cy="587376"/>
          </a:xfrm>
          <a:prstGeom prst="arc">
            <a:avLst>
              <a:gd name="adj1" fmla="val 12645114"/>
              <a:gd name="adj2" fmla="val 162213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8" name="Rectangle 23"/>
          <p:cNvSpPr/>
          <p:nvPr/>
        </p:nvSpPr>
        <p:spPr>
          <a:xfrm rot="1873587">
            <a:off x="6590615" y="2177929"/>
            <a:ext cx="138112" cy="180975"/>
          </a:xfrm>
          <a:custGeom>
            <a:avLst/>
            <a:gdLst>
              <a:gd name="connsiteX0" fmla="*/ 0 w 139700"/>
              <a:gd name="connsiteY0" fmla="*/ 0 h 171212"/>
              <a:gd name="connsiteX1" fmla="*/ 139700 w 139700"/>
              <a:gd name="connsiteY1" fmla="*/ 0 h 171212"/>
              <a:gd name="connsiteX2" fmla="*/ 139700 w 139700"/>
              <a:gd name="connsiteY2" fmla="*/ 171212 h 171212"/>
              <a:gd name="connsiteX3" fmla="*/ 0 w 139700"/>
              <a:gd name="connsiteY3" fmla="*/ 171212 h 171212"/>
              <a:gd name="connsiteX4" fmla="*/ 0 w 139700"/>
              <a:gd name="connsiteY4" fmla="*/ 0 h 171212"/>
              <a:gd name="connsiteX0" fmla="*/ 0 w 139700"/>
              <a:gd name="connsiteY0" fmla="*/ 9791 h 181003"/>
              <a:gd name="connsiteX1" fmla="*/ 137477 w 139700"/>
              <a:gd name="connsiteY1" fmla="*/ 0 h 181003"/>
              <a:gd name="connsiteX2" fmla="*/ 139700 w 139700"/>
              <a:gd name="connsiteY2" fmla="*/ 181003 h 181003"/>
              <a:gd name="connsiteX3" fmla="*/ 0 w 139700"/>
              <a:gd name="connsiteY3" fmla="*/ 181003 h 181003"/>
              <a:gd name="connsiteX4" fmla="*/ 0 w 139700"/>
              <a:gd name="connsiteY4" fmla="*/ 9791 h 181003"/>
              <a:gd name="connsiteX0" fmla="*/ 0 w 137478"/>
              <a:gd name="connsiteY0" fmla="*/ 9791 h 181003"/>
              <a:gd name="connsiteX1" fmla="*/ 137477 w 137478"/>
              <a:gd name="connsiteY1" fmla="*/ 0 h 181003"/>
              <a:gd name="connsiteX2" fmla="*/ 137478 w 137478"/>
              <a:gd name="connsiteY2" fmla="*/ 171212 h 181003"/>
              <a:gd name="connsiteX3" fmla="*/ 0 w 137478"/>
              <a:gd name="connsiteY3" fmla="*/ 181003 h 181003"/>
              <a:gd name="connsiteX4" fmla="*/ 0 w 137478"/>
              <a:gd name="connsiteY4" fmla="*/ 9791 h 18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478" h="181003">
                <a:moveTo>
                  <a:pt x="0" y="9791"/>
                </a:moveTo>
                <a:lnTo>
                  <a:pt x="137477" y="0"/>
                </a:lnTo>
                <a:cubicBezTo>
                  <a:pt x="137477" y="57071"/>
                  <a:pt x="137478" y="114141"/>
                  <a:pt x="137478" y="171212"/>
                </a:cubicBezTo>
                <a:lnTo>
                  <a:pt x="0" y="181003"/>
                </a:lnTo>
                <a:lnTo>
                  <a:pt x="0" y="9791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Rectangle 23"/>
          <p:cNvSpPr/>
          <p:nvPr/>
        </p:nvSpPr>
        <p:spPr>
          <a:xfrm rot="8854536">
            <a:off x="7454711" y="2164661"/>
            <a:ext cx="143598" cy="176005"/>
          </a:xfrm>
          <a:custGeom>
            <a:avLst/>
            <a:gdLst>
              <a:gd name="connsiteX0" fmla="*/ 0 w 139700"/>
              <a:gd name="connsiteY0" fmla="*/ 0 h 171212"/>
              <a:gd name="connsiteX1" fmla="*/ 139700 w 139700"/>
              <a:gd name="connsiteY1" fmla="*/ 0 h 171212"/>
              <a:gd name="connsiteX2" fmla="*/ 139700 w 139700"/>
              <a:gd name="connsiteY2" fmla="*/ 171212 h 171212"/>
              <a:gd name="connsiteX3" fmla="*/ 0 w 139700"/>
              <a:gd name="connsiteY3" fmla="*/ 171212 h 171212"/>
              <a:gd name="connsiteX4" fmla="*/ 0 w 139700"/>
              <a:gd name="connsiteY4" fmla="*/ 0 h 171212"/>
              <a:gd name="connsiteX0" fmla="*/ 0 w 139700"/>
              <a:gd name="connsiteY0" fmla="*/ 9791 h 181003"/>
              <a:gd name="connsiteX1" fmla="*/ 137477 w 139700"/>
              <a:gd name="connsiteY1" fmla="*/ 0 h 181003"/>
              <a:gd name="connsiteX2" fmla="*/ 139700 w 139700"/>
              <a:gd name="connsiteY2" fmla="*/ 181003 h 181003"/>
              <a:gd name="connsiteX3" fmla="*/ 0 w 139700"/>
              <a:gd name="connsiteY3" fmla="*/ 181003 h 181003"/>
              <a:gd name="connsiteX4" fmla="*/ 0 w 139700"/>
              <a:gd name="connsiteY4" fmla="*/ 9791 h 181003"/>
              <a:gd name="connsiteX0" fmla="*/ 0 w 137478"/>
              <a:gd name="connsiteY0" fmla="*/ 9791 h 181003"/>
              <a:gd name="connsiteX1" fmla="*/ 137477 w 137478"/>
              <a:gd name="connsiteY1" fmla="*/ 0 h 181003"/>
              <a:gd name="connsiteX2" fmla="*/ 137478 w 137478"/>
              <a:gd name="connsiteY2" fmla="*/ 171212 h 181003"/>
              <a:gd name="connsiteX3" fmla="*/ 0 w 137478"/>
              <a:gd name="connsiteY3" fmla="*/ 181003 h 181003"/>
              <a:gd name="connsiteX4" fmla="*/ 0 w 137478"/>
              <a:gd name="connsiteY4" fmla="*/ 9791 h 181003"/>
              <a:gd name="connsiteX0" fmla="*/ 0 w 142940"/>
              <a:gd name="connsiteY0" fmla="*/ 1025 h 181366"/>
              <a:gd name="connsiteX1" fmla="*/ 142939 w 142940"/>
              <a:gd name="connsiteY1" fmla="*/ 363 h 181366"/>
              <a:gd name="connsiteX2" fmla="*/ 142940 w 142940"/>
              <a:gd name="connsiteY2" fmla="*/ 171575 h 181366"/>
              <a:gd name="connsiteX3" fmla="*/ 5462 w 142940"/>
              <a:gd name="connsiteY3" fmla="*/ 181366 h 181366"/>
              <a:gd name="connsiteX4" fmla="*/ 0 w 142940"/>
              <a:gd name="connsiteY4" fmla="*/ 1025 h 181366"/>
              <a:gd name="connsiteX0" fmla="*/ 0 w 142939"/>
              <a:gd name="connsiteY0" fmla="*/ 1025 h 181366"/>
              <a:gd name="connsiteX1" fmla="*/ 142939 w 142939"/>
              <a:gd name="connsiteY1" fmla="*/ 363 h 181366"/>
              <a:gd name="connsiteX2" fmla="*/ 137856 w 142939"/>
              <a:gd name="connsiteY2" fmla="*/ 179618 h 181366"/>
              <a:gd name="connsiteX3" fmla="*/ 5462 w 142939"/>
              <a:gd name="connsiteY3" fmla="*/ 181366 h 181366"/>
              <a:gd name="connsiteX4" fmla="*/ 0 w 142939"/>
              <a:gd name="connsiteY4" fmla="*/ 1025 h 18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39" h="181366">
                <a:moveTo>
                  <a:pt x="0" y="1025"/>
                </a:moveTo>
                <a:cubicBezTo>
                  <a:pt x="45826" y="-2239"/>
                  <a:pt x="97113" y="3627"/>
                  <a:pt x="142939" y="363"/>
                </a:cubicBezTo>
                <a:cubicBezTo>
                  <a:pt x="142939" y="57434"/>
                  <a:pt x="137856" y="122547"/>
                  <a:pt x="137856" y="179618"/>
                </a:cubicBezTo>
                <a:lnTo>
                  <a:pt x="5462" y="181366"/>
                </a:lnTo>
                <a:lnTo>
                  <a:pt x="0" y="1025"/>
                </a:lnTo>
                <a:close/>
              </a:path>
            </a:pathLst>
          </a:cu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458691" y="1281540"/>
            <a:ext cx="1564836" cy="294409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199600" y="984591"/>
            <a:ext cx="6020984" cy="294409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58691" y="986459"/>
            <a:ext cx="739612" cy="294409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43547" y="713042"/>
            <a:ext cx="6294043" cy="294409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sp>
        <p:nvSpPr>
          <p:cNvPr id="127" name="Rectangle 23"/>
          <p:cNvSpPr/>
          <p:nvPr/>
        </p:nvSpPr>
        <p:spPr>
          <a:xfrm rot="19726413" flipH="1">
            <a:off x="7444702" y="2165926"/>
            <a:ext cx="157163" cy="174563"/>
          </a:xfrm>
          <a:custGeom>
            <a:avLst/>
            <a:gdLst>
              <a:gd name="connsiteX0" fmla="*/ 0 w 139700"/>
              <a:gd name="connsiteY0" fmla="*/ 0 h 171212"/>
              <a:gd name="connsiteX1" fmla="*/ 139700 w 139700"/>
              <a:gd name="connsiteY1" fmla="*/ 0 h 171212"/>
              <a:gd name="connsiteX2" fmla="*/ 139700 w 139700"/>
              <a:gd name="connsiteY2" fmla="*/ 171212 h 171212"/>
              <a:gd name="connsiteX3" fmla="*/ 0 w 139700"/>
              <a:gd name="connsiteY3" fmla="*/ 171212 h 171212"/>
              <a:gd name="connsiteX4" fmla="*/ 0 w 139700"/>
              <a:gd name="connsiteY4" fmla="*/ 0 h 171212"/>
              <a:gd name="connsiteX0" fmla="*/ 0 w 139700"/>
              <a:gd name="connsiteY0" fmla="*/ 9791 h 181003"/>
              <a:gd name="connsiteX1" fmla="*/ 137477 w 139700"/>
              <a:gd name="connsiteY1" fmla="*/ 0 h 181003"/>
              <a:gd name="connsiteX2" fmla="*/ 139700 w 139700"/>
              <a:gd name="connsiteY2" fmla="*/ 181003 h 181003"/>
              <a:gd name="connsiteX3" fmla="*/ 0 w 139700"/>
              <a:gd name="connsiteY3" fmla="*/ 181003 h 181003"/>
              <a:gd name="connsiteX4" fmla="*/ 0 w 139700"/>
              <a:gd name="connsiteY4" fmla="*/ 9791 h 181003"/>
              <a:gd name="connsiteX0" fmla="*/ 0 w 137478"/>
              <a:gd name="connsiteY0" fmla="*/ 9791 h 181003"/>
              <a:gd name="connsiteX1" fmla="*/ 137477 w 137478"/>
              <a:gd name="connsiteY1" fmla="*/ 0 h 181003"/>
              <a:gd name="connsiteX2" fmla="*/ 137478 w 137478"/>
              <a:gd name="connsiteY2" fmla="*/ 171212 h 181003"/>
              <a:gd name="connsiteX3" fmla="*/ 0 w 137478"/>
              <a:gd name="connsiteY3" fmla="*/ 181003 h 181003"/>
              <a:gd name="connsiteX4" fmla="*/ 0 w 137478"/>
              <a:gd name="connsiteY4" fmla="*/ 9791 h 181003"/>
              <a:gd name="connsiteX0" fmla="*/ 19090 w 156568"/>
              <a:gd name="connsiteY0" fmla="*/ 9791 h 174012"/>
              <a:gd name="connsiteX1" fmla="*/ 156567 w 156568"/>
              <a:gd name="connsiteY1" fmla="*/ 0 h 174012"/>
              <a:gd name="connsiteX2" fmla="*/ 156568 w 156568"/>
              <a:gd name="connsiteY2" fmla="*/ 171212 h 174012"/>
              <a:gd name="connsiteX3" fmla="*/ 0 w 156568"/>
              <a:gd name="connsiteY3" fmla="*/ 174012 h 174012"/>
              <a:gd name="connsiteX4" fmla="*/ 19090 w 156568"/>
              <a:gd name="connsiteY4" fmla="*/ 9791 h 174012"/>
              <a:gd name="connsiteX0" fmla="*/ 19090 w 156567"/>
              <a:gd name="connsiteY0" fmla="*/ 9791 h 175657"/>
              <a:gd name="connsiteX1" fmla="*/ 156567 w 156567"/>
              <a:gd name="connsiteY1" fmla="*/ 0 h 175657"/>
              <a:gd name="connsiteX2" fmla="*/ 136985 w 156567"/>
              <a:gd name="connsiteY2" fmla="*/ 175657 h 175657"/>
              <a:gd name="connsiteX3" fmla="*/ 0 w 156567"/>
              <a:gd name="connsiteY3" fmla="*/ 174012 h 175657"/>
              <a:gd name="connsiteX4" fmla="*/ 19090 w 156567"/>
              <a:gd name="connsiteY4" fmla="*/ 9791 h 175657"/>
              <a:gd name="connsiteX0" fmla="*/ 19090 w 156567"/>
              <a:gd name="connsiteY0" fmla="*/ 9791 h 175657"/>
              <a:gd name="connsiteX1" fmla="*/ 156567 w 156567"/>
              <a:gd name="connsiteY1" fmla="*/ 0 h 175657"/>
              <a:gd name="connsiteX2" fmla="*/ 136985 w 156567"/>
              <a:gd name="connsiteY2" fmla="*/ 175657 h 175657"/>
              <a:gd name="connsiteX3" fmla="*/ 0 w 156567"/>
              <a:gd name="connsiteY3" fmla="*/ 174012 h 175657"/>
              <a:gd name="connsiteX4" fmla="*/ 19090 w 156567"/>
              <a:gd name="connsiteY4" fmla="*/ 9791 h 175657"/>
              <a:gd name="connsiteX0" fmla="*/ 19090 w 156567"/>
              <a:gd name="connsiteY0" fmla="*/ 9791 h 175657"/>
              <a:gd name="connsiteX1" fmla="*/ 156567 w 156567"/>
              <a:gd name="connsiteY1" fmla="*/ 0 h 175657"/>
              <a:gd name="connsiteX2" fmla="*/ 136985 w 156567"/>
              <a:gd name="connsiteY2" fmla="*/ 175657 h 175657"/>
              <a:gd name="connsiteX3" fmla="*/ 0 w 156567"/>
              <a:gd name="connsiteY3" fmla="*/ 174012 h 175657"/>
              <a:gd name="connsiteX4" fmla="*/ 19090 w 156567"/>
              <a:gd name="connsiteY4" fmla="*/ 9791 h 175657"/>
              <a:gd name="connsiteX0" fmla="*/ 19090 w 156816"/>
              <a:gd name="connsiteY0" fmla="*/ 9791 h 174012"/>
              <a:gd name="connsiteX1" fmla="*/ 156567 w 156816"/>
              <a:gd name="connsiteY1" fmla="*/ 0 h 174012"/>
              <a:gd name="connsiteX2" fmla="*/ 152414 w 156816"/>
              <a:gd name="connsiteY2" fmla="*/ 169073 h 174012"/>
              <a:gd name="connsiteX3" fmla="*/ 0 w 156816"/>
              <a:gd name="connsiteY3" fmla="*/ 174012 h 174012"/>
              <a:gd name="connsiteX4" fmla="*/ 19090 w 156816"/>
              <a:gd name="connsiteY4" fmla="*/ 9791 h 174012"/>
              <a:gd name="connsiteX0" fmla="*/ 19090 w 156567"/>
              <a:gd name="connsiteY0" fmla="*/ 9791 h 174012"/>
              <a:gd name="connsiteX1" fmla="*/ 156567 w 156567"/>
              <a:gd name="connsiteY1" fmla="*/ 0 h 174012"/>
              <a:gd name="connsiteX2" fmla="*/ 152414 w 156567"/>
              <a:gd name="connsiteY2" fmla="*/ 169073 h 174012"/>
              <a:gd name="connsiteX3" fmla="*/ 0 w 156567"/>
              <a:gd name="connsiteY3" fmla="*/ 174012 h 174012"/>
              <a:gd name="connsiteX4" fmla="*/ 19090 w 156567"/>
              <a:gd name="connsiteY4" fmla="*/ 9791 h 174012"/>
              <a:gd name="connsiteX0" fmla="*/ 19090 w 156567"/>
              <a:gd name="connsiteY0" fmla="*/ 9791 h 174012"/>
              <a:gd name="connsiteX1" fmla="*/ 156567 w 156567"/>
              <a:gd name="connsiteY1" fmla="*/ 0 h 174012"/>
              <a:gd name="connsiteX2" fmla="*/ 152414 w 156567"/>
              <a:gd name="connsiteY2" fmla="*/ 169073 h 174012"/>
              <a:gd name="connsiteX3" fmla="*/ 0 w 156567"/>
              <a:gd name="connsiteY3" fmla="*/ 174012 h 174012"/>
              <a:gd name="connsiteX4" fmla="*/ 19090 w 156567"/>
              <a:gd name="connsiteY4" fmla="*/ 9791 h 17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67" h="174012">
                <a:moveTo>
                  <a:pt x="19090" y="9791"/>
                </a:moveTo>
                <a:lnTo>
                  <a:pt x="156567" y="0"/>
                </a:lnTo>
                <a:cubicBezTo>
                  <a:pt x="148422" y="62009"/>
                  <a:pt x="152301" y="166690"/>
                  <a:pt x="152414" y="169073"/>
                </a:cubicBezTo>
                <a:cubicBezTo>
                  <a:pt x="147961" y="164807"/>
                  <a:pt x="50805" y="172366"/>
                  <a:pt x="0" y="174012"/>
                </a:cubicBezTo>
                <a:lnTo>
                  <a:pt x="19090" y="979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1873587">
            <a:off x="6587842" y="2179771"/>
            <a:ext cx="136525" cy="180975"/>
          </a:xfrm>
          <a:custGeom>
            <a:avLst/>
            <a:gdLst>
              <a:gd name="connsiteX0" fmla="*/ 0 w 139700"/>
              <a:gd name="connsiteY0" fmla="*/ 0 h 171212"/>
              <a:gd name="connsiteX1" fmla="*/ 139700 w 139700"/>
              <a:gd name="connsiteY1" fmla="*/ 0 h 171212"/>
              <a:gd name="connsiteX2" fmla="*/ 139700 w 139700"/>
              <a:gd name="connsiteY2" fmla="*/ 171212 h 171212"/>
              <a:gd name="connsiteX3" fmla="*/ 0 w 139700"/>
              <a:gd name="connsiteY3" fmla="*/ 171212 h 171212"/>
              <a:gd name="connsiteX4" fmla="*/ 0 w 139700"/>
              <a:gd name="connsiteY4" fmla="*/ 0 h 171212"/>
              <a:gd name="connsiteX0" fmla="*/ 0 w 139700"/>
              <a:gd name="connsiteY0" fmla="*/ 9791 h 181003"/>
              <a:gd name="connsiteX1" fmla="*/ 137477 w 139700"/>
              <a:gd name="connsiteY1" fmla="*/ 0 h 181003"/>
              <a:gd name="connsiteX2" fmla="*/ 139700 w 139700"/>
              <a:gd name="connsiteY2" fmla="*/ 181003 h 181003"/>
              <a:gd name="connsiteX3" fmla="*/ 0 w 139700"/>
              <a:gd name="connsiteY3" fmla="*/ 181003 h 181003"/>
              <a:gd name="connsiteX4" fmla="*/ 0 w 139700"/>
              <a:gd name="connsiteY4" fmla="*/ 9791 h 181003"/>
              <a:gd name="connsiteX0" fmla="*/ 0 w 137478"/>
              <a:gd name="connsiteY0" fmla="*/ 9791 h 181003"/>
              <a:gd name="connsiteX1" fmla="*/ 137477 w 137478"/>
              <a:gd name="connsiteY1" fmla="*/ 0 h 181003"/>
              <a:gd name="connsiteX2" fmla="*/ 137478 w 137478"/>
              <a:gd name="connsiteY2" fmla="*/ 171212 h 181003"/>
              <a:gd name="connsiteX3" fmla="*/ 0 w 137478"/>
              <a:gd name="connsiteY3" fmla="*/ 181003 h 181003"/>
              <a:gd name="connsiteX4" fmla="*/ 0 w 137478"/>
              <a:gd name="connsiteY4" fmla="*/ 9791 h 18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478" h="181003">
                <a:moveTo>
                  <a:pt x="0" y="9791"/>
                </a:moveTo>
                <a:lnTo>
                  <a:pt x="137477" y="0"/>
                </a:lnTo>
                <a:cubicBezTo>
                  <a:pt x="137477" y="57071"/>
                  <a:pt x="137478" y="114141"/>
                  <a:pt x="137478" y="171212"/>
                </a:cubicBezTo>
                <a:lnTo>
                  <a:pt x="0" y="181003"/>
                </a:lnTo>
                <a:lnTo>
                  <a:pt x="0" y="979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459812" y="724981"/>
            <a:ext cx="4111317" cy="25529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8" name="Rectangle 23"/>
          <p:cNvSpPr/>
          <p:nvPr/>
        </p:nvSpPr>
        <p:spPr>
          <a:xfrm rot="1873587">
            <a:off x="6587728" y="2181684"/>
            <a:ext cx="138112" cy="180975"/>
          </a:xfrm>
          <a:custGeom>
            <a:avLst/>
            <a:gdLst>
              <a:gd name="connsiteX0" fmla="*/ 0 w 139700"/>
              <a:gd name="connsiteY0" fmla="*/ 0 h 171212"/>
              <a:gd name="connsiteX1" fmla="*/ 139700 w 139700"/>
              <a:gd name="connsiteY1" fmla="*/ 0 h 171212"/>
              <a:gd name="connsiteX2" fmla="*/ 139700 w 139700"/>
              <a:gd name="connsiteY2" fmla="*/ 171212 h 171212"/>
              <a:gd name="connsiteX3" fmla="*/ 0 w 139700"/>
              <a:gd name="connsiteY3" fmla="*/ 171212 h 171212"/>
              <a:gd name="connsiteX4" fmla="*/ 0 w 139700"/>
              <a:gd name="connsiteY4" fmla="*/ 0 h 171212"/>
              <a:gd name="connsiteX0" fmla="*/ 0 w 139700"/>
              <a:gd name="connsiteY0" fmla="*/ 9791 h 181003"/>
              <a:gd name="connsiteX1" fmla="*/ 137477 w 139700"/>
              <a:gd name="connsiteY1" fmla="*/ 0 h 181003"/>
              <a:gd name="connsiteX2" fmla="*/ 139700 w 139700"/>
              <a:gd name="connsiteY2" fmla="*/ 181003 h 181003"/>
              <a:gd name="connsiteX3" fmla="*/ 0 w 139700"/>
              <a:gd name="connsiteY3" fmla="*/ 181003 h 181003"/>
              <a:gd name="connsiteX4" fmla="*/ 0 w 139700"/>
              <a:gd name="connsiteY4" fmla="*/ 9791 h 181003"/>
              <a:gd name="connsiteX0" fmla="*/ 0 w 137478"/>
              <a:gd name="connsiteY0" fmla="*/ 9791 h 181003"/>
              <a:gd name="connsiteX1" fmla="*/ 137477 w 137478"/>
              <a:gd name="connsiteY1" fmla="*/ 0 h 181003"/>
              <a:gd name="connsiteX2" fmla="*/ 137478 w 137478"/>
              <a:gd name="connsiteY2" fmla="*/ 171212 h 181003"/>
              <a:gd name="connsiteX3" fmla="*/ 0 w 137478"/>
              <a:gd name="connsiteY3" fmla="*/ 181003 h 181003"/>
              <a:gd name="connsiteX4" fmla="*/ 0 w 137478"/>
              <a:gd name="connsiteY4" fmla="*/ 9791 h 18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478" h="181003">
                <a:moveTo>
                  <a:pt x="0" y="9791"/>
                </a:moveTo>
                <a:lnTo>
                  <a:pt x="137477" y="0"/>
                </a:lnTo>
                <a:cubicBezTo>
                  <a:pt x="137477" y="57071"/>
                  <a:pt x="137478" y="114141"/>
                  <a:pt x="137478" y="171212"/>
                </a:cubicBezTo>
                <a:lnTo>
                  <a:pt x="0" y="181003"/>
                </a:lnTo>
                <a:lnTo>
                  <a:pt x="0" y="979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469660" y="987096"/>
            <a:ext cx="3296525" cy="29354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6626224" y="2156882"/>
            <a:ext cx="1471612" cy="717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6628163" y="2155238"/>
            <a:ext cx="1471612" cy="71755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196248" y="2143624"/>
            <a:ext cx="1343025" cy="722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59006" y="1306286"/>
            <a:ext cx="1557753" cy="25529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5650291" y="1005509"/>
            <a:ext cx="1570293" cy="25529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6" name="Rectangle 23"/>
          <p:cNvSpPr/>
          <p:nvPr/>
        </p:nvSpPr>
        <p:spPr>
          <a:xfrm rot="19726413" flipH="1">
            <a:off x="7444816" y="2161123"/>
            <a:ext cx="155575" cy="174562"/>
          </a:xfrm>
          <a:custGeom>
            <a:avLst/>
            <a:gdLst>
              <a:gd name="connsiteX0" fmla="*/ 0 w 139700"/>
              <a:gd name="connsiteY0" fmla="*/ 0 h 171212"/>
              <a:gd name="connsiteX1" fmla="*/ 139700 w 139700"/>
              <a:gd name="connsiteY1" fmla="*/ 0 h 171212"/>
              <a:gd name="connsiteX2" fmla="*/ 139700 w 139700"/>
              <a:gd name="connsiteY2" fmla="*/ 171212 h 171212"/>
              <a:gd name="connsiteX3" fmla="*/ 0 w 139700"/>
              <a:gd name="connsiteY3" fmla="*/ 171212 h 171212"/>
              <a:gd name="connsiteX4" fmla="*/ 0 w 139700"/>
              <a:gd name="connsiteY4" fmla="*/ 0 h 171212"/>
              <a:gd name="connsiteX0" fmla="*/ 0 w 139700"/>
              <a:gd name="connsiteY0" fmla="*/ 9791 h 181003"/>
              <a:gd name="connsiteX1" fmla="*/ 137477 w 139700"/>
              <a:gd name="connsiteY1" fmla="*/ 0 h 181003"/>
              <a:gd name="connsiteX2" fmla="*/ 139700 w 139700"/>
              <a:gd name="connsiteY2" fmla="*/ 181003 h 181003"/>
              <a:gd name="connsiteX3" fmla="*/ 0 w 139700"/>
              <a:gd name="connsiteY3" fmla="*/ 181003 h 181003"/>
              <a:gd name="connsiteX4" fmla="*/ 0 w 139700"/>
              <a:gd name="connsiteY4" fmla="*/ 9791 h 181003"/>
              <a:gd name="connsiteX0" fmla="*/ 0 w 137478"/>
              <a:gd name="connsiteY0" fmla="*/ 9791 h 181003"/>
              <a:gd name="connsiteX1" fmla="*/ 137477 w 137478"/>
              <a:gd name="connsiteY1" fmla="*/ 0 h 181003"/>
              <a:gd name="connsiteX2" fmla="*/ 137478 w 137478"/>
              <a:gd name="connsiteY2" fmla="*/ 171212 h 181003"/>
              <a:gd name="connsiteX3" fmla="*/ 0 w 137478"/>
              <a:gd name="connsiteY3" fmla="*/ 181003 h 181003"/>
              <a:gd name="connsiteX4" fmla="*/ 0 w 137478"/>
              <a:gd name="connsiteY4" fmla="*/ 9791 h 181003"/>
              <a:gd name="connsiteX0" fmla="*/ 19090 w 156568"/>
              <a:gd name="connsiteY0" fmla="*/ 9791 h 174012"/>
              <a:gd name="connsiteX1" fmla="*/ 156567 w 156568"/>
              <a:gd name="connsiteY1" fmla="*/ 0 h 174012"/>
              <a:gd name="connsiteX2" fmla="*/ 156568 w 156568"/>
              <a:gd name="connsiteY2" fmla="*/ 171212 h 174012"/>
              <a:gd name="connsiteX3" fmla="*/ 0 w 156568"/>
              <a:gd name="connsiteY3" fmla="*/ 174012 h 174012"/>
              <a:gd name="connsiteX4" fmla="*/ 19090 w 156568"/>
              <a:gd name="connsiteY4" fmla="*/ 9791 h 174012"/>
              <a:gd name="connsiteX0" fmla="*/ 19090 w 156567"/>
              <a:gd name="connsiteY0" fmla="*/ 9791 h 175657"/>
              <a:gd name="connsiteX1" fmla="*/ 156567 w 156567"/>
              <a:gd name="connsiteY1" fmla="*/ 0 h 175657"/>
              <a:gd name="connsiteX2" fmla="*/ 136985 w 156567"/>
              <a:gd name="connsiteY2" fmla="*/ 175657 h 175657"/>
              <a:gd name="connsiteX3" fmla="*/ 0 w 156567"/>
              <a:gd name="connsiteY3" fmla="*/ 174012 h 175657"/>
              <a:gd name="connsiteX4" fmla="*/ 19090 w 156567"/>
              <a:gd name="connsiteY4" fmla="*/ 9791 h 175657"/>
              <a:gd name="connsiteX0" fmla="*/ 19090 w 156567"/>
              <a:gd name="connsiteY0" fmla="*/ 9791 h 175657"/>
              <a:gd name="connsiteX1" fmla="*/ 156567 w 156567"/>
              <a:gd name="connsiteY1" fmla="*/ 0 h 175657"/>
              <a:gd name="connsiteX2" fmla="*/ 136985 w 156567"/>
              <a:gd name="connsiteY2" fmla="*/ 175657 h 175657"/>
              <a:gd name="connsiteX3" fmla="*/ 0 w 156567"/>
              <a:gd name="connsiteY3" fmla="*/ 174012 h 175657"/>
              <a:gd name="connsiteX4" fmla="*/ 19090 w 156567"/>
              <a:gd name="connsiteY4" fmla="*/ 9791 h 175657"/>
              <a:gd name="connsiteX0" fmla="*/ 19090 w 156567"/>
              <a:gd name="connsiteY0" fmla="*/ 9791 h 175657"/>
              <a:gd name="connsiteX1" fmla="*/ 156567 w 156567"/>
              <a:gd name="connsiteY1" fmla="*/ 0 h 175657"/>
              <a:gd name="connsiteX2" fmla="*/ 136985 w 156567"/>
              <a:gd name="connsiteY2" fmla="*/ 175657 h 175657"/>
              <a:gd name="connsiteX3" fmla="*/ 0 w 156567"/>
              <a:gd name="connsiteY3" fmla="*/ 174012 h 175657"/>
              <a:gd name="connsiteX4" fmla="*/ 19090 w 156567"/>
              <a:gd name="connsiteY4" fmla="*/ 9791 h 175657"/>
              <a:gd name="connsiteX0" fmla="*/ 19090 w 156567"/>
              <a:gd name="connsiteY0" fmla="*/ 9791 h 174012"/>
              <a:gd name="connsiteX1" fmla="*/ 156567 w 156567"/>
              <a:gd name="connsiteY1" fmla="*/ 0 h 174012"/>
              <a:gd name="connsiteX2" fmla="*/ 150524 w 156567"/>
              <a:gd name="connsiteY2" fmla="*/ 170303 h 174012"/>
              <a:gd name="connsiteX3" fmla="*/ 0 w 156567"/>
              <a:gd name="connsiteY3" fmla="*/ 174012 h 174012"/>
              <a:gd name="connsiteX4" fmla="*/ 19090 w 156567"/>
              <a:gd name="connsiteY4" fmla="*/ 9791 h 174012"/>
              <a:gd name="connsiteX0" fmla="*/ 19090 w 156567"/>
              <a:gd name="connsiteY0" fmla="*/ 9791 h 174012"/>
              <a:gd name="connsiteX1" fmla="*/ 156567 w 156567"/>
              <a:gd name="connsiteY1" fmla="*/ 0 h 174012"/>
              <a:gd name="connsiteX2" fmla="*/ 150524 w 156567"/>
              <a:gd name="connsiteY2" fmla="*/ 170303 h 174012"/>
              <a:gd name="connsiteX3" fmla="*/ 0 w 156567"/>
              <a:gd name="connsiteY3" fmla="*/ 174012 h 174012"/>
              <a:gd name="connsiteX4" fmla="*/ 19090 w 156567"/>
              <a:gd name="connsiteY4" fmla="*/ 9791 h 174012"/>
              <a:gd name="connsiteX0" fmla="*/ 19090 w 156567"/>
              <a:gd name="connsiteY0" fmla="*/ 9791 h 174012"/>
              <a:gd name="connsiteX1" fmla="*/ 156567 w 156567"/>
              <a:gd name="connsiteY1" fmla="*/ 0 h 174012"/>
              <a:gd name="connsiteX2" fmla="*/ 150524 w 156567"/>
              <a:gd name="connsiteY2" fmla="*/ 170303 h 174012"/>
              <a:gd name="connsiteX3" fmla="*/ 0 w 156567"/>
              <a:gd name="connsiteY3" fmla="*/ 174012 h 174012"/>
              <a:gd name="connsiteX4" fmla="*/ 19090 w 156567"/>
              <a:gd name="connsiteY4" fmla="*/ 9791 h 17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67" h="174012">
                <a:moveTo>
                  <a:pt x="19090" y="9791"/>
                </a:moveTo>
                <a:lnTo>
                  <a:pt x="156567" y="0"/>
                </a:lnTo>
                <a:cubicBezTo>
                  <a:pt x="148422" y="62009"/>
                  <a:pt x="149487" y="171182"/>
                  <a:pt x="150524" y="170303"/>
                </a:cubicBezTo>
                <a:cubicBezTo>
                  <a:pt x="150901" y="171718"/>
                  <a:pt x="50175" y="172776"/>
                  <a:pt x="0" y="174012"/>
                </a:cubicBezTo>
                <a:lnTo>
                  <a:pt x="19090" y="979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185" y="658483"/>
            <a:ext cx="80676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BE and CF are two equal altitudes of a triangle ABC.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Using RHS congruence rule, prove that the triangle ABC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 is isosceles.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2335" y="1733538"/>
            <a:ext cx="25490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In </a:t>
            </a:r>
            <a:r>
              <a:rPr lang="en-US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BCF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and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CBE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, 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3623" y="2063738"/>
            <a:ext cx="852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BFC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92935" y="206373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CEB	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42344" y="2063738"/>
            <a:ext cx="16546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00070"/>
                </a:solidFill>
                <a:latin typeface="Bookman Old Style" pitchFamily="18" charset="0"/>
              </a:rPr>
              <a:t>[</a:t>
            </a:r>
            <a:r>
              <a:rPr lang="en-US" b="1" dirty="0">
                <a:solidFill>
                  <a:srgbClr val="700070"/>
                </a:solidFill>
                <a:latin typeface="MT Extra" panose="05050102010205020202" pitchFamily="18" charset="2"/>
              </a:rPr>
              <a:t>Q</a:t>
            </a:r>
            <a:r>
              <a:rPr lang="en-US" b="1" dirty="0">
                <a:solidFill>
                  <a:srgbClr val="700070"/>
                </a:solidFill>
                <a:latin typeface="Euclid Extra"/>
              </a:rPr>
              <a:t> </a:t>
            </a:r>
            <a:r>
              <a:rPr lang="en-US" b="1" dirty="0">
                <a:solidFill>
                  <a:srgbClr val="700070"/>
                </a:solidFill>
                <a:latin typeface="Bookman Old Style" pitchFamily="18" charset="0"/>
              </a:rPr>
              <a:t>Each 90º]</a:t>
            </a:r>
            <a:endParaRPr lang="en-US" b="1" i="1" dirty="0">
              <a:solidFill>
                <a:srgbClr val="700070"/>
              </a:solidFill>
              <a:latin typeface="Book Antiqua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5900" y="2393938"/>
            <a:ext cx="522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BC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92935" y="2393938"/>
            <a:ext cx="8963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  BC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42344" y="2393938"/>
            <a:ext cx="19623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700070"/>
                </a:solidFill>
                <a:latin typeface="Bookman Old Style" pitchFamily="18" charset="0"/>
              </a:rPr>
              <a:t>[Common </a:t>
            </a:r>
            <a:r>
              <a:rPr lang="en-US" b="1" dirty="0">
                <a:solidFill>
                  <a:srgbClr val="700070"/>
                </a:solidFill>
                <a:latin typeface="Bookman Old Style" pitchFamily="18" charset="0"/>
              </a:rPr>
              <a:t>side]</a:t>
            </a:r>
            <a:endParaRPr lang="en-US" b="1" i="1" dirty="0">
              <a:solidFill>
                <a:srgbClr val="700070"/>
              </a:solidFill>
              <a:latin typeface="Book Antiqua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92873" y="2724098"/>
            <a:ext cx="5132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FC</a:t>
            </a:r>
            <a:endParaRPr lang="en-US" b="1" i="1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92935" y="2723820"/>
            <a:ext cx="8915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  EB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142344" y="2724098"/>
            <a:ext cx="1015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700070"/>
                </a:solidFill>
                <a:latin typeface="Bookman Old Style" pitchFamily="18" charset="0"/>
              </a:rPr>
              <a:t>[Given</a:t>
            </a:r>
            <a:r>
              <a:rPr lang="en-US" b="1" dirty="0">
                <a:solidFill>
                  <a:srgbClr val="700070"/>
                </a:solidFill>
                <a:latin typeface="Bookman Old Style" pitchFamily="18" charset="0"/>
              </a:rPr>
              <a:t>]</a:t>
            </a:r>
            <a:endParaRPr lang="en-US" b="1" i="1" dirty="0">
              <a:solidFill>
                <a:srgbClr val="700070"/>
              </a:solidFill>
              <a:latin typeface="Book Antiqua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80135" y="3072276"/>
            <a:ext cx="815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BCF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892935" y="3072276"/>
            <a:ext cx="1181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@ D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CBE	 </a:t>
            </a:r>
            <a:endParaRPr lang="en-US" b="1" i="1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3723" y="3403270"/>
            <a:ext cx="1356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\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        </a:t>
            </a: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B</a:t>
            </a:r>
            <a:endParaRPr lang="en-US" b="1" i="1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892935" y="3403270"/>
            <a:ext cx="7505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C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142344" y="3403270"/>
            <a:ext cx="1159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700070"/>
                </a:solidFill>
                <a:latin typeface="Bookman Old Style" pitchFamily="18" charset="0"/>
              </a:rPr>
              <a:t>[c.p.c.t.]</a:t>
            </a:r>
            <a:endParaRPr lang="en-US" b="1" i="1" dirty="0">
              <a:solidFill>
                <a:srgbClr val="700070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2135" y="3706483"/>
            <a:ext cx="18053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Now, in </a:t>
            </a: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ABC</a:t>
            </a:r>
            <a:endParaRPr lang="en-US" b="1" i="1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73723" y="3989058"/>
            <a:ext cx="1356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\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        </a:t>
            </a: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B</a:t>
            </a:r>
            <a:endParaRPr lang="en-US" b="1" i="1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892935" y="3989058"/>
            <a:ext cx="746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= </a:t>
            </a: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C</a:t>
            </a:r>
            <a:endParaRPr lang="en-US" b="1" i="1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142344" y="3989058"/>
            <a:ext cx="12682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00070"/>
                </a:solidFill>
                <a:latin typeface="Bookman Old Style" pitchFamily="18" charset="0"/>
              </a:rPr>
              <a:t>[From </a:t>
            </a:r>
            <a:r>
              <a:rPr lang="en-US" b="1" dirty="0" smtClean="0">
                <a:solidFill>
                  <a:srgbClr val="700070"/>
                </a:solidFill>
                <a:latin typeface="Bookman Old Style" pitchFamily="18" charset="0"/>
              </a:rPr>
              <a:t>(</a:t>
            </a:r>
            <a:r>
              <a:rPr lang="en-US" b="1" dirty="0" err="1" smtClean="0">
                <a:solidFill>
                  <a:srgbClr val="700070"/>
                </a:solidFill>
                <a:latin typeface="Bookman Old Style" pitchFamily="18" charset="0"/>
              </a:rPr>
              <a:t>i</a:t>
            </a:r>
            <a:r>
              <a:rPr lang="en-US" b="1" dirty="0" smtClean="0">
                <a:solidFill>
                  <a:srgbClr val="700070"/>
                </a:solidFill>
                <a:latin typeface="Bookman Old Style" pitchFamily="18" charset="0"/>
              </a:rPr>
              <a:t>)]</a:t>
            </a:r>
            <a:endParaRPr lang="en-US" b="1" i="1" dirty="0">
              <a:solidFill>
                <a:srgbClr val="700070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383348" y="4369344"/>
            <a:ext cx="518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AB</a:t>
            </a:r>
            <a:endParaRPr lang="en-US" b="1" i="1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892935" y="4369344"/>
            <a:ext cx="7393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= AC</a:t>
            </a:r>
            <a:endParaRPr lang="en-US" b="1" i="1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142344" y="4374106"/>
            <a:ext cx="58416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00070"/>
                </a:solidFill>
                <a:latin typeface="Bookman Old Style" pitchFamily="18" charset="0"/>
              </a:rPr>
              <a:t>[ </a:t>
            </a:r>
            <a:r>
              <a:rPr lang="en-US" b="1" dirty="0">
                <a:solidFill>
                  <a:srgbClr val="700070"/>
                </a:solidFill>
                <a:latin typeface="Adobe Fan Heiti Std B" pitchFamily="34" charset="-128"/>
                <a:ea typeface="Adobe Fan Heiti Std B" pitchFamily="34" charset="-128"/>
              </a:rPr>
              <a:t>∵</a:t>
            </a:r>
            <a:r>
              <a:rPr lang="en-US" b="1" dirty="0">
                <a:solidFill>
                  <a:srgbClr val="700070"/>
                </a:solidFill>
                <a:latin typeface="Bookman Old Style" pitchFamily="18" charset="0"/>
              </a:rPr>
              <a:t>  sides opposite to equal </a:t>
            </a:r>
            <a:r>
              <a:rPr lang="en-US" b="1" dirty="0">
                <a:solidFill>
                  <a:srgbClr val="700070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 dirty="0">
                <a:solidFill>
                  <a:srgbClr val="700070"/>
                </a:solidFill>
                <a:latin typeface="Bookman Old Style" pitchFamily="18" charset="0"/>
              </a:rPr>
              <a:t>s of a </a:t>
            </a:r>
            <a:r>
              <a:rPr lang="en-US" b="1" dirty="0">
                <a:solidFill>
                  <a:srgbClr val="700070"/>
                </a:solidFill>
                <a:latin typeface="Bookman Old Style" pitchFamily="18" charset="0"/>
                <a:sym typeface="Symbol" pitchFamily="18" charset="2"/>
              </a:rPr>
              <a:t></a:t>
            </a:r>
            <a:r>
              <a:rPr lang="en-US" b="1" dirty="0">
                <a:solidFill>
                  <a:srgbClr val="700070"/>
                </a:solidFill>
                <a:latin typeface="Bookman Old Style" pitchFamily="18" charset="0"/>
              </a:rPr>
              <a:t> are equal]</a:t>
            </a:r>
            <a:endParaRPr lang="en-US" b="1" i="1" dirty="0">
              <a:solidFill>
                <a:srgbClr val="700070"/>
              </a:solidFill>
              <a:latin typeface="Book Antiqua" pitchFamily="18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65785" y="4742406"/>
            <a:ext cx="40366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\  D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ABC is an isosceles triangle.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196008" y="1504950"/>
            <a:ext cx="838200" cy="1370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96008" y="2874962"/>
            <a:ext cx="190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034208" y="1514475"/>
            <a:ext cx="1066800" cy="1360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6856408" y="1238238"/>
            <a:ext cx="35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019796" y="2832519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8024808" y="279557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6357933" y="1885950"/>
            <a:ext cx="341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F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548558" y="188595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4034090" y="1352538"/>
            <a:ext cx="2049535" cy="408623"/>
          </a:xfrm>
          <a:prstGeom prst="roundRect">
            <a:avLst/>
          </a:prstGeom>
          <a:solidFill>
            <a:srgbClr val="66FFFF"/>
          </a:solidFill>
          <a:ln>
            <a:noFill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4032250" y="1369486"/>
            <a:ext cx="1502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Bookman Old Style" pitchFamily="18" charset="0"/>
              </a:rPr>
              <a:t>Hint: </a:t>
            </a:r>
            <a:r>
              <a:rPr lang="en-US" sz="1200" b="1" dirty="0" smtClean="0">
                <a:solidFill>
                  <a:srgbClr val="000000"/>
                </a:solidFill>
                <a:latin typeface="Bookman Old Style" pitchFamily="18" charset="0"/>
              </a:rPr>
              <a:t>To prove:</a:t>
            </a:r>
            <a:endParaRPr lang="en-US" sz="12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grpSp>
        <p:nvGrpSpPr>
          <p:cNvPr id="34" name="Group 106"/>
          <p:cNvGrpSpPr>
            <a:grpSpLocks/>
          </p:cNvGrpSpPr>
          <p:nvPr/>
        </p:nvGrpSpPr>
        <p:grpSpPr bwMode="auto">
          <a:xfrm>
            <a:off x="5289818" y="1369093"/>
            <a:ext cx="833307" cy="277785"/>
            <a:chOff x="3548464" y="2077822"/>
            <a:chExt cx="384998" cy="277628"/>
          </a:xfrm>
        </p:grpSpPr>
        <p:sp>
          <p:nvSpPr>
            <p:cNvPr id="53363" name="Rectangle 107"/>
            <p:cNvSpPr>
              <a:spLocks noChangeArrowheads="1"/>
            </p:cNvSpPr>
            <p:nvPr/>
          </p:nvSpPr>
          <p:spPr bwMode="auto">
            <a:xfrm>
              <a:off x="3548464" y="2077822"/>
              <a:ext cx="187521" cy="276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latin typeface="Bookman Old Style" pitchFamily="18" charset="0"/>
                  <a:sym typeface="Symbol" pitchFamily="18" charset="2"/>
                </a:rPr>
                <a:t>AB</a:t>
              </a:r>
              <a:endParaRPr lang="en-US" sz="1200" b="1" i="1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53364" name="Rectangle 108"/>
            <p:cNvSpPr>
              <a:spLocks noChangeArrowheads="1"/>
            </p:cNvSpPr>
            <p:nvPr/>
          </p:nvSpPr>
          <p:spPr bwMode="auto">
            <a:xfrm>
              <a:off x="3677064" y="2078608"/>
              <a:ext cx="256398" cy="276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Bookman Old Style" pitchFamily="18" charset="0"/>
                </a:rPr>
                <a:t>= </a:t>
              </a:r>
              <a:r>
                <a:rPr lang="en-US" sz="1200" b="1" dirty="0" smtClean="0">
                  <a:solidFill>
                    <a:srgbClr val="000000"/>
                  </a:solidFill>
                  <a:latin typeface="Bookman Old Style" pitchFamily="18" charset="0"/>
                  <a:sym typeface="Symbol" pitchFamily="18" charset="2"/>
                </a:rPr>
                <a:t>AC</a:t>
              </a:r>
              <a:endParaRPr lang="en-US" sz="1200" b="1" i="1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35" name="Straight Connector 134"/>
          <p:cNvCxnSpPr/>
          <p:nvPr/>
        </p:nvCxnSpPr>
        <p:spPr>
          <a:xfrm>
            <a:off x="6193392" y="2864423"/>
            <a:ext cx="1905000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1660" y="4351881"/>
            <a:ext cx="382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\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2549260" y="3394539"/>
            <a:ext cx="6511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…(</a:t>
            </a:r>
            <a:r>
              <a:rPr lang="en-US" b="1" dirty="0" err="1" smtClean="0">
                <a:solidFill>
                  <a:srgbClr val="000000"/>
                </a:solidFill>
                <a:latin typeface="Bookman Old Style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)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44528" y="1640431"/>
            <a:ext cx="651140" cy="369332"/>
            <a:chOff x="235003" y="896938"/>
            <a:chExt cx="651140" cy="369332"/>
          </a:xfrm>
        </p:grpSpPr>
        <p:sp>
          <p:nvSpPr>
            <p:cNvPr id="73" name="Rectangle 72"/>
            <p:cNvSpPr/>
            <p:nvPr/>
          </p:nvSpPr>
          <p:spPr>
            <a:xfrm>
              <a:off x="246597" y="938992"/>
              <a:ext cx="563220" cy="3036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235003" y="896938"/>
              <a:ext cx="6511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Sol.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1274604" y="4373969"/>
            <a:ext cx="1393559" cy="3442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204861" y="-8058"/>
            <a:ext cx="2214565" cy="457200"/>
            <a:chOff x="2890835" y="25400"/>
            <a:chExt cx="2731373" cy="457200"/>
          </a:xfrm>
          <a:solidFill>
            <a:schemeClr val="tx2">
              <a:lumMod val="75000"/>
            </a:schemeClr>
          </a:solidFill>
        </p:grpSpPr>
        <p:sp>
          <p:nvSpPr>
            <p:cNvPr id="77" name="Rounded Rectangle 76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72271" y="40192"/>
              <a:ext cx="25785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7.2-3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80" name="Straight Connector 79"/>
          <p:cNvCxnSpPr>
            <a:endCxn id="36" idx="1"/>
          </p:cNvCxnSpPr>
          <p:nvPr/>
        </p:nvCxnSpPr>
        <p:spPr>
          <a:xfrm flipH="1">
            <a:off x="6204185" y="2146163"/>
            <a:ext cx="1333525" cy="712954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/>
          <p:cNvSpPr/>
          <p:nvPr/>
        </p:nvSpPr>
        <p:spPr>
          <a:xfrm rot="5400000">
            <a:off x="5914026" y="2569574"/>
            <a:ext cx="589374" cy="587376"/>
          </a:xfrm>
          <a:prstGeom prst="arc">
            <a:avLst>
              <a:gd name="adj1" fmla="val 14316103"/>
              <a:gd name="adj2" fmla="val 16221392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Arc 81"/>
          <p:cNvSpPr/>
          <p:nvPr/>
        </p:nvSpPr>
        <p:spPr>
          <a:xfrm rot="17927483">
            <a:off x="7800823" y="2579100"/>
            <a:ext cx="589374" cy="587376"/>
          </a:xfrm>
          <a:prstGeom prst="arc">
            <a:avLst>
              <a:gd name="adj1" fmla="val 14687398"/>
              <a:gd name="adj2" fmla="val 16104299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Arc 70"/>
          <p:cNvSpPr/>
          <p:nvPr/>
        </p:nvSpPr>
        <p:spPr>
          <a:xfrm rot="5400000">
            <a:off x="5914026" y="2567575"/>
            <a:ext cx="589374" cy="587376"/>
          </a:xfrm>
          <a:prstGeom prst="arc">
            <a:avLst>
              <a:gd name="adj1" fmla="val 12645114"/>
              <a:gd name="adj2" fmla="val 16221392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Arc 77"/>
          <p:cNvSpPr/>
          <p:nvPr/>
        </p:nvSpPr>
        <p:spPr>
          <a:xfrm rot="16200000" flipH="1">
            <a:off x="7796556" y="2573922"/>
            <a:ext cx="589376" cy="587380"/>
          </a:xfrm>
          <a:prstGeom prst="arc">
            <a:avLst>
              <a:gd name="adj1" fmla="val 13026597"/>
              <a:gd name="adj2" fmla="val 16248616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3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1" dur="4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7" dur="4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000"/>
                            </p:stCondLst>
                            <p:childTnLst>
                              <p:par>
                                <p:cTn id="3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 nodeType="clickPar">
                      <p:stCondLst>
                        <p:cond delay="indefinite"/>
                      </p:stCondLst>
                      <p:childTnLst>
                        <p:par>
                          <p:cTn id="3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 nodeType="clickPar">
                      <p:stCondLst>
                        <p:cond delay="indefinite"/>
                      </p:stCondLst>
                      <p:childTnLst>
                        <p:par>
                          <p:cTn id="3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7" grpId="0" animBg="1"/>
      <p:bldP spid="147" grpId="1" animBg="1"/>
      <p:bldP spid="38" grpId="0" animBg="1"/>
      <p:bldP spid="38" grpId="1" animBg="1"/>
      <p:bldP spid="36" grpId="0" animBg="1"/>
      <p:bldP spid="36" grpId="1" animBg="1"/>
      <p:bldP spid="36" grpId="2" animBg="1"/>
      <p:bldP spid="94" grpId="0" animBg="1"/>
      <p:bldP spid="95" grpId="0" animBg="1"/>
      <p:bldP spid="148" grpId="0" animBg="1"/>
      <p:bldP spid="148" grpId="1" animBg="1"/>
      <p:bldP spid="148" grpId="2" animBg="1"/>
      <p:bldP spid="149" grpId="0" animBg="1"/>
      <p:bldP spid="149" grpId="1" animBg="1"/>
      <p:bldP spid="149" grpId="2" animBg="1"/>
      <p:bldP spid="146" grpId="0" animBg="1"/>
      <p:bldP spid="145" grpId="0" animBg="1"/>
      <p:bldP spid="109" grpId="0" animBg="1"/>
      <p:bldP spid="108" grpId="0" animBg="1"/>
      <p:bldP spid="127" grpId="0" animBg="1"/>
      <p:bldP spid="24" grpId="0" animBg="1"/>
      <p:bldP spid="24" grpId="1" animBg="1"/>
      <p:bldP spid="128" grpId="0" animBg="1"/>
      <p:bldP spid="46" grpId="0" animBg="1"/>
      <p:bldP spid="46" grpId="1" animBg="1"/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20" grpId="0"/>
      <p:bldP spid="21" grpId="0" build="p"/>
      <p:bldP spid="22" grpId="0"/>
      <p:bldP spid="26" grpId="0"/>
      <p:bldP spid="27" grpId="0"/>
      <p:bldP spid="28" grpId="0" build="p"/>
      <p:bldP spid="30" grpId="0"/>
      <p:bldP spid="31" grpId="0"/>
      <p:bldP spid="32" grpId="0"/>
      <p:bldP spid="33" grpId="0"/>
      <p:bldP spid="60" grpId="0"/>
      <p:bldP spid="61" grpId="0"/>
      <p:bldP spid="62" grpId="0"/>
      <p:bldP spid="63" grpId="0"/>
      <p:bldP spid="64" grpId="0"/>
      <p:bldP spid="106" grpId="0"/>
      <p:bldP spid="106" grpId="1"/>
      <p:bldP spid="2" grpId="0"/>
      <p:bldP spid="107" grpId="0"/>
      <p:bldP spid="75" grpId="0" animBg="1"/>
      <p:bldP spid="81" grpId="0" animBg="1"/>
      <p:bldP spid="81" grpId="1" animBg="1"/>
      <p:bldP spid="82" grpId="0" animBg="1"/>
      <p:bldP spid="82" grpId="1" animBg="1"/>
      <p:bldP spid="71" grpId="0" animBg="1"/>
      <p:bldP spid="71" grpId="1" animBg="1"/>
      <p:bldP spid="71" grpId="2" animBg="1"/>
      <p:bldP spid="78" grpId="0" animBg="1"/>
      <p:bldP spid="78" grpId="1" animBg="1"/>
      <p:bldP spid="78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18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2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6748463" y="1466295"/>
            <a:ext cx="809625" cy="1966913"/>
          </a:xfrm>
          <a:custGeom>
            <a:avLst/>
            <a:gdLst>
              <a:gd name="connsiteX0" fmla="*/ 781050 w 809625"/>
              <a:gd name="connsiteY0" fmla="*/ 1966913 h 1966913"/>
              <a:gd name="connsiteX1" fmla="*/ 0 w 809625"/>
              <a:gd name="connsiteY1" fmla="*/ 1323975 h 1966913"/>
              <a:gd name="connsiteX2" fmla="*/ 809625 w 809625"/>
              <a:gd name="connsiteY2" fmla="*/ 0 h 1966913"/>
              <a:gd name="connsiteX3" fmla="*/ 781050 w 809625"/>
              <a:gd name="connsiteY3" fmla="*/ 1966913 h 196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625" h="1966913">
                <a:moveTo>
                  <a:pt x="781050" y="1966913"/>
                </a:moveTo>
                <a:lnTo>
                  <a:pt x="0" y="1323975"/>
                </a:lnTo>
                <a:lnTo>
                  <a:pt x="809625" y="0"/>
                </a:lnTo>
                <a:lnTo>
                  <a:pt x="781050" y="196691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" name="Freeform 202"/>
          <p:cNvSpPr/>
          <p:nvPr/>
        </p:nvSpPr>
        <p:spPr>
          <a:xfrm flipH="1">
            <a:off x="7537658" y="1468438"/>
            <a:ext cx="841375" cy="1979613"/>
          </a:xfrm>
          <a:custGeom>
            <a:avLst/>
            <a:gdLst>
              <a:gd name="connsiteX0" fmla="*/ 781050 w 809625"/>
              <a:gd name="connsiteY0" fmla="*/ 1966913 h 1966913"/>
              <a:gd name="connsiteX1" fmla="*/ 0 w 809625"/>
              <a:gd name="connsiteY1" fmla="*/ 1323975 h 1966913"/>
              <a:gd name="connsiteX2" fmla="*/ 809625 w 809625"/>
              <a:gd name="connsiteY2" fmla="*/ 0 h 1966913"/>
              <a:gd name="connsiteX3" fmla="*/ 781050 w 809625"/>
              <a:gd name="connsiteY3" fmla="*/ 1966913 h 1966913"/>
              <a:gd name="connsiteX0" fmla="*/ 835025 w 835025"/>
              <a:gd name="connsiteY0" fmla="*/ 1979613 h 1979613"/>
              <a:gd name="connsiteX1" fmla="*/ 0 w 835025"/>
              <a:gd name="connsiteY1" fmla="*/ 1323975 h 1979613"/>
              <a:gd name="connsiteX2" fmla="*/ 809625 w 835025"/>
              <a:gd name="connsiteY2" fmla="*/ 0 h 1979613"/>
              <a:gd name="connsiteX3" fmla="*/ 835025 w 835025"/>
              <a:gd name="connsiteY3" fmla="*/ 1979613 h 1979613"/>
              <a:gd name="connsiteX0" fmla="*/ 841375 w 841375"/>
              <a:gd name="connsiteY0" fmla="*/ 1979613 h 1979613"/>
              <a:gd name="connsiteX1" fmla="*/ 0 w 841375"/>
              <a:gd name="connsiteY1" fmla="*/ 1333500 h 1979613"/>
              <a:gd name="connsiteX2" fmla="*/ 815975 w 841375"/>
              <a:gd name="connsiteY2" fmla="*/ 0 h 1979613"/>
              <a:gd name="connsiteX3" fmla="*/ 841375 w 841375"/>
              <a:gd name="connsiteY3" fmla="*/ 1979613 h 197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375" h="1979613">
                <a:moveTo>
                  <a:pt x="841375" y="1979613"/>
                </a:moveTo>
                <a:lnTo>
                  <a:pt x="0" y="1333500"/>
                </a:lnTo>
                <a:lnTo>
                  <a:pt x="815975" y="0"/>
                </a:lnTo>
                <a:lnTo>
                  <a:pt x="841375" y="1979613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757988" y="2795033"/>
            <a:ext cx="1633537" cy="657225"/>
          </a:xfrm>
          <a:custGeom>
            <a:avLst/>
            <a:gdLst>
              <a:gd name="connsiteX0" fmla="*/ 0 w 1633537"/>
              <a:gd name="connsiteY0" fmla="*/ 0 h 657225"/>
              <a:gd name="connsiteX1" fmla="*/ 785812 w 1633537"/>
              <a:gd name="connsiteY1" fmla="*/ 657225 h 657225"/>
              <a:gd name="connsiteX2" fmla="*/ 1633537 w 1633537"/>
              <a:gd name="connsiteY2" fmla="*/ 0 h 657225"/>
              <a:gd name="connsiteX3" fmla="*/ 0 w 1633537"/>
              <a:gd name="connsiteY3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3537" h="657225">
                <a:moveTo>
                  <a:pt x="0" y="0"/>
                </a:moveTo>
                <a:lnTo>
                  <a:pt x="785812" y="657225"/>
                </a:lnTo>
                <a:lnTo>
                  <a:pt x="163353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762750" y="1469470"/>
            <a:ext cx="1612900" cy="1327150"/>
          </a:xfrm>
          <a:custGeom>
            <a:avLst/>
            <a:gdLst>
              <a:gd name="connsiteX0" fmla="*/ 800100 w 1612900"/>
              <a:gd name="connsiteY0" fmla="*/ 0 h 1327150"/>
              <a:gd name="connsiteX1" fmla="*/ 0 w 1612900"/>
              <a:gd name="connsiteY1" fmla="*/ 1327150 h 1327150"/>
              <a:gd name="connsiteX2" fmla="*/ 1612900 w 1612900"/>
              <a:gd name="connsiteY2" fmla="*/ 1320800 h 1327150"/>
              <a:gd name="connsiteX3" fmla="*/ 800100 w 1612900"/>
              <a:gd name="connsiteY3" fmla="*/ 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1327150">
                <a:moveTo>
                  <a:pt x="800100" y="0"/>
                </a:moveTo>
                <a:lnTo>
                  <a:pt x="0" y="1327150"/>
                </a:lnTo>
                <a:lnTo>
                  <a:pt x="1612900" y="1320800"/>
                </a:lnTo>
                <a:lnTo>
                  <a:pt x="80010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561975" y="1206348"/>
            <a:ext cx="3041646" cy="295293"/>
          </a:xfrm>
          <a:prstGeom prst="round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574529" y="924403"/>
            <a:ext cx="7472713" cy="301087"/>
          </a:xfrm>
          <a:prstGeom prst="round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Arc 39"/>
          <p:cNvSpPr/>
          <p:nvPr/>
        </p:nvSpPr>
        <p:spPr>
          <a:xfrm>
            <a:off x="8209125" y="2604848"/>
            <a:ext cx="365760" cy="365760"/>
          </a:xfrm>
          <a:prstGeom prst="arc">
            <a:avLst>
              <a:gd name="adj1" fmla="val 8568076"/>
              <a:gd name="adj2" fmla="val 14058137"/>
            </a:avLst>
          </a:prstGeom>
          <a:noFill/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Arc 100"/>
          <p:cNvSpPr/>
          <p:nvPr/>
        </p:nvSpPr>
        <p:spPr>
          <a:xfrm>
            <a:off x="8171815" y="2608740"/>
            <a:ext cx="365760" cy="365760"/>
          </a:xfrm>
          <a:prstGeom prst="arc">
            <a:avLst>
              <a:gd name="adj1" fmla="val 8480412"/>
              <a:gd name="adj2" fmla="val 14100495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Arc 38"/>
          <p:cNvSpPr/>
          <p:nvPr/>
        </p:nvSpPr>
        <p:spPr>
          <a:xfrm>
            <a:off x="6565886" y="2608494"/>
            <a:ext cx="368314" cy="368314"/>
          </a:xfrm>
          <a:prstGeom prst="arc">
            <a:avLst>
              <a:gd name="adj1" fmla="val 18224719"/>
              <a:gd name="adj2" fmla="val 2385187"/>
            </a:avLst>
          </a:prstGeom>
          <a:noFill/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Arc 80"/>
          <p:cNvSpPr/>
          <p:nvPr/>
        </p:nvSpPr>
        <p:spPr>
          <a:xfrm>
            <a:off x="6575425" y="2613740"/>
            <a:ext cx="365760" cy="365760"/>
          </a:xfrm>
          <a:prstGeom prst="arc">
            <a:avLst>
              <a:gd name="adj1" fmla="val 18021360"/>
              <a:gd name="adj2" fmla="val 258320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7565439" y="1477963"/>
            <a:ext cx="814388" cy="131603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749464" y="1465263"/>
            <a:ext cx="815975" cy="13382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755814" y="2800350"/>
            <a:ext cx="796925" cy="6572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546389" y="2794000"/>
            <a:ext cx="839788" cy="6556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760577" y="2792413"/>
            <a:ext cx="161766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108239" y="2071688"/>
            <a:ext cx="100013" cy="1206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952789" y="2117725"/>
            <a:ext cx="88900" cy="984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925802" y="3055938"/>
            <a:ext cx="74612" cy="1254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955964" y="3036888"/>
            <a:ext cx="74613" cy="1254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089189" y="3079750"/>
            <a:ext cx="104775" cy="984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117764" y="3105150"/>
            <a:ext cx="104775" cy="968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420977" y="1176338"/>
            <a:ext cx="333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white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473239" y="2651125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8352839" y="2597150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387639" y="3408363"/>
            <a:ext cx="3444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7105650" y="2070100"/>
            <a:ext cx="100013" cy="1206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950200" y="2124075"/>
            <a:ext cx="88900" cy="984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085807" y="3071813"/>
            <a:ext cx="104775" cy="9842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118350" y="3103562"/>
            <a:ext cx="104775" cy="9683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927183" y="3061493"/>
            <a:ext cx="80961" cy="12065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66075" y="3038475"/>
            <a:ext cx="85725" cy="12938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172"/>
          <p:cNvSpPr/>
          <p:nvPr/>
        </p:nvSpPr>
        <p:spPr>
          <a:xfrm>
            <a:off x="1655730" y="949216"/>
            <a:ext cx="583450" cy="24050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572953" y="960717"/>
            <a:ext cx="583450" cy="24050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3228870" y="923727"/>
            <a:ext cx="2231431" cy="27100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0864" y="895350"/>
            <a:ext cx="8569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ABC and DBC are two isosceles triangles on the same base BC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  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Show that </a:t>
            </a:r>
            <a:r>
              <a:rPr lang="en-US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ABD = </a:t>
            </a:r>
            <a:r>
              <a:rPr lang="en-US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ACD.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60000" flipH="1">
            <a:off x="7551548" y="1473199"/>
            <a:ext cx="0" cy="197078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656045" y="1887022"/>
            <a:ext cx="24224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ABD and </a:t>
            </a:r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ACD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681327" y="2256870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prstClr val="white"/>
                </a:solidFill>
                <a:latin typeface="Symbol"/>
              </a:rPr>
              <a:t> 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b="1" kern="0" dirty="0">
              <a:solidFill>
                <a:prstClr val="white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060614" y="225687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b="1" kern="0" dirty="0">
              <a:solidFill>
                <a:prstClr val="white"/>
              </a:solidFill>
            </a:endParaRP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1498764" y="2256870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687513" y="2586038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prstClr val="white"/>
                </a:solidFill>
                <a:latin typeface="Symbol"/>
              </a:rPr>
              <a:t> 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CD</a:t>
            </a:r>
            <a:endParaRPr lang="en-US" b="1" kern="0" dirty="0">
              <a:solidFill>
                <a:prstClr val="white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66800" y="258603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BD</a:t>
            </a:r>
            <a:endParaRPr lang="en-US" b="1" kern="0" dirty="0">
              <a:solidFill>
                <a:prstClr val="white"/>
              </a:solidFill>
            </a:endParaRPr>
          </a:p>
        </p:txBody>
      </p:sp>
      <p:sp>
        <p:nvSpPr>
          <p:cNvPr id="183" name="TextBox 182"/>
          <p:cNvSpPr txBox="1">
            <a:spLocks noChangeArrowheads="1"/>
          </p:cNvSpPr>
          <p:nvPr/>
        </p:nvSpPr>
        <p:spPr bwMode="auto">
          <a:xfrm>
            <a:off x="1504950" y="2586038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687513" y="2924175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prstClr val="white"/>
                </a:solidFill>
                <a:latin typeface="Symbol"/>
              </a:rPr>
              <a:t> 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endParaRPr lang="en-US" b="1" kern="0" dirty="0">
              <a:solidFill>
                <a:prstClr val="white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066800" y="292417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endParaRPr lang="en-US" b="1" kern="0" dirty="0">
              <a:solidFill>
                <a:prstClr val="white"/>
              </a:solidFill>
            </a:endParaRPr>
          </a:p>
        </p:txBody>
      </p:sp>
      <p:sp>
        <p:nvSpPr>
          <p:cNvPr id="187" name="TextBox 186"/>
          <p:cNvSpPr txBox="1">
            <a:spLocks noChangeArrowheads="1"/>
          </p:cNvSpPr>
          <p:nvPr/>
        </p:nvSpPr>
        <p:spPr bwMode="auto">
          <a:xfrm>
            <a:off x="1504950" y="2924175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2806536" y="2949575"/>
            <a:ext cx="17796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</a:t>
            </a: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Common side</a:t>
            </a: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</a:t>
            </a:r>
            <a:endParaRPr lang="en-US" sz="16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687677" y="3323948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prstClr val="white"/>
                </a:solidFill>
                <a:latin typeface="Symbol"/>
              </a:rPr>
              <a:t> 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ACD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741527" y="3323948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prstClr val="white"/>
                </a:solidFill>
                <a:latin typeface="Symbol"/>
                <a:sym typeface="Symbol"/>
              </a:rPr>
              <a:t>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ABD</a:t>
            </a:r>
            <a:endParaRPr lang="en-US" b="1" kern="0" dirty="0">
              <a:solidFill>
                <a:prstClr val="white"/>
              </a:solidFill>
            </a:endParaRPr>
          </a:p>
        </p:txBody>
      </p:sp>
      <p:sp>
        <p:nvSpPr>
          <p:cNvPr id="191" name="TextBox 190"/>
          <p:cNvSpPr txBox="1">
            <a:spLocks noChangeArrowheads="1"/>
          </p:cNvSpPr>
          <p:nvPr/>
        </p:nvSpPr>
        <p:spPr bwMode="auto">
          <a:xfrm>
            <a:off x="1498764" y="332367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</a:t>
            </a:r>
            <a:endParaRPr lang="en-US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2" name="Rectangle 191"/>
          <p:cNvSpPr>
            <a:spLocks noChangeArrowheads="1"/>
          </p:cNvSpPr>
          <p:nvPr/>
        </p:nvSpPr>
        <p:spPr bwMode="auto">
          <a:xfrm>
            <a:off x="2800350" y="3323948"/>
            <a:ext cx="17203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[SSS criterion]</a:t>
            </a:r>
            <a:endParaRPr lang="en-US" sz="16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304800" y="3323948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304800" y="3697288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</a:t>
            </a:r>
          </a:p>
        </p:txBody>
      </p:sp>
      <p:sp>
        <p:nvSpPr>
          <p:cNvPr id="195" name="Rectangle 194"/>
          <p:cNvSpPr>
            <a:spLocks noChangeArrowheads="1"/>
          </p:cNvSpPr>
          <p:nvPr/>
        </p:nvSpPr>
        <p:spPr bwMode="auto">
          <a:xfrm>
            <a:off x="740996" y="3697288"/>
            <a:ext cx="186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ABD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=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ACD</a:t>
            </a:r>
            <a:endParaRPr lang="en-US" b="1" dirty="0">
              <a:solidFill>
                <a:prstClr val="white"/>
              </a:solidFill>
              <a:latin typeface="Bookman Old Style" pitchFamily="18" charset="0"/>
              <a:sym typeface="Symbol" pitchFamily="18" charset="2"/>
            </a:endParaRPr>
          </a:p>
        </p:txBody>
      </p:sp>
      <p:sp>
        <p:nvSpPr>
          <p:cNvPr id="196" name="Rectangle 195"/>
          <p:cNvSpPr>
            <a:spLocks noChangeArrowheads="1"/>
          </p:cNvSpPr>
          <p:nvPr/>
        </p:nvSpPr>
        <p:spPr bwMode="auto">
          <a:xfrm>
            <a:off x="2803108" y="3697288"/>
            <a:ext cx="1051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[</a:t>
            </a: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c.p.c.t.</a:t>
            </a: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]</a:t>
            </a:r>
          </a:p>
        </p:txBody>
      </p:sp>
      <p:cxnSp>
        <p:nvCxnSpPr>
          <p:cNvPr id="204" name="Straight Connector 203"/>
          <p:cNvCxnSpPr/>
          <p:nvPr/>
        </p:nvCxnSpPr>
        <p:spPr>
          <a:xfrm rot="120000" flipH="1">
            <a:off x="6786899" y="1454064"/>
            <a:ext cx="746327" cy="1346748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21480000">
            <a:off x="7612399" y="1458827"/>
            <a:ext cx="746327" cy="1346748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60000">
            <a:off x="6761950" y="2806419"/>
            <a:ext cx="803974" cy="642948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60000" flipH="1">
            <a:off x="7549524" y="2807456"/>
            <a:ext cx="820134" cy="669054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7550969" y="1470206"/>
            <a:ext cx="18231" cy="1983907"/>
          </a:xfrm>
          <a:prstGeom prst="line">
            <a:avLst/>
          </a:prstGeom>
          <a:ln w="38100">
            <a:solidFill>
              <a:srgbClr val="00FF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56892" y="3699232"/>
            <a:ext cx="1838576" cy="3704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64680" y="1570127"/>
            <a:ext cx="881153" cy="344482"/>
            <a:chOff x="63500" y="722312"/>
            <a:chExt cx="973343" cy="369332"/>
          </a:xfrm>
          <a:solidFill>
            <a:schemeClr val="bg2">
              <a:lumMod val="50000"/>
            </a:schemeClr>
          </a:solidFill>
        </p:grpSpPr>
        <p:sp>
          <p:nvSpPr>
            <p:cNvPr id="74" name="Rectangle 73"/>
            <p:cNvSpPr/>
            <p:nvPr/>
          </p:nvSpPr>
          <p:spPr>
            <a:xfrm>
              <a:off x="103897" y="760609"/>
              <a:ext cx="875166" cy="3109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63500" y="722312"/>
              <a:ext cx="973343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Proof :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77870" y="14478"/>
            <a:ext cx="2266776" cy="414593"/>
            <a:chOff x="2890835" y="25400"/>
            <a:chExt cx="2731373" cy="457200"/>
          </a:xfrm>
          <a:solidFill>
            <a:schemeClr val="bg2">
              <a:lumMod val="75000"/>
            </a:schemeClr>
          </a:solidFill>
        </p:grpSpPr>
        <p:sp>
          <p:nvSpPr>
            <p:cNvPr id="78" name="Rounded Rectangle 77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42046" y="40193"/>
              <a:ext cx="2606052" cy="407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FFFF00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sz="1800" dirty="0">
                  <a:solidFill>
                    <a:prstClr val="black"/>
                  </a:solidFill>
                </a:rPr>
                <a:t>Exercise </a:t>
              </a:r>
              <a:r>
                <a:rPr lang="en-US" sz="1800" dirty="0" smtClean="0">
                  <a:solidFill>
                    <a:prstClr val="black"/>
                  </a:solidFill>
                </a:rPr>
                <a:t>7.2-Q.5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1066800" y="157372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prstClr val="white"/>
                </a:solidFill>
                <a:latin typeface="Symbol"/>
              </a:rPr>
              <a:t> 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Join AD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63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2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4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000"/>
                            </p:stCondLst>
                            <p:childTnLst>
                              <p:par>
                                <p:cTn id="3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500"/>
                            </p:stCondLst>
                            <p:childTnLst>
                              <p:par>
                                <p:cTn id="3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3" grpId="0" animBg="1"/>
      <p:bldP spid="8" grpId="0" animBg="1"/>
      <p:bldP spid="8" grpId="1" animBg="1"/>
      <p:bldP spid="7" grpId="0" animBg="1"/>
      <p:bldP spid="7" grpId="1" animBg="1"/>
      <p:bldP spid="40" grpId="0" animBg="1"/>
      <p:bldP spid="101" grpId="0" animBg="1"/>
      <p:bldP spid="101" grpId="1" animBg="1"/>
      <p:bldP spid="101" grpId="2" animBg="1"/>
      <p:bldP spid="39" grpId="0" animBg="1"/>
      <p:bldP spid="81" grpId="0" animBg="1"/>
      <p:bldP spid="81" grpId="1" animBg="1"/>
      <p:bldP spid="81" grpId="2" animBg="1"/>
      <p:bldP spid="35" grpId="0"/>
      <p:bldP spid="36" grpId="0"/>
      <p:bldP spid="37" grpId="0"/>
      <p:bldP spid="38" grpId="0"/>
      <p:bldP spid="175" grpId="0" animBg="1"/>
      <p:bldP spid="175" grpId="1" animBg="1"/>
      <p:bldP spid="176" grpId="0"/>
      <p:bldP spid="177" grpId="0"/>
      <p:bldP spid="178" grpId="0"/>
      <p:bldP spid="179" grpId="0"/>
      <p:bldP spid="181" grpId="0"/>
      <p:bldP spid="182" grpId="0"/>
      <p:bldP spid="183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3" grpId="0" animBg="1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2664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ounded Rectangle 184"/>
          <p:cNvSpPr/>
          <p:nvPr/>
        </p:nvSpPr>
        <p:spPr>
          <a:xfrm>
            <a:off x="5250795" y="304903"/>
            <a:ext cx="3614184" cy="2066400"/>
          </a:xfrm>
          <a:prstGeom prst="roundRect">
            <a:avLst>
              <a:gd name="adj" fmla="val 7961"/>
            </a:avLst>
          </a:prstGeom>
          <a:solidFill>
            <a:srgbClr val="7030A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91531" y="2034471"/>
            <a:ext cx="4891438" cy="2789040"/>
            <a:chOff x="291531" y="2007750"/>
            <a:chExt cx="4891438" cy="2789040"/>
          </a:xfrm>
        </p:grpSpPr>
        <p:sp>
          <p:nvSpPr>
            <p:cNvPr id="173" name="Rounded Rectangle 172"/>
            <p:cNvSpPr/>
            <p:nvPr/>
          </p:nvSpPr>
          <p:spPr>
            <a:xfrm>
              <a:off x="291531" y="2007750"/>
              <a:ext cx="4878168" cy="2789040"/>
            </a:xfrm>
            <a:prstGeom prst="roundRect">
              <a:avLst>
                <a:gd name="adj" fmla="val 3568"/>
              </a:avLst>
            </a:prstGeom>
            <a:solidFill>
              <a:srgbClr val="66FFCC">
                <a:alpha val="10000"/>
              </a:srgb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311701" y="2546350"/>
              <a:ext cx="4871268" cy="2057400"/>
              <a:chOff x="311701" y="2724150"/>
              <a:chExt cx="4871268" cy="2057400"/>
            </a:xfrm>
          </p:grpSpPr>
          <p:cxnSp>
            <p:nvCxnSpPr>
              <p:cNvPr id="175" name="Straight Connector 174"/>
              <p:cNvCxnSpPr/>
              <p:nvPr/>
            </p:nvCxnSpPr>
            <p:spPr>
              <a:xfrm>
                <a:off x="311701" y="27241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311701" y="29527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311701" y="31813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311701" y="34099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311701" y="36385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311701" y="38671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311701" y="40957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311701" y="43243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311701" y="45529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311701" y="47815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Rounded Rectangle 185"/>
          <p:cNvSpPr/>
          <p:nvPr/>
        </p:nvSpPr>
        <p:spPr>
          <a:xfrm>
            <a:off x="305549" y="314428"/>
            <a:ext cx="4864899" cy="1651575"/>
          </a:xfrm>
          <a:prstGeom prst="roundRect">
            <a:avLst>
              <a:gd name="adj" fmla="val 5303"/>
            </a:avLst>
          </a:prstGeom>
          <a:solidFill>
            <a:srgbClr val="FFC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289930" y="2034471"/>
            <a:ext cx="4871266" cy="320040"/>
          </a:xfrm>
          <a:prstGeom prst="roundRect">
            <a:avLst>
              <a:gd name="adj" fmla="val 26588"/>
            </a:avLst>
          </a:prstGeom>
          <a:solidFill>
            <a:srgbClr val="FF0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72129" y="2015431"/>
            <a:ext cx="1706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effectLst>
                  <a:glow rad="1397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cs typeface="Agent Orange" pitchFamily="2" charset="0"/>
              </a:rPr>
              <a:t>Proof :</a:t>
            </a:r>
          </a:p>
        </p:txBody>
      </p:sp>
      <p:sp>
        <p:nvSpPr>
          <p:cNvPr id="98" name="Isosceles Triangle 97"/>
          <p:cNvSpPr/>
          <p:nvPr/>
        </p:nvSpPr>
        <p:spPr>
          <a:xfrm flipH="1">
            <a:off x="7054408" y="529773"/>
            <a:ext cx="542732" cy="1352367"/>
          </a:xfrm>
          <a:prstGeom prst="triangle">
            <a:avLst>
              <a:gd name="adj" fmla="val 100000"/>
            </a:avLst>
          </a:prstGeom>
          <a:solidFill>
            <a:srgbClr val="00B050">
              <a:alpha val="50196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99" name="Isosceles Triangle 98"/>
          <p:cNvSpPr/>
          <p:nvPr/>
        </p:nvSpPr>
        <p:spPr>
          <a:xfrm>
            <a:off x="6505768" y="529570"/>
            <a:ext cx="542732" cy="1352367"/>
          </a:xfrm>
          <a:prstGeom prst="triangle">
            <a:avLst>
              <a:gd name="adj" fmla="val 100000"/>
            </a:avLst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963287" y="762081"/>
            <a:ext cx="162189" cy="54864"/>
            <a:chOff x="7244400" y="1916400"/>
            <a:chExt cx="215874" cy="54864"/>
          </a:xfrm>
          <a:solidFill>
            <a:srgbClr val="FF0000"/>
          </a:solidFill>
          <a:effectLst/>
        </p:grpSpPr>
        <p:sp>
          <p:nvSpPr>
            <p:cNvPr id="101" name="Oval 100"/>
            <p:cNvSpPr/>
            <p:nvPr/>
          </p:nvSpPr>
          <p:spPr>
            <a:xfrm>
              <a:off x="7244400" y="1916400"/>
              <a:ext cx="71874" cy="5486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7030A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7388400" y="1916400"/>
              <a:ext cx="71874" cy="5486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7030A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sp>
        <p:nvSpPr>
          <p:cNvPr id="121" name="Arc 120"/>
          <p:cNvSpPr/>
          <p:nvPr/>
        </p:nvSpPr>
        <p:spPr>
          <a:xfrm>
            <a:off x="7379970" y="1657350"/>
            <a:ext cx="429645" cy="429645"/>
          </a:xfrm>
          <a:prstGeom prst="arc">
            <a:avLst>
              <a:gd name="adj1" fmla="val 10700240"/>
              <a:gd name="adj2" fmla="val 14935048"/>
            </a:avLst>
          </a:prstGeom>
          <a:solidFill>
            <a:srgbClr val="193DE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22" name="Arc 121"/>
          <p:cNvSpPr/>
          <p:nvPr/>
        </p:nvSpPr>
        <p:spPr>
          <a:xfrm>
            <a:off x="6279765" y="1661160"/>
            <a:ext cx="429645" cy="429645"/>
          </a:xfrm>
          <a:prstGeom prst="arc">
            <a:avLst>
              <a:gd name="adj1" fmla="val 17461631"/>
              <a:gd name="adj2" fmla="val 21521123"/>
            </a:avLst>
          </a:prstGeom>
          <a:solidFill>
            <a:srgbClr val="193DE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40486" y="1058734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Given 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:</a:t>
            </a:r>
            <a:endParaRPr lang="en-IN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008681" y="1819725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044499" y="547135"/>
            <a:ext cx="0" cy="173736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1046252" y="1058734"/>
            <a:ext cx="26837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ABC, side AB  side AC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6394226" y="274689"/>
            <a:ext cx="1343679" cy="1835573"/>
            <a:chOff x="6336000" y="1117935"/>
            <a:chExt cx="1788436" cy="2443147"/>
          </a:xfrm>
        </p:grpSpPr>
        <p:sp>
          <p:nvSpPr>
            <p:cNvPr id="133" name="Isosceles Triangle 132"/>
            <p:cNvSpPr/>
            <p:nvPr/>
          </p:nvSpPr>
          <p:spPr>
            <a:xfrm>
              <a:off x="6480000" y="1440000"/>
              <a:ext cx="1440000" cy="18000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038001" y="1117935"/>
              <a:ext cx="380557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IN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336000" y="3161101"/>
              <a:ext cx="380557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IN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740000" y="3188672"/>
              <a:ext cx="384436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IN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240486" y="1291092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To prove 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:</a:t>
            </a:r>
            <a:endParaRPr lang="en-IN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73156" y="2346089"/>
            <a:ext cx="2108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ABD  and  ACD,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096968" y="2572255"/>
            <a:ext cx="726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Given</a:t>
            </a:r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]</a:t>
            </a:r>
            <a:endParaRPr lang="en-IN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096968" y="3012450"/>
            <a:ext cx="13548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Common side</a:t>
            </a:r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]</a:t>
            </a:r>
            <a:endParaRPr lang="en-IN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096968" y="2812603"/>
            <a:ext cx="13227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Construction</a:t>
            </a:r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]</a:t>
            </a:r>
            <a:endParaRPr lang="en-IN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096968" y="3267734"/>
            <a:ext cx="21547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SAS test of congruency</a:t>
            </a:r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]</a:t>
            </a:r>
            <a:endParaRPr lang="en-IN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096968" y="3500729"/>
            <a:ext cx="780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c.a.c.t</a:t>
            </a:r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]</a:t>
            </a:r>
            <a:endParaRPr lang="en-IN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04800" y="325457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04800" y="3488368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20608" y="1495412"/>
            <a:ext cx="152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Construction </a:t>
            </a: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:</a:t>
            </a:r>
            <a:endParaRPr lang="en-IN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579652" y="1497317"/>
            <a:ext cx="3680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Draw ray AD, the bisector of BAC 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intersecting side BC at point D.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8" name="Rounded Rectangle 157"/>
          <p:cNvSpPr/>
          <p:nvPr>
            <p:custDataLst>
              <p:tags r:id="rId1"/>
            </p:custDataLst>
          </p:nvPr>
        </p:nvSpPr>
        <p:spPr>
          <a:xfrm>
            <a:off x="1759124" y="625295"/>
            <a:ext cx="988508" cy="309973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0" name="Rounded Rectangle 159"/>
          <p:cNvSpPr/>
          <p:nvPr>
            <p:custDataLst>
              <p:tags r:id="rId2"/>
            </p:custDataLst>
          </p:nvPr>
        </p:nvSpPr>
        <p:spPr>
          <a:xfrm>
            <a:off x="609600" y="607435"/>
            <a:ext cx="3589474" cy="327834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2" name="Rounded Rectangle 161"/>
          <p:cNvSpPr/>
          <p:nvPr>
            <p:custDataLst>
              <p:tags r:id="rId3"/>
            </p:custDataLst>
          </p:nvPr>
        </p:nvSpPr>
        <p:spPr>
          <a:xfrm>
            <a:off x="381000" y="845186"/>
            <a:ext cx="4648200" cy="327834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25556" y="2571750"/>
            <a:ext cx="19255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side AB    side AC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8545" y="2800350"/>
            <a:ext cx="1604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BAD    CAD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610274" y="3021940"/>
            <a:ext cx="1941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side AD    side AD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99659" y="3261173"/>
            <a:ext cx="1550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ABD    ACD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1018211" y="3484381"/>
            <a:ext cx="1066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  <a:sym typeface="Symbol"/>
              </a:rPr>
              <a:t>@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C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65744" y="609608"/>
            <a:ext cx="4724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If two sides of a triangle are congruent, 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then the angles opposite to them are congruent.</a:t>
            </a:r>
          </a:p>
        </p:txBody>
      </p:sp>
      <p:pic>
        <p:nvPicPr>
          <p:cNvPr id="159" name="Picture 158" descr="Image result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1784855" y="569284"/>
            <a:ext cx="391824" cy="3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160" descr="Image result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677863" y="569284"/>
            <a:ext cx="391824" cy="3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162" descr="Image result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449263" y="807035"/>
            <a:ext cx="391824" cy="3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137"/>
          <p:cNvSpPr/>
          <p:nvPr/>
        </p:nvSpPr>
        <p:spPr>
          <a:xfrm>
            <a:off x="1309258" y="1292997"/>
            <a:ext cx="944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B </a:t>
            </a: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  <a:sym typeface="Symbol"/>
              </a:rPr>
              <a:t>@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C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7027126" y="184937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rot="1080000">
            <a:off x="6704301" y="1215036"/>
            <a:ext cx="103353" cy="31447"/>
            <a:chOff x="6136974" y="3760593"/>
            <a:chExt cx="103353" cy="31447"/>
          </a:xfrm>
        </p:grpSpPr>
        <p:cxnSp>
          <p:nvCxnSpPr>
            <p:cNvPr id="4" name="Straight Connector 3"/>
            <p:cNvCxnSpPr/>
            <p:nvPr/>
          </p:nvCxnSpPr>
          <p:spPr>
            <a:xfrm rot="21540000">
              <a:off x="6137095" y="3760593"/>
              <a:ext cx="1032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21540000">
              <a:off x="6136974" y="3792040"/>
              <a:ext cx="1032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 rot="19680000">
            <a:off x="7272912" y="1215078"/>
            <a:ext cx="98013" cy="28309"/>
            <a:chOff x="6130894" y="3739883"/>
            <a:chExt cx="98013" cy="28309"/>
          </a:xfrm>
        </p:grpSpPr>
        <p:cxnSp>
          <p:nvCxnSpPr>
            <p:cNvPr id="78" name="Straight Connector 77"/>
            <p:cNvCxnSpPr/>
            <p:nvPr/>
          </p:nvCxnSpPr>
          <p:spPr>
            <a:xfrm rot="21540000">
              <a:off x="6135060" y="3739883"/>
              <a:ext cx="938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21540000">
              <a:off x="6130894" y="3768192"/>
              <a:ext cx="938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Straight Connector 152"/>
          <p:cNvCxnSpPr/>
          <p:nvPr/>
        </p:nvCxnSpPr>
        <p:spPr>
          <a:xfrm>
            <a:off x="7046265" y="538669"/>
            <a:ext cx="0" cy="1335375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c 70"/>
          <p:cNvSpPr/>
          <p:nvPr/>
        </p:nvSpPr>
        <p:spPr>
          <a:xfrm>
            <a:off x="6287468" y="1666709"/>
            <a:ext cx="429645" cy="429645"/>
          </a:xfrm>
          <a:prstGeom prst="arc">
            <a:avLst>
              <a:gd name="adj1" fmla="val 17461631"/>
              <a:gd name="adj2" fmla="val 21521123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Arc 71"/>
          <p:cNvSpPr/>
          <p:nvPr/>
        </p:nvSpPr>
        <p:spPr>
          <a:xfrm>
            <a:off x="7381651" y="1660827"/>
            <a:ext cx="429645" cy="429645"/>
          </a:xfrm>
          <a:prstGeom prst="arc">
            <a:avLst>
              <a:gd name="adj1" fmla="val 10700240"/>
              <a:gd name="adj2" fmla="val 14935048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7045775" y="514782"/>
            <a:ext cx="543745" cy="1363548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6499860" y="501187"/>
            <a:ext cx="546500" cy="1369523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966563" y="760782"/>
            <a:ext cx="162189" cy="54864"/>
            <a:chOff x="7244400" y="1916400"/>
            <a:chExt cx="215874" cy="54864"/>
          </a:xfrm>
          <a:solidFill>
            <a:srgbClr val="FF0000"/>
          </a:solidFill>
          <a:effectLst/>
        </p:grpSpPr>
        <p:sp>
          <p:nvSpPr>
            <p:cNvPr id="74" name="Oval 73"/>
            <p:cNvSpPr/>
            <p:nvPr/>
          </p:nvSpPr>
          <p:spPr>
            <a:xfrm>
              <a:off x="7244400" y="1916400"/>
              <a:ext cx="71874" cy="548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7388400" y="1916400"/>
              <a:ext cx="71874" cy="548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72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2 -1.10083E-6 L 0.09479 0.011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9" y="5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43752E-6 L 0.35938 0.0111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69" y="55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924E-6 L 0.46284 0.00926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46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4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75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8" dur="4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4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5" dur="4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7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35" presetClass="emph" presetSubtype="0" repeatCount="3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9" dur="4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98" grpId="0" animBg="1"/>
      <p:bldP spid="99" grpId="0" animBg="1"/>
      <p:bldP spid="121" grpId="0" animBg="1"/>
      <p:bldP spid="121" grpId="1" animBg="1"/>
      <p:bldP spid="121" grpId="2" animBg="1"/>
      <p:bldP spid="121" grpId="3" animBg="1"/>
      <p:bldP spid="122" grpId="0" animBg="1"/>
      <p:bldP spid="122" grpId="1" animBg="1"/>
      <p:bldP spid="122" grpId="2" animBg="1"/>
      <p:bldP spid="122" grpId="3" animBg="1"/>
      <p:bldP spid="128" grpId="0"/>
      <p:bldP spid="129" grpId="0"/>
      <p:bldP spid="137" grpId="0"/>
      <p:bldP spid="141" grpId="0"/>
      <p:bldP spid="142" grpId="0"/>
      <p:bldP spid="143" grpId="0"/>
      <p:bldP spid="144" grpId="0"/>
      <p:bldP spid="145" grpId="0"/>
      <p:bldP spid="149" grpId="0"/>
      <p:bldP spid="150" grpId="0"/>
      <p:bldP spid="154" grpId="0"/>
      <p:bldP spid="155" grpId="0" build="p"/>
      <p:bldP spid="158" grpId="0" animBg="1"/>
      <p:bldP spid="158" grpId="1" animBg="1"/>
      <p:bldP spid="160" grpId="0" animBg="1"/>
      <p:bldP spid="160" grpId="1" animBg="1"/>
      <p:bldP spid="162" grpId="0" animBg="1"/>
      <p:bldP spid="162" grpId="1" animBg="1"/>
      <p:bldP spid="138" grpId="0"/>
      <p:bldP spid="2" grpId="0" animBg="1"/>
      <p:bldP spid="71" grpId="0" animBg="1"/>
      <p:bldP spid="71" grpId="1" animBg="1"/>
      <p:bldP spid="72" grpId="0" animBg="1"/>
      <p:bldP spid="7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14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5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ounded Rectangle 184"/>
          <p:cNvSpPr/>
          <p:nvPr/>
        </p:nvSpPr>
        <p:spPr>
          <a:xfrm>
            <a:off x="5250795" y="304903"/>
            <a:ext cx="3614184" cy="2066400"/>
          </a:xfrm>
          <a:prstGeom prst="roundRect">
            <a:avLst>
              <a:gd name="adj" fmla="val 7961"/>
            </a:avLst>
          </a:prstGeom>
          <a:solidFill>
            <a:srgbClr val="7030A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91531" y="2034471"/>
            <a:ext cx="4891438" cy="2789040"/>
            <a:chOff x="291531" y="2007750"/>
            <a:chExt cx="4891438" cy="2789040"/>
          </a:xfrm>
        </p:grpSpPr>
        <p:sp>
          <p:nvSpPr>
            <p:cNvPr id="173" name="Rounded Rectangle 172"/>
            <p:cNvSpPr/>
            <p:nvPr/>
          </p:nvSpPr>
          <p:spPr>
            <a:xfrm>
              <a:off x="291531" y="2007750"/>
              <a:ext cx="4878168" cy="2789040"/>
            </a:xfrm>
            <a:prstGeom prst="roundRect">
              <a:avLst>
                <a:gd name="adj" fmla="val 3568"/>
              </a:avLst>
            </a:prstGeom>
            <a:solidFill>
              <a:srgbClr val="66FFCC">
                <a:alpha val="10000"/>
              </a:srgb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311701" y="2546350"/>
              <a:ext cx="4871268" cy="2057400"/>
              <a:chOff x="311701" y="2724150"/>
              <a:chExt cx="4871268" cy="2057400"/>
            </a:xfrm>
          </p:grpSpPr>
          <p:cxnSp>
            <p:nvCxnSpPr>
              <p:cNvPr id="175" name="Straight Connector 174"/>
              <p:cNvCxnSpPr/>
              <p:nvPr/>
            </p:nvCxnSpPr>
            <p:spPr>
              <a:xfrm>
                <a:off x="311701" y="27241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311701" y="29527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311701" y="31813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311701" y="34099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311701" y="36385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311701" y="38671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311701" y="40957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311701" y="43243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311701" y="45529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311701" y="47815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Rounded Rectangle 185"/>
          <p:cNvSpPr/>
          <p:nvPr/>
        </p:nvSpPr>
        <p:spPr>
          <a:xfrm>
            <a:off x="305549" y="314428"/>
            <a:ext cx="4864899" cy="1651575"/>
          </a:xfrm>
          <a:prstGeom prst="roundRect">
            <a:avLst>
              <a:gd name="adj" fmla="val 5303"/>
            </a:avLst>
          </a:prstGeom>
          <a:solidFill>
            <a:srgbClr val="FFC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289930" y="2034471"/>
            <a:ext cx="4871266" cy="320040"/>
          </a:xfrm>
          <a:prstGeom prst="roundRect">
            <a:avLst>
              <a:gd name="adj" fmla="val 26588"/>
            </a:avLst>
          </a:prstGeom>
          <a:solidFill>
            <a:srgbClr val="FF0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72129" y="2052502"/>
            <a:ext cx="1706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effectLst>
                  <a:glow rad="1397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cs typeface="Agent Orange" pitchFamily="2" charset="0"/>
              </a:rPr>
              <a:t>Proof :</a:t>
            </a:r>
          </a:p>
        </p:txBody>
      </p:sp>
      <p:sp>
        <p:nvSpPr>
          <p:cNvPr id="76" name="Isosceles Triangle 75"/>
          <p:cNvSpPr/>
          <p:nvPr/>
        </p:nvSpPr>
        <p:spPr>
          <a:xfrm flipH="1">
            <a:off x="7055794" y="550438"/>
            <a:ext cx="532406" cy="1317512"/>
          </a:xfrm>
          <a:prstGeom prst="triangle">
            <a:avLst>
              <a:gd name="adj" fmla="val 100000"/>
            </a:avLst>
          </a:prstGeom>
          <a:solidFill>
            <a:srgbClr val="00B050">
              <a:alpha val="50196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>
            <a:off x="6504600" y="552509"/>
            <a:ext cx="536900" cy="1315442"/>
          </a:xfrm>
          <a:prstGeom prst="triangle">
            <a:avLst>
              <a:gd name="adj" fmla="val 100000"/>
            </a:avLst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84" name="Arc 83"/>
          <p:cNvSpPr/>
          <p:nvPr/>
        </p:nvSpPr>
        <p:spPr>
          <a:xfrm>
            <a:off x="7384183" y="1652527"/>
            <a:ext cx="429645" cy="429645"/>
          </a:xfrm>
          <a:prstGeom prst="arc">
            <a:avLst>
              <a:gd name="adj1" fmla="val 10700240"/>
              <a:gd name="adj2" fmla="val 14767867"/>
            </a:avLst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85" name="Arc 84"/>
          <p:cNvSpPr/>
          <p:nvPr/>
        </p:nvSpPr>
        <p:spPr>
          <a:xfrm>
            <a:off x="6279863" y="1657824"/>
            <a:ext cx="429645" cy="429645"/>
          </a:xfrm>
          <a:prstGeom prst="arc">
            <a:avLst>
              <a:gd name="adj1" fmla="val 17461631"/>
              <a:gd name="adj2" fmla="val 21521123"/>
            </a:avLst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78615" y="1031839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Given :</a:t>
            </a:r>
            <a:endParaRPr lang="en-IN" sz="1400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10400" y="1885950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7044183" y="527961"/>
            <a:ext cx="0" cy="17388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070615" y="1031839"/>
            <a:ext cx="1824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ABC, 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 </a:t>
            </a:r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@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</a:t>
            </a:r>
            <a:endParaRPr lang="en-IN" sz="1400" b="1" dirty="0">
              <a:solidFill>
                <a:prstClr val="black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6336000" y="262273"/>
            <a:ext cx="1389516" cy="1855254"/>
            <a:chOff x="6336000" y="1280923"/>
            <a:chExt cx="1389516" cy="1855254"/>
          </a:xfrm>
        </p:grpSpPr>
        <p:sp>
          <p:nvSpPr>
            <p:cNvPr id="96" name="Isosceles Triangle 95"/>
            <p:cNvSpPr/>
            <p:nvPr/>
          </p:nvSpPr>
          <p:spPr>
            <a:xfrm>
              <a:off x="6504600" y="1533000"/>
              <a:ext cx="1083600" cy="1353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b="1">
                <a:solidFill>
                  <a:prstClr val="white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901400" y="1280923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IN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336000" y="2824300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IN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407800" y="2828400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IN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60685" y="1247547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To prove :</a:t>
            </a:r>
            <a:endParaRPr lang="en-IN" sz="1400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340685" y="1249452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side AB  side AC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53232" y="2347630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ABD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59669" y="3036719"/>
            <a:ext cx="7409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Given</a:t>
            </a:r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]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059669" y="2611853"/>
            <a:ext cx="1372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Common side</a:t>
            </a:r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]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059669" y="2815739"/>
            <a:ext cx="1330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Construction</a:t>
            </a:r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]</a:t>
            </a:r>
            <a:endParaRPr lang="en-IN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059669" y="3272344"/>
            <a:ext cx="2157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SAA test of congruency</a:t>
            </a:r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]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059669" y="3498562"/>
            <a:ext cx="760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c.s.c.t</a:t>
            </a:r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]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72884" y="3272344"/>
            <a:ext cx="317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sz="1200" b="1" baseline="30000" dirty="0">
              <a:solidFill>
                <a:prstClr val="black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72884" y="3498562"/>
            <a:ext cx="317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sz="1200" b="1" baseline="30000" dirty="0">
              <a:solidFill>
                <a:prstClr val="black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H="1">
            <a:off x="6499497" y="520156"/>
            <a:ext cx="544687" cy="135509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047438" y="514350"/>
            <a:ext cx="537728" cy="1349284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51232" y="1474714"/>
            <a:ext cx="152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  <a:latin typeface="Bookman Old Style" pitchFamily="18" charset="0"/>
              </a:rPr>
              <a:t>Construction :</a:t>
            </a:r>
            <a:endParaRPr lang="en-IN" sz="1400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645030" y="1465365"/>
            <a:ext cx="37571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Draw ray AD, the bisector of BAC 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intersecting side BC at point D.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7027126" y="184656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" name="Rounded Rectangle 168"/>
          <p:cNvSpPr/>
          <p:nvPr>
            <p:custDataLst>
              <p:tags r:id="rId1"/>
            </p:custDataLst>
          </p:nvPr>
        </p:nvSpPr>
        <p:spPr>
          <a:xfrm>
            <a:off x="1814727" y="625295"/>
            <a:ext cx="1034585" cy="309973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1" name="Rounded Rectangle 190"/>
          <p:cNvSpPr/>
          <p:nvPr>
            <p:custDataLst>
              <p:tags r:id="rId2"/>
            </p:custDataLst>
          </p:nvPr>
        </p:nvSpPr>
        <p:spPr>
          <a:xfrm>
            <a:off x="533400" y="607365"/>
            <a:ext cx="3807641" cy="327903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3" name="Rounded Rectangle 192"/>
          <p:cNvSpPr/>
          <p:nvPr>
            <p:custDataLst>
              <p:tags r:id="rId3"/>
            </p:custDataLst>
          </p:nvPr>
        </p:nvSpPr>
        <p:spPr>
          <a:xfrm>
            <a:off x="380525" y="809070"/>
            <a:ext cx="4541013" cy="327903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31966" y="606359"/>
            <a:ext cx="4544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If two angles of a triangle are congruent, 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then the sides opposite to them are congruent</a:t>
            </a:r>
          </a:p>
        </p:txBody>
      </p:sp>
      <p:pic>
        <p:nvPicPr>
          <p:cNvPr id="190" name="Picture 189" descr="Image result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1827636" y="569284"/>
            <a:ext cx="391824" cy="3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191" descr="Image result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546309" y="551354"/>
            <a:ext cx="391824" cy="3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193" descr="Image result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425263" y="809070"/>
            <a:ext cx="391824" cy="3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Rectangle 199"/>
          <p:cNvSpPr/>
          <p:nvPr/>
        </p:nvSpPr>
        <p:spPr>
          <a:xfrm>
            <a:off x="1310788" y="3021330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B 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102397" y="2800350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BAD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93393" y="2596464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side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AD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129649" y="3256955"/>
            <a:ext cx="755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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ABD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1003011" y="3483173"/>
            <a:ext cx="881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side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grpSp>
        <p:nvGrpSpPr>
          <p:cNvPr id="205" name="Group 204"/>
          <p:cNvGrpSpPr/>
          <p:nvPr/>
        </p:nvGrpSpPr>
        <p:grpSpPr>
          <a:xfrm rot="1080000">
            <a:off x="6704301" y="1215036"/>
            <a:ext cx="103353" cy="31447"/>
            <a:chOff x="6136974" y="3760593"/>
            <a:chExt cx="103353" cy="31447"/>
          </a:xfrm>
        </p:grpSpPr>
        <p:cxnSp>
          <p:nvCxnSpPr>
            <p:cNvPr id="206" name="Straight Connector 205"/>
            <p:cNvCxnSpPr/>
            <p:nvPr/>
          </p:nvCxnSpPr>
          <p:spPr>
            <a:xfrm rot="21540000">
              <a:off x="6137095" y="3760593"/>
              <a:ext cx="1032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21540000">
              <a:off x="6136974" y="3792040"/>
              <a:ext cx="1032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19680000">
            <a:off x="7272912" y="1215078"/>
            <a:ext cx="98013" cy="28309"/>
            <a:chOff x="6130894" y="3739883"/>
            <a:chExt cx="98013" cy="28309"/>
          </a:xfrm>
        </p:grpSpPr>
        <p:cxnSp>
          <p:nvCxnSpPr>
            <p:cNvPr id="209" name="Straight Connector 208"/>
            <p:cNvCxnSpPr/>
            <p:nvPr/>
          </p:nvCxnSpPr>
          <p:spPr>
            <a:xfrm rot="21540000">
              <a:off x="6135060" y="3739883"/>
              <a:ext cx="938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21540000">
              <a:off x="6130894" y="3768192"/>
              <a:ext cx="938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/>
          <p:nvPr/>
        </p:nvCxnSpPr>
        <p:spPr>
          <a:xfrm>
            <a:off x="7043737" y="526256"/>
            <a:ext cx="0" cy="1345407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763636" y="302133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971675" y="3021330"/>
            <a:ext cx="455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756329" y="2800350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971675" y="2800350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CAD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786786" y="259646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71675" y="2596464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side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AD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763636" y="325695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971675" y="3256955"/>
            <a:ext cx="697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ACD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786786" y="348317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971675" y="3483173"/>
            <a:ext cx="885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side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982355" y="2333625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and ACD,</a:t>
            </a:r>
          </a:p>
        </p:txBody>
      </p:sp>
      <p:sp>
        <p:nvSpPr>
          <p:cNvPr id="99" name="Arc 98"/>
          <p:cNvSpPr/>
          <p:nvPr/>
        </p:nvSpPr>
        <p:spPr>
          <a:xfrm>
            <a:off x="6285911" y="1658523"/>
            <a:ext cx="429645" cy="429645"/>
          </a:xfrm>
          <a:prstGeom prst="arc">
            <a:avLst>
              <a:gd name="adj1" fmla="val 17461631"/>
              <a:gd name="adj2" fmla="val 21521123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00" name="Arc 99"/>
          <p:cNvSpPr/>
          <p:nvPr/>
        </p:nvSpPr>
        <p:spPr>
          <a:xfrm>
            <a:off x="7384183" y="1653128"/>
            <a:ext cx="429645" cy="429645"/>
          </a:xfrm>
          <a:prstGeom prst="arc">
            <a:avLst>
              <a:gd name="adj1" fmla="val 10700240"/>
              <a:gd name="adj2" fmla="val 14767867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6963384" y="742950"/>
            <a:ext cx="152900" cy="54000"/>
            <a:chOff x="7277200" y="1916400"/>
            <a:chExt cx="152900" cy="54000"/>
          </a:xfrm>
          <a:solidFill>
            <a:srgbClr val="FF0000"/>
          </a:solidFill>
          <a:effectLst/>
        </p:grpSpPr>
        <p:sp>
          <p:nvSpPr>
            <p:cNvPr id="106" name="Oval 105"/>
            <p:cNvSpPr/>
            <p:nvPr/>
          </p:nvSpPr>
          <p:spPr>
            <a:xfrm>
              <a:off x="7277200" y="1916400"/>
              <a:ext cx="54000" cy="54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7376100" y="1916400"/>
              <a:ext cx="54000" cy="54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971100" y="737202"/>
            <a:ext cx="152900" cy="54000"/>
            <a:chOff x="7277200" y="1916400"/>
            <a:chExt cx="152900" cy="54000"/>
          </a:xfrm>
          <a:solidFill>
            <a:srgbClr val="FF0000"/>
          </a:solidFill>
          <a:effectLst/>
        </p:grpSpPr>
        <p:sp>
          <p:nvSpPr>
            <p:cNvPr id="82" name="Oval 81"/>
            <p:cNvSpPr/>
            <p:nvPr/>
          </p:nvSpPr>
          <p:spPr>
            <a:xfrm>
              <a:off x="7277200" y="1916400"/>
              <a:ext cx="54000" cy="540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7030A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7376100" y="1916400"/>
              <a:ext cx="54000" cy="540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7030A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11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2 -1.10083E-6 L 0.09479 0.011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9" y="5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1.57667E-6 L 0.38524 -0.0003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14" y="-3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09 -2.99599E-6 L 0.45469 0.00926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89" y="463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4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4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7" dur="4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3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5" presetClass="emph" presetSubtype="0" repeatCount="3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7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9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9" dur="4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1" dur="4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76" grpId="0" animBg="1"/>
      <p:bldP spid="80" grpId="0" animBg="1"/>
      <p:bldP spid="84" grpId="0" animBg="1"/>
      <p:bldP spid="84" grpId="1" animBg="1"/>
      <p:bldP spid="84" grpId="2" animBg="1"/>
      <p:bldP spid="84" grpId="3" animBg="1"/>
      <p:bldP spid="84" grpId="4" animBg="1"/>
      <p:bldP spid="85" grpId="0" animBg="1"/>
      <p:bldP spid="85" grpId="1" animBg="1"/>
      <p:bldP spid="85" grpId="2" animBg="1"/>
      <p:bldP spid="85" grpId="3" animBg="1"/>
      <p:bldP spid="85" grpId="4" animBg="1"/>
      <p:bldP spid="91" grpId="0"/>
      <p:bldP spid="92" grpId="0"/>
      <p:bldP spid="104" grpId="0"/>
      <p:bldP spid="105" grpId="0"/>
      <p:bldP spid="108" grpId="0"/>
      <p:bldP spid="109" grpId="0"/>
      <p:bldP spid="110" grpId="0"/>
      <p:bldP spid="111" grpId="0"/>
      <p:bldP spid="112" grpId="0"/>
      <p:bldP spid="116" grpId="0"/>
      <p:bldP spid="117" grpId="0"/>
      <p:bldP spid="124" grpId="0"/>
      <p:bldP spid="125" grpId="0" build="p"/>
      <p:bldP spid="165" grpId="0" animBg="1"/>
      <p:bldP spid="169" grpId="0" animBg="1"/>
      <p:bldP spid="169" grpId="1" animBg="1"/>
      <p:bldP spid="191" grpId="0" animBg="1"/>
      <p:bldP spid="191" grpId="1" animBg="1"/>
      <p:bldP spid="193" grpId="0" animBg="1"/>
      <p:bldP spid="193" grpId="1" animBg="1"/>
      <p:bldP spid="99" grpId="0" animBg="1"/>
      <p:bldP spid="1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15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3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6735764" y="1487284"/>
            <a:ext cx="1895475" cy="2059889"/>
          </a:xfrm>
          <a:custGeom>
            <a:avLst/>
            <a:gdLst>
              <a:gd name="connsiteX0" fmla="*/ 942975 w 1885950"/>
              <a:gd name="connsiteY0" fmla="*/ 0 h 2047875"/>
              <a:gd name="connsiteX1" fmla="*/ 0 w 1885950"/>
              <a:gd name="connsiteY1" fmla="*/ 2019300 h 2047875"/>
              <a:gd name="connsiteX2" fmla="*/ 1885950 w 1885950"/>
              <a:gd name="connsiteY2" fmla="*/ 2047875 h 2047875"/>
              <a:gd name="connsiteX3" fmla="*/ 942975 w 1885950"/>
              <a:gd name="connsiteY3" fmla="*/ 0 h 2047875"/>
              <a:gd name="connsiteX0" fmla="*/ 942975 w 1895475"/>
              <a:gd name="connsiteY0" fmla="*/ 0 h 2019300"/>
              <a:gd name="connsiteX1" fmla="*/ 0 w 1895475"/>
              <a:gd name="connsiteY1" fmla="*/ 2019300 h 2019300"/>
              <a:gd name="connsiteX2" fmla="*/ 1895475 w 1895475"/>
              <a:gd name="connsiteY2" fmla="*/ 2016751 h 2019300"/>
              <a:gd name="connsiteX3" fmla="*/ 942975 w 1895475"/>
              <a:gd name="connsiteY3" fmla="*/ 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5475" h="2019300">
                <a:moveTo>
                  <a:pt x="942975" y="0"/>
                </a:moveTo>
                <a:lnTo>
                  <a:pt x="0" y="2019300"/>
                </a:lnTo>
                <a:lnTo>
                  <a:pt x="1895475" y="2016751"/>
                </a:lnTo>
                <a:lnTo>
                  <a:pt x="942975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733517" y="2917527"/>
            <a:ext cx="1885086" cy="634224"/>
          </a:xfrm>
          <a:custGeom>
            <a:avLst/>
            <a:gdLst>
              <a:gd name="connsiteX0" fmla="*/ 937260 w 1882140"/>
              <a:gd name="connsiteY0" fmla="*/ 0 h 624840"/>
              <a:gd name="connsiteX1" fmla="*/ 0 w 1882140"/>
              <a:gd name="connsiteY1" fmla="*/ 601980 h 624840"/>
              <a:gd name="connsiteX2" fmla="*/ 1882140 w 1882140"/>
              <a:gd name="connsiteY2" fmla="*/ 624840 h 624840"/>
              <a:gd name="connsiteX3" fmla="*/ 937260 w 1882140"/>
              <a:gd name="connsiteY3" fmla="*/ 0 h 624840"/>
              <a:gd name="connsiteX0" fmla="*/ 915255 w 1860135"/>
              <a:gd name="connsiteY0" fmla="*/ 0 h 624840"/>
              <a:gd name="connsiteX1" fmla="*/ 0 w 1860135"/>
              <a:gd name="connsiteY1" fmla="*/ 620655 h 624840"/>
              <a:gd name="connsiteX2" fmla="*/ 1860135 w 1860135"/>
              <a:gd name="connsiteY2" fmla="*/ 624840 h 624840"/>
              <a:gd name="connsiteX3" fmla="*/ 915255 w 1860135"/>
              <a:gd name="connsiteY3" fmla="*/ 0 h 624840"/>
              <a:gd name="connsiteX0" fmla="*/ 915255 w 1866422"/>
              <a:gd name="connsiteY0" fmla="*/ 0 h 621728"/>
              <a:gd name="connsiteX1" fmla="*/ 0 w 1866422"/>
              <a:gd name="connsiteY1" fmla="*/ 620655 h 621728"/>
              <a:gd name="connsiteX2" fmla="*/ 1866422 w 1866422"/>
              <a:gd name="connsiteY2" fmla="*/ 621728 h 621728"/>
              <a:gd name="connsiteX3" fmla="*/ 915255 w 1866422"/>
              <a:gd name="connsiteY3" fmla="*/ 0 h 62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422" h="621728">
                <a:moveTo>
                  <a:pt x="915255" y="0"/>
                </a:moveTo>
                <a:lnTo>
                  <a:pt x="0" y="620655"/>
                </a:lnTo>
                <a:lnTo>
                  <a:pt x="1866422" y="621728"/>
                </a:lnTo>
                <a:lnTo>
                  <a:pt x="915255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796559" y="1635048"/>
            <a:ext cx="2178542" cy="266424"/>
          </a:xfrm>
          <a:prstGeom prst="round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434101" y="1351356"/>
            <a:ext cx="2808058" cy="269088"/>
          </a:xfrm>
          <a:prstGeom prst="round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5264601" y="1040428"/>
            <a:ext cx="1493759" cy="282814"/>
          </a:xfrm>
          <a:prstGeom prst="round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467143" y="1043032"/>
            <a:ext cx="4742945" cy="282814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444173" y="1041161"/>
            <a:ext cx="4754926" cy="282814"/>
          </a:xfrm>
          <a:prstGeom prst="round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5644040" y="742950"/>
            <a:ext cx="1687063" cy="282814"/>
          </a:xfrm>
          <a:prstGeom prst="round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4576081" y="735409"/>
            <a:ext cx="1053317" cy="282814"/>
          </a:xfrm>
          <a:prstGeom prst="round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68372" y="724884"/>
            <a:ext cx="3468693" cy="274497"/>
          </a:xfrm>
          <a:prstGeom prst="round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2475963" y="2525713"/>
            <a:ext cx="4575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[</a:t>
            </a: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Angles opposite to equal sides are equal</a:t>
            </a: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]</a:t>
            </a:r>
          </a:p>
        </p:txBody>
      </p:sp>
      <p:sp>
        <p:nvSpPr>
          <p:cNvPr id="210" name="Rectangle 209"/>
          <p:cNvSpPr>
            <a:spLocks noChangeArrowheads="1"/>
          </p:cNvSpPr>
          <p:nvPr/>
        </p:nvSpPr>
        <p:spPr bwMode="auto">
          <a:xfrm>
            <a:off x="2475963" y="2948668"/>
            <a:ext cx="34837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[</a:t>
            </a:r>
            <a:r>
              <a:rPr lang="en-US" sz="16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BO and CO are bisectors </a:t>
            </a: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of </a:t>
            </a: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B and </a:t>
            </a:r>
            <a:r>
              <a:rPr lang="en-US" sz="16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C respectively]</a:t>
            </a:r>
            <a:endParaRPr lang="en-US" sz="16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sym typeface="Symbol" pitchFamily="18" charset="2"/>
            </a:endParaRPr>
          </a:p>
        </p:txBody>
      </p:sp>
      <p:sp>
        <p:nvSpPr>
          <p:cNvPr id="199" name="Arc 198"/>
          <p:cNvSpPr/>
          <p:nvPr/>
        </p:nvSpPr>
        <p:spPr>
          <a:xfrm>
            <a:off x="8260576" y="3198019"/>
            <a:ext cx="709612" cy="709612"/>
          </a:xfrm>
          <a:prstGeom prst="arc">
            <a:avLst>
              <a:gd name="adj1" fmla="val 10772527"/>
              <a:gd name="adj2" fmla="val 12826267"/>
            </a:avLst>
          </a:prstGeom>
          <a:solidFill>
            <a:srgbClr val="00FF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200" name="Arc 199"/>
          <p:cNvSpPr/>
          <p:nvPr/>
        </p:nvSpPr>
        <p:spPr>
          <a:xfrm>
            <a:off x="6372225" y="3198019"/>
            <a:ext cx="709613" cy="709612"/>
          </a:xfrm>
          <a:prstGeom prst="arc">
            <a:avLst>
              <a:gd name="adj1" fmla="val 19591403"/>
              <a:gd name="adj2" fmla="val 0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95" name="Rectangle 194"/>
          <p:cNvSpPr>
            <a:spLocks noChangeArrowheads="1"/>
          </p:cNvSpPr>
          <p:nvPr/>
        </p:nvSpPr>
        <p:spPr bwMode="auto">
          <a:xfrm>
            <a:off x="2475963" y="4500563"/>
            <a:ext cx="34708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[</a:t>
            </a:r>
            <a:r>
              <a:rPr lang="en-US" sz="16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Sides </a:t>
            </a: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opposite to equal </a:t>
            </a:r>
            <a:r>
              <a:rPr lang="en-US" sz="16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angles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are </a:t>
            </a: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equal</a:t>
            </a: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]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4138263" y="1485900"/>
            <a:ext cx="2785378" cy="666750"/>
          </a:xfrm>
          <a:prstGeom prst="round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6161727" y="1813223"/>
            <a:ext cx="707233" cy="308445"/>
          </a:xfrm>
          <a:prstGeom prst="roundRect">
            <a:avLst/>
          </a:prstGeom>
          <a:noFill/>
          <a:ln w="28575"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934" tIns="45967" rIns="91934" bIns="45967"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65" name="Arc 164"/>
          <p:cNvSpPr/>
          <p:nvPr/>
        </p:nvSpPr>
        <p:spPr>
          <a:xfrm>
            <a:off x="8215331" y="3143250"/>
            <a:ext cx="814387" cy="814388"/>
          </a:xfrm>
          <a:prstGeom prst="arc">
            <a:avLst>
              <a:gd name="adj1" fmla="val 10754929"/>
              <a:gd name="adj2" fmla="val 14751805"/>
            </a:avLst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66" name="Arc 165"/>
          <p:cNvSpPr/>
          <p:nvPr/>
        </p:nvSpPr>
        <p:spPr>
          <a:xfrm>
            <a:off x="8259763" y="3195638"/>
            <a:ext cx="709612" cy="709612"/>
          </a:xfrm>
          <a:prstGeom prst="arc">
            <a:avLst>
              <a:gd name="adj1" fmla="val 10772527"/>
              <a:gd name="adj2" fmla="val 12826267"/>
            </a:avLst>
          </a:prstGeom>
          <a:solidFill>
            <a:srgbClr val="66FFFF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64" name="Arc 163"/>
          <p:cNvSpPr/>
          <p:nvPr/>
        </p:nvSpPr>
        <p:spPr>
          <a:xfrm>
            <a:off x="6305550" y="3143250"/>
            <a:ext cx="814388" cy="814388"/>
          </a:xfrm>
          <a:prstGeom prst="arc">
            <a:avLst>
              <a:gd name="adj1" fmla="val 17693230"/>
              <a:gd name="adj2" fmla="val 0"/>
            </a:avLst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60" name="Arc 159"/>
          <p:cNvSpPr/>
          <p:nvPr/>
        </p:nvSpPr>
        <p:spPr>
          <a:xfrm>
            <a:off x="6372225" y="3195638"/>
            <a:ext cx="709613" cy="709612"/>
          </a:xfrm>
          <a:prstGeom prst="arc">
            <a:avLst>
              <a:gd name="adj1" fmla="val 19591403"/>
              <a:gd name="adj2" fmla="val 0"/>
            </a:avLst>
          </a:prstGeom>
          <a:solidFill>
            <a:srgbClr val="66FFFF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5328333" y="1813223"/>
            <a:ext cx="621421" cy="308445"/>
          </a:xfrm>
          <a:prstGeom prst="roundRect">
            <a:avLst/>
          </a:prstGeom>
          <a:noFill/>
          <a:ln w="28575"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934" tIns="45967" rIns="91934" bIns="45967"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447964" y="1031699"/>
            <a:ext cx="1675927" cy="25278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5644091" y="747340"/>
            <a:ext cx="1684995" cy="25278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518223" y="1214438"/>
            <a:ext cx="3321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6441080" y="3421063"/>
            <a:ext cx="3369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8561980" y="3421063"/>
            <a:ext cx="3369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09787" y="3202873"/>
            <a:ext cx="272832" cy="2616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00" b="1" i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x</a:t>
            </a:r>
            <a:endParaRPr lang="en-US" sz="1100" b="1" i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239922" y="3350352"/>
            <a:ext cx="272832" cy="2616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00" b="1" i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x</a:t>
            </a:r>
            <a:endParaRPr lang="en-US" sz="1100" b="1" i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101600" y="695325"/>
            <a:ext cx="7318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  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In an isosceles triangle ABC, with AB = AC, the bisectors</a:t>
            </a: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406400" y="998538"/>
            <a:ext cx="6461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of 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Ð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 and 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Ð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 intersect each other at O. Join A to O. 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385763" y="1303338"/>
            <a:ext cx="2950731" cy="368300"/>
            <a:chOff x="304800" y="668512"/>
            <a:chExt cx="2950115" cy="368990"/>
          </a:xfrm>
        </p:grpSpPr>
        <p:sp>
          <p:nvSpPr>
            <p:cNvPr id="41163" name="Rectangle 78"/>
            <p:cNvSpPr>
              <a:spLocks noChangeArrowheads="1"/>
            </p:cNvSpPr>
            <p:nvPr/>
          </p:nvSpPr>
          <p:spPr bwMode="auto">
            <a:xfrm>
              <a:off x="1630650" y="668512"/>
              <a:ext cx="1624265" cy="36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 (</a:t>
              </a:r>
              <a:r>
                <a:rPr lang="en-US" b="1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i</a:t>
              </a:r>
              <a:r>
                <a:rPr 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) OB = OC</a:t>
              </a:r>
            </a:p>
          </p:txBody>
        </p:sp>
        <p:sp>
          <p:nvSpPr>
            <p:cNvPr id="41164" name="Rectangle 79"/>
            <p:cNvSpPr>
              <a:spLocks noChangeArrowheads="1"/>
            </p:cNvSpPr>
            <p:nvPr/>
          </p:nvSpPr>
          <p:spPr bwMode="auto">
            <a:xfrm>
              <a:off x="304800" y="668512"/>
              <a:ext cx="1575708" cy="36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Show that :</a:t>
              </a:r>
            </a:p>
          </p:txBody>
        </p:sp>
      </p:grp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747838" y="1577975"/>
            <a:ext cx="234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(ii) AO bisects 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Ð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721475" y="2800350"/>
            <a:ext cx="1141413" cy="752475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>
            <a:off x="7483475" y="2798763"/>
            <a:ext cx="1143000" cy="75406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73975" y="1485900"/>
            <a:ext cx="0" cy="14462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118350" y="2484438"/>
            <a:ext cx="163513" cy="8413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086725" y="2484438"/>
            <a:ext cx="163513" cy="8413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861985" y="3319462"/>
            <a:ext cx="66675" cy="66675"/>
          </a:xfrm>
          <a:prstGeom prst="ellipse">
            <a:avLst/>
          </a:prstGeom>
          <a:solidFill>
            <a:srgbClr val="C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928659" y="3452812"/>
            <a:ext cx="66675" cy="66675"/>
          </a:xfrm>
          <a:prstGeom prst="ellipse">
            <a:avLst/>
          </a:prstGeom>
          <a:solidFill>
            <a:srgbClr val="C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6721475" y="1485900"/>
            <a:ext cx="952500" cy="20669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721475" y="3552825"/>
            <a:ext cx="1905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673975" y="1485900"/>
            <a:ext cx="952500" cy="20669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7519733" y="2889250"/>
            <a:ext cx="3481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</a:t>
            </a:r>
          </a:p>
        </p:txBody>
      </p:sp>
      <p:cxnSp>
        <p:nvCxnSpPr>
          <p:cNvPr id="137" name="Straight Connector 136"/>
          <p:cNvCxnSpPr/>
          <p:nvPr/>
        </p:nvCxnSpPr>
        <p:spPr>
          <a:xfrm flipV="1">
            <a:off x="6717031" y="2921479"/>
            <a:ext cx="962025" cy="63500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7683819" y="2937354"/>
            <a:ext cx="938212" cy="61912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205063" y="1421368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Hint :</a:t>
            </a:r>
          </a:p>
        </p:txBody>
      </p:sp>
      <p:grpSp>
        <p:nvGrpSpPr>
          <p:cNvPr id="3" name="Group 156"/>
          <p:cNvGrpSpPr>
            <a:grpSpLocks/>
          </p:cNvGrpSpPr>
          <p:nvPr/>
        </p:nvGrpSpPr>
        <p:grpSpPr bwMode="auto">
          <a:xfrm>
            <a:off x="4157818" y="1797045"/>
            <a:ext cx="2790080" cy="338554"/>
            <a:chOff x="6305550" y="3518267"/>
            <a:chExt cx="2791516" cy="338971"/>
          </a:xfrm>
        </p:grpSpPr>
        <p:sp>
          <p:nvSpPr>
            <p:cNvPr id="41161" name="TextBox 146"/>
            <p:cNvSpPr txBox="1">
              <a:spLocks noChangeArrowheads="1"/>
            </p:cNvSpPr>
            <p:nvPr/>
          </p:nvSpPr>
          <p:spPr bwMode="auto">
            <a:xfrm>
              <a:off x="6305550" y="3518267"/>
              <a:ext cx="1262534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To prove :</a:t>
              </a:r>
            </a:p>
          </p:txBody>
        </p:sp>
        <p:sp>
          <p:nvSpPr>
            <p:cNvPr id="41162" name="TextBox 147"/>
            <p:cNvSpPr txBox="1">
              <a:spLocks noChangeArrowheads="1"/>
            </p:cNvSpPr>
            <p:nvPr/>
          </p:nvSpPr>
          <p:spPr bwMode="auto">
            <a:xfrm>
              <a:off x="7366215" y="3518267"/>
              <a:ext cx="1730851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white"/>
                  </a:solidFill>
                  <a:latin typeface="Comic Sans MS" pitchFamily="66" charset="0"/>
                  <a:sym typeface="Symbol" pitchFamily="18" charset="2"/>
                </a:rPr>
                <a:t></a:t>
              </a:r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  <a:sym typeface="Symbol" pitchFamily="18" charset="2"/>
                </a:rPr>
                <a:t>OBC</a:t>
              </a:r>
              <a:r>
                <a:rPr lang="en-US" sz="1600" b="1" dirty="0">
                  <a:solidFill>
                    <a:prstClr val="white"/>
                  </a:solidFill>
                  <a:latin typeface="Comic Sans MS" pitchFamily="66" charset="0"/>
                  <a:sym typeface="Symbol" pitchFamily="18" charset="2"/>
                </a:rPr>
                <a:t> = </a:t>
              </a:r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  <a:sym typeface="Symbol" pitchFamily="18" charset="2"/>
                </a:rPr>
                <a:t>OCB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83" name="Rectangle 182"/>
          <p:cNvSpPr>
            <a:spLocks noChangeArrowheads="1"/>
          </p:cNvSpPr>
          <p:nvPr/>
        </p:nvSpPr>
        <p:spPr bwMode="auto">
          <a:xfrm>
            <a:off x="1030288" y="1879600"/>
            <a:ext cx="1055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ABC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1030288" y="2203450"/>
            <a:ext cx="10525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AB = AC</a:t>
            </a:r>
          </a:p>
        </p:txBody>
      </p:sp>
      <p:sp>
        <p:nvSpPr>
          <p:cNvPr id="185" name="Rectangle 184"/>
          <p:cNvSpPr>
            <a:spLocks noChangeArrowheads="1"/>
          </p:cNvSpPr>
          <p:nvPr/>
        </p:nvSpPr>
        <p:spPr bwMode="auto">
          <a:xfrm>
            <a:off x="2475963" y="2203450"/>
            <a:ext cx="922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[Given]</a:t>
            </a:r>
          </a:p>
        </p:txBody>
      </p:sp>
      <p:sp>
        <p:nvSpPr>
          <p:cNvPr id="186" name="Rectangle 185"/>
          <p:cNvSpPr>
            <a:spLocks noChangeArrowheads="1"/>
          </p:cNvSpPr>
          <p:nvPr/>
        </p:nvSpPr>
        <p:spPr bwMode="auto">
          <a:xfrm>
            <a:off x="324804" y="2525713"/>
            <a:ext cx="360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</a:t>
            </a: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725488" y="2525713"/>
            <a:ext cx="16430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ABC = ACB</a:t>
            </a:r>
          </a:p>
        </p:txBody>
      </p:sp>
      <p:sp>
        <p:nvSpPr>
          <p:cNvPr id="202" name="TextBox 201"/>
          <p:cNvSpPr txBox="1">
            <a:spLocks noChangeArrowheads="1"/>
          </p:cNvSpPr>
          <p:nvPr/>
        </p:nvSpPr>
        <p:spPr bwMode="auto">
          <a:xfrm>
            <a:off x="571500" y="2948669"/>
            <a:ext cx="9364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2OBC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 pitchFamily="18" charset="2"/>
            </a:endParaRPr>
          </a:p>
        </p:txBody>
      </p:sp>
      <p:sp>
        <p:nvSpPr>
          <p:cNvPr id="204" name="TextBox 203"/>
          <p:cNvSpPr txBox="1">
            <a:spLocks noChangeArrowheads="1"/>
          </p:cNvSpPr>
          <p:nvPr/>
        </p:nvSpPr>
        <p:spPr bwMode="auto">
          <a:xfrm>
            <a:off x="1619250" y="2948669"/>
            <a:ext cx="9364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2OCB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 pitchFamily="18" charset="2"/>
            </a:endParaRPr>
          </a:p>
        </p:txBody>
      </p:sp>
      <p:sp>
        <p:nvSpPr>
          <p:cNvPr id="208" name="TextBox 207"/>
          <p:cNvSpPr txBox="1">
            <a:spLocks noChangeArrowheads="1"/>
          </p:cNvSpPr>
          <p:nvPr/>
        </p:nvSpPr>
        <p:spPr bwMode="auto">
          <a:xfrm>
            <a:off x="1371600" y="2948669"/>
            <a:ext cx="309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=</a:t>
            </a:r>
          </a:p>
        </p:txBody>
      </p:sp>
      <p:sp>
        <p:nvSpPr>
          <p:cNvPr id="242" name="Rectangle 241"/>
          <p:cNvSpPr>
            <a:spLocks noChangeArrowheads="1"/>
          </p:cNvSpPr>
          <p:nvPr/>
        </p:nvSpPr>
        <p:spPr bwMode="auto">
          <a:xfrm>
            <a:off x="324804" y="3467100"/>
            <a:ext cx="360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</a:t>
            </a:r>
          </a:p>
        </p:txBody>
      </p:sp>
      <p:sp>
        <p:nvSpPr>
          <p:cNvPr id="243" name="Rectangle 242"/>
          <p:cNvSpPr>
            <a:spLocks noChangeArrowheads="1"/>
          </p:cNvSpPr>
          <p:nvPr/>
        </p:nvSpPr>
        <p:spPr bwMode="auto">
          <a:xfrm>
            <a:off x="692150" y="3467100"/>
            <a:ext cx="1690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OBC = OCB</a:t>
            </a:r>
          </a:p>
        </p:txBody>
      </p:sp>
      <p:sp>
        <p:nvSpPr>
          <p:cNvPr id="245" name="Rectangle 244"/>
          <p:cNvSpPr>
            <a:spLocks noChangeArrowheads="1"/>
          </p:cNvSpPr>
          <p:nvPr/>
        </p:nvSpPr>
        <p:spPr bwMode="auto">
          <a:xfrm>
            <a:off x="324804" y="4500563"/>
            <a:ext cx="360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</a:t>
            </a:r>
          </a:p>
        </p:txBody>
      </p:sp>
      <p:sp>
        <p:nvSpPr>
          <p:cNvPr id="246" name="Rectangle 245"/>
          <p:cNvSpPr>
            <a:spLocks noChangeArrowheads="1"/>
          </p:cNvSpPr>
          <p:nvPr/>
        </p:nvSpPr>
        <p:spPr bwMode="auto">
          <a:xfrm>
            <a:off x="974125" y="4500563"/>
            <a:ext cx="10759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cs typeface="Arial" panose="020B0604020202020204" pitchFamily="34" charset="0"/>
                <a:sym typeface="Symbol" pitchFamily="18" charset="2"/>
              </a:rPr>
              <a:t>OB = OC</a:t>
            </a:r>
          </a:p>
        </p:txBody>
      </p:sp>
      <p:sp>
        <p:nvSpPr>
          <p:cNvPr id="196" name="Rectangle 195"/>
          <p:cNvSpPr>
            <a:spLocks noChangeArrowheads="1"/>
          </p:cNvSpPr>
          <p:nvPr/>
        </p:nvSpPr>
        <p:spPr bwMode="auto">
          <a:xfrm>
            <a:off x="892855" y="3822702"/>
            <a:ext cx="1055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OBC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7" name="Rectangle 196"/>
          <p:cNvSpPr>
            <a:spLocks noChangeArrowheads="1"/>
          </p:cNvSpPr>
          <p:nvPr/>
        </p:nvSpPr>
        <p:spPr bwMode="auto">
          <a:xfrm>
            <a:off x="676275" y="4144228"/>
            <a:ext cx="1690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OBC = OCB</a:t>
            </a:r>
          </a:p>
        </p:txBody>
      </p: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2475963" y="4104000"/>
            <a:ext cx="11480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[From (</a:t>
            </a:r>
            <a:r>
              <a:rPr lang="en-US" sz="1600" b="1" dirty="0" err="1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i</a:t>
            </a:r>
            <a:r>
              <a:rPr lang="en-US" sz="16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)]</a:t>
            </a:r>
            <a:endParaRPr lang="en-US" sz="16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  <a:sym typeface="Symbol" pitchFamily="18" charset="2"/>
            </a:endParaRPr>
          </a:p>
        </p:txBody>
      </p:sp>
      <p:sp>
        <p:nvSpPr>
          <p:cNvPr id="256" name="Rectangle 255"/>
          <p:cNvSpPr>
            <a:spLocks noChangeArrowheads="1"/>
          </p:cNvSpPr>
          <p:nvPr/>
        </p:nvSpPr>
        <p:spPr bwMode="auto">
          <a:xfrm>
            <a:off x="2252276" y="3468901"/>
            <a:ext cx="5950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…(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 pitchFamily="18" charset="2"/>
            </a:endParaRPr>
          </a:p>
        </p:txBody>
      </p:sp>
      <p:sp>
        <p:nvSpPr>
          <p:cNvPr id="257" name="Rectangle 256"/>
          <p:cNvSpPr>
            <a:spLocks noChangeArrowheads="1"/>
          </p:cNvSpPr>
          <p:nvPr/>
        </p:nvSpPr>
        <p:spPr bwMode="auto">
          <a:xfrm>
            <a:off x="1929388" y="4491494"/>
            <a:ext cx="6687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…(ii)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 pitchFamily="18" charset="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483" y="1879600"/>
            <a:ext cx="658303" cy="381000"/>
            <a:chOff x="87483" y="1431925"/>
            <a:chExt cx="658303" cy="381000"/>
          </a:xfrm>
        </p:grpSpPr>
        <p:sp>
          <p:nvSpPr>
            <p:cNvPr id="4" name="Teardrop 3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2" name="Rectangle 181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725316" y="4160840"/>
            <a:ext cx="1750647" cy="339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624809" y="723900"/>
            <a:ext cx="1718966" cy="282814"/>
          </a:xfrm>
          <a:prstGeom prst="round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277870" y="14478"/>
            <a:ext cx="2266776" cy="414593"/>
            <a:chOff x="2890835" y="25400"/>
            <a:chExt cx="2731373" cy="457200"/>
          </a:xfrm>
          <a:solidFill>
            <a:schemeClr val="bg2">
              <a:lumMod val="75000"/>
            </a:schemeClr>
          </a:solidFill>
        </p:grpSpPr>
        <p:sp>
          <p:nvSpPr>
            <p:cNvPr id="84" name="Rounded Rectangle 83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42046" y="40193"/>
              <a:ext cx="2606052" cy="407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FFFF00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sz="1800" dirty="0">
                  <a:solidFill>
                    <a:prstClr val="black"/>
                  </a:solidFill>
                </a:rPr>
                <a:t>Exercise </a:t>
              </a:r>
              <a:r>
                <a:rPr lang="en-US" sz="1800" dirty="0" smtClean="0">
                  <a:solidFill>
                    <a:prstClr val="black"/>
                  </a:solidFill>
                </a:rPr>
                <a:t>7.2-Q.1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55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 nodeType="clickPar">
                      <p:stCondLst>
                        <p:cond delay="indefinite"/>
                      </p:stCondLst>
                      <p:childTnLst>
                        <p:par>
                          <p:cTn id="3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 nodeType="clickPar">
                      <p:stCondLst>
                        <p:cond delay="indefinite"/>
                      </p:stCondLst>
                      <p:childTnLst>
                        <p:par>
                          <p:cTn id="3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00"/>
                            </p:stCondLst>
                            <p:childTnLst>
                              <p:par>
                                <p:cTn id="4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9" grpId="2" animBg="1"/>
      <p:bldP spid="9" grpId="3" animBg="1"/>
      <p:bldP spid="231" grpId="0" animBg="1"/>
      <p:bldP spid="231" grpId="1" animBg="1"/>
      <p:bldP spid="230" grpId="0" animBg="1"/>
      <p:bldP spid="230" grpId="1" animBg="1"/>
      <p:bldP spid="220" grpId="0" animBg="1"/>
      <p:bldP spid="220" grpId="1" animBg="1"/>
      <p:bldP spid="218" grpId="0" animBg="1"/>
      <p:bldP spid="218" grpId="1" animBg="1"/>
      <p:bldP spid="217" grpId="0" animBg="1"/>
      <p:bldP spid="217" grpId="1" animBg="1"/>
      <p:bldP spid="216" grpId="0" animBg="1"/>
      <p:bldP spid="216" grpId="1" animBg="1"/>
      <p:bldP spid="215" grpId="0" animBg="1"/>
      <p:bldP spid="215" grpId="1" animBg="1"/>
      <p:bldP spid="203" grpId="0" animBg="1"/>
      <p:bldP spid="203" grpId="1" animBg="1"/>
      <p:bldP spid="189" grpId="0"/>
      <p:bldP spid="210" grpId="0"/>
      <p:bldP spid="199" grpId="0" animBg="1"/>
      <p:bldP spid="199" grpId="1" animBg="1"/>
      <p:bldP spid="200" grpId="0" animBg="1"/>
      <p:bldP spid="200" grpId="1" animBg="1"/>
      <p:bldP spid="165" grpId="0" animBg="1"/>
      <p:bldP spid="165" grpId="1" animBg="1"/>
      <p:bldP spid="165" grpId="2" animBg="1"/>
      <p:bldP spid="165" grpId="3" animBg="1"/>
      <p:bldP spid="166" grpId="0" animBg="1"/>
      <p:bldP spid="166" grpId="1" animBg="1"/>
      <p:bldP spid="164" grpId="0" animBg="1"/>
      <p:bldP spid="164" grpId="1" animBg="1"/>
      <p:bldP spid="164" grpId="2" animBg="1"/>
      <p:bldP spid="164" grpId="3" animBg="1"/>
      <p:bldP spid="164" grpId="4" animBg="1"/>
      <p:bldP spid="164" grpId="5" animBg="1"/>
      <p:bldP spid="160" grpId="0" animBg="1"/>
      <p:bldP spid="160" grpId="1" animBg="1"/>
      <p:bldP spid="47" grpId="0"/>
      <p:bldP spid="100" grpId="0"/>
      <p:bldP spid="107" grpId="0"/>
      <p:bldP spid="76" grpId="0"/>
      <p:bldP spid="77" grpId="0"/>
      <p:bldP spid="85" grpId="0"/>
      <p:bldP spid="134" grpId="0"/>
      <p:bldP spid="126" grpId="0"/>
      <p:bldP spid="126" grpId="1"/>
      <p:bldP spid="183" grpId="0"/>
      <p:bldP spid="184" grpId="0"/>
      <p:bldP spid="185" grpId="0"/>
      <p:bldP spid="186" grpId="0"/>
      <p:bldP spid="187" grpId="0"/>
      <p:bldP spid="202" grpId="0"/>
      <p:bldP spid="204" grpId="0"/>
      <p:bldP spid="208" grpId="0"/>
      <p:bldP spid="242" grpId="0"/>
      <p:bldP spid="243" grpId="0"/>
      <p:bldP spid="245" grpId="0"/>
      <p:bldP spid="246" grpId="0"/>
      <p:bldP spid="196" grpId="0"/>
      <p:bldP spid="197" grpId="0"/>
      <p:bldP spid="201" grpId="0"/>
      <p:bldP spid="256" grpId="0"/>
      <p:bldP spid="257" grpId="0"/>
      <p:bldP spid="7" grpId="0" animBg="1"/>
      <p:bldP spid="78" grpId="0" animBg="1"/>
      <p:bldP spid="7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4204632" y="1982191"/>
            <a:ext cx="2785378" cy="360591"/>
          </a:xfrm>
          <a:prstGeom prst="round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357017" y="2002380"/>
            <a:ext cx="707233" cy="3084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934" tIns="45967" rIns="91934" bIns="45967"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226967" y="2002380"/>
            <a:ext cx="707233" cy="3084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934" tIns="45967" rIns="91934" bIns="45967"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844876" y="1324931"/>
            <a:ext cx="2178542" cy="282814"/>
          </a:xfrm>
          <a:prstGeom prst="round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 flipH="1">
            <a:off x="6908833" y="1464201"/>
            <a:ext cx="952766" cy="2060441"/>
          </a:xfrm>
          <a:custGeom>
            <a:avLst/>
            <a:gdLst>
              <a:gd name="connsiteX0" fmla="*/ 0 w 940158"/>
              <a:gd name="connsiteY0" fmla="*/ 0 h 2047741"/>
              <a:gd name="connsiteX1" fmla="*/ 12879 w 940158"/>
              <a:gd name="connsiteY1" fmla="*/ 1403798 h 2047741"/>
              <a:gd name="connsiteX2" fmla="*/ 940158 w 940158"/>
              <a:gd name="connsiteY2" fmla="*/ 2047741 h 2047741"/>
              <a:gd name="connsiteX3" fmla="*/ 0 w 940158"/>
              <a:gd name="connsiteY3" fmla="*/ 0 h 2047741"/>
              <a:gd name="connsiteX0" fmla="*/ 0 w 940158"/>
              <a:gd name="connsiteY0" fmla="*/ 0 h 2047741"/>
              <a:gd name="connsiteX1" fmla="*/ 179 w 940158"/>
              <a:gd name="connsiteY1" fmla="*/ 1435548 h 2047741"/>
              <a:gd name="connsiteX2" fmla="*/ 940158 w 940158"/>
              <a:gd name="connsiteY2" fmla="*/ 2047741 h 2047741"/>
              <a:gd name="connsiteX3" fmla="*/ 0 w 940158"/>
              <a:gd name="connsiteY3" fmla="*/ 0 h 2047741"/>
              <a:gd name="connsiteX0" fmla="*/ 0 w 927458"/>
              <a:gd name="connsiteY0" fmla="*/ 0 h 2060441"/>
              <a:gd name="connsiteX1" fmla="*/ 179 w 927458"/>
              <a:gd name="connsiteY1" fmla="*/ 1435548 h 2060441"/>
              <a:gd name="connsiteX2" fmla="*/ 927458 w 927458"/>
              <a:gd name="connsiteY2" fmla="*/ 2060441 h 2060441"/>
              <a:gd name="connsiteX3" fmla="*/ 0 w 927458"/>
              <a:gd name="connsiteY3" fmla="*/ 0 h 2060441"/>
              <a:gd name="connsiteX0" fmla="*/ 0 w 946508"/>
              <a:gd name="connsiteY0" fmla="*/ 0 h 2057266"/>
              <a:gd name="connsiteX1" fmla="*/ 179 w 946508"/>
              <a:gd name="connsiteY1" fmla="*/ 1435548 h 2057266"/>
              <a:gd name="connsiteX2" fmla="*/ 946508 w 946508"/>
              <a:gd name="connsiteY2" fmla="*/ 2057266 h 2057266"/>
              <a:gd name="connsiteX3" fmla="*/ 0 w 946508"/>
              <a:gd name="connsiteY3" fmla="*/ 0 h 2057266"/>
              <a:gd name="connsiteX0" fmla="*/ 0 w 943333"/>
              <a:gd name="connsiteY0" fmla="*/ 0 h 2060441"/>
              <a:gd name="connsiteX1" fmla="*/ 179 w 943333"/>
              <a:gd name="connsiteY1" fmla="*/ 1435548 h 2060441"/>
              <a:gd name="connsiteX2" fmla="*/ 943333 w 943333"/>
              <a:gd name="connsiteY2" fmla="*/ 2060441 h 2060441"/>
              <a:gd name="connsiteX3" fmla="*/ 0 w 943333"/>
              <a:gd name="connsiteY3" fmla="*/ 0 h 2060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3333" h="2060441">
                <a:moveTo>
                  <a:pt x="0" y="0"/>
                </a:moveTo>
                <a:cubicBezTo>
                  <a:pt x="60" y="478516"/>
                  <a:pt x="119" y="957032"/>
                  <a:pt x="179" y="1435548"/>
                </a:cubicBezTo>
                <a:lnTo>
                  <a:pt x="943333" y="206044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7851775" y="1447288"/>
            <a:ext cx="962294" cy="2060441"/>
          </a:xfrm>
          <a:custGeom>
            <a:avLst/>
            <a:gdLst>
              <a:gd name="connsiteX0" fmla="*/ 0 w 940158"/>
              <a:gd name="connsiteY0" fmla="*/ 0 h 2047741"/>
              <a:gd name="connsiteX1" fmla="*/ 12879 w 940158"/>
              <a:gd name="connsiteY1" fmla="*/ 1403798 h 2047741"/>
              <a:gd name="connsiteX2" fmla="*/ 940158 w 940158"/>
              <a:gd name="connsiteY2" fmla="*/ 2047741 h 2047741"/>
              <a:gd name="connsiteX3" fmla="*/ 0 w 940158"/>
              <a:gd name="connsiteY3" fmla="*/ 0 h 2047741"/>
              <a:gd name="connsiteX0" fmla="*/ 0 w 940158"/>
              <a:gd name="connsiteY0" fmla="*/ 0 h 2047741"/>
              <a:gd name="connsiteX1" fmla="*/ 179 w 940158"/>
              <a:gd name="connsiteY1" fmla="*/ 1435548 h 2047741"/>
              <a:gd name="connsiteX2" fmla="*/ 940158 w 940158"/>
              <a:gd name="connsiteY2" fmla="*/ 2047741 h 2047741"/>
              <a:gd name="connsiteX3" fmla="*/ 0 w 940158"/>
              <a:gd name="connsiteY3" fmla="*/ 0 h 2047741"/>
              <a:gd name="connsiteX0" fmla="*/ 0 w 927458"/>
              <a:gd name="connsiteY0" fmla="*/ 0 h 2060441"/>
              <a:gd name="connsiteX1" fmla="*/ 179 w 927458"/>
              <a:gd name="connsiteY1" fmla="*/ 1435548 h 2060441"/>
              <a:gd name="connsiteX2" fmla="*/ 927458 w 927458"/>
              <a:gd name="connsiteY2" fmla="*/ 2060441 h 2060441"/>
              <a:gd name="connsiteX3" fmla="*/ 0 w 927458"/>
              <a:gd name="connsiteY3" fmla="*/ 0 h 2060441"/>
              <a:gd name="connsiteX0" fmla="*/ 0 w 946508"/>
              <a:gd name="connsiteY0" fmla="*/ 0 h 2057266"/>
              <a:gd name="connsiteX1" fmla="*/ 179 w 946508"/>
              <a:gd name="connsiteY1" fmla="*/ 1435548 h 2057266"/>
              <a:gd name="connsiteX2" fmla="*/ 946508 w 946508"/>
              <a:gd name="connsiteY2" fmla="*/ 2057266 h 2057266"/>
              <a:gd name="connsiteX3" fmla="*/ 0 w 946508"/>
              <a:gd name="connsiteY3" fmla="*/ 0 h 2057266"/>
              <a:gd name="connsiteX0" fmla="*/ 0 w 943333"/>
              <a:gd name="connsiteY0" fmla="*/ 0 h 2060441"/>
              <a:gd name="connsiteX1" fmla="*/ 179 w 943333"/>
              <a:gd name="connsiteY1" fmla="*/ 1435548 h 2060441"/>
              <a:gd name="connsiteX2" fmla="*/ 943333 w 943333"/>
              <a:gd name="connsiteY2" fmla="*/ 2060441 h 2060441"/>
              <a:gd name="connsiteX3" fmla="*/ 0 w 943333"/>
              <a:gd name="connsiteY3" fmla="*/ 0 h 2060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3333" h="2060441">
                <a:moveTo>
                  <a:pt x="0" y="0"/>
                </a:moveTo>
                <a:cubicBezTo>
                  <a:pt x="60" y="478516"/>
                  <a:pt x="119" y="957032"/>
                  <a:pt x="179" y="1435548"/>
                </a:cubicBezTo>
                <a:lnTo>
                  <a:pt x="943333" y="2060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Arc 64"/>
          <p:cNvSpPr/>
          <p:nvPr/>
        </p:nvSpPr>
        <p:spPr>
          <a:xfrm>
            <a:off x="7427908" y="1015416"/>
            <a:ext cx="873125" cy="873125"/>
          </a:xfrm>
          <a:prstGeom prst="arc">
            <a:avLst>
              <a:gd name="adj1" fmla="val 3883528"/>
              <a:gd name="adj2" fmla="val 6919743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66" name="Arc 65"/>
          <p:cNvSpPr/>
          <p:nvPr/>
        </p:nvSpPr>
        <p:spPr>
          <a:xfrm>
            <a:off x="7431873" y="1020171"/>
            <a:ext cx="865196" cy="865196"/>
          </a:xfrm>
          <a:prstGeom prst="arc">
            <a:avLst>
              <a:gd name="adj1" fmla="val 5376062"/>
              <a:gd name="adj2" fmla="val 6919743"/>
            </a:avLst>
          </a:prstGeom>
          <a:solidFill>
            <a:srgbClr val="FF3399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67" name="Arc 66"/>
          <p:cNvSpPr/>
          <p:nvPr/>
        </p:nvSpPr>
        <p:spPr>
          <a:xfrm>
            <a:off x="7431873" y="1019377"/>
            <a:ext cx="865196" cy="865196"/>
          </a:xfrm>
          <a:prstGeom prst="arc">
            <a:avLst>
              <a:gd name="adj1" fmla="val 3894780"/>
              <a:gd name="adj2" fmla="val 5426952"/>
            </a:avLst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68" name="Arc 67"/>
          <p:cNvSpPr/>
          <p:nvPr/>
        </p:nvSpPr>
        <p:spPr>
          <a:xfrm>
            <a:off x="7485058" y="1072566"/>
            <a:ext cx="758825" cy="758825"/>
          </a:xfrm>
          <a:prstGeom prst="arc">
            <a:avLst>
              <a:gd name="adj1" fmla="val 5376062"/>
              <a:gd name="adj2" fmla="val 6919743"/>
            </a:avLst>
          </a:prstGeom>
          <a:solidFill>
            <a:srgbClr val="FF3399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70" name="Arc 69"/>
          <p:cNvSpPr/>
          <p:nvPr/>
        </p:nvSpPr>
        <p:spPr>
          <a:xfrm>
            <a:off x="7485058" y="1074153"/>
            <a:ext cx="758825" cy="758825"/>
          </a:xfrm>
          <a:prstGeom prst="arc">
            <a:avLst>
              <a:gd name="adj1" fmla="val 3894780"/>
              <a:gd name="adj2" fmla="val 5426952"/>
            </a:avLst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807688" y="1627565"/>
            <a:ext cx="1553805" cy="3053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934" tIns="45967" rIns="91934" bIns="45967"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782943" y="1273652"/>
            <a:ext cx="1585036" cy="305391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4539665" y="716669"/>
            <a:ext cx="1007696" cy="308445"/>
          </a:xfrm>
          <a:prstGeom prst="round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992" name="Rectangle 10"/>
          <p:cNvSpPr>
            <a:spLocks noChangeArrowheads="1"/>
          </p:cNvSpPr>
          <p:nvPr/>
        </p:nvSpPr>
        <p:spPr bwMode="auto">
          <a:xfrm>
            <a:off x="7626173" y="1182110"/>
            <a:ext cx="3321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41993" name="Rectangle 11"/>
          <p:cNvSpPr>
            <a:spLocks noChangeArrowheads="1"/>
          </p:cNvSpPr>
          <p:nvPr/>
        </p:nvSpPr>
        <p:spPr bwMode="auto">
          <a:xfrm>
            <a:off x="6627635" y="3388735"/>
            <a:ext cx="3321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41994" name="Rectangle 12"/>
          <p:cNvSpPr>
            <a:spLocks noChangeArrowheads="1"/>
          </p:cNvSpPr>
          <p:nvPr/>
        </p:nvSpPr>
        <p:spPr bwMode="auto">
          <a:xfrm>
            <a:off x="8746130" y="3396674"/>
            <a:ext cx="3369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905625" y="2768022"/>
            <a:ext cx="1141413" cy="752475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7667625" y="2766435"/>
            <a:ext cx="1143000" cy="75406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58125" y="1453572"/>
            <a:ext cx="0" cy="14462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05625" y="1453572"/>
            <a:ext cx="952500" cy="20669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05625" y="3520497"/>
            <a:ext cx="1905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58125" y="1453572"/>
            <a:ext cx="952500" cy="20669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5" name="Rectangle 25"/>
          <p:cNvSpPr>
            <a:spLocks noChangeArrowheads="1"/>
          </p:cNvSpPr>
          <p:nvPr/>
        </p:nvSpPr>
        <p:spPr bwMode="auto">
          <a:xfrm>
            <a:off x="7703883" y="2856922"/>
            <a:ext cx="3481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50875" y="1858383"/>
            <a:ext cx="2159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AOB and AOC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018638" y="2204458"/>
            <a:ext cx="1052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AB = AC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438400" y="2204458"/>
            <a:ext cx="922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[Given]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985494" y="2561646"/>
            <a:ext cx="10759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OB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OC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 pitchFamily="18" charset="2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438400" y="2561646"/>
            <a:ext cx="12218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[From (ii)]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009113" y="2918833"/>
            <a:ext cx="1074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AO = AO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438400" y="2918833"/>
            <a:ext cx="17636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[Common side]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47000" y="3276021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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04313" y="3276021"/>
            <a:ext cx="1643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AOB  AOC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2438400" y="3276021"/>
            <a:ext cx="19319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[</a:t>
            </a: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S.S.S. criterion</a:t>
            </a: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]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247000" y="3636383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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683306" y="3636383"/>
            <a:ext cx="16850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BAO = CAO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2438400" y="3636383"/>
            <a:ext cx="1051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[</a:t>
            </a: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c.p.c.t.</a:t>
            </a: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sym typeface="Symbol" pitchFamily="18" charset="2"/>
              </a:rPr>
              <a:t>]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47000" y="3990396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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93201" y="3990396"/>
            <a:ext cx="16850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AO bisects A</a:t>
            </a:r>
          </a:p>
        </p:txBody>
      </p:sp>
      <p:sp>
        <p:nvSpPr>
          <p:cNvPr id="42037" name="Rectangle 60"/>
          <p:cNvSpPr>
            <a:spLocks noChangeArrowheads="1"/>
          </p:cNvSpPr>
          <p:nvPr/>
        </p:nvSpPr>
        <p:spPr bwMode="auto">
          <a:xfrm>
            <a:off x="36513" y="685222"/>
            <a:ext cx="731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  In 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an isosceles triangle ABC, with AB = AC, the bisectors</a:t>
            </a:r>
          </a:p>
        </p:txBody>
      </p:sp>
      <p:sp>
        <p:nvSpPr>
          <p:cNvPr id="42038" name="Rectangle 61"/>
          <p:cNvSpPr>
            <a:spLocks noChangeArrowheads="1"/>
          </p:cNvSpPr>
          <p:nvPr/>
        </p:nvSpPr>
        <p:spPr bwMode="auto">
          <a:xfrm>
            <a:off x="341313" y="988435"/>
            <a:ext cx="6461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of 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Ð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 and 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Ð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 intersect each other at O. Join A to O. </a:t>
            </a:r>
          </a:p>
        </p:txBody>
      </p:sp>
      <p:sp>
        <p:nvSpPr>
          <p:cNvPr id="42039" name="Rectangle 62"/>
          <p:cNvSpPr>
            <a:spLocks noChangeArrowheads="1"/>
          </p:cNvSpPr>
          <p:nvPr/>
        </p:nvSpPr>
        <p:spPr bwMode="auto">
          <a:xfrm>
            <a:off x="322263" y="1291647"/>
            <a:ext cx="157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Show that :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770063" y="1267835"/>
            <a:ext cx="2347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(ii) AO bisects </a:t>
            </a:r>
            <a:r>
              <a:rPr lang="en-US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42053" name="TextBox 83"/>
          <p:cNvSpPr txBox="1">
            <a:spLocks noChangeArrowheads="1"/>
          </p:cNvSpPr>
          <p:nvPr/>
        </p:nvSpPr>
        <p:spPr bwMode="auto">
          <a:xfrm>
            <a:off x="5713642" y="1269419"/>
            <a:ext cx="1725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Comic Sans MS" pitchFamily="66" charset="0"/>
                <a:sym typeface="Symbol" pitchFamily="18" charset="2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 pitchFamily="18" charset="2"/>
              </a:rPr>
              <a:t>ABO</a:t>
            </a:r>
            <a:r>
              <a:rPr lang="en-US" sz="1600" b="1" dirty="0">
                <a:solidFill>
                  <a:prstClr val="white"/>
                </a:solidFill>
                <a:latin typeface="Comic Sans MS" pitchFamily="66" charset="0"/>
                <a:sym typeface="Symbol" pitchFamily="18" charset="2"/>
              </a:rPr>
              <a:t> = 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 pitchFamily="18" charset="2"/>
              </a:rPr>
              <a:t>ACO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7848600" y="1467615"/>
            <a:ext cx="0" cy="1446212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5371563" y="1997166"/>
            <a:ext cx="1540429" cy="30844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493937" y="3170545"/>
            <a:ext cx="272832" cy="2616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00" b="1" i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x</a:t>
            </a:r>
            <a:endParaRPr lang="en-US" sz="1100" b="1" i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436922" y="3313328"/>
            <a:ext cx="272832" cy="2616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00" b="1" i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x</a:t>
            </a:r>
            <a:endParaRPr lang="en-US" sz="1100" b="1" i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7046135" y="3287134"/>
            <a:ext cx="66675" cy="66675"/>
          </a:xfrm>
          <a:prstGeom prst="ellipse">
            <a:avLst/>
          </a:prstGeom>
          <a:solidFill>
            <a:srgbClr val="C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112809" y="3420484"/>
            <a:ext cx="66675" cy="66675"/>
          </a:xfrm>
          <a:prstGeom prst="ellipse">
            <a:avLst/>
          </a:prstGeom>
          <a:solidFill>
            <a:srgbClr val="C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772940" y="1614140"/>
            <a:ext cx="10715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OB = OC</a:t>
            </a: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6726015" y="1613931"/>
            <a:ext cx="6687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…(ii)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 pitchFamily="18" charset="2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4169897" y="2421690"/>
            <a:ext cx="2785378" cy="666750"/>
          </a:xfrm>
          <a:prstGeom prst="round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124488" y="2410201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Hint :</a:t>
            </a:r>
          </a:p>
        </p:txBody>
      </p:sp>
      <p:grpSp>
        <p:nvGrpSpPr>
          <p:cNvPr id="97" name="Group 272"/>
          <p:cNvGrpSpPr>
            <a:grpSpLocks/>
          </p:cNvGrpSpPr>
          <p:nvPr/>
        </p:nvGrpSpPr>
        <p:grpSpPr bwMode="auto">
          <a:xfrm>
            <a:off x="4189451" y="2733569"/>
            <a:ext cx="2749265" cy="338554"/>
            <a:chOff x="6305550" y="3518267"/>
            <a:chExt cx="2750594" cy="338971"/>
          </a:xfrm>
        </p:grpSpPr>
        <p:sp>
          <p:nvSpPr>
            <p:cNvPr id="98" name="TextBox 273"/>
            <p:cNvSpPr txBox="1">
              <a:spLocks noChangeArrowheads="1"/>
            </p:cNvSpPr>
            <p:nvPr/>
          </p:nvSpPr>
          <p:spPr bwMode="auto">
            <a:xfrm>
              <a:off x="6305550" y="3518267"/>
              <a:ext cx="1262494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To prove :</a:t>
              </a:r>
            </a:p>
          </p:txBody>
        </p:sp>
        <p:sp>
          <p:nvSpPr>
            <p:cNvPr id="99" name="TextBox 274"/>
            <p:cNvSpPr txBox="1">
              <a:spLocks noChangeArrowheads="1"/>
            </p:cNvSpPr>
            <p:nvPr/>
          </p:nvSpPr>
          <p:spPr bwMode="auto">
            <a:xfrm>
              <a:off x="7407139" y="3518267"/>
              <a:ext cx="1649005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white"/>
                  </a:solidFill>
                  <a:latin typeface="Comic Sans MS" pitchFamily="66" charset="0"/>
                  <a:sym typeface="Symbol" pitchFamily="18" charset="2"/>
                </a:rPr>
                <a:t></a:t>
              </a:r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  <a:sym typeface="Symbol" pitchFamily="18" charset="2"/>
                </a:rPr>
                <a:t>AOB</a:t>
              </a:r>
              <a:r>
                <a:rPr lang="en-US" sz="1600" b="1" dirty="0">
                  <a:solidFill>
                    <a:prstClr val="white"/>
                  </a:solidFill>
                  <a:latin typeface="Comic Sans MS" pitchFamily="66" charset="0"/>
                  <a:sym typeface="Symbol" pitchFamily="18" charset="2"/>
                </a:rPr>
                <a:t>  </a:t>
              </a:r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  <a:sym typeface="Symbol" pitchFamily="18" charset="2"/>
                </a:rPr>
                <a:t>AOC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92" name="Group 255"/>
          <p:cNvGrpSpPr>
            <a:grpSpLocks/>
          </p:cNvGrpSpPr>
          <p:nvPr/>
        </p:nvGrpSpPr>
        <p:grpSpPr bwMode="auto">
          <a:xfrm>
            <a:off x="4204632" y="1972683"/>
            <a:ext cx="2820387" cy="338554"/>
            <a:chOff x="6305550" y="3518267"/>
            <a:chExt cx="2820432" cy="338971"/>
          </a:xfrm>
        </p:grpSpPr>
        <p:sp>
          <p:nvSpPr>
            <p:cNvPr id="93" name="TextBox 256"/>
            <p:cNvSpPr txBox="1">
              <a:spLocks noChangeArrowheads="1"/>
            </p:cNvSpPr>
            <p:nvPr/>
          </p:nvSpPr>
          <p:spPr bwMode="auto">
            <a:xfrm>
              <a:off x="6305550" y="3518267"/>
              <a:ext cx="1261904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FF00"/>
                  </a:solidFill>
                  <a:latin typeface="Bookman Old Style" pitchFamily="18" charset="0"/>
                </a:rPr>
                <a:t>To prove :</a:t>
              </a:r>
            </a:p>
          </p:txBody>
        </p:sp>
        <p:sp>
          <p:nvSpPr>
            <p:cNvPr id="94" name="TextBox 257"/>
            <p:cNvSpPr txBox="1">
              <a:spLocks noChangeArrowheads="1"/>
            </p:cNvSpPr>
            <p:nvPr/>
          </p:nvSpPr>
          <p:spPr bwMode="auto">
            <a:xfrm>
              <a:off x="7400802" y="3518267"/>
              <a:ext cx="1725180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FF00"/>
                  </a:solidFill>
                  <a:latin typeface="Comic Sans MS" pitchFamily="66" charset="0"/>
                  <a:sym typeface="Symbol" pitchFamily="18" charset="2"/>
                </a:rPr>
                <a:t></a:t>
              </a:r>
              <a:r>
                <a:rPr lang="en-US" sz="1600" b="1" dirty="0">
                  <a:solidFill>
                    <a:srgbClr val="FFFF00"/>
                  </a:solidFill>
                  <a:latin typeface="Bookman Old Style" panose="02050604050505020204" pitchFamily="18" charset="0"/>
                  <a:sym typeface="Symbol" pitchFamily="18" charset="2"/>
                </a:rPr>
                <a:t>BAO</a:t>
              </a:r>
              <a:r>
                <a:rPr lang="en-US" sz="1600" b="1" dirty="0">
                  <a:solidFill>
                    <a:srgbClr val="FFFF00"/>
                  </a:solidFill>
                  <a:latin typeface="Comic Sans MS" pitchFamily="66" charset="0"/>
                  <a:sym typeface="Symbol" pitchFamily="18" charset="2"/>
                </a:rPr>
                <a:t> = </a:t>
              </a:r>
              <a:r>
                <a:rPr lang="en-US" sz="1600" b="1" dirty="0">
                  <a:solidFill>
                    <a:srgbClr val="FFFF00"/>
                  </a:solidFill>
                  <a:latin typeface="Bookman Old Style" panose="02050604050505020204" pitchFamily="18" charset="0"/>
                  <a:sym typeface="Symbol" pitchFamily="18" charset="2"/>
                </a:rPr>
                <a:t>CAO</a:t>
              </a:r>
              <a:endPara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71" name="Straight Connector 70"/>
          <p:cNvCxnSpPr/>
          <p:nvPr/>
        </p:nvCxnSpPr>
        <p:spPr>
          <a:xfrm>
            <a:off x="7854950" y="1453195"/>
            <a:ext cx="0" cy="1446213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82809" y="2403689"/>
            <a:ext cx="163513" cy="8413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8251184" y="2403689"/>
            <a:ext cx="163513" cy="8413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49383" y="1899658"/>
            <a:ext cx="658303" cy="381000"/>
            <a:chOff x="87483" y="1431925"/>
            <a:chExt cx="658303" cy="381000"/>
          </a:xfrm>
        </p:grpSpPr>
        <p:sp>
          <p:nvSpPr>
            <p:cNvPr id="76" name="Teardrop 75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90790" y="3997493"/>
            <a:ext cx="1723570" cy="3636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3277870" y="14478"/>
            <a:ext cx="2266776" cy="414593"/>
            <a:chOff x="2890835" y="25400"/>
            <a:chExt cx="2731373" cy="457200"/>
          </a:xfrm>
          <a:solidFill>
            <a:schemeClr val="bg2">
              <a:lumMod val="75000"/>
            </a:schemeClr>
          </a:solidFill>
        </p:grpSpPr>
        <p:sp>
          <p:nvSpPr>
            <p:cNvPr id="101" name="Rounded Rectangle 100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42046" y="40193"/>
              <a:ext cx="2606052" cy="407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FFFF00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sz="1800" dirty="0">
                  <a:solidFill>
                    <a:prstClr val="black"/>
                  </a:solidFill>
                </a:rPr>
                <a:t>Exercise </a:t>
              </a:r>
              <a:r>
                <a:rPr lang="en-US" sz="1800" dirty="0" smtClean="0">
                  <a:solidFill>
                    <a:prstClr val="black"/>
                  </a:solidFill>
                </a:rPr>
                <a:t>7.2-Q.1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40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500"/>
                            </p:stCondLst>
                            <p:childTnLst>
                              <p:par>
                                <p:cTn id="2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63" grpId="0" animBg="1"/>
      <p:bldP spid="63" grpId="1" animBg="1"/>
      <p:bldP spid="61" grpId="0" animBg="1"/>
      <p:bldP spid="62" grpId="0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36" grpId="0"/>
      <p:bldP spid="37" grpId="0"/>
      <p:bldP spid="38" grpId="0"/>
      <p:bldP spid="41" grpId="0"/>
      <p:bldP spid="42" grpId="0"/>
      <p:bldP spid="46" grpId="0"/>
      <p:bldP spid="47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42053" grpId="0"/>
      <p:bldP spid="95" grpId="0" animBg="1"/>
      <p:bldP spid="96" grpId="0"/>
      <p:bldP spid="96" grpId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16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6485504" y="1750807"/>
            <a:ext cx="1908175" cy="1812925"/>
          </a:xfrm>
          <a:custGeom>
            <a:avLst/>
            <a:gdLst>
              <a:gd name="connsiteX0" fmla="*/ 0 w 1908175"/>
              <a:gd name="connsiteY0" fmla="*/ 1812925 h 1812925"/>
              <a:gd name="connsiteX1" fmla="*/ 1908175 w 1908175"/>
              <a:gd name="connsiteY1" fmla="*/ 1806575 h 1812925"/>
              <a:gd name="connsiteX2" fmla="*/ 955675 w 1908175"/>
              <a:gd name="connsiteY2" fmla="*/ 0 h 1812925"/>
              <a:gd name="connsiteX3" fmla="*/ 0 w 1908175"/>
              <a:gd name="connsiteY3" fmla="*/ 1812925 h 181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175" h="1812925">
                <a:moveTo>
                  <a:pt x="0" y="1812925"/>
                </a:moveTo>
                <a:lnTo>
                  <a:pt x="1908175" y="1806575"/>
                </a:lnTo>
                <a:lnTo>
                  <a:pt x="955675" y="0"/>
                </a:lnTo>
                <a:lnTo>
                  <a:pt x="0" y="1812925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7454800" y="1740811"/>
            <a:ext cx="936371" cy="1816100"/>
          </a:xfrm>
          <a:custGeom>
            <a:avLst/>
            <a:gdLst>
              <a:gd name="connsiteX0" fmla="*/ 0 w 927100"/>
              <a:gd name="connsiteY0" fmla="*/ 0 h 1816100"/>
              <a:gd name="connsiteX1" fmla="*/ 12700 w 927100"/>
              <a:gd name="connsiteY1" fmla="*/ 1816100 h 1816100"/>
              <a:gd name="connsiteX2" fmla="*/ 927100 w 927100"/>
              <a:gd name="connsiteY2" fmla="*/ 1816100 h 1816100"/>
              <a:gd name="connsiteX3" fmla="*/ 0 w 927100"/>
              <a:gd name="connsiteY3" fmla="*/ 0 h 18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1816100">
                <a:moveTo>
                  <a:pt x="0" y="0"/>
                </a:moveTo>
                <a:cubicBezTo>
                  <a:pt x="4233" y="605367"/>
                  <a:pt x="8467" y="1210733"/>
                  <a:pt x="12700" y="1816100"/>
                </a:cubicBezTo>
                <a:lnTo>
                  <a:pt x="927100" y="1816100"/>
                </a:lnTo>
                <a:lnTo>
                  <a:pt x="0" y="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Freeform 126"/>
          <p:cNvSpPr/>
          <p:nvPr/>
        </p:nvSpPr>
        <p:spPr>
          <a:xfrm flipH="1">
            <a:off x="6506916" y="1751203"/>
            <a:ext cx="945735" cy="1816100"/>
          </a:xfrm>
          <a:custGeom>
            <a:avLst/>
            <a:gdLst>
              <a:gd name="connsiteX0" fmla="*/ 0 w 927100"/>
              <a:gd name="connsiteY0" fmla="*/ 0 h 1816100"/>
              <a:gd name="connsiteX1" fmla="*/ 12700 w 927100"/>
              <a:gd name="connsiteY1" fmla="*/ 1816100 h 1816100"/>
              <a:gd name="connsiteX2" fmla="*/ 927100 w 927100"/>
              <a:gd name="connsiteY2" fmla="*/ 1816100 h 1816100"/>
              <a:gd name="connsiteX3" fmla="*/ 0 w 927100"/>
              <a:gd name="connsiteY3" fmla="*/ 0 h 18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1816100">
                <a:moveTo>
                  <a:pt x="0" y="0"/>
                </a:moveTo>
                <a:cubicBezTo>
                  <a:pt x="4233" y="605367"/>
                  <a:pt x="8467" y="1210733"/>
                  <a:pt x="12700" y="1816100"/>
                </a:cubicBezTo>
                <a:lnTo>
                  <a:pt x="927100" y="1816100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440899" y="1086863"/>
            <a:ext cx="7030718" cy="290568"/>
          </a:xfrm>
          <a:prstGeom prst="round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1583334" y="779119"/>
            <a:ext cx="4630841" cy="276466"/>
          </a:xfrm>
          <a:prstGeom prst="round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457133" y="791208"/>
            <a:ext cx="1038231" cy="282023"/>
          </a:xfrm>
          <a:prstGeom prst="round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3125561" y="1939719"/>
            <a:ext cx="922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[Given]</a:t>
            </a: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3125561" y="2350882"/>
            <a:ext cx="14382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</a:t>
            </a:r>
            <a:r>
              <a:rPr lang="en-US" sz="16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T Extra" pitchFamily="18" charset="2"/>
              </a:rPr>
              <a:t>Q</a:t>
            </a:r>
            <a:r>
              <a:rPr lang="en-US" sz="16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AD </a:t>
            </a:r>
            <a:r>
              <a:rPr lang="en-US" sz="16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^</a:t>
            </a:r>
            <a:r>
              <a:rPr lang="en-US" sz="16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BC</a:t>
            </a: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]</a:t>
            </a: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3125561" y="2790619"/>
            <a:ext cx="17299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[common side]</a:t>
            </a: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3125561" y="3195432"/>
            <a:ext cx="17315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[SAS criterion]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3125561" y="3601832"/>
            <a:ext cx="1051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[c.p.c.t.]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6353341" y="1079406"/>
            <a:ext cx="1112822" cy="30641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311503" y="3215267"/>
            <a:ext cx="1726291" cy="31569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85604" y="3399419"/>
            <a:ext cx="166688" cy="16668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50704" y="3399658"/>
            <a:ext cx="162719" cy="1648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262" y="756350"/>
            <a:ext cx="822960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  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In 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D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ABC, AD is the perpendicular bisector of BC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   Show that 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D 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ABC is an isosceles triangle in which AB = AC.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6498204" y="1737306"/>
            <a:ext cx="1905000" cy="1828800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>
            <a:stCxn id="7" idx="0"/>
            <a:endCxn id="7" idx="3"/>
          </p:cNvCxnSpPr>
          <p:nvPr/>
        </p:nvCxnSpPr>
        <p:spPr>
          <a:xfrm>
            <a:off x="7450704" y="1737306"/>
            <a:ext cx="0" cy="1828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250679" y="1432506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260079" y="3516894"/>
            <a:ext cx="38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260204" y="3516894"/>
            <a:ext cx="38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8203179" y="3516894"/>
            <a:ext cx="38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white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812529" y="3367669"/>
            <a:ext cx="38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ǁ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860279" y="3367669"/>
            <a:ext cx="38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ǁ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7448550" y="1743656"/>
            <a:ext cx="0" cy="1828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488679" y="3561344"/>
            <a:ext cx="1927225" cy="0"/>
          </a:xfrm>
          <a:prstGeom prst="line">
            <a:avLst/>
          </a:prstGeom>
          <a:ln w="38100">
            <a:solidFill>
              <a:srgbClr val="FF3399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93442" y="3561344"/>
            <a:ext cx="965200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50704" y="3561344"/>
            <a:ext cx="96678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132950" y="1443612"/>
            <a:ext cx="1216658" cy="357988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IN" kern="0" dirty="0">
              <a:solidFill>
                <a:sysClr val="window" lastClr="FFFFFF"/>
              </a:solidFill>
              <a:latin typeface="Comic Sans MS" pitchFamily="66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6500813" y="1737306"/>
            <a:ext cx="947737" cy="1825625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562475" y="1809123"/>
            <a:ext cx="2392179" cy="583940"/>
          </a:xfrm>
          <a:prstGeom prst="round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400421" y="1802622"/>
            <a:ext cx="9667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Hint :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592939" y="2025586"/>
            <a:ext cx="1498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To prove :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555673" y="2025586"/>
            <a:ext cx="1885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ADB  ADC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174541" y="1464245"/>
            <a:ext cx="1123950" cy="30641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140649" y="1433300"/>
            <a:ext cx="1216025" cy="368300"/>
          </a:xfrm>
          <a:prstGeom prst="rect">
            <a:avLst/>
          </a:prstGeom>
          <a:noFill/>
          <a:ln>
            <a:solidFill>
              <a:srgbClr val="99FF66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>
            <a:defPPr>
              <a:defRPr lang="en-US"/>
            </a:defPPr>
            <a:lvl1pPr algn="ctr">
              <a:defRPr>
                <a:solidFill>
                  <a:prstClr val="white"/>
                </a:solidFill>
              </a:defRPr>
            </a:lvl1pPr>
          </a:lstStyle>
          <a:p>
            <a:r>
              <a:rPr lang="en-US" dirty="0"/>
              <a:t>BD = CD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7448550" y="1743656"/>
            <a:ext cx="0" cy="1828800"/>
          </a:xfrm>
          <a:prstGeom prst="line">
            <a:avLst/>
          </a:prstGeom>
          <a:ln w="38100">
            <a:solidFill>
              <a:srgbClr val="00B0F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498204" y="3561344"/>
            <a:ext cx="965200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448550" y="1737306"/>
            <a:ext cx="0" cy="1828800"/>
          </a:xfrm>
          <a:prstGeom prst="line">
            <a:avLst/>
          </a:prstGeom>
          <a:ln w="38100">
            <a:solidFill>
              <a:srgbClr val="00206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444354" y="3561344"/>
            <a:ext cx="965200" cy="0"/>
          </a:xfrm>
          <a:prstGeom prst="line">
            <a:avLst/>
          </a:prstGeom>
          <a:ln w="38100">
            <a:solidFill>
              <a:srgbClr val="00206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448550" y="1740483"/>
            <a:ext cx="0" cy="182880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839561" y="1573007"/>
            <a:ext cx="25795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ABD and </a:t>
            </a:r>
            <a:r>
              <a:rPr lang="en-US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ACD, 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1553936" y="1939719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BD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CD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226911" y="2350882"/>
            <a:ext cx="1851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ADB = </a:t>
            </a:r>
            <a:r>
              <a:rPr lang="en-US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ADC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1582511" y="2790619"/>
            <a:ext cx="1172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AD = AD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1255486" y="3193526"/>
            <a:ext cx="183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ABD </a:t>
            </a:r>
            <a:r>
              <a:rPr lang="en-US" b="1" dirty="0">
                <a:solidFill>
                  <a:prstClr val="white"/>
                </a:solidFill>
                <a:latin typeface="Symbol" pitchFamily="18" charset="2"/>
              </a:rPr>
              <a:t>@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	 </a:t>
            </a:r>
            <a:r>
              <a:rPr lang="en-US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ACD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1534066" y="3601832"/>
            <a:ext cx="12298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AB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= AC 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1258534" y="4018663"/>
            <a:ext cx="2417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ABC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is isosceles. 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803004" y="3370054"/>
            <a:ext cx="38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</a:rPr>
              <a:t>ǁ</a:t>
            </a: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7850754" y="3370054"/>
            <a:ext cx="38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</a:rPr>
              <a:t>ǁ</a:t>
            </a:r>
          </a:p>
        </p:txBody>
      </p:sp>
      <p:cxnSp>
        <p:nvCxnSpPr>
          <p:cNvPr id="113" name="Straight Connector 112"/>
          <p:cNvCxnSpPr/>
          <p:nvPr/>
        </p:nvCxnSpPr>
        <p:spPr>
          <a:xfrm>
            <a:off x="7452292" y="1735719"/>
            <a:ext cx="949325" cy="1825625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609600" y="3193526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609600" y="4018663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609600" y="3601832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b="1" dirty="0">
              <a:solidFill>
                <a:prstClr val="white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41797" y="1631063"/>
            <a:ext cx="658303" cy="381000"/>
            <a:chOff x="87483" y="1431925"/>
            <a:chExt cx="658303" cy="381000"/>
          </a:xfrm>
        </p:grpSpPr>
        <p:sp>
          <p:nvSpPr>
            <p:cNvPr id="63" name="Teardrop 62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1257096" y="4036873"/>
            <a:ext cx="2277339" cy="3636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277870" y="14478"/>
            <a:ext cx="2266776" cy="414593"/>
            <a:chOff x="2890835" y="25400"/>
            <a:chExt cx="2731373" cy="457200"/>
          </a:xfrm>
          <a:solidFill>
            <a:schemeClr val="bg2">
              <a:lumMod val="75000"/>
            </a:schemeClr>
          </a:solidFill>
        </p:grpSpPr>
        <p:sp>
          <p:nvSpPr>
            <p:cNvPr id="78" name="Rounded Rectangle 77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42046" y="40193"/>
              <a:ext cx="2606052" cy="407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FFFF00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sz="1800" dirty="0">
                  <a:solidFill>
                    <a:prstClr val="black"/>
                  </a:solidFill>
                </a:rPr>
                <a:t>Exercise </a:t>
              </a:r>
              <a:r>
                <a:rPr lang="en-US" sz="1800" dirty="0" smtClean="0">
                  <a:solidFill>
                    <a:prstClr val="black"/>
                  </a:solidFill>
                </a:rPr>
                <a:t>7.2-Q.2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26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127" grpId="0" animBg="1"/>
      <p:bldP spid="127" grpId="1" animBg="1"/>
      <p:bldP spid="85" grpId="0"/>
      <p:bldP spid="89" grpId="0"/>
      <p:bldP spid="93" grpId="0"/>
      <p:bldP spid="99" grpId="0"/>
      <p:bldP spid="107" grpId="0"/>
      <p:bldP spid="119" grpId="0" animBg="1"/>
      <p:bldP spid="67" grpId="0" animBg="1"/>
      <p:bldP spid="67" grpId="1" animBg="1"/>
      <p:bldP spid="11" grpId="0" animBg="1"/>
      <p:bldP spid="7" grpId="0" animBg="1"/>
      <p:bldP spid="13" grpId="0"/>
      <p:bldP spid="15" grpId="0"/>
      <p:bldP spid="18" grpId="0"/>
      <p:bldP spid="20" grpId="0"/>
      <p:bldP spid="21" grpId="0"/>
      <p:bldP spid="22" grpId="0"/>
      <p:bldP spid="48" grpId="0" animBg="1"/>
      <p:bldP spid="57" grpId="0" animBg="1"/>
      <p:bldP spid="58" grpId="0"/>
      <p:bldP spid="58" grpId="1"/>
      <p:bldP spid="59" grpId="0"/>
      <p:bldP spid="59" grpId="1"/>
      <p:bldP spid="60" grpId="0"/>
      <p:bldP spid="60" grpId="1"/>
      <p:bldP spid="66" grpId="0" animBg="1"/>
      <p:bldP spid="49" grpId="0" animBg="1"/>
      <p:bldP spid="49" grpId="1" animBg="1"/>
      <p:bldP spid="81" grpId="0"/>
      <p:bldP spid="83" grpId="0"/>
      <p:bldP spid="87" grpId="0"/>
      <p:bldP spid="91" grpId="0"/>
      <p:bldP spid="98" grpId="0"/>
      <p:bldP spid="105" grpId="0"/>
      <p:bldP spid="112" grpId="0"/>
      <p:bldP spid="82" grpId="0"/>
      <p:bldP spid="82" grpId="1"/>
      <p:bldP spid="84" grpId="0"/>
      <p:bldP spid="84" grpId="1"/>
      <p:bldP spid="120" grpId="0"/>
      <p:bldP spid="121" grpId="0"/>
      <p:bldP spid="122" grpId="0"/>
      <p:bldP spid="6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921</Words>
  <Application>Microsoft Office PowerPoint</Application>
  <PresentationFormat>On-screen Show (16:9)</PresentationFormat>
  <Paragraphs>277</Paragraphs>
  <Slides>15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Adobe Fan Heiti Std B</vt:lpstr>
      <vt:lpstr>Agent Orange</vt:lpstr>
      <vt:lpstr>Arial</vt:lpstr>
      <vt:lpstr>Book Antiqua</vt:lpstr>
      <vt:lpstr>Bookman Old Style</vt:lpstr>
      <vt:lpstr>Calibri</vt:lpstr>
      <vt:lpstr>Cambria Math</vt:lpstr>
      <vt:lpstr>Comic Sans MS</vt:lpstr>
      <vt:lpstr>Euclid Extra</vt:lpstr>
      <vt:lpstr>MT Extra</vt:lpstr>
      <vt:lpstr>Symbol</vt:lpstr>
      <vt:lpstr>2_Office Theme</vt:lpstr>
      <vt:lpstr>7_Office Theme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467</cp:revision>
  <dcterms:created xsi:type="dcterms:W3CDTF">2002-01-09T06:23:01Z</dcterms:created>
  <dcterms:modified xsi:type="dcterms:W3CDTF">2022-04-23T03:55:23Z</dcterms:modified>
</cp:coreProperties>
</file>