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9" r:id="rId3"/>
    <p:sldMasterId id="2147483854" r:id="rId4"/>
  </p:sldMasterIdLst>
  <p:notesMasterIdLst>
    <p:notesMasterId r:id="rId26"/>
  </p:notesMasterIdLst>
  <p:sldIdLst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0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6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7EDB26-A179-4946-857B-DF3593497D8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4A09988-3F0A-44E5-8C24-EE27D9F6B86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886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1163886-1E52-405A-BEFB-3CA09CD6115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E50E241-7D62-4934-9235-794CF28D55B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08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7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7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0601069-44F0-483F-BD31-DCCD2A9FC3A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C38F45-BCD8-4E2F-8060-79FD1D4103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149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63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262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8EF2F-694E-400B-AEE4-52C8F7CE455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1BBE92-60BD-46A8-8AE1-547375B7427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19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858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578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48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5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02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520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17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ppt background dark 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94"/>
            <a:ext cx="9155968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333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8EF2F-694E-400B-AEE4-52C8F7CE455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1BBE92-60BD-46A8-8AE1-547375B7427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9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D73C1A-BCB9-4062-BEDA-B0F0E01F59B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701F88E-E010-4EF7-94EE-CD529F847AF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862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9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9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A7C4EA-4A7D-4AA1-A14B-2F0B4B1DAE9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CEDE53-33CD-4E35-8E4A-6D11C3C5F4A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961513A-0B25-4F49-A48F-1CF0D32627B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5ED7F7-E49F-47D4-8E98-8AD40EAA5FA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74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F5850A-D53A-46F3-8D59-A5B157769E3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C436DD-4D96-4966-A7DC-4DFA5C1B55D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448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6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30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11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background dark color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94"/>
            <a:ext cx="9155968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0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mage result for ppt background light colo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48"/>
            <a:ext cx="9144000" cy="51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23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42344" y="3071483"/>
            <a:ext cx="2277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R.H.S. 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criterion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47" name="Freeform 146"/>
          <p:cNvSpPr/>
          <p:nvPr/>
        </p:nvSpPr>
        <p:spPr>
          <a:xfrm flipH="1">
            <a:off x="6209900" y="2160413"/>
            <a:ext cx="1900237" cy="716709"/>
          </a:xfrm>
          <a:custGeom>
            <a:avLst/>
            <a:gdLst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447675 w 1900237"/>
              <a:gd name="connsiteY2" fmla="*/ 0 h 709613"/>
              <a:gd name="connsiteX3" fmla="*/ 0 w 1900237"/>
              <a:gd name="connsiteY3" fmla="*/ 704850 h 709613"/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557213 w 1900237"/>
              <a:gd name="connsiteY2" fmla="*/ 0 h 709613"/>
              <a:gd name="connsiteX3" fmla="*/ 0 w 1900237"/>
              <a:gd name="connsiteY3" fmla="*/ 704850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237" h="709613">
                <a:moveTo>
                  <a:pt x="0" y="704850"/>
                </a:moveTo>
                <a:lnTo>
                  <a:pt x="1900237" y="709613"/>
                </a:lnTo>
                <a:lnTo>
                  <a:pt x="557213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193823" y="2165344"/>
            <a:ext cx="1919239" cy="709613"/>
          </a:xfrm>
          <a:custGeom>
            <a:avLst/>
            <a:gdLst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447675 w 1900237"/>
              <a:gd name="connsiteY2" fmla="*/ 0 h 709613"/>
              <a:gd name="connsiteX3" fmla="*/ 0 w 1900237"/>
              <a:gd name="connsiteY3" fmla="*/ 704850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237" h="709613">
                <a:moveTo>
                  <a:pt x="0" y="704850"/>
                </a:moveTo>
                <a:lnTo>
                  <a:pt x="1900237" y="709613"/>
                </a:lnTo>
                <a:lnTo>
                  <a:pt x="447675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204185" y="1502662"/>
            <a:ext cx="1909284" cy="1361265"/>
          </a:xfrm>
          <a:custGeom>
            <a:avLst/>
            <a:gdLst>
              <a:gd name="connsiteX0" fmla="*/ 800100 w 1871663"/>
              <a:gd name="connsiteY0" fmla="*/ 0 h 1347787"/>
              <a:gd name="connsiteX1" fmla="*/ 0 w 1871663"/>
              <a:gd name="connsiteY1" fmla="*/ 1343025 h 1347787"/>
              <a:gd name="connsiteX2" fmla="*/ 1871663 w 1871663"/>
              <a:gd name="connsiteY2" fmla="*/ 1347787 h 1347787"/>
              <a:gd name="connsiteX3" fmla="*/ 800100 w 1871663"/>
              <a:gd name="connsiteY3" fmla="*/ 0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3" h="1347787">
                <a:moveTo>
                  <a:pt x="800100" y="0"/>
                </a:moveTo>
                <a:lnTo>
                  <a:pt x="0" y="1343025"/>
                </a:lnTo>
                <a:lnTo>
                  <a:pt x="1871663" y="1347787"/>
                </a:lnTo>
                <a:lnTo>
                  <a:pt x="80010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16200000" flipH="1">
            <a:off x="7799972" y="2572749"/>
            <a:ext cx="589376" cy="587380"/>
          </a:xfrm>
          <a:prstGeom prst="arc">
            <a:avLst>
              <a:gd name="adj1" fmla="val 13026597"/>
              <a:gd name="adj2" fmla="val 162486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 rot="5400000">
            <a:off x="5907092" y="2574637"/>
            <a:ext cx="589374" cy="587376"/>
          </a:xfrm>
          <a:prstGeom prst="arc">
            <a:avLst>
              <a:gd name="adj1" fmla="val 12645114"/>
              <a:gd name="adj2" fmla="val 162213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Rectangle 23"/>
          <p:cNvSpPr/>
          <p:nvPr/>
        </p:nvSpPr>
        <p:spPr>
          <a:xfrm rot="1873587">
            <a:off x="6590615" y="2177929"/>
            <a:ext cx="138112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23"/>
          <p:cNvSpPr/>
          <p:nvPr/>
        </p:nvSpPr>
        <p:spPr>
          <a:xfrm rot="8854536">
            <a:off x="7454711" y="2164661"/>
            <a:ext cx="143598" cy="17600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0 w 142940"/>
              <a:gd name="connsiteY0" fmla="*/ 1025 h 181366"/>
              <a:gd name="connsiteX1" fmla="*/ 142939 w 142940"/>
              <a:gd name="connsiteY1" fmla="*/ 363 h 181366"/>
              <a:gd name="connsiteX2" fmla="*/ 142940 w 142940"/>
              <a:gd name="connsiteY2" fmla="*/ 171575 h 181366"/>
              <a:gd name="connsiteX3" fmla="*/ 5462 w 142940"/>
              <a:gd name="connsiteY3" fmla="*/ 181366 h 181366"/>
              <a:gd name="connsiteX4" fmla="*/ 0 w 142940"/>
              <a:gd name="connsiteY4" fmla="*/ 1025 h 181366"/>
              <a:gd name="connsiteX0" fmla="*/ 0 w 142939"/>
              <a:gd name="connsiteY0" fmla="*/ 1025 h 181366"/>
              <a:gd name="connsiteX1" fmla="*/ 142939 w 142939"/>
              <a:gd name="connsiteY1" fmla="*/ 363 h 181366"/>
              <a:gd name="connsiteX2" fmla="*/ 137856 w 142939"/>
              <a:gd name="connsiteY2" fmla="*/ 179618 h 181366"/>
              <a:gd name="connsiteX3" fmla="*/ 5462 w 142939"/>
              <a:gd name="connsiteY3" fmla="*/ 181366 h 181366"/>
              <a:gd name="connsiteX4" fmla="*/ 0 w 142939"/>
              <a:gd name="connsiteY4" fmla="*/ 1025 h 18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39" h="181366">
                <a:moveTo>
                  <a:pt x="0" y="1025"/>
                </a:moveTo>
                <a:cubicBezTo>
                  <a:pt x="45826" y="-2239"/>
                  <a:pt x="97113" y="3627"/>
                  <a:pt x="142939" y="363"/>
                </a:cubicBezTo>
                <a:cubicBezTo>
                  <a:pt x="142939" y="57434"/>
                  <a:pt x="137856" y="122547"/>
                  <a:pt x="137856" y="179618"/>
                </a:cubicBezTo>
                <a:lnTo>
                  <a:pt x="5462" y="181366"/>
                </a:lnTo>
                <a:lnTo>
                  <a:pt x="0" y="1025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58691" y="1281540"/>
            <a:ext cx="1564836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199600" y="984591"/>
            <a:ext cx="6020984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58691" y="986459"/>
            <a:ext cx="739612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43547" y="713042"/>
            <a:ext cx="6294043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27" name="Rectangle 23"/>
          <p:cNvSpPr/>
          <p:nvPr/>
        </p:nvSpPr>
        <p:spPr>
          <a:xfrm rot="19726413" flipH="1">
            <a:off x="7444702" y="2165926"/>
            <a:ext cx="157163" cy="174563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19090 w 156568"/>
              <a:gd name="connsiteY0" fmla="*/ 9791 h 174012"/>
              <a:gd name="connsiteX1" fmla="*/ 156567 w 156568"/>
              <a:gd name="connsiteY1" fmla="*/ 0 h 174012"/>
              <a:gd name="connsiteX2" fmla="*/ 156568 w 156568"/>
              <a:gd name="connsiteY2" fmla="*/ 171212 h 174012"/>
              <a:gd name="connsiteX3" fmla="*/ 0 w 156568"/>
              <a:gd name="connsiteY3" fmla="*/ 174012 h 174012"/>
              <a:gd name="connsiteX4" fmla="*/ 19090 w 156568"/>
              <a:gd name="connsiteY4" fmla="*/ 9791 h 174012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816"/>
              <a:gd name="connsiteY0" fmla="*/ 9791 h 174012"/>
              <a:gd name="connsiteX1" fmla="*/ 156567 w 156816"/>
              <a:gd name="connsiteY1" fmla="*/ 0 h 174012"/>
              <a:gd name="connsiteX2" fmla="*/ 152414 w 156816"/>
              <a:gd name="connsiteY2" fmla="*/ 169073 h 174012"/>
              <a:gd name="connsiteX3" fmla="*/ 0 w 156816"/>
              <a:gd name="connsiteY3" fmla="*/ 174012 h 174012"/>
              <a:gd name="connsiteX4" fmla="*/ 19090 w 156816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2414 w 156567"/>
              <a:gd name="connsiteY2" fmla="*/ 16907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2414 w 156567"/>
              <a:gd name="connsiteY2" fmla="*/ 16907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67" h="174012">
                <a:moveTo>
                  <a:pt x="19090" y="9791"/>
                </a:moveTo>
                <a:lnTo>
                  <a:pt x="156567" y="0"/>
                </a:lnTo>
                <a:cubicBezTo>
                  <a:pt x="148422" y="62009"/>
                  <a:pt x="152301" y="166690"/>
                  <a:pt x="152414" y="169073"/>
                </a:cubicBezTo>
                <a:cubicBezTo>
                  <a:pt x="147961" y="164807"/>
                  <a:pt x="50805" y="172366"/>
                  <a:pt x="0" y="174012"/>
                </a:cubicBezTo>
                <a:lnTo>
                  <a:pt x="1909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873587">
            <a:off x="6587842" y="2179771"/>
            <a:ext cx="136525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59812" y="724981"/>
            <a:ext cx="4111317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8" name="Rectangle 23"/>
          <p:cNvSpPr/>
          <p:nvPr/>
        </p:nvSpPr>
        <p:spPr>
          <a:xfrm rot="1873587">
            <a:off x="6587728" y="2181684"/>
            <a:ext cx="138112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69660" y="987096"/>
            <a:ext cx="3296525" cy="29354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6626224" y="2156882"/>
            <a:ext cx="1471612" cy="71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628163" y="2155238"/>
            <a:ext cx="1471612" cy="7175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196248" y="2143624"/>
            <a:ext cx="1343025" cy="722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59006" y="1306286"/>
            <a:ext cx="1557753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650291" y="1005509"/>
            <a:ext cx="1570293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Rectangle 23"/>
          <p:cNvSpPr/>
          <p:nvPr/>
        </p:nvSpPr>
        <p:spPr>
          <a:xfrm rot="19726413" flipH="1">
            <a:off x="7444816" y="2161123"/>
            <a:ext cx="155575" cy="174562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19090 w 156568"/>
              <a:gd name="connsiteY0" fmla="*/ 9791 h 174012"/>
              <a:gd name="connsiteX1" fmla="*/ 156567 w 156568"/>
              <a:gd name="connsiteY1" fmla="*/ 0 h 174012"/>
              <a:gd name="connsiteX2" fmla="*/ 156568 w 156568"/>
              <a:gd name="connsiteY2" fmla="*/ 171212 h 174012"/>
              <a:gd name="connsiteX3" fmla="*/ 0 w 156568"/>
              <a:gd name="connsiteY3" fmla="*/ 174012 h 174012"/>
              <a:gd name="connsiteX4" fmla="*/ 19090 w 156568"/>
              <a:gd name="connsiteY4" fmla="*/ 9791 h 174012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67" h="174012">
                <a:moveTo>
                  <a:pt x="19090" y="9791"/>
                </a:moveTo>
                <a:lnTo>
                  <a:pt x="156567" y="0"/>
                </a:lnTo>
                <a:cubicBezTo>
                  <a:pt x="148422" y="62009"/>
                  <a:pt x="149487" y="171182"/>
                  <a:pt x="150524" y="170303"/>
                </a:cubicBezTo>
                <a:cubicBezTo>
                  <a:pt x="150901" y="171718"/>
                  <a:pt x="50175" y="172776"/>
                  <a:pt x="0" y="174012"/>
                </a:cubicBezTo>
                <a:lnTo>
                  <a:pt x="1909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185" y="658483"/>
            <a:ext cx="8067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BE and CF are two equal altitudes of a triangle ABC.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Using RHS congruence rule, prove that the triangle ABC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 is isosceles.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2335" y="1733538"/>
            <a:ext cx="2549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BCF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CBE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, 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23" y="20637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BFC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2935" y="20637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CEB	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2344" y="2063738"/>
            <a:ext cx="1654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</a:t>
            </a:r>
            <a:r>
              <a:rPr lang="en-US" b="1" dirty="0">
                <a:solidFill>
                  <a:srgbClr val="700070"/>
                </a:solidFill>
                <a:latin typeface="MT Extra" panose="05050102010205020202" pitchFamily="18" charset="2"/>
              </a:rPr>
              <a:t>Q</a:t>
            </a:r>
            <a:r>
              <a:rPr lang="en-US" b="1" dirty="0">
                <a:solidFill>
                  <a:srgbClr val="700070"/>
                </a:solidFill>
                <a:latin typeface="Euclid Extra"/>
              </a:rPr>
              <a:t>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Each 90º]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5900" y="2393938"/>
            <a:ext cx="52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92935" y="2393938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 BC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42344" y="2393938"/>
            <a:ext cx="1962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[Common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side]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92873" y="2724098"/>
            <a:ext cx="513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FC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2935" y="2723820"/>
            <a:ext cx="891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 EB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42344" y="2724098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80135" y="3072276"/>
            <a:ext cx="815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BCF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92935" y="3072276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@ 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CBE	 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3723" y="3403270"/>
            <a:ext cx="135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       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92935" y="3403270"/>
            <a:ext cx="750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42344" y="340327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  <a:endParaRPr lang="en-US" b="1" i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2135" y="3706483"/>
            <a:ext cx="180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Now, in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73723" y="3989058"/>
            <a:ext cx="135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       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92935" y="3989058"/>
            <a:ext cx="74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142344" y="3989058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[From 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(</a:t>
            </a:r>
            <a:r>
              <a:rPr lang="en-US" b="1" dirty="0" err="1" smtClean="0">
                <a:solidFill>
                  <a:srgbClr val="70007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)]</a:t>
            </a:r>
            <a:endParaRPr lang="en-US" b="1" i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83348" y="4369344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892935" y="4369344"/>
            <a:ext cx="739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 AC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42344" y="4374106"/>
            <a:ext cx="5841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 </a:t>
            </a:r>
            <a:r>
              <a:rPr lang="en-US" b="1" dirty="0">
                <a:solidFill>
                  <a:srgbClr val="700070"/>
                </a:solidFill>
                <a:latin typeface="Adobe Fan Heiti Std B" pitchFamily="34" charset="-128"/>
                <a:ea typeface="Adobe Fan Heiti Std B" pitchFamily="34" charset="-128"/>
              </a:rPr>
              <a:t>∵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  sides opposite to equal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s of a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 are equal]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5785" y="4742406"/>
            <a:ext cx="4036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 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ABC is an isosceles triangle.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196008" y="1504950"/>
            <a:ext cx="838200" cy="137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96008" y="2874962"/>
            <a:ext cx="190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34208" y="1514475"/>
            <a:ext cx="1066800" cy="136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856408" y="12382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19796" y="2832519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024808" y="27955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357933" y="1885950"/>
            <a:ext cx="34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548558" y="18859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034090" y="1352538"/>
            <a:ext cx="2049535" cy="408623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2250" y="1369486"/>
            <a:ext cx="150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Bookman Old Style" pitchFamily="18" charset="0"/>
              </a:rPr>
              <a:t>Hint: </a:t>
            </a:r>
            <a:r>
              <a:rPr 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To prove:</a:t>
            </a:r>
            <a:endParaRPr lang="en-US" sz="12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34" name="Group 106"/>
          <p:cNvGrpSpPr>
            <a:grpSpLocks/>
          </p:cNvGrpSpPr>
          <p:nvPr/>
        </p:nvGrpSpPr>
        <p:grpSpPr bwMode="auto">
          <a:xfrm>
            <a:off x="5289818" y="1369093"/>
            <a:ext cx="833307" cy="277785"/>
            <a:chOff x="3548464" y="2077822"/>
            <a:chExt cx="384998" cy="277628"/>
          </a:xfrm>
        </p:grpSpPr>
        <p:sp>
          <p:nvSpPr>
            <p:cNvPr id="53363" name="Rectangle 107"/>
            <p:cNvSpPr>
              <a:spLocks noChangeArrowheads="1"/>
            </p:cNvSpPr>
            <p:nvPr/>
          </p:nvSpPr>
          <p:spPr bwMode="auto">
            <a:xfrm>
              <a:off x="3548464" y="2077822"/>
              <a:ext cx="187521" cy="27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AB</a:t>
              </a:r>
              <a:endParaRPr lang="en-US" sz="1200" b="1" i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53364" name="Rectangle 108"/>
            <p:cNvSpPr>
              <a:spLocks noChangeArrowheads="1"/>
            </p:cNvSpPr>
            <p:nvPr/>
          </p:nvSpPr>
          <p:spPr bwMode="auto">
            <a:xfrm>
              <a:off x="3677064" y="2078608"/>
              <a:ext cx="256398" cy="276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Bookman Old Style" pitchFamily="18" charset="0"/>
                </a:rPr>
                <a:t>= </a:t>
              </a:r>
              <a:r>
                <a:rPr lang="en-US" sz="1200" b="1" dirty="0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AC</a:t>
              </a:r>
              <a:endParaRPr lang="en-US" sz="1200" b="1" i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6193392" y="2864423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1660" y="4351881"/>
            <a:ext cx="38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549260" y="3394539"/>
            <a:ext cx="65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4528" y="1640431"/>
            <a:ext cx="651140" cy="369332"/>
            <a:chOff x="235003" y="896938"/>
            <a:chExt cx="651140" cy="369332"/>
          </a:xfrm>
        </p:grpSpPr>
        <p:sp>
          <p:nvSpPr>
            <p:cNvPr id="73" name="Rectangle 72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274604" y="4373969"/>
            <a:ext cx="1393559" cy="3442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200400" y="-8058"/>
            <a:ext cx="2263761" cy="457200"/>
            <a:chOff x="2885333" y="25400"/>
            <a:chExt cx="2792050" cy="457200"/>
          </a:xfrm>
          <a:solidFill>
            <a:schemeClr val="tx2">
              <a:lumMod val="75000"/>
            </a:schemeClr>
          </a:solidFill>
        </p:grpSpPr>
        <p:sp>
          <p:nvSpPr>
            <p:cNvPr id="77" name="Rounded Rectangle 76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5333" y="40192"/>
              <a:ext cx="27920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7.3 - 4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0" name="Straight Connector 79"/>
          <p:cNvCxnSpPr>
            <a:endCxn id="36" idx="1"/>
          </p:cNvCxnSpPr>
          <p:nvPr/>
        </p:nvCxnSpPr>
        <p:spPr>
          <a:xfrm flipH="1">
            <a:off x="6204185" y="2146163"/>
            <a:ext cx="1333525" cy="712954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5400000">
            <a:off x="5914026" y="2569574"/>
            <a:ext cx="589374" cy="587376"/>
          </a:xfrm>
          <a:prstGeom prst="arc">
            <a:avLst>
              <a:gd name="adj1" fmla="val 14316103"/>
              <a:gd name="adj2" fmla="val 16221392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17927483">
            <a:off x="7800823" y="2579100"/>
            <a:ext cx="589374" cy="587376"/>
          </a:xfrm>
          <a:prstGeom prst="arc">
            <a:avLst>
              <a:gd name="adj1" fmla="val 14687398"/>
              <a:gd name="adj2" fmla="val 16104299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5400000">
            <a:off x="5914026" y="2567575"/>
            <a:ext cx="589374" cy="587376"/>
          </a:xfrm>
          <a:prstGeom prst="arc">
            <a:avLst>
              <a:gd name="adj1" fmla="val 12645114"/>
              <a:gd name="adj2" fmla="val 1622139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 rot="16200000" flipH="1">
            <a:off x="7796556" y="2573922"/>
            <a:ext cx="589376" cy="587380"/>
          </a:xfrm>
          <a:prstGeom prst="arc">
            <a:avLst>
              <a:gd name="adj1" fmla="val 13026597"/>
              <a:gd name="adj2" fmla="val 16248616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7" grpId="0" animBg="1"/>
      <p:bldP spid="147" grpId="1" animBg="1"/>
      <p:bldP spid="38" grpId="0" animBg="1"/>
      <p:bldP spid="38" grpId="1" animBg="1"/>
      <p:bldP spid="36" grpId="0" animBg="1"/>
      <p:bldP spid="36" grpId="1" animBg="1"/>
      <p:bldP spid="36" grpId="2" animBg="1"/>
      <p:bldP spid="94" grpId="0" animBg="1"/>
      <p:bldP spid="95" grpId="0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46" grpId="0" animBg="1"/>
      <p:bldP spid="145" grpId="0" animBg="1"/>
      <p:bldP spid="109" grpId="0" animBg="1"/>
      <p:bldP spid="108" grpId="0" animBg="1"/>
      <p:bldP spid="127" grpId="0" animBg="1"/>
      <p:bldP spid="24" grpId="0" animBg="1"/>
      <p:bldP spid="24" grpId="1" animBg="1"/>
      <p:bldP spid="128" grpId="0" animBg="1"/>
      <p:bldP spid="46" grpId="0" animBg="1"/>
      <p:bldP spid="46" grpId="1" animBg="1"/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0" grpId="0"/>
      <p:bldP spid="21" grpId="0" build="p"/>
      <p:bldP spid="22" grpId="0"/>
      <p:bldP spid="26" grpId="0"/>
      <p:bldP spid="27" grpId="0"/>
      <p:bldP spid="28" grpId="0" build="p"/>
      <p:bldP spid="30" grpId="0"/>
      <p:bldP spid="31" grpId="0"/>
      <p:bldP spid="32" grpId="0"/>
      <p:bldP spid="33" grpId="0"/>
      <p:bldP spid="60" grpId="0"/>
      <p:bldP spid="61" grpId="0"/>
      <p:bldP spid="62" grpId="0"/>
      <p:bldP spid="63" grpId="0"/>
      <p:bldP spid="64" grpId="0"/>
      <p:bldP spid="106" grpId="0"/>
      <p:bldP spid="106" grpId="1"/>
      <p:bldP spid="2" grpId="0"/>
      <p:bldP spid="107" grpId="0"/>
      <p:bldP spid="75" grpId="0" animBg="1"/>
      <p:bldP spid="81" grpId="0" animBg="1"/>
      <p:bldP spid="81" grpId="1" animBg="1"/>
      <p:bldP spid="82" grpId="0" animBg="1"/>
      <p:bldP spid="82" grpId="1" animBg="1"/>
      <p:bldP spid="71" grpId="0" animBg="1"/>
      <p:bldP spid="71" grpId="1" animBg="1"/>
      <p:bldP spid="71" grpId="2" animBg="1"/>
      <p:bldP spid="78" grpId="0" animBg="1"/>
      <p:bldP spid="78" grpId="1" animBg="1"/>
      <p:bldP spid="7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sosceles Triangle 166"/>
          <p:cNvSpPr/>
          <p:nvPr/>
        </p:nvSpPr>
        <p:spPr>
          <a:xfrm flipH="1">
            <a:off x="7483122" y="1588426"/>
            <a:ext cx="917359" cy="1828800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7359"/>
              <a:gd name="connsiteY0" fmla="*/ 1828800 h 1828800"/>
              <a:gd name="connsiteX1" fmla="*/ 914400 w 917359"/>
              <a:gd name="connsiteY1" fmla="*/ 0 h 1828800"/>
              <a:gd name="connsiteX2" fmla="*/ 917359 w 917359"/>
              <a:gd name="connsiteY2" fmla="*/ 1272466 h 1828800"/>
              <a:gd name="connsiteX3" fmla="*/ 0 w 917359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359" h="1828800">
                <a:moveTo>
                  <a:pt x="0" y="1828800"/>
                </a:moveTo>
                <a:lnTo>
                  <a:pt x="914400" y="0"/>
                </a:lnTo>
                <a:cubicBezTo>
                  <a:pt x="915386" y="424155"/>
                  <a:pt x="916373" y="848311"/>
                  <a:pt x="917359" y="1272466"/>
                </a:cubicBezTo>
                <a:lnTo>
                  <a:pt x="0" y="182880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68" name="Isosceles Triangle 167"/>
          <p:cNvSpPr/>
          <p:nvPr/>
        </p:nvSpPr>
        <p:spPr>
          <a:xfrm>
            <a:off x="6561557" y="1587215"/>
            <a:ext cx="914400" cy="1828800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284303 h 1828800"/>
              <a:gd name="connsiteX3" fmla="*/ 0 w 9144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28800">
                <a:moveTo>
                  <a:pt x="0" y="1828800"/>
                </a:moveTo>
                <a:lnTo>
                  <a:pt x="914400" y="0"/>
                </a:lnTo>
                <a:lnTo>
                  <a:pt x="914400" y="1284303"/>
                </a:lnTo>
                <a:lnTo>
                  <a:pt x="0" y="18288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7348696" y="1844502"/>
            <a:ext cx="253365" cy="91440"/>
            <a:chOff x="7549215" y="1090234"/>
            <a:chExt cx="253365" cy="91440"/>
          </a:xfrm>
        </p:grpSpPr>
        <p:grpSp>
          <p:nvGrpSpPr>
            <p:cNvPr id="184" name="Group 183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ounded Rectangle 165"/>
          <p:cNvSpPr/>
          <p:nvPr/>
        </p:nvSpPr>
        <p:spPr>
          <a:xfrm>
            <a:off x="799137" y="1342624"/>
            <a:ext cx="1959060" cy="278227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516" y="485775"/>
            <a:ext cx="804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 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are two isosceles triangles on the same base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BC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vertices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 are on the same side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BC.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(ii)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ABP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ACP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(iii) AP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bisect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 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as well as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(iv) AP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sp>
        <p:nvSpPr>
          <p:cNvPr id="6" name="Rectangle 5"/>
          <p:cNvSpPr/>
          <p:nvPr/>
        </p:nvSpPr>
        <p:spPr>
          <a:xfrm>
            <a:off x="930348" y="2506218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ABD and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ACD,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39448" y="286442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67881" y="28644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2881" y="286442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9448" y="323144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67881" y="323144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2881" y="323144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9448" y="361691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67881" y="36169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2881" y="361691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31189" y="3618537"/>
            <a:ext cx="173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(common side)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1189" y="2864424"/>
            <a:ext cx="931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(Given)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31189" y="3246329"/>
            <a:ext cx="931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(Given)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31189" y="4066352"/>
            <a:ext cx="3698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(By SSS criterion of congruence)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76325" y="406635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ABD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@  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ACD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39041" y="4536738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(c.p.c.t.)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2017" y="39962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431280" y="1280706"/>
            <a:ext cx="2120032" cy="2441674"/>
            <a:chOff x="5806440" y="320040"/>
            <a:chExt cx="2120032" cy="2441674"/>
          </a:xfrm>
        </p:grpSpPr>
        <p:sp>
          <p:nvSpPr>
            <p:cNvPr id="108" name="Isosceles Triangle 107"/>
            <p:cNvSpPr/>
            <p:nvPr/>
          </p:nvSpPr>
          <p:spPr>
            <a:xfrm>
              <a:off x="5943600" y="640080"/>
              <a:ext cx="1828800" cy="18288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858000" y="640080"/>
              <a:ext cx="0" cy="128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43600" y="1920240"/>
              <a:ext cx="914400" cy="548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858000" y="1920240"/>
              <a:ext cx="914400" cy="548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20840" y="32004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12280" y="164592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06440" y="242316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89520" y="242316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7480300" y="2865351"/>
            <a:ext cx="0" cy="55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325329" y="33832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571451" y="1598067"/>
            <a:ext cx="907023" cy="1821808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7473168" y="1590563"/>
            <a:ext cx="909944" cy="1818026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6568440" y="2874010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7486650" y="2880906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19740000">
            <a:off x="6968734" y="2934488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 rot="1860000" flipH="1">
            <a:off x="7796826" y="295265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7486650" y="1590586"/>
            <a:ext cx="0" cy="128016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050" y="139760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6827611" y="2397986"/>
            <a:ext cx="1316962" cy="308338"/>
            <a:chOff x="6308570" y="1558318"/>
            <a:chExt cx="1316962" cy="308338"/>
          </a:xfrm>
        </p:grpSpPr>
        <p:sp>
          <p:nvSpPr>
            <p:cNvPr id="191" name="TextBox 190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41628" y="45308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BAD =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CAD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90825" y="453087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204861" y="-4572"/>
            <a:ext cx="2450592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60" name="Rounded Rectangle 59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7392" y="4057116"/>
            <a:ext cx="1767616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45835" y="2440254"/>
            <a:ext cx="651140" cy="369332"/>
            <a:chOff x="235003" y="896938"/>
            <a:chExt cx="651140" cy="369332"/>
          </a:xfrm>
        </p:grpSpPr>
        <p:sp>
          <p:nvSpPr>
            <p:cNvPr id="64" name="Rectangle 63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6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5" presetClass="emph" presetSubtype="0" repeatCount="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6" grpId="0" animBg="1"/>
      <p:bldP spid="3" grpId="0"/>
      <p:bldP spid="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5" grpId="0"/>
      <p:bldP spid="173" grpId="0"/>
      <p:bldP spid="174" grpId="0"/>
      <p:bldP spid="10" grpId="0"/>
      <p:bldP spid="2" grpId="0"/>
      <p:bldP spid="70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 flipH="1">
            <a:off x="7493114" y="1666692"/>
            <a:ext cx="914400" cy="1828800"/>
          </a:xfrm>
          <a:prstGeom prst="triangle">
            <a:avLst>
              <a:gd name="adj" fmla="val 100000"/>
            </a:avLst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6576174" y="1655779"/>
            <a:ext cx="914400" cy="18288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74701" y="1646907"/>
            <a:ext cx="2121382" cy="27547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203" y="2436279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ABP and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ACP,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936" y="2764827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7972" y="276482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406" y="276482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5989" y="313372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7972" y="31337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9422" y="313372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989" y="348878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972" y="348878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9422" y="348878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7438" y="3490413"/>
            <a:ext cx="173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7438" y="3148611"/>
            <a:ext cx="931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77438" y="3861971"/>
            <a:ext cx="36519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[By SAS criterion of congruence]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19200" y="3861971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ABP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@  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6958" y="4200525"/>
            <a:ext cx="1606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…(ii) [c.p.c.t.]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6800" y="454042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5548" y="45404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49147" y="454042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36958" y="4547771"/>
            <a:ext cx="16802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…(iii) [c.p.c.t.]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2067" y="38619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0516" y="509994"/>
            <a:ext cx="804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DABC and DDBC are two isosceles triangles on the same base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BC and vertices A and D are on the same side of BC.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If AD is extended to intersect BC at P, show that :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  (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DABD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DACD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(ii) DABP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DACP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(iii) AP bisect ÐA as well as ÐD.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(iv) AP is the perpendicular bisector of BC.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625" y="129799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625" y="165288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31280" y="1337310"/>
            <a:ext cx="2120032" cy="2455390"/>
            <a:chOff x="6431280" y="880110"/>
            <a:chExt cx="2120032" cy="245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6571451" y="1669911"/>
            <a:ext cx="907023" cy="182180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473168" y="1662407"/>
            <a:ext cx="909944" cy="181802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81905" y="1662430"/>
            <a:ext cx="0" cy="1828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9740000">
            <a:off x="6968734" y="300633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860000" flipH="1">
            <a:off x="7796826" y="3024494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827611" y="2469830"/>
            <a:ext cx="1316962" cy="308338"/>
            <a:chOff x="6308570" y="1558318"/>
            <a:chExt cx="1316962" cy="308338"/>
          </a:xfrm>
        </p:grpSpPr>
        <p:sp>
          <p:nvSpPr>
            <p:cNvPr id="72" name="TextBox 71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58691" y="1947299"/>
            <a:ext cx="241067" cy="91440"/>
            <a:chOff x="7549215" y="1090234"/>
            <a:chExt cx="253365" cy="91440"/>
          </a:xfrm>
        </p:grpSpPr>
        <p:grpSp>
          <p:nvGrpSpPr>
            <p:cNvPr id="75" name="Group 74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/>
          <p:cNvSpPr/>
          <p:nvPr/>
        </p:nvSpPr>
        <p:spPr>
          <a:xfrm>
            <a:off x="2977438" y="2764827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>
                <a:solidFill>
                  <a:srgbClr val="700070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)]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1352" y="4200525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BP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 CP</a:t>
            </a:r>
          </a:p>
        </p:txBody>
      </p:sp>
      <p:sp>
        <p:nvSpPr>
          <p:cNvPr id="82" name="TextBox 81"/>
          <p:cNvSpPr txBox="1"/>
          <p:nvPr/>
        </p:nvSpPr>
        <p:spPr>
          <a:xfrm flipH="1" flipV="1">
            <a:off x="6898744" y="331070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flipH="1" flipV="1">
            <a:off x="7726836" y="331070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6100" y="3844149"/>
            <a:ext cx="1684945" cy="3586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204861" y="-4572"/>
            <a:ext cx="2450592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7735" y="2447925"/>
            <a:ext cx="651140" cy="369332"/>
            <a:chOff x="235003" y="896938"/>
            <a:chExt cx="651140" cy="369332"/>
          </a:xfrm>
        </p:grpSpPr>
        <p:sp>
          <p:nvSpPr>
            <p:cNvPr id="88" name="Rectangle 87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52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35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8" grpId="0"/>
      <p:bldP spid="36" grpId="0"/>
      <p:bldP spid="81" grpId="0"/>
      <p:bldP spid="2" grpId="0"/>
      <p:bldP spid="82" grpId="0"/>
      <p:bldP spid="83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sosceles Triangle 166"/>
          <p:cNvSpPr/>
          <p:nvPr/>
        </p:nvSpPr>
        <p:spPr>
          <a:xfrm flipH="1">
            <a:off x="7478870" y="2728888"/>
            <a:ext cx="930078" cy="576897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7359"/>
              <a:gd name="connsiteY0" fmla="*/ 1828800 h 1828800"/>
              <a:gd name="connsiteX1" fmla="*/ 914400 w 917359"/>
              <a:gd name="connsiteY1" fmla="*/ 0 h 1828800"/>
              <a:gd name="connsiteX2" fmla="*/ 917359 w 917359"/>
              <a:gd name="connsiteY2" fmla="*/ 1272466 h 1828800"/>
              <a:gd name="connsiteX3" fmla="*/ 0 w 917359"/>
              <a:gd name="connsiteY3" fmla="*/ 1828800 h 1828800"/>
              <a:gd name="connsiteX0" fmla="*/ 0 w 917359"/>
              <a:gd name="connsiteY0" fmla="*/ 558800 h 1272466"/>
              <a:gd name="connsiteX1" fmla="*/ 914400 w 917359"/>
              <a:gd name="connsiteY1" fmla="*/ 0 h 1272466"/>
              <a:gd name="connsiteX2" fmla="*/ 917359 w 917359"/>
              <a:gd name="connsiteY2" fmla="*/ 1272466 h 1272466"/>
              <a:gd name="connsiteX3" fmla="*/ 0 w 917359"/>
              <a:gd name="connsiteY3" fmla="*/ 558800 h 1272466"/>
              <a:gd name="connsiteX0" fmla="*/ 0 w 914447"/>
              <a:gd name="connsiteY0" fmla="*/ 558800 h 576897"/>
              <a:gd name="connsiteX1" fmla="*/ 914400 w 914447"/>
              <a:gd name="connsiteY1" fmla="*/ 0 h 576897"/>
              <a:gd name="connsiteX2" fmla="*/ 901728 w 914447"/>
              <a:gd name="connsiteY2" fmla="*/ 576897 h 576897"/>
              <a:gd name="connsiteX3" fmla="*/ 0 w 914447"/>
              <a:gd name="connsiteY3" fmla="*/ 558800 h 576897"/>
              <a:gd name="connsiteX0" fmla="*/ 0 w 930078"/>
              <a:gd name="connsiteY0" fmla="*/ 574431 h 576897"/>
              <a:gd name="connsiteX1" fmla="*/ 930031 w 930078"/>
              <a:gd name="connsiteY1" fmla="*/ 0 h 576897"/>
              <a:gd name="connsiteX2" fmla="*/ 917359 w 930078"/>
              <a:gd name="connsiteY2" fmla="*/ 576897 h 576897"/>
              <a:gd name="connsiteX3" fmla="*/ 0 w 930078"/>
              <a:gd name="connsiteY3" fmla="*/ 574431 h 57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078" h="576897">
                <a:moveTo>
                  <a:pt x="0" y="574431"/>
                </a:moveTo>
                <a:lnTo>
                  <a:pt x="930031" y="0"/>
                </a:lnTo>
                <a:cubicBezTo>
                  <a:pt x="931017" y="424155"/>
                  <a:pt x="916373" y="152742"/>
                  <a:pt x="917359" y="576897"/>
                </a:cubicBezTo>
                <a:lnTo>
                  <a:pt x="0" y="57443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5" name="Isosceles Triangle 167"/>
          <p:cNvSpPr/>
          <p:nvPr/>
        </p:nvSpPr>
        <p:spPr>
          <a:xfrm>
            <a:off x="6585654" y="2755031"/>
            <a:ext cx="899116" cy="550985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284303 h 1828800"/>
              <a:gd name="connsiteX3" fmla="*/ 0 w 914400"/>
              <a:gd name="connsiteY3" fmla="*/ 1828800 h 1828800"/>
              <a:gd name="connsiteX0" fmla="*/ 0 w 883139"/>
              <a:gd name="connsiteY0" fmla="*/ 578339 h 1284303"/>
              <a:gd name="connsiteX1" fmla="*/ 883139 w 883139"/>
              <a:gd name="connsiteY1" fmla="*/ 0 h 1284303"/>
              <a:gd name="connsiteX2" fmla="*/ 883139 w 883139"/>
              <a:gd name="connsiteY2" fmla="*/ 1284303 h 1284303"/>
              <a:gd name="connsiteX3" fmla="*/ 0 w 883139"/>
              <a:gd name="connsiteY3" fmla="*/ 578339 h 1284303"/>
              <a:gd name="connsiteX0" fmla="*/ 0 w 890955"/>
              <a:gd name="connsiteY0" fmla="*/ 550985 h 1256949"/>
              <a:gd name="connsiteX1" fmla="*/ 890955 w 890955"/>
              <a:gd name="connsiteY1" fmla="*/ 0 h 1256949"/>
              <a:gd name="connsiteX2" fmla="*/ 883139 w 890955"/>
              <a:gd name="connsiteY2" fmla="*/ 1256949 h 1256949"/>
              <a:gd name="connsiteX3" fmla="*/ 0 w 890955"/>
              <a:gd name="connsiteY3" fmla="*/ 550985 h 1256949"/>
              <a:gd name="connsiteX0" fmla="*/ 0 w 899116"/>
              <a:gd name="connsiteY0" fmla="*/ 550985 h 550985"/>
              <a:gd name="connsiteX1" fmla="*/ 890955 w 899116"/>
              <a:gd name="connsiteY1" fmla="*/ 0 h 550985"/>
              <a:gd name="connsiteX2" fmla="*/ 898770 w 899116"/>
              <a:gd name="connsiteY2" fmla="*/ 545749 h 550985"/>
              <a:gd name="connsiteX3" fmla="*/ 0 w 899116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16" h="550985">
                <a:moveTo>
                  <a:pt x="0" y="550985"/>
                </a:moveTo>
                <a:lnTo>
                  <a:pt x="890955" y="0"/>
                </a:lnTo>
                <a:cubicBezTo>
                  <a:pt x="888350" y="418983"/>
                  <a:pt x="901375" y="126766"/>
                  <a:pt x="898770" y="545749"/>
                </a:cubicBezTo>
                <a:lnTo>
                  <a:pt x="0" y="55098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50837" y="1785485"/>
            <a:ext cx="91440" cy="91440"/>
            <a:chOff x="7378860" y="443597"/>
            <a:chExt cx="91440" cy="9144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512762" y="1785485"/>
            <a:ext cx="91440" cy="91440"/>
            <a:chOff x="7378860" y="443597"/>
            <a:chExt cx="91440" cy="9144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351077" y="1785485"/>
            <a:ext cx="253365" cy="91440"/>
            <a:chOff x="7549215" y="1090234"/>
            <a:chExt cx="253365" cy="91440"/>
          </a:xfrm>
        </p:grpSpPr>
        <p:grpSp>
          <p:nvGrpSpPr>
            <p:cNvPr id="98" name="Group 97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ounded Rectangle 54"/>
          <p:cNvSpPr/>
          <p:nvPr/>
        </p:nvSpPr>
        <p:spPr>
          <a:xfrm>
            <a:off x="778050" y="1878957"/>
            <a:ext cx="3779853" cy="285014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1881" y="280418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4136" y="280418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314" y="280418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1881" y="3101974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4136" y="31019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5314" y="310197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5482" y="3400854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[common side]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5482" y="2819072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2490938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BDP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CDP,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5612" y="339275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47867" y="3392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39045" y="339275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25482" y="3101974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[From (ii)]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0516" y="454536"/>
            <a:ext cx="804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DABC and DDBC are two isosceles triangles on the same base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BC and vertices A and D are on the same side of BC.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If AD is extended to intersect BC at P, show that :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DABD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DACD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(ii) DABP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DACP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(iii) AP bisect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as well as </a:t>
            </a:r>
            <a:r>
              <a:rPr 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(iv) AP is the perpendicular bisector of BC.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25" y="136636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625" y="162600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31280" y="1150278"/>
            <a:ext cx="2120032" cy="2455390"/>
            <a:chOff x="6431280" y="880110"/>
            <a:chExt cx="2120032" cy="2455390"/>
          </a:xfrm>
        </p:grpSpPr>
        <p:grpSp>
          <p:nvGrpSpPr>
            <p:cNvPr id="43" name="Group 42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H="1">
            <a:off x="6568440" y="2743210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470140" y="2737488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9740000">
            <a:off x="6968734" y="281930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860000" flipH="1">
            <a:off x="7796826" y="283746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558146" y="3300468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461119" y="3300418"/>
            <a:ext cx="93816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flipH="1" flipV="1">
            <a:off x="6898744" y="31236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flipH="1" flipV="1">
            <a:off x="7726836" y="31236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472363" y="2741413"/>
            <a:ext cx="0" cy="559667"/>
          </a:xfrm>
          <a:prstGeom prst="straightConnector1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827611" y="2282798"/>
            <a:ext cx="1316962" cy="308338"/>
            <a:chOff x="6308570" y="1558318"/>
            <a:chExt cx="1316962" cy="308338"/>
          </a:xfrm>
        </p:grpSpPr>
        <p:sp>
          <p:nvSpPr>
            <p:cNvPr id="71" name="TextBox 70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225482" y="3691973"/>
            <a:ext cx="3651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[By SSS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criterion of 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congruence]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56177" y="3691973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BDP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@  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CDP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2244" y="369197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14844" y="4011477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73592" y="40114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97191" y="4011477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CDP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34753" y="4018828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10044" y="430675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  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 bisect 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BDC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10044" y="4606373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  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 bisect 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  as well as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6652" y="188970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204861" y="13900"/>
            <a:ext cx="2450592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84357" y="4634066"/>
            <a:ext cx="3406920" cy="318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74410" y="2459304"/>
            <a:ext cx="651140" cy="369332"/>
            <a:chOff x="235003" y="896938"/>
            <a:chExt cx="651140" cy="369332"/>
          </a:xfrm>
        </p:grpSpPr>
        <p:sp>
          <p:nvSpPr>
            <p:cNvPr id="115" name="Rectangle 114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5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8" grpId="0"/>
      <p:bldP spid="29" grpId="0"/>
      <p:bldP spid="30" grpId="0"/>
      <p:bldP spid="31" grpId="0"/>
      <p:bldP spid="37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1390" y="2222821"/>
            <a:ext cx="5122474" cy="271181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921824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6163" y="29218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228" y="29218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9417" y="29218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78" y="2921824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180°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26040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32228" y="32604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6163" y="326040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2378" y="326040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180°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59417" y="32604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44297" y="4369655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66552" y="436965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7730" y="436965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9000" y="4369655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[From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(ii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6340" y="4708209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 is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perpendicular bisector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of BC.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3740" y="470820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29000" y="2921824"/>
            <a:ext cx="1420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[linear pair]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0516" y="514350"/>
            <a:ext cx="804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 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are two isosceles triangles on the same base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BC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vertices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 are on the same side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BC.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(ii)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ABP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ACP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(iii) AP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bisect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 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as well as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(iv) AP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431280" y="1340169"/>
            <a:ext cx="2120032" cy="2455390"/>
            <a:chOff x="6431280" y="880110"/>
            <a:chExt cx="2120032" cy="245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6652" y="194802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3797" y="220106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150" y="141515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150" y="168431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91975" y="2562963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Since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 stands on BC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80300" y="1671639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58883" y="3489009"/>
            <a:ext cx="182821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13719" y="1507262"/>
            <a:ext cx="2498693" cy="646331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BP = PC   …(ii)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APB = </a:t>
            </a:r>
            <a:r>
              <a:rPr lang="en-US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APC …(iii) 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29000" y="3260409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[From (iii)]</a:t>
            </a:r>
            <a:endParaRPr lang="en-US" sz="160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5044" y="326040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96859" y="364140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52378" y="364140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180°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59417" y="36414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5044" y="364140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26163" y="398865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4654" y="39886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0°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56076" y="398865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1703" y="398865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204861" y="-4572"/>
            <a:ext cx="2450592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3" name="Rounded Rectangle 72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20743" y="4706516"/>
            <a:ext cx="4222727" cy="3419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5835" y="2564079"/>
            <a:ext cx="651140" cy="369332"/>
            <a:chOff x="235003" y="896938"/>
            <a:chExt cx="651140" cy="369332"/>
          </a:xfrm>
        </p:grpSpPr>
        <p:sp>
          <p:nvSpPr>
            <p:cNvPr id="77" name="Rectangle 76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5" grpId="0"/>
      <p:bldP spid="6" grpId="0"/>
      <p:bldP spid="8" grpId="0"/>
      <p:bldP spid="9" grpId="0"/>
      <p:bldP spid="15" grpId="0"/>
      <p:bldP spid="16" grpId="0"/>
      <p:bldP spid="17" grpId="0"/>
      <p:bldP spid="18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0" grpId="0"/>
      <p:bldP spid="54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sosceles Triangle 166"/>
          <p:cNvSpPr/>
          <p:nvPr/>
        </p:nvSpPr>
        <p:spPr>
          <a:xfrm flipH="1">
            <a:off x="7483122" y="1560719"/>
            <a:ext cx="917359" cy="1884215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7359"/>
              <a:gd name="connsiteY0" fmla="*/ 1828800 h 1828800"/>
              <a:gd name="connsiteX1" fmla="*/ 914400 w 917359"/>
              <a:gd name="connsiteY1" fmla="*/ 0 h 1828800"/>
              <a:gd name="connsiteX2" fmla="*/ 917359 w 917359"/>
              <a:gd name="connsiteY2" fmla="*/ 1272466 h 1828800"/>
              <a:gd name="connsiteX3" fmla="*/ 0 w 917359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359" h="1828800">
                <a:moveTo>
                  <a:pt x="0" y="1828800"/>
                </a:moveTo>
                <a:lnTo>
                  <a:pt x="914400" y="0"/>
                </a:lnTo>
                <a:cubicBezTo>
                  <a:pt x="915386" y="424155"/>
                  <a:pt x="916373" y="848311"/>
                  <a:pt x="917359" y="1272466"/>
                </a:cubicBezTo>
                <a:lnTo>
                  <a:pt x="0" y="182880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68" name="Isosceles Triangle 167"/>
          <p:cNvSpPr/>
          <p:nvPr/>
        </p:nvSpPr>
        <p:spPr>
          <a:xfrm>
            <a:off x="6561557" y="1578071"/>
            <a:ext cx="914400" cy="1847088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284303 h 1828800"/>
              <a:gd name="connsiteX3" fmla="*/ 0 w 9144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28800">
                <a:moveTo>
                  <a:pt x="0" y="1828800"/>
                </a:moveTo>
                <a:lnTo>
                  <a:pt x="914400" y="0"/>
                </a:lnTo>
                <a:lnTo>
                  <a:pt x="914400" y="1284303"/>
                </a:lnTo>
                <a:lnTo>
                  <a:pt x="0" y="18288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7348696" y="1844502"/>
            <a:ext cx="253365" cy="91440"/>
            <a:chOff x="7549215" y="1090234"/>
            <a:chExt cx="253365" cy="91440"/>
          </a:xfrm>
        </p:grpSpPr>
        <p:grpSp>
          <p:nvGrpSpPr>
            <p:cNvPr id="184" name="Group 183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ounded Rectangle 165"/>
          <p:cNvSpPr/>
          <p:nvPr/>
        </p:nvSpPr>
        <p:spPr>
          <a:xfrm>
            <a:off x="767342" y="1442771"/>
            <a:ext cx="1755951" cy="249382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516" y="666750"/>
            <a:ext cx="804801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DBC are two isosceles triangles on the same base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vertices A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 are on the same side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BC.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ACD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ABP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ACP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(iii)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bisect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as well as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(iv)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sp>
        <p:nvSpPr>
          <p:cNvPr id="6" name="Rectangle 5"/>
          <p:cNvSpPr/>
          <p:nvPr/>
        </p:nvSpPr>
        <p:spPr>
          <a:xfrm>
            <a:off x="930348" y="2506218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ABD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ACD,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39448" y="2864424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67881" y="28644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2881" y="2864424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9448" y="3231443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67881" y="32314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2881" y="3231443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9448" y="3616913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67881" y="36169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2881" y="3616913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31189" y="3618537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(common side)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1189" y="2864424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(Given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31189" y="3246329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(Given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31189" y="4066352"/>
            <a:ext cx="3698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(By SSS criterion of congruence)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4066352"/>
            <a:ext cx="1705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@  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10491" y="4508163"/>
            <a:ext cx="1061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(c.p.c.t.)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2017" y="39962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431280" y="1280706"/>
            <a:ext cx="2120032" cy="2441674"/>
            <a:chOff x="5806440" y="320040"/>
            <a:chExt cx="2120032" cy="2441674"/>
          </a:xfrm>
        </p:grpSpPr>
        <p:sp>
          <p:nvSpPr>
            <p:cNvPr id="108" name="Isosceles Triangle 107"/>
            <p:cNvSpPr/>
            <p:nvPr/>
          </p:nvSpPr>
          <p:spPr>
            <a:xfrm>
              <a:off x="5943600" y="640080"/>
              <a:ext cx="1828800" cy="18288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858000" y="640080"/>
              <a:ext cx="0" cy="1280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43600" y="1920240"/>
              <a:ext cx="914400" cy="548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858000" y="1920240"/>
              <a:ext cx="914400" cy="548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20840" y="32004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12280" y="164592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06440" y="242316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89520" y="242316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7480300" y="2865351"/>
            <a:ext cx="0" cy="5541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325027" y="339754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 rot="19740000">
            <a:off x="6968734" y="2934488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 rot="1860000" flipH="1">
            <a:off x="7796826" y="295265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7476836" y="1590586"/>
            <a:ext cx="0" cy="128016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625" y="139760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6827611" y="2397986"/>
            <a:ext cx="1316962" cy="308338"/>
            <a:chOff x="6308570" y="1558318"/>
            <a:chExt cx="1316962" cy="308338"/>
          </a:xfrm>
        </p:grpSpPr>
        <p:sp>
          <p:nvSpPr>
            <p:cNvPr id="191" name="TextBox 190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6403" y="4492774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BAD =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CAD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95600" y="449277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2738" y="2516316"/>
            <a:ext cx="658303" cy="381000"/>
            <a:chOff x="87483" y="1431925"/>
            <a:chExt cx="658303" cy="381000"/>
          </a:xfrm>
        </p:grpSpPr>
        <p:sp>
          <p:nvSpPr>
            <p:cNvPr id="57" name="Teardrop 56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04861" y="4664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0" name="Rounded Rectangle 59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43000" y="4066352"/>
            <a:ext cx="1600200" cy="338554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6565900" y="1584706"/>
            <a:ext cx="1828800" cy="1847088"/>
          </a:xfrm>
          <a:prstGeom prst="triangl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566833" y="2895598"/>
            <a:ext cx="1820068" cy="529131"/>
          </a:xfrm>
          <a:custGeom>
            <a:avLst/>
            <a:gdLst>
              <a:gd name="connsiteX0" fmla="*/ 0 w 762000"/>
              <a:gd name="connsiteY0" fmla="*/ 607302 h 607302"/>
              <a:gd name="connsiteX1" fmla="*/ 381000 w 762000"/>
              <a:gd name="connsiteY1" fmla="*/ 0 h 607302"/>
              <a:gd name="connsiteX2" fmla="*/ 762000 w 762000"/>
              <a:gd name="connsiteY2" fmla="*/ 607302 h 607302"/>
              <a:gd name="connsiteX3" fmla="*/ 0 w 762000"/>
              <a:gd name="connsiteY3" fmla="*/ 607302 h 607302"/>
              <a:gd name="connsiteX0" fmla="*/ 0 w 1300162"/>
              <a:gd name="connsiteY0" fmla="*/ 607302 h 607302"/>
              <a:gd name="connsiteX1" fmla="*/ 381000 w 1300162"/>
              <a:gd name="connsiteY1" fmla="*/ 0 h 607302"/>
              <a:gd name="connsiteX2" fmla="*/ 1300162 w 1300162"/>
              <a:gd name="connsiteY2" fmla="*/ 516815 h 607302"/>
              <a:gd name="connsiteX3" fmla="*/ 0 w 1300162"/>
              <a:gd name="connsiteY3" fmla="*/ 607302 h 607302"/>
              <a:gd name="connsiteX0" fmla="*/ 0 w 1776412"/>
              <a:gd name="connsiteY0" fmla="*/ 493002 h 516815"/>
              <a:gd name="connsiteX1" fmla="*/ 857250 w 1776412"/>
              <a:gd name="connsiteY1" fmla="*/ 0 h 516815"/>
              <a:gd name="connsiteX2" fmla="*/ 1776412 w 1776412"/>
              <a:gd name="connsiteY2" fmla="*/ 516815 h 516815"/>
              <a:gd name="connsiteX3" fmla="*/ 0 w 1776412"/>
              <a:gd name="connsiteY3" fmla="*/ 493002 h 516815"/>
              <a:gd name="connsiteX0" fmla="*/ 0 w 1776412"/>
              <a:gd name="connsiteY0" fmla="*/ 521577 h 521577"/>
              <a:gd name="connsiteX1" fmla="*/ 857250 w 1776412"/>
              <a:gd name="connsiteY1" fmla="*/ 0 h 521577"/>
              <a:gd name="connsiteX2" fmla="*/ 1776412 w 1776412"/>
              <a:gd name="connsiteY2" fmla="*/ 516815 h 521577"/>
              <a:gd name="connsiteX3" fmla="*/ 0 w 1776412"/>
              <a:gd name="connsiteY3" fmla="*/ 521577 h 521577"/>
              <a:gd name="connsiteX0" fmla="*/ 0 w 1752600"/>
              <a:gd name="connsiteY0" fmla="*/ 521577 h 521577"/>
              <a:gd name="connsiteX1" fmla="*/ 857250 w 1752600"/>
              <a:gd name="connsiteY1" fmla="*/ 0 h 521577"/>
              <a:gd name="connsiteX2" fmla="*/ 1752600 w 1752600"/>
              <a:gd name="connsiteY2" fmla="*/ 516815 h 521577"/>
              <a:gd name="connsiteX3" fmla="*/ 0 w 1752600"/>
              <a:gd name="connsiteY3" fmla="*/ 521577 h 521577"/>
              <a:gd name="connsiteX0" fmla="*/ 0 w 1800225"/>
              <a:gd name="connsiteY0" fmla="*/ 527990 h 527990"/>
              <a:gd name="connsiteX1" fmla="*/ 904875 w 1800225"/>
              <a:gd name="connsiteY1" fmla="*/ 0 h 527990"/>
              <a:gd name="connsiteX2" fmla="*/ 1800225 w 1800225"/>
              <a:gd name="connsiteY2" fmla="*/ 516815 h 527990"/>
              <a:gd name="connsiteX3" fmla="*/ 0 w 1800225"/>
              <a:gd name="connsiteY3" fmla="*/ 527990 h 527990"/>
              <a:gd name="connsiteX0" fmla="*/ 0 w 1812925"/>
              <a:gd name="connsiteY0" fmla="*/ 527990 h 527990"/>
              <a:gd name="connsiteX1" fmla="*/ 904875 w 1812925"/>
              <a:gd name="connsiteY1" fmla="*/ 0 h 527990"/>
              <a:gd name="connsiteX2" fmla="*/ 1812925 w 1812925"/>
              <a:gd name="connsiteY2" fmla="*/ 526436 h 527990"/>
              <a:gd name="connsiteX3" fmla="*/ 0 w 1812925"/>
              <a:gd name="connsiteY3" fmla="*/ 527990 h 527990"/>
              <a:gd name="connsiteX0" fmla="*/ 0 w 1817687"/>
              <a:gd name="connsiteY0" fmla="*/ 545164 h 545164"/>
              <a:gd name="connsiteX1" fmla="*/ 909637 w 1817687"/>
              <a:gd name="connsiteY1" fmla="*/ 0 h 545164"/>
              <a:gd name="connsiteX2" fmla="*/ 1817687 w 1817687"/>
              <a:gd name="connsiteY2" fmla="*/ 526436 h 545164"/>
              <a:gd name="connsiteX3" fmla="*/ 0 w 1817687"/>
              <a:gd name="connsiteY3" fmla="*/ 545164 h 545164"/>
              <a:gd name="connsiteX0" fmla="*/ 0 w 1810543"/>
              <a:gd name="connsiteY0" fmla="*/ 545164 h 545164"/>
              <a:gd name="connsiteX1" fmla="*/ 909637 w 1810543"/>
              <a:gd name="connsiteY1" fmla="*/ 0 h 545164"/>
              <a:gd name="connsiteX2" fmla="*/ 1810543 w 1810543"/>
              <a:gd name="connsiteY2" fmla="*/ 531343 h 545164"/>
              <a:gd name="connsiteX3" fmla="*/ 0 w 1810543"/>
              <a:gd name="connsiteY3" fmla="*/ 545164 h 545164"/>
              <a:gd name="connsiteX0" fmla="*/ 0 w 1820068"/>
              <a:gd name="connsiteY0" fmla="*/ 545164 h 545164"/>
              <a:gd name="connsiteX1" fmla="*/ 909637 w 1820068"/>
              <a:gd name="connsiteY1" fmla="*/ 0 h 545164"/>
              <a:gd name="connsiteX2" fmla="*/ 1820068 w 1820068"/>
              <a:gd name="connsiteY2" fmla="*/ 541156 h 545164"/>
              <a:gd name="connsiteX3" fmla="*/ 0 w 1820068"/>
              <a:gd name="connsiteY3" fmla="*/ 545164 h 5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068" h="545164">
                <a:moveTo>
                  <a:pt x="0" y="545164"/>
                </a:moveTo>
                <a:lnTo>
                  <a:pt x="909637" y="0"/>
                </a:lnTo>
                <a:lnTo>
                  <a:pt x="1820068" y="541156"/>
                </a:lnTo>
                <a:lnTo>
                  <a:pt x="0" y="545164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572250" y="1598067"/>
            <a:ext cx="907023" cy="1821808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7483475" y="1600088"/>
            <a:ext cx="909944" cy="1818026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66154" y="727065"/>
            <a:ext cx="6530326" cy="262103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7476470" y="2885208"/>
            <a:ext cx="916008" cy="5446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62" idx="2"/>
          </p:cNvCxnSpPr>
          <p:nvPr/>
        </p:nvCxnSpPr>
        <p:spPr>
          <a:xfrm flipH="1">
            <a:off x="6565900" y="2889528"/>
            <a:ext cx="914648" cy="5422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6" grpId="0" animBg="1"/>
      <p:bldP spid="3" grpId="0"/>
      <p:bldP spid="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5" grpId="0"/>
      <p:bldP spid="173" grpId="0"/>
      <p:bldP spid="174" grpId="0"/>
      <p:bldP spid="10" grpId="0"/>
      <p:bldP spid="2" grpId="0"/>
      <p:bldP spid="70" grpId="0"/>
      <p:bldP spid="5" grpId="0" animBg="1"/>
      <p:bldP spid="62" grpId="0" animBg="1"/>
      <p:bldP spid="4" grpId="0" animBg="1"/>
      <p:bldP spid="64" grpId="0" animBg="1"/>
      <p:bldP spid="6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 flipH="1">
            <a:off x="7493114" y="1666692"/>
            <a:ext cx="914400" cy="1828800"/>
          </a:xfrm>
          <a:prstGeom prst="triangle">
            <a:avLst>
              <a:gd name="adj" fmla="val 100000"/>
            </a:avLst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6576174" y="1655779"/>
            <a:ext cx="914400" cy="18288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1263" y="1676112"/>
            <a:ext cx="1809158" cy="249382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203" y="2524415"/>
            <a:ext cx="2265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ABP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ACP,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936" y="2852963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7972" y="28529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406" y="2852963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5989" y="3221861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7972" y="32218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9422" y="3221861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989" y="3576925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972" y="35769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9422" y="3576925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8880" y="3578549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[common side]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8880" y="3236747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8880" y="3950107"/>
            <a:ext cx="3651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[By 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SAS criterion of 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congruence]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3950107"/>
            <a:ext cx="1587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ABP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@  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4288661"/>
            <a:ext cx="1606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 [c.p.c.t.]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4628556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5548" y="46285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49147" y="4628556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90800" y="4635907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…(iii) [c.p.c.t.]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2067" y="39501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737" y="142730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917" y="164075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31280" y="1337310"/>
            <a:ext cx="2120032" cy="2455390"/>
            <a:chOff x="6431280" y="880110"/>
            <a:chExt cx="2120032" cy="245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6571451" y="1669911"/>
            <a:ext cx="907023" cy="182180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473168" y="1662407"/>
            <a:ext cx="909944" cy="181802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83475" y="1662430"/>
            <a:ext cx="0" cy="1828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9740000">
            <a:off x="6968734" y="300633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860000" flipH="1">
            <a:off x="7796826" y="3024494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827611" y="2469830"/>
            <a:ext cx="1316962" cy="308338"/>
            <a:chOff x="6308570" y="1558318"/>
            <a:chExt cx="1316962" cy="308338"/>
          </a:xfrm>
        </p:grpSpPr>
        <p:sp>
          <p:nvSpPr>
            <p:cNvPr id="72" name="TextBox 71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58691" y="1947299"/>
            <a:ext cx="241067" cy="91440"/>
            <a:chOff x="7549215" y="1090234"/>
            <a:chExt cx="253365" cy="91440"/>
          </a:xfrm>
        </p:grpSpPr>
        <p:grpSp>
          <p:nvGrpSpPr>
            <p:cNvPr id="75" name="Group 74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/>
          <p:cNvSpPr/>
          <p:nvPr/>
        </p:nvSpPr>
        <p:spPr>
          <a:xfrm>
            <a:off x="2778880" y="2852963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1352" y="4288661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CP</a:t>
            </a:r>
          </a:p>
        </p:txBody>
      </p:sp>
      <p:sp>
        <p:nvSpPr>
          <p:cNvPr id="82" name="TextBox 81"/>
          <p:cNvSpPr txBox="1"/>
          <p:nvPr/>
        </p:nvSpPr>
        <p:spPr>
          <a:xfrm flipH="1" flipV="1">
            <a:off x="6898744" y="331070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flipH="1" flipV="1">
            <a:off x="7726836" y="331070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24163" y="2497961"/>
            <a:ext cx="658303" cy="381000"/>
            <a:chOff x="87483" y="1431925"/>
            <a:chExt cx="658303" cy="381000"/>
          </a:xfrm>
        </p:grpSpPr>
        <p:sp>
          <p:nvSpPr>
            <p:cNvPr id="62" name="Teardrop 61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227058" y="3932285"/>
            <a:ext cx="1571578" cy="35862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204861" y="13900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90516" y="666750"/>
            <a:ext cx="804801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DBC are two isosceles triangles on the same base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vertices A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 are on the same side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BC.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ACD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ABP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ACP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(iii)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bisect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as well as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(iv)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10508" y="4095750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BAD = </a:t>
            </a:r>
            <a:r>
              <a:rPr lang="en-US" sz="1600" b="1" dirty="0">
                <a:solidFill>
                  <a:srgbClr val="FF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CAD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39365" y="409575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35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8" grpId="0"/>
      <p:bldP spid="36" grpId="0"/>
      <p:bldP spid="81" grpId="0"/>
      <p:bldP spid="2" grpId="0"/>
      <p:bldP spid="82" grpId="0"/>
      <p:bldP spid="83" grpId="0"/>
      <p:bldP spid="3" grpId="0" animBg="1"/>
      <p:bldP spid="88" grpId="0"/>
      <p:bldP spid="88" grpId="1"/>
      <p:bldP spid="89" grpId="0"/>
      <p:bldP spid="8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sosceles Triangle 166"/>
          <p:cNvSpPr/>
          <p:nvPr/>
        </p:nvSpPr>
        <p:spPr>
          <a:xfrm flipH="1">
            <a:off x="7478870" y="2728888"/>
            <a:ext cx="930078" cy="576897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7359"/>
              <a:gd name="connsiteY0" fmla="*/ 1828800 h 1828800"/>
              <a:gd name="connsiteX1" fmla="*/ 914400 w 917359"/>
              <a:gd name="connsiteY1" fmla="*/ 0 h 1828800"/>
              <a:gd name="connsiteX2" fmla="*/ 917359 w 917359"/>
              <a:gd name="connsiteY2" fmla="*/ 1272466 h 1828800"/>
              <a:gd name="connsiteX3" fmla="*/ 0 w 917359"/>
              <a:gd name="connsiteY3" fmla="*/ 1828800 h 1828800"/>
              <a:gd name="connsiteX0" fmla="*/ 0 w 917359"/>
              <a:gd name="connsiteY0" fmla="*/ 558800 h 1272466"/>
              <a:gd name="connsiteX1" fmla="*/ 914400 w 917359"/>
              <a:gd name="connsiteY1" fmla="*/ 0 h 1272466"/>
              <a:gd name="connsiteX2" fmla="*/ 917359 w 917359"/>
              <a:gd name="connsiteY2" fmla="*/ 1272466 h 1272466"/>
              <a:gd name="connsiteX3" fmla="*/ 0 w 917359"/>
              <a:gd name="connsiteY3" fmla="*/ 558800 h 1272466"/>
              <a:gd name="connsiteX0" fmla="*/ 0 w 914447"/>
              <a:gd name="connsiteY0" fmla="*/ 558800 h 576897"/>
              <a:gd name="connsiteX1" fmla="*/ 914400 w 914447"/>
              <a:gd name="connsiteY1" fmla="*/ 0 h 576897"/>
              <a:gd name="connsiteX2" fmla="*/ 901728 w 914447"/>
              <a:gd name="connsiteY2" fmla="*/ 576897 h 576897"/>
              <a:gd name="connsiteX3" fmla="*/ 0 w 914447"/>
              <a:gd name="connsiteY3" fmla="*/ 558800 h 576897"/>
              <a:gd name="connsiteX0" fmla="*/ 0 w 930078"/>
              <a:gd name="connsiteY0" fmla="*/ 574431 h 576897"/>
              <a:gd name="connsiteX1" fmla="*/ 930031 w 930078"/>
              <a:gd name="connsiteY1" fmla="*/ 0 h 576897"/>
              <a:gd name="connsiteX2" fmla="*/ 917359 w 930078"/>
              <a:gd name="connsiteY2" fmla="*/ 576897 h 576897"/>
              <a:gd name="connsiteX3" fmla="*/ 0 w 930078"/>
              <a:gd name="connsiteY3" fmla="*/ 574431 h 57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078" h="576897">
                <a:moveTo>
                  <a:pt x="0" y="574431"/>
                </a:moveTo>
                <a:lnTo>
                  <a:pt x="930031" y="0"/>
                </a:lnTo>
                <a:cubicBezTo>
                  <a:pt x="931017" y="424155"/>
                  <a:pt x="916373" y="152742"/>
                  <a:pt x="917359" y="576897"/>
                </a:cubicBezTo>
                <a:lnTo>
                  <a:pt x="0" y="57443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5" name="Isosceles Triangle 167"/>
          <p:cNvSpPr/>
          <p:nvPr/>
        </p:nvSpPr>
        <p:spPr>
          <a:xfrm>
            <a:off x="6585654" y="2755031"/>
            <a:ext cx="899116" cy="550985"/>
          </a:xfrm>
          <a:custGeom>
            <a:avLst/>
            <a:gdLst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828800 h 1828800"/>
              <a:gd name="connsiteX3" fmla="*/ 0 w 914400"/>
              <a:gd name="connsiteY3" fmla="*/ 1828800 h 1828800"/>
              <a:gd name="connsiteX0" fmla="*/ 0 w 914400"/>
              <a:gd name="connsiteY0" fmla="*/ 1828800 h 1828800"/>
              <a:gd name="connsiteX1" fmla="*/ 914400 w 914400"/>
              <a:gd name="connsiteY1" fmla="*/ 0 h 1828800"/>
              <a:gd name="connsiteX2" fmla="*/ 914400 w 914400"/>
              <a:gd name="connsiteY2" fmla="*/ 1284303 h 1828800"/>
              <a:gd name="connsiteX3" fmla="*/ 0 w 914400"/>
              <a:gd name="connsiteY3" fmla="*/ 1828800 h 1828800"/>
              <a:gd name="connsiteX0" fmla="*/ 0 w 883139"/>
              <a:gd name="connsiteY0" fmla="*/ 578339 h 1284303"/>
              <a:gd name="connsiteX1" fmla="*/ 883139 w 883139"/>
              <a:gd name="connsiteY1" fmla="*/ 0 h 1284303"/>
              <a:gd name="connsiteX2" fmla="*/ 883139 w 883139"/>
              <a:gd name="connsiteY2" fmla="*/ 1284303 h 1284303"/>
              <a:gd name="connsiteX3" fmla="*/ 0 w 883139"/>
              <a:gd name="connsiteY3" fmla="*/ 578339 h 1284303"/>
              <a:gd name="connsiteX0" fmla="*/ 0 w 890955"/>
              <a:gd name="connsiteY0" fmla="*/ 550985 h 1256949"/>
              <a:gd name="connsiteX1" fmla="*/ 890955 w 890955"/>
              <a:gd name="connsiteY1" fmla="*/ 0 h 1256949"/>
              <a:gd name="connsiteX2" fmla="*/ 883139 w 890955"/>
              <a:gd name="connsiteY2" fmla="*/ 1256949 h 1256949"/>
              <a:gd name="connsiteX3" fmla="*/ 0 w 890955"/>
              <a:gd name="connsiteY3" fmla="*/ 550985 h 1256949"/>
              <a:gd name="connsiteX0" fmla="*/ 0 w 899116"/>
              <a:gd name="connsiteY0" fmla="*/ 550985 h 550985"/>
              <a:gd name="connsiteX1" fmla="*/ 890955 w 899116"/>
              <a:gd name="connsiteY1" fmla="*/ 0 h 550985"/>
              <a:gd name="connsiteX2" fmla="*/ 898770 w 899116"/>
              <a:gd name="connsiteY2" fmla="*/ 545749 h 550985"/>
              <a:gd name="connsiteX3" fmla="*/ 0 w 899116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16" h="550985">
                <a:moveTo>
                  <a:pt x="0" y="550985"/>
                </a:moveTo>
                <a:lnTo>
                  <a:pt x="890955" y="0"/>
                </a:lnTo>
                <a:cubicBezTo>
                  <a:pt x="888350" y="418983"/>
                  <a:pt x="901375" y="126766"/>
                  <a:pt x="898770" y="545749"/>
                </a:cubicBezTo>
                <a:lnTo>
                  <a:pt x="0" y="55098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50837" y="1785485"/>
            <a:ext cx="91440" cy="91440"/>
            <a:chOff x="7378860" y="443597"/>
            <a:chExt cx="91440" cy="9144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512762" y="1785485"/>
            <a:ext cx="91440" cy="91440"/>
            <a:chOff x="7378860" y="443597"/>
            <a:chExt cx="91440" cy="9144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78860" y="443597"/>
              <a:ext cx="91440" cy="91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351077" y="1785485"/>
            <a:ext cx="253365" cy="91440"/>
            <a:chOff x="7549215" y="1090234"/>
            <a:chExt cx="253365" cy="91440"/>
          </a:xfrm>
        </p:grpSpPr>
        <p:grpSp>
          <p:nvGrpSpPr>
            <p:cNvPr id="98" name="Group 97"/>
            <p:cNvGrpSpPr/>
            <p:nvPr/>
          </p:nvGrpSpPr>
          <p:grpSpPr>
            <a:xfrm>
              <a:off x="7549215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7711140" y="1090234"/>
              <a:ext cx="91440" cy="91440"/>
              <a:chOff x="7378860" y="443597"/>
              <a:chExt cx="91440" cy="91440"/>
            </a:xfrm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7378860" y="443597"/>
                <a:ext cx="91440" cy="914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ounded Rectangle 54"/>
          <p:cNvSpPr/>
          <p:nvPr/>
        </p:nvSpPr>
        <p:spPr>
          <a:xfrm>
            <a:off x="735288" y="1925196"/>
            <a:ext cx="3387971" cy="247952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1881" y="2850366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4136" y="28503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314" y="2850366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1881" y="3148154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4136" y="31481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5314" y="314815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5482" y="3447034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[common side]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5482" y="2865252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2537118"/>
            <a:ext cx="2361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BDP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CDP,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5612" y="3438930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47867" y="343893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39045" y="3438930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25482" y="3148154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(ii)]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625" y="136636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625" y="162600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31280" y="1150278"/>
            <a:ext cx="2120032" cy="2455390"/>
            <a:chOff x="6431280" y="880110"/>
            <a:chExt cx="2120032" cy="2455390"/>
          </a:xfrm>
        </p:grpSpPr>
        <p:grpSp>
          <p:nvGrpSpPr>
            <p:cNvPr id="43" name="Group 42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H="1">
            <a:off x="6568440" y="2750478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472363" y="2746666"/>
            <a:ext cx="911860" cy="5486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9740000">
            <a:off x="6968734" y="281930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860000" flipH="1">
            <a:off x="7796826" y="283746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US" sz="16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558146" y="3300468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461119" y="3300418"/>
            <a:ext cx="93816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flipH="1" flipV="1">
            <a:off x="6898744" y="31236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flipH="1" flipV="1">
            <a:off x="7726836" y="31236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v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481897" y="2741413"/>
            <a:ext cx="0" cy="559667"/>
          </a:xfrm>
          <a:prstGeom prst="straightConnector1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827611" y="2282798"/>
            <a:ext cx="1316962" cy="308338"/>
            <a:chOff x="6308570" y="1558318"/>
            <a:chExt cx="1316962" cy="308338"/>
          </a:xfrm>
        </p:grpSpPr>
        <p:sp>
          <p:nvSpPr>
            <p:cNvPr id="71" name="TextBox 70"/>
            <p:cNvSpPr txBox="1"/>
            <p:nvPr/>
          </p:nvSpPr>
          <p:spPr>
            <a:xfrm rot="-3780000">
              <a:off x="6324600" y="1544132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3780000" flipH="1">
              <a:off x="7303008" y="1542288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  <a:effectLst>
                    <a:glow rad="101600">
                      <a:srgbClr val="4BACC6">
                        <a:satMod val="175000"/>
                        <a:alpha val="40000"/>
                      </a:srgbClr>
                    </a:glow>
                  </a:effectLst>
                  <a:latin typeface="Arial Rounded MT Bold" pitchFamily="34" charset="0"/>
                </a:rPr>
                <a:t>ll</a:t>
              </a:r>
              <a:endParaRPr lang="en-US" sz="1600" b="1" dirty="0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225482" y="3738153"/>
            <a:ext cx="3651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[By SSS 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criterion of 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congruence]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56177" y="3738153"/>
            <a:ext cx="1612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BDP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@  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2244" y="37381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14844" y="4057657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73592" y="40576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97191" y="4057657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34753" y="4065008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10044" y="4352932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  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 bisect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10044" y="4623978"/>
            <a:ext cx="3536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  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 bisect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 as well as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8944" y="188970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1313" y="2508543"/>
            <a:ext cx="658303" cy="381000"/>
            <a:chOff x="87483" y="1431925"/>
            <a:chExt cx="658303" cy="381000"/>
          </a:xfrm>
        </p:grpSpPr>
        <p:sp>
          <p:nvSpPr>
            <p:cNvPr id="74" name="Teardrop 73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04861" y="13900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83056" y="4634995"/>
            <a:ext cx="3209472" cy="318934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0516" y="666750"/>
            <a:ext cx="804801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DBC are two isosceles triangles on the same base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vertices A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 are on the same side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BC.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ACD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ABP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ACP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(iii)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bisect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as well as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(iv)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809491" y="3867150"/>
            <a:ext cx="1496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BP = CP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5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8" grpId="0"/>
      <p:bldP spid="29" grpId="0"/>
      <p:bldP spid="30" grpId="0"/>
      <p:bldP spid="31" grpId="0"/>
      <p:bldP spid="37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2" grpId="0" animBg="1"/>
      <p:bldP spid="90" grpId="0"/>
      <p:bldP spid="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1211208" y="2301566"/>
            <a:ext cx="1499084" cy="31786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868513" y="2295288"/>
            <a:ext cx="835429" cy="32259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268383" y="2291043"/>
            <a:ext cx="435559" cy="32259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000536" y="2687684"/>
            <a:ext cx="390260" cy="32259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204858" y="2299290"/>
            <a:ext cx="435559" cy="32259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5036" y="2678259"/>
            <a:ext cx="390260" cy="32259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645180" y="1016485"/>
            <a:ext cx="2037040" cy="279834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68737" y="1016485"/>
            <a:ext cx="1044363" cy="279834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27680" y="707207"/>
            <a:ext cx="6275145" cy="309277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2682333" y="1902098"/>
            <a:ext cx="4122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[Angles opposite to equal </a:t>
            </a:r>
            <a:endParaRPr lang="en-US" sz="1600" b="1" dirty="0" smtClean="0">
              <a:solidFill>
                <a:srgbClr val="700070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        sides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are equal]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365726" y="4491979"/>
            <a:ext cx="1836648" cy="4107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131956" y="4101270"/>
            <a:ext cx="1091283" cy="30851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6546" y="2681437"/>
            <a:ext cx="439541" cy="316243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08260" y="120178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938248" y="2687684"/>
            <a:ext cx="331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8554448" y="2662284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106" y="678136"/>
            <a:ext cx="7062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 is a right angled triangle in which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= 90º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AB = AC. Find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 and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rot="8100000">
            <a:off x="6527660" y="1885563"/>
            <a:ext cx="1752600" cy="1752600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1041718" y="1294086"/>
            <a:ext cx="1237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ABC,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60718" y="2646509"/>
            <a:ext cx="1813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+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+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2406968" y="2646509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2670493" y="2646509"/>
            <a:ext cx="734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3279057" y="2646509"/>
            <a:ext cx="2766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[Angle - sum property of a triangle]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461606" y="3000521"/>
            <a:ext cx="53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b="1" i="1" dirty="0" smtClean="0">
                <a:solidFill>
                  <a:srgbClr val="000000"/>
                </a:solidFill>
                <a:latin typeface="Bookman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" pitchFamily="18" charset="0"/>
            </a:endParaRP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2406968" y="3000521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2670493" y="3000521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180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320993" y="3000521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1066800" y="3000521"/>
            <a:ext cx="489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90</a:t>
            </a: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1968500" y="3341834"/>
            <a:ext cx="484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b="1" i="1" dirty="0" smtClean="0">
                <a:solidFill>
                  <a:srgbClr val="000000"/>
                </a:solidFill>
                <a:latin typeface="Bookman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" pitchFamily="18" charset="0"/>
            </a:endParaRPr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2406968" y="334183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2670493" y="3341834"/>
            <a:ext cx="1218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–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90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320993" y="3341834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1974850" y="3694259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b="1" i="1" dirty="0" smtClean="0">
                <a:solidFill>
                  <a:srgbClr val="000000"/>
                </a:solidFill>
                <a:latin typeface="Bookman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" pitchFamily="18" charset="0"/>
            </a:endParaRP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2406968" y="3694259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2689543" y="3694259"/>
            <a:ext cx="489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90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320993" y="3694259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135748" y="3694259"/>
            <a:ext cx="808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…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(ii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)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1000994" y="1607477"/>
            <a:ext cx="1151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 = AC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320993" y="1916612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970962" y="1916612"/>
            <a:ext cx="116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2841174" y="1607477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2102943" y="4067448"/>
            <a:ext cx="3273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2412813" y="4067448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320993" y="4061098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2695388" y="4067448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45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53502" y="4528141"/>
            <a:ext cx="1881188" cy="369887"/>
            <a:chOff x="1353502" y="4130993"/>
            <a:chExt cx="1881188" cy="369887"/>
          </a:xfrm>
        </p:grpSpPr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>
              <a:off x="1353502" y="4130993"/>
              <a:ext cx="1152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b="1" dirty="0">
                  <a:solidFill>
                    <a:srgbClr val="000000"/>
                  </a:solidFill>
                  <a:latin typeface="Bookman Old Style" pitchFamily="18" charset="0"/>
                </a:rPr>
                <a:t>B =</a:t>
              </a:r>
              <a:r>
                <a:rPr lang="en-US" b="1" dirty="0">
                  <a:solidFill>
                    <a:srgbClr val="000000"/>
                  </a:solidFill>
                  <a:latin typeface="Symbol" pitchFamily="18" charset="2"/>
                </a:rPr>
                <a:t> Ð</a:t>
              </a:r>
              <a:r>
                <a:rPr lang="en-US" b="1" dirty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>
              <a:off x="2417127" y="4130993"/>
              <a:ext cx="3222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>
              <a:off x="2652077" y="4130993"/>
              <a:ext cx="5826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45</a:t>
              </a:r>
              <a:endParaRPr lang="en-US" b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6" name="TextBox 245"/>
          <p:cNvSpPr txBox="1">
            <a:spLocks noChangeArrowheads="1"/>
          </p:cNvSpPr>
          <p:nvPr/>
        </p:nvSpPr>
        <p:spPr bwMode="auto">
          <a:xfrm>
            <a:off x="320993" y="4528141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85800" y="2277177"/>
            <a:ext cx="2073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Let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 = </a:t>
            </a:r>
            <a:r>
              <a:rPr lang="en-US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899470" y="2997473"/>
            <a:ext cx="53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b="1" i="1" dirty="0" smtClean="0">
                <a:solidFill>
                  <a:srgbClr val="000000"/>
                </a:solidFill>
                <a:latin typeface="Bookman" pitchFamily="18" charset="0"/>
              </a:rPr>
              <a:t>x</a:t>
            </a:r>
            <a:endParaRPr lang="en-US" b="1" i="1" dirty="0">
              <a:solidFill>
                <a:srgbClr val="000000"/>
              </a:solidFill>
              <a:latin typeface="Bookman" pitchFamily="18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329149" y="190209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…(</a:t>
            </a:r>
            <a:r>
              <a:rPr lang="en-US" b="1" dirty="0" err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)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5003" y="1294086"/>
            <a:ext cx="651140" cy="369332"/>
            <a:chOff x="235003" y="896938"/>
            <a:chExt cx="651140" cy="369332"/>
          </a:xfrm>
        </p:grpSpPr>
        <p:sp>
          <p:nvSpPr>
            <p:cNvPr id="3" name="Rectangle 2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0" name="Right Triangle 69"/>
          <p:cNvSpPr/>
          <p:nvPr/>
        </p:nvSpPr>
        <p:spPr>
          <a:xfrm rot="8100000">
            <a:off x="6525822" y="1882308"/>
            <a:ext cx="1752600" cy="1752600"/>
          </a:xfrm>
          <a:prstGeom prst="rtTriangle">
            <a:avLst/>
          </a:prstGeom>
          <a:solidFill>
            <a:srgbClr val="FFC000">
              <a:alpha val="78039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8900000">
            <a:off x="7330485" y="1549916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4" name="Arc 113"/>
          <p:cNvSpPr/>
          <p:nvPr/>
        </p:nvSpPr>
        <p:spPr>
          <a:xfrm>
            <a:off x="8327027" y="2444846"/>
            <a:ext cx="639126" cy="639128"/>
          </a:xfrm>
          <a:prstGeom prst="arc">
            <a:avLst>
              <a:gd name="adj1" fmla="val 10817060"/>
              <a:gd name="adj2" fmla="val 13495331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5830550" y="2447351"/>
            <a:ext cx="640850" cy="639128"/>
          </a:xfrm>
          <a:prstGeom prst="arc">
            <a:avLst>
              <a:gd name="adj1" fmla="val 18882444"/>
              <a:gd name="adj2" fmla="val 0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7932421" y="2042682"/>
            <a:ext cx="127000" cy="12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934036" y="2045470"/>
            <a:ext cx="127000" cy="127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42047" y="2051097"/>
            <a:ext cx="125412" cy="12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741824" y="2051995"/>
            <a:ext cx="125412" cy="127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42251" y="243549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52370" y="24134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204861" y="-33148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4" name="Rounded Rectangle 7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49488" y="40192"/>
              <a:ext cx="257852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7.2-7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568737" y="724478"/>
            <a:ext cx="2566444" cy="271604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68737" y="987881"/>
            <a:ext cx="1025968" cy="309277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06" grpId="0" animBg="1"/>
      <p:bldP spid="106" grpId="1" animBg="1"/>
      <p:bldP spid="105" grpId="0" animBg="1"/>
      <p:bldP spid="105" grpId="1" animBg="1"/>
      <p:bldP spid="180" grpId="0"/>
      <p:bldP spid="248" grpId="0" animBg="1"/>
      <p:bldP spid="10" grpId="0"/>
      <p:bldP spid="92" grpId="0"/>
      <p:bldP spid="93" grpId="0"/>
      <p:bldP spid="8" grpId="0" animBg="1"/>
      <p:bldP spid="131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2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75" grpId="0"/>
      <p:bldP spid="177" grpId="0"/>
      <p:bldP spid="178" grpId="0"/>
      <p:bldP spid="179" grpId="0"/>
      <p:bldP spid="221" grpId="0"/>
      <p:bldP spid="222" grpId="0"/>
      <p:bldP spid="223" grpId="0"/>
      <p:bldP spid="224" grpId="0"/>
      <p:bldP spid="246" grpId="0"/>
      <p:bldP spid="100" grpId="0"/>
      <p:bldP spid="103" grpId="0"/>
      <p:bldP spid="68" grpId="0"/>
      <p:bldP spid="70" grpId="0" animBg="1"/>
      <p:bldP spid="20" grpId="0" animBg="1"/>
      <p:bldP spid="114" grpId="0" animBg="1"/>
      <p:bldP spid="40" grpId="0" animBg="1"/>
      <p:bldP spid="2" grpId="0"/>
      <p:bldP spid="72" grpId="0"/>
      <p:bldP spid="77" grpId="0" animBg="1"/>
      <p:bldP spid="77" grpId="1" animBg="1"/>
      <p:bldP spid="78" grpId="0" animBg="1"/>
      <p:bldP spid="7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03961" y="2187939"/>
            <a:ext cx="4591395" cy="231268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921824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6163" y="2921824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228" y="29218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9417" y="29218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78" y="2921824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260409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32228" y="32604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6163" y="3260409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2378" y="326040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59417" y="32604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44297" y="4369655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66552" y="43696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7730" y="436965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9000" y="4369655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(ii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6340" y="4708209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 is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perpendicular bisector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BC.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3740" y="470820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29000" y="2921824"/>
            <a:ext cx="1420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[linear pair]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31280" y="1340169"/>
            <a:ext cx="2120032" cy="2455390"/>
            <a:chOff x="6431280" y="880110"/>
            <a:chExt cx="2120032" cy="245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6431280" y="880110"/>
              <a:ext cx="2120032" cy="2441674"/>
              <a:chOff x="5806440" y="320040"/>
              <a:chExt cx="2120032" cy="2441674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5943600" y="640080"/>
                <a:ext cx="1828800" cy="1828800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858000" y="640080"/>
                <a:ext cx="0" cy="128016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9436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6858000" y="1920240"/>
                <a:ext cx="914400" cy="5486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720840" y="32004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12280" y="164592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644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89520" y="242316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7480300" y="2473502"/>
              <a:ext cx="0" cy="548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25027" y="29969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6652" y="188481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089" y="211967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625" y="14168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625" y="165805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91975" y="2562963"/>
            <a:ext cx="2601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Since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 stands on BC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79818" y="1665289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58883" y="3489009"/>
            <a:ext cx="182821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429000" y="3260409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(iii)]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5044" y="326040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96859" y="3641409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52378" y="364140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59417" y="36414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5044" y="364140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26163" y="3988655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4654" y="3988655"/>
            <a:ext cx="50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56076" y="39886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1703" y="398865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81313" y="2562218"/>
            <a:ext cx="658303" cy="381000"/>
            <a:chOff x="87483" y="1431925"/>
            <a:chExt cx="658303" cy="381000"/>
          </a:xfrm>
        </p:grpSpPr>
        <p:sp>
          <p:nvSpPr>
            <p:cNvPr id="60" name="Teardrop 5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04861" y="13900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3" name="Rounded Rectangle 72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20691" y="4706516"/>
            <a:ext cx="3822780" cy="34194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516" y="666750"/>
            <a:ext cx="804801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DBC are two isosceles triangles on the same base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BC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vertices A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 are on the same side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BC.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If AD is extended to intersect BC at P,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that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ACD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(ii)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ABP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ACP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(iii)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bisect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as well as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(iv) AP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is the perpendicular bisector of BC.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56572" y="3848678"/>
            <a:ext cx="2129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APB =</a:t>
            </a:r>
            <a:r>
              <a:rPr lang="en-US" sz="1600" b="1" dirty="0" smtClean="0">
                <a:solidFill>
                  <a:srgbClr val="FF0000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APC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…(iii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59408" y="4125758"/>
            <a:ext cx="1505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BP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CP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5" grpId="0"/>
      <p:bldP spid="6" grpId="0"/>
      <p:bldP spid="8" grpId="0"/>
      <p:bldP spid="9" grpId="0"/>
      <p:bldP spid="15" grpId="0"/>
      <p:bldP spid="16" grpId="0"/>
      <p:bldP spid="17" grpId="0"/>
      <p:bldP spid="18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0" grpId="0"/>
      <p:bldP spid="54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3" grpId="0" animBg="1"/>
      <p:bldP spid="80" grpId="0"/>
      <p:bldP spid="80" grpId="1"/>
      <p:bldP spid="84" grpId="0"/>
      <p:bldP spid="8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263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757750" y="1392268"/>
            <a:ext cx="1779746" cy="1519238"/>
          </a:xfrm>
          <a:custGeom>
            <a:avLst/>
            <a:gdLst>
              <a:gd name="connsiteX0" fmla="*/ 871538 w 1762125"/>
              <a:gd name="connsiteY0" fmla="*/ 0 h 1519238"/>
              <a:gd name="connsiteX1" fmla="*/ 0 w 1762125"/>
              <a:gd name="connsiteY1" fmla="*/ 1514475 h 1519238"/>
              <a:gd name="connsiteX2" fmla="*/ 1762125 w 1762125"/>
              <a:gd name="connsiteY2" fmla="*/ 1519238 h 1519238"/>
              <a:gd name="connsiteX3" fmla="*/ 871538 w 1762125"/>
              <a:gd name="connsiteY3" fmla="*/ 0 h 151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1519238">
                <a:moveTo>
                  <a:pt x="871538" y="0"/>
                </a:moveTo>
                <a:lnTo>
                  <a:pt x="0" y="1514475"/>
                </a:lnTo>
                <a:lnTo>
                  <a:pt x="1762125" y="1519238"/>
                </a:lnTo>
                <a:lnTo>
                  <a:pt x="87153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1269179" y="2291526"/>
            <a:ext cx="1681377" cy="38862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95300" y="572822"/>
            <a:ext cx="7200900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251" name="TextBox 250"/>
          <p:cNvSpPr txBox="1">
            <a:spLocks noChangeArrowheads="1"/>
          </p:cNvSpPr>
          <p:nvPr/>
        </p:nvSpPr>
        <p:spPr bwMode="auto">
          <a:xfrm>
            <a:off x="2417763" y="2283684"/>
            <a:ext cx="3920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..(ii)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Angles opposite to equal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       sides are equal]</a:t>
            </a:r>
          </a:p>
        </p:txBody>
      </p:sp>
      <p:sp>
        <p:nvSpPr>
          <p:cNvPr id="271" name="TextBox 270"/>
          <p:cNvSpPr txBox="1">
            <a:spLocks noChangeArrowheads="1"/>
          </p:cNvSpPr>
          <p:nvPr/>
        </p:nvSpPr>
        <p:spPr bwMode="auto">
          <a:xfrm>
            <a:off x="1158875" y="3190146"/>
            <a:ext cx="267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+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+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 = 180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1184275" y="2837626"/>
            <a:ext cx="1744345" cy="38862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1321321" y="1542245"/>
            <a:ext cx="1615771" cy="380962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16" name="Arc 215"/>
          <p:cNvSpPr/>
          <p:nvPr/>
        </p:nvSpPr>
        <p:spPr>
          <a:xfrm>
            <a:off x="7395211" y="1130331"/>
            <a:ext cx="492125" cy="492125"/>
          </a:xfrm>
          <a:prstGeom prst="arc">
            <a:avLst>
              <a:gd name="adj1" fmla="val 3569890"/>
              <a:gd name="adj2" fmla="val 7198444"/>
            </a:avLst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7" name="Arc 196"/>
          <p:cNvSpPr/>
          <p:nvPr/>
        </p:nvSpPr>
        <p:spPr>
          <a:xfrm>
            <a:off x="8277861" y="2655918"/>
            <a:ext cx="492125" cy="492125"/>
          </a:xfrm>
          <a:prstGeom prst="arc">
            <a:avLst>
              <a:gd name="adj1" fmla="val 10764738"/>
              <a:gd name="adj2" fmla="val 14405465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9" name="Arc 228"/>
          <p:cNvSpPr/>
          <p:nvPr/>
        </p:nvSpPr>
        <p:spPr>
          <a:xfrm>
            <a:off x="6509386" y="2655918"/>
            <a:ext cx="492125" cy="492125"/>
          </a:xfrm>
          <a:prstGeom prst="arc">
            <a:avLst>
              <a:gd name="adj1" fmla="val 18000961"/>
              <a:gd name="adj2" fmla="val 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19630" y="581968"/>
            <a:ext cx="2357984" cy="2828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469823" y="1079531"/>
            <a:ext cx="331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25261" y="2841656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8433436" y="2841656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6757036" y="1373218"/>
            <a:ext cx="1771650" cy="152717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600" y="529585"/>
            <a:ext cx="797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the angles of an equilateral triangle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60º</a:t>
            </a:r>
            <a:r>
              <a:rPr lang="en-US" sz="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each.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042911" y="2120931"/>
            <a:ext cx="125412" cy="77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7123748" y="2120931"/>
            <a:ext cx="125413" cy="77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7642861" y="2833718"/>
            <a:ext cx="0" cy="138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755448" y="1375419"/>
            <a:ext cx="885825" cy="1527175"/>
          </a:xfrm>
          <a:prstGeom prst="line">
            <a:avLst/>
          </a:prstGeom>
          <a:ln w="38100">
            <a:solidFill>
              <a:srgbClr val="0033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41273" y="1375419"/>
            <a:ext cx="885825" cy="1527175"/>
          </a:xfrm>
          <a:prstGeom prst="line">
            <a:avLst/>
          </a:prstGeom>
          <a:ln w="38100">
            <a:solidFill>
              <a:srgbClr val="0033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57035" y="2902594"/>
            <a:ext cx="1770063" cy="0"/>
          </a:xfrm>
          <a:prstGeom prst="line">
            <a:avLst/>
          </a:prstGeom>
          <a:ln w="38100">
            <a:solidFill>
              <a:srgbClr val="0033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963612" y="897796"/>
            <a:ext cx="2098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AC = BC.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8042911" y="2120931"/>
            <a:ext cx="125412" cy="777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7125336" y="2120931"/>
            <a:ext cx="127000" cy="77787"/>
          </a:xfrm>
          <a:prstGeom prst="lin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962025" y="120894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Now,</a:t>
            </a:r>
          </a:p>
        </p:txBody>
      </p: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1643063" y="1208946"/>
            <a:ext cx="1151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 = AC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260475" y="1529621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199232" y="1529621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2417763" y="1529621"/>
            <a:ext cx="3344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...(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) 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Angles opposite to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       equal sides are equal]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H="1" flipV="1">
            <a:off x="7642861" y="2836893"/>
            <a:ext cx="0" cy="1381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>
            <a:spLocks noChangeArrowheads="1"/>
          </p:cNvSpPr>
          <p:nvPr/>
        </p:nvSpPr>
        <p:spPr bwMode="auto">
          <a:xfrm>
            <a:off x="593725" y="1928084"/>
            <a:ext cx="77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Also,</a:t>
            </a:r>
          </a:p>
        </p:txBody>
      </p:sp>
      <p:sp>
        <p:nvSpPr>
          <p:cNvPr id="247" name="TextBox 246"/>
          <p:cNvSpPr txBox="1">
            <a:spLocks noChangeArrowheads="1"/>
          </p:cNvSpPr>
          <p:nvPr/>
        </p:nvSpPr>
        <p:spPr bwMode="auto">
          <a:xfrm>
            <a:off x="1290638" y="1928084"/>
            <a:ext cx="1156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CB = CA</a:t>
            </a:r>
          </a:p>
        </p:txBody>
      </p: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1260475" y="2283684"/>
            <a:ext cx="116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50" name="TextBox 249"/>
          <p:cNvSpPr txBox="1">
            <a:spLocks noChangeArrowheads="1"/>
          </p:cNvSpPr>
          <p:nvPr/>
        </p:nvSpPr>
        <p:spPr bwMode="auto">
          <a:xfrm>
            <a:off x="199232" y="2283684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1158875" y="2844071"/>
            <a:ext cx="2677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   …(iii)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199232" y="2844071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59" name="TextBox 258"/>
          <p:cNvSpPr txBox="1">
            <a:spLocks noChangeArrowheads="1"/>
          </p:cNvSpPr>
          <p:nvPr/>
        </p:nvSpPr>
        <p:spPr bwMode="auto">
          <a:xfrm>
            <a:off x="3921266" y="2844071"/>
            <a:ext cx="21098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700070"/>
                </a:solidFill>
                <a:latin typeface="Bookman Old Style" pitchFamily="18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600" dirty="0">
                <a:sym typeface="Symbol" pitchFamily="18" charset="2"/>
              </a:rPr>
              <a:t>[</a:t>
            </a:r>
            <a:r>
              <a:rPr lang="en-US" sz="1600" dirty="0"/>
              <a:t>from (</a:t>
            </a:r>
            <a:r>
              <a:rPr lang="en-US" sz="1600" dirty="0" err="1"/>
              <a:t>i</a:t>
            </a:r>
            <a:r>
              <a:rPr lang="en-US" sz="1600" dirty="0"/>
              <a:t>) and (ii)]</a:t>
            </a:r>
          </a:p>
        </p:txBody>
      </p:sp>
      <p:sp>
        <p:nvSpPr>
          <p:cNvPr id="267" name="TextBox 266"/>
          <p:cNvSpPr txBox="1">
            <a:spLocks noChangeArrowheads="1"/>
          </p:cNvSpPr>
          <p:nvPr/>
        </p:nvSpPr>
        <p:spPr bwMode="auto">
          <a:xfrm>
            <a:off x="3000175" y="4024514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800000"/>
                </a:solidFill>
                <a:latin typeface="Bookman Old Style" pitchFamily="18" charset="0"/>
                <a:sym typeface="Symbol" pitchFamily="18" charset="2"/>
              </a:rPr>
              <a:t>?</a:t>
            </a:r>
            <a:endParaRPr lang="en-US" sz="1600" b="1">
              <a:solidFill>
                <a:srgbClr val="800000"/>
              </a:solidFill>
              <a:latin typeface="Bookman Old Style" pitchFamily="18" charset="0"/>
            </a:endParaRPr>
          </a:p>
        </p:txBody>
      </p: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3921266" y="3164746"/>
            <a:ext cx="4384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700070"/>
                </a:solidFill>
                <a:latin typeface="Bookman Old Style" pitchFamily="18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600" dirty="0">
                <a:sym typeface="Symbol" pitchFamily="18" charset="2"/>
              </a:rPr>
              <a:t>[</a:t>
            </a:r>
            <a:r>
              <a:rPr lang="en-US" sz="1600" dirty="0"/>
              <a:t>Angle - sum property of a triangle]</a:t>
            </a:r>
          </a:p>
        </p:txBody>
      </p:sp>
      <p:sp>
        <p:nvSpPr>
          <p:cNvPr id="270" name="TextBox 269"/>
          <p:cNvSpPr txBox="1">
            <a:spLocks noChangeArrowheads="1"/>
          </p:cNvSpPr>
          <p:nvPr/>
        </p:nvSpPr>
        <p:spPr bwMode="auto">
          <a:xfrm>
            <a:off x="342900" y="3190146"/>
            <a:ext cx="77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Also,</a:t>
            </a:r>
          </a:p>
        </p:txBody>
      </p:sp>
      <p:sp>
        <p:nvSpPr>
          <p:cNvPr id="273" name="TextBox 272"/>
          <p:cNvSpPr txBox="1">
            <a:spLocks noChangeArrowheads="1"/>
          </p:cNvSpPr>
          <p:nvPr/>
        </p:nvSpPr>
        <p:spPr bwMode="auto">
          <a:xfrm>
            <a:off x="199232" y="3502884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74" name="TextBox 273"/>
          <p:cNvSpPr txBox="1">
            <a:spLocks noChangeArrowheads="1"/>
          </p:cNvSpPr>
          <p:nvPr/>
        </p:nvSpPr>
        <p:spPr bwMode="auto">
          <a:xfrm>
            <a:off x="1196975" y="3502884"/>
            <a:ext cx="2653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+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+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= 180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025" y="3831496"/>
            <a:ext cx="1714500" cy="0"/>
          </a:xfrm>
          <a:prstGeom prst="line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5" name="TextBox 274"/>
          <p:cNvSpPr txBox="1">
            <a:spLocks noChangeArrowheads="1"/>
          </p:cNvSpPr>
          <p:nvPr/>
        </p:nvSpPr>
        <p:spPr bwMode="auto">
          <a:xfrm>
            <a:off x="199232" y="3820384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76" name="TextBox 275"/>
          <p:cNvSpPr txBox="1">
            <a:spLocks noChangeArrowheads="1"/>
          </p:cNvSpPr>
          <p:nvPr/>
        </p:nvSpPr>
        <p:spPr bwMode="auto">
          <a:xfrm>
            <a:off x="2218533" y="3820384"/>
            <a:ext cx="1526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3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 = 180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77" name="Curved Up Arrow 276"/>
          <p:cNvSpPr/>
          <p:nvPr/>
        </p:nvSpPr>
        <p:spPr>
          <a:xfrm>
            <a:off x="2400300" y="4128359"/>
            <a:ext cx="1039813" cy="317500"/>
          </a:xfrm>
          <a:prstGeom prst="curvedUp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78" name="TextBox 277"/>
          <p:cNvSpPr txBox="1">
            <a:spLocks noChangeArrowheads="1"/>
          </p:cNvSpPr>
          <p:nvPr/>
        </p:nvSpPr>
        <p:spPr bwMode="auto">
          <a:xfrm>
            <a:off x="2406650" y="4307746"/>
            <a:ext cx="534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79" name="TextBox 278"/>
          <p:cNvSpPr txBox="1">
            <a:spLocks noChangeArrowheads="1"/>
          </p:cNvSpPr>
          <p:nvPr/>
        </p:nvSpPr>
        <p:spPr bwMode="auto">
          <a:xfrm>
            <a:off x="2847975" y="4307746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0" name="TextBox 279"/>
          <p:cNvSpPr txBox="1">
            <a:spLocks noChangeArrowheads="1"/>
          </p:cNvSpPr>
          <p:nvPr/>
        </p:nvSpPr>
        <p:spPr bwMode="auto">
          <a:xfrm>
            <a:off x="3062288" y="4134709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180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1" name="TextBox 280"/>
          <p:cNvSpPr txBox="1">
            <a:spLocks noChangeArrowheads="1"/>
          </p:cNvSpPr>
          <p:nvPr/>
        </p:nvSpPr>
        <p:spPr bwMode="auto">
          <a:xfrm>
            <a:off x="199232" y="4307746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2" name="TextBox 281"/>
          <p:cNvSpPr txBox="1">
            <a:spLocks noChangeArrowheads="1"/>
          </p:cNvSpPr>
          <p:nvPr/>
        </p:nvSpPr>
        <p:spPr bwMode="auto">
          <a:xfrm>
            <a:off x="3221038" y="4456971"/>
            <a:ext cx="336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3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H="1">
            <a:off x="3163888" y="4258534"/>
            <a:ext cx="444500" cy="147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286125" y="4601434"/>
            <a:ext cx="225425" cy="95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544888" y="4055334"/>
            <a:ext cx="3603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700070"/>
                </a:solidFill>
                <a:latin typeface="Bookman Old Style" pitchFamily="18" charset="0"/>
                <a:sym typeface="Symbol"/>
              </a:rPr>
              <a:t>60</a:t>
            </a:r>
            <a:endParaRPr lang="en-US" sz="1050" b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3178175" y="4482371"/>
            <a:ext cx="415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199232" y="4764946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2452688" y="4764946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= 60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9" name="TextBox 288"/>
          <p:cNvSpPr txBox="1">
            <a:spLocks noChangeArrowheads="1"/>
          </p:cNvSpPr>
          <p:nvPr/>
        </p:nvSpPr>
        <p:spPr bwMode="auto">
          <a:xfrm>
            <a:off x="4724400" y="3918809"/>
            <a:ext cx="253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 =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 = 60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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0" name="TextBox 289"/>
          <p:cNvSpPr txBox="1">
            <a:spLocks noChangeArrowheads="1"/>
          </p:cNvSpPr>
          <p:nvPr/>
        </p:nvSpPr>
        <p:spPr bwMode="auto">
          <a:xfrm>
            <a:off x="3981596" y="4327731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038600" y="3929148"/>
            <a:ext cx="0" cy="1091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>
            <a:spLocks noChangeArrowheads="1"/>
          </p:cNvSpPr>
          <p:nvPr/>
        </p:nvSpPr>
        <p:spPr bwMode="auto">
          <a:xfrm>
            <a:off x="4235450" y="4347434"/>
            <a:ext cx="4256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Thus, each angle of an equilateral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triangle is 60º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921266" y="3502884"/>
            <a:ext cx="1435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700070"/>
                </a:solidFill>
                <a:latin typeface="Bookman Old Style" pitchFamily="18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600" dirty="0">
                <a:sym typeface="Symbol" pitchFamily="18" charset="2"/>
              </a:rPr>
              <a:t>[</a:t>
            </a:r>
            <a:r>
              <a:rPr lang="en-US" sz="1600" dirty="0"/>
              <a:t>From (iii)]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500" y="897796"/>
            <a:ext cx="973343" cy="369332"/>
            <a:chOff x="63500" y="722312"/>
            <a:chExt cx="973343" cy="369332"/>
          </a:xfrm>
        </p:grpSpPr>
        <p:sp>
          <p:nvSpPr>
            <p:cNvPr id="7" name="Rectangle 6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088677" y="-4572"/>
            <a:ext cx="2446258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0" name="Rounded Rectangle 69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35721" y="40192"/>
              <a:ext cx="26600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7.2-Q.8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88" grpId="0" animBg="1"/>
      <p:bldP spid="88" grpId="1" animBg="1"/>
      <p:bldP spid="271" grpId="0"/>
      <p:bldP spid="216" grpId="0" animBg="1"/>
      <p:bldP spid="216" grpId="1" animBg="1"/>
      <p:bldP spid="216" grpId="2" animBg="1"/>
      <p:bldP spid="216" grpId="3" animBg="1"/>
      <p:bldP spid="197" grpId="0" animBg="1"/>
      <p:bldP spid="197" grpId="1" animBg="1"/>
      <p:bldP spid="197" grpId="2" animBg="1"/>
      <p:bldP spid="229" grpId="0" animBg="1"/>
      <p:bldP spid="229" grpId="1" animBg="1"/>
      <p:bldP spid="229" grpId="2" animBg="1"/>
      <p:bldP spid="229" grpId="3" animBg="1"/>
      <p:bldP spid="229" grpId="4" animBg="1"/>
      <p:bldP spid="3" grpId="0"/>
      <p:bldP spid="115" grpId="0"/>
      <p:bldP spid="116" grpId="0"/>
      <p:bldP spid="2" grpId="0" animBg="1"/>
      <p:bldP spid="6" grpId="0"/>
      <p:bldP spid="228" grpId="0"/>
      <p:bldP spid="202" grpId="0"/>
      <p:bldP spid="203" grpId="0"/>
      <p:bldP spid="204" grpId="0"/>
      <p:bldP spid="205" grpId="0"/>
      <p:bldP spid="206" grpId="0"/>
      <p:bldP spid="230" grpId="0"/>
      <p:bldP spid="247" grpId="0"/>
      <p:bldP spid="249" grpId="0"/>
      <p:bldP spid="250" grpId="0"/>
      <p:bldP spid="257" grpId="0"/>
      <p:bldP spid="258" grpId="0"/>
      <p:bldP spid="259" grpId="0"/>
      <p:bldP spid="267" grpId="0"/>
      <p:bldP spid="267" grpId="1"/>
      <p:bldP spid="269" grpId="0"/>
      <p:bldP spid="270" grpId="0"/>
      <p:bldP spid="273" grpId="0"/>
      <p:bldP spid="274" grpId="0"/>
      <p:bldP spid="275" grpId="0"/>
      <p:bldP spid="276" grpId="0"/>
      <p:bldP spid="277" grpId="0" animBg="1"/>
      <p:bldP spid="277" grpId="1" animBg="1"/>
      <p:bldP spid="278" grpId="0"/>
      <p:bldP spid="279" grpId="0"/>
      <p:bldP spid="280" grpId="0"/>
      <p:bldP spid="281" grpId="0"/>
      <p:bldP spid="282" grpId="0"/>
      <p:bldP spid="285" grpId="0"/>
      <p:bldP spid="287" grpId="0"/>
      <p:bldP spid="288" grpId="0"/>
      <p:bldP spid="289" grpId="0"/>
      <p:bldP spid="290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173193" y="2906449"/>
            <a:ext cx="767823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181600" y="2906449"/>
            <a:ext cx="791591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247932" y="2916074"/>
            <a:ext cx="748712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629322" y="3696738"/>
            <a:ext cx="315255" cy="248339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06531" y="3651364"/>
            <a:ext cx="746721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190750" y="3940230"/>
            <a:ext cx="777040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663203" y="2568367"/>
            <a:ext cx="1313967" cy="279834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217512" y="3932034"/>
            <a:ext cx="777040" cy="27432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79155" y="895350"/>
            <a:ext cx="3842127" cy="282632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Isosceles Triangle 123"/>
          <p:cNvSpPr/>
          <p:nvPr/>
        </p:nvSpPr>
        <p:spPr>
          <a:xfrm>
            <a:off x="6131560" y="907004"/>
            <a:ext cx="1277620" cy="1554480"/>
          </a:xfrm>
          <a:custGeom>
            <a:avLst/>
            <a:gdLst>
              <a:gd name="connsiteX0" fmla="*/ 0 w 2560320"/>
              <a:gd name="connsiteY0" fmla="*/ 1554480 h 1554480"/>
              <a:gd name="connsiteX1" fmla="*/ 0 w 2560320"/>
              <a:gd name="connsiteY1" fmla="*/ 0 h 1554480"/>
              <a:gd name="connsiteX2" fmla="*/ 2560320 w 2560320"/>
              <a:gd name="connsiteY2" fmla="*/ 1554480 h 1554480"/>
              <a:gd name="connsiteX3" fmla="*/ 0 w 2560320"/>
              <a:gd name="connsiteY3" fmla="*/ 1554480 h 1554480"/>
              <a:gd name="connsiteX0" fmla="*/ 0 w 929640"/>
              <a:gd name="connsiteY0" fmla="*/ 1554480 h 1554480"/>
              <a:gd name="connsiteX1" fmla="*/ 0 w 929640"/>
              <a:gd name="connsiteY1" fmla="*/ 0 h 1554480"/>
              <a:gd name="connsiteX2" fmla="*/ 929640 w 929640"/>
              <a:gd name="connsiteY2" fmla="*/ 736600 h 1554480"/>
              <a:gd name="connsiteX3" fmla="*/ 0 w 929640"/>
              <a:gd name="connsiteY3" fmla="*/ 1554480 h 1554480"/>
              <a:gd name="connsiteX0" fmla="*/ 0 w 1275080"/>
              <a:gd name="connsiteY0" fmla="*/ 1554480 h 1554480"/>
              <a:gd name="connsiteX1" fmla="*/ 0 w 1275080"/>
              <a:gd name="connsiteY1" fmla="*/ 0 h 1554480"/>
              <a:gd name="connsiteX2" fmla="*/ 1275080 w 1275080"/>
              <a:gd name="connsiteY2" fmla="*/ 779780 h 1554480"/>
              <a:gd name="connsiteX3" fmla="*/ 0 w 1275080"/>
              <a:gd name="connsiteY3" fmla="*/ 1554480 h 1554480"/>
              <a:gd name="connsiteX0" fmla="*/ 0 w 1132840"/>
              <a:gd name="connsiteY0" fmla="*/ 1554480 h 1554480"/>
              <a:gd name="connsiteX1" fmla="*/ 0 w 1132840"/>
              <a:gd name="connsiteY1" fmla="*/ 0 h 1554480"/>
              <a:gd name="connsiteX2" fmla="*/ 1132840 w 1132840"/>
              <a:gd name="connsiteY2" fmla="*/ 500380 h 1554480"/>
              <a:gd name="connsiteX3" fmla="*/ 0 w 1132840"/>
              <a:gd name="connsiteY3" fmla="*/ 1554480 h 1554480"/>
              <a:gd name="connsiteX0" fmla="*/ 0 w 1277620"/>
              <a:gd name="connsiteY0" fmla="*/ 1554480 h 1554480"/>
              <a:gd name="connsiteX1" fmla="*/ 0 w 1277620"/>
              <a:gd name="connsiteY1" fmla="*/ 0 h 1554480"/>
              <a:gd name="connsiteX2" fmla="*/ 1277620 w 1277620"/>
              <a:gd name="connsiteY2" fmla="*/ 777240 h 1554480"/>
              <a:gd name="connsiteX3" fmla="*/ 0 w 1277620"/>
              <a:gd name="connsiteY3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620" h="1554480">
                <a:moveTo>
                  <a:pt x="0" y="1554480"/>
                </a:moveTo>
                <a:lnTo>
                  <a:pt x="0" y="0"/>
                </a:lnTo>
                <a:lnTo>
                  <a:pt x="1277620" y="777240"/>
                </a:lnTo>
                <a:lnTo>
                  <a:pt x="0" y="1554480"/>
                </a:lnTo>
                <a:close/>
              </a:path>
            </a:pathLst>
          </a:cu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09" name="Isosceles Triangle 124"/>
          <p:cNvSpPr/>
          <p:nvPr/>
        </p:nvSpPr>
        <p:spPr>
          <a:xfrm>
            <a:off x="6127378" y="1687396"/>
            <a:ext cx="2560320" cy="774700"/>
          </a:xfrm>
          <a:custGeom>
            <a:avLst/>
            <a:gdLst>
              <a:gd name="connsiteX0" fmla="*/ 0 w 2560320"/>
              <a:gd name="connsiteY0" fmla="*/ 1554480 h 1554480"/>
              <a:gd name="connsiteX1" fmla="*/ 0 w 2560320"/>
              <a:gd name="connsiteY1" fmla="*/ 0 h 1554480"/>
              <a:gd name="connsiteX2" fmla="*/ 2560320 w 2560320"/>
              <a:gd name="connsiteY2" fmla="*/ 1554480 h 1554480"/>
              <a:gd name="connsiteX3" fmla="*/ 0 w 2560320"/>
              <a:gd name="connsiteY3" fmla="*/ 1554480 h 1554480"/>
              <a:gd name="connsiteX0" fmla="*/ 0 w 2560320"/>
              <a:gd name="connsiteY0" fmla="*/ 1163320 h 1163320"/>
              <a:gd name="connsiteX1" fmla="*/ 1076960 w 2560320"/>
              <a:gd name="connsiteY1" fmla="*/ 0 h 1163320"/>
              <a:gd name="connsiteX2" fmla="*/ 2560320 w 2560320"/>
              <a:gd name="connsiteY2" fmla="*/ 1163320 h 1163320"/>
              <a:gd name="connsiteX3" fmla="*/ 0 w 2560320"/>
              <a:gd name="connsiteY3" fmla="*/ 1163320 h 1163320"/>
              <a:gd name="connsiteX0" fmla="*/ 0 w 2560320"/>
              <a:gd name="connsiteY0" fmla="*/ 645160 h 645160"/>
              <a:gd name="connsiteX1" fmla="*/ 1290320 w 2560320"/>
              <a:gd name="connsiteY1" fmla="*/ 0 h 645160"/>
              <a:gd name="connsiteX2" fmla="*/ 2560320 w 2560320"/>
              <a:gd name="connsiteY2" fmla="*/ 645160 h 645160"/>
              <a:gd name="connsiteX3" fmla="*/ 0 w 2560320"/>
              <a:gd name="connsiteY3" fmla="*/ 645160 h 645160"/>
              <a:gd name="connsiteX0" fmla="*/ 0 w 2560320"/>
              <a:gd name="connsiteY0" fmla="*/ 774700 h 774700"/>
              <a:gd name="connsiteX1" fmla="*/ 1284605 w 2560320"/>
              <a:gd name="connsiteY1" fmla="*/ 0 h 774700"/>
              <a:gd name="connsiteX2" fmla="*/ 2560320 w 2560320"/>
              <a:gd name="connsiteY2" fmla="*/ 774700 h 774700"/>
              <a:gd name="connsiteX3" fmla="*/ 0 w 2560320"/>
              <a:gd name="connsiteY3" fmla="*/ 774700 h 774700"/>
              <a:gd name="connsiteX0" fmla="*/ 0 w 2560320"/>
              <a:gd name="connsiteY0" fmla="*/ 637540 h 637540"/>
              <a:gd name="connsiteX1" fmla="*/ 1311275 w 2560320"/>
              <a:gd name="connsiteY1" fmla="*/ 0 h 637540"/>
              <a:gd name="connsiteX2" fmla="*/ 2560320 w 2560320"/>
              <a:gd name="connsiteY2" fmla="*/ 637540 h 637540"/>
              <a:gd name="connsiteX3" fmla="*/ 0 w 2560320"/>
              <a:gd name="connsiteY3" fmla="*/ 637540 h 637540"/>
              <a:gd name="connsiteX0" fmla="*/ 0 w 2560320"/>
              <a:gd name="connsiteY0" fmla="*/ 774700 h 774700"/>
              <a:gd name="connsiteX1" fmla="*/ 1282700 w 2560320"/>
              <a:gd name="connsiteY1" fmla="*/ 0 h 774700"/>
              <a:gd name="connsiteX2" fmla="*/ 2560320 w 2560320"/>
              <a:gd name="connsiteY2" fmla="*/ 774700 h 774700"/>
              <a:gd name="connsiteX3" fmla="*/ 0 w 2560320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774700">
                <a:moveTo>
                  <a:pt x="0" y="774700"/>
                </a:moveTo>
                <a:lnTo>
                  <a:pt x="1282700" y="0"/>
                </a:lnTo>
                <a:lnTo>
                  <a:pt x="2560320" y="774700"/>
                </a:lnTo>
                <a:lnTo>
                  <a:pt x="0" y="774700"/>
                </a:lnTo>
                <a:close/>
              </a:path>
            </a:pathLst>
          </a:custGeom>
          <a:solidFill>
            <a:srgbClr val="00B05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>
            <a:off x="5664494" y="2012854"/>
            <a:ext cx="914400" cy="914400"/>
          </a:xfrm>
          <a:prstGeom prst="arc">
            <a:avLst/>
          </a:prstGeom>
          <a:solidFill>
            <a:srgbClr val="FFFF00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black"/>
              </a:solidFill>
            </a:endParaRPr>
          </a:p>
        </p:txBody>
      </p:sp>
      <p:sp>
        <p:nvSpPr>
          <p:cNvPr id="111" name="Arc 110"/>
          <p:cNvSpPr/>
          <p:nvPr/>
        </p:nvSpPr>
        <p:spPr>
          <a:xfrm>
            <a:off x="5669280" y="2004284"/>
            <a:ext cx="914400" cy="914400"/>
          </a:xfrm>
          <a:prstGeom prst="arc">
            <a:avLst>
              <a:gd name="adj1" fmla="val 16200000"/>
              <a:gd name="adj2" fmla="val 19725145"/>
            </a:avLst>
          </a:prstGeom>
          <a:solidFill>
            <a:srgbClr val="4BACC6">
              <a:lumMod val="40000"/>
              <a:lumOff val="60000"/>
            </a:srgbClr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black"/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5670014" y="2002580"/>
            <a:ext cx="914400" cy="914400"/>
          </a:xfrm>
          <a:prstGeom prst="arc">
            <a:avLst>
              <a:gd name="adj1" fmla="val 19742523"/>
              <a:gd name="adj2" fmla="val 21597569"/>
            </a:avLst>
          </a:prstGeom>
          <a:solidFill>
            <a:srgbClr val="4BACC6">
              <a:lumMod val="40000"/>
              <a:lumOff val="60000"/>
            </a:srgbClr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black"/>
              </a:solidFill>
            </a:endParaRPr>
          </a:p>
        </p:txBody>
      </p:sp>
      <p:sp>
        <p:nvSpPr>
          <p:cNvPr id="113" name="Arc 112"/>
          <p:cNvSpPr/>
          <p:nvPr/>
        </p:nvSpPr>
        <p:spPr>
          <a:xfrm>
            <a:off x="5670014" y="449804"/>
            <a:ext cx="914400" cy="914400"/>
          </a:xfrm>
          <a:prstGeom prst="arc">
            <a:avLst>
              <a:gd name="adj1" fmla="val 1864108"/>
              <a:gd name="adj2" fmla="val 5407129"/>
            </a:avLst>
          </a:prstGeom>
          <a:solidFill>
            <a:srgbClr val="4BACC6">
              <a:lumMod val="40000"/>
              <a:lumOff val="60000"/>
            </a:srgbClr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black"/>
              </a:solidFill>
            </a:endParaRPr>
          </a:p>
        </p:txBody>
      </p:sp>
      <p:sp>
        <p:nvSpPr>
          <p:cNvPr id="114" name="Arc 113"/>
          <p:cNvSpPr/>
          <p:nvPr/>
        </p:nvSpPr>
        <p:spPr>
          <a:xfrm flipH="1">
            <a:off x="8155093" y="1916855"/>
            <a:ext cx="1097280" cy="1097280"/>
          </a:xfrm>
          <a:prstGeom prst="arc">
            <a:avLst>
              <a:gd name="adj1" fmla="val 19742523"/>
              <a:gd name="adj2" fmla="val 21597569"/>
            </a:avLst>
          </a:prstGeom>
          <a:solidFill>
            <a:srgbClr val="4BACC6">
              <a:lumMod val="40000"/>
              <a:lumOff val="60000"/>
            </a:srgbClr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black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257800" y="4082832"/>
            <a:ext cx="1234440" cy="261006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28600" y="4483949"/>
            <a:ext cx="1783080" cy="274320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76000" y="2583284"/>
            <a:ext cx="3671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ABC,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 + ABC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ACB = 180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0080" y="569188"/>
            <a:ext cx="43891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AD = DC = BD</a:t>
            </a:r>
          </a:p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Prove that 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ABC is right angle.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0000" y="1694435"/>
            <a:ext cx="28440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ADB,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   DA = DB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DAB = DBA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DAB = ABD =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</a:p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DBC,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 DB = DC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DBC = DCB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DBC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DCB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 = ABD + DBC</a:t>
            </a:r>
          </a:p>
          <a:p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  <a:p>
            <a:r>
              <a:rPr lang="en-US" b="1" dirty="0" err="1">
                <a:solidFill>
                  <a:prstClr val="white"/>
                </a:solidFill>
                <a:latin typeface="Bookman Old Style" pitchFamily="18" charset="0"/>
                <a:sym typeface="Symbol"/>
              </a:rPr>
              <a:t>m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ABC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44000" y="44285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IN" b="1" kern="0" dirty="0" smtClean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47275" y="1935284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48000" y="442850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b="1" i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IN" b="1" i="1" kern="0" dirty="0" smtClean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2000" y="442850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17874" y="3035654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  <a:endParaRPr lang="en-IN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176000" y="2511284"/>
            <a:ext cx="0" cy="252000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4139952" y="320443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x +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823952" y="320443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 + y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435952" y="32044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y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67952" y="3240434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861627" y="351261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289477" y="351261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65477" y="351261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50447" y="376461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2(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81397" y="376461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613397" y="376461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865397" y="376461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213047" y="4016612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865397" y="4016612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90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105400" y="4297879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868000" y="430458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90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668400" y="4304580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(i)]</a:t>
            </a:r>
            <a:endParaRPr lang="en-IN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52159" y="1581150"/>
            <a:ext cx="2319930" cy="369332"/>
          </a:xfrm>
          <a:prstGeom prst="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</a:defRPr>
            </a:lvl1pPr>
          </a:lstStyle>
          <a:p>
            <a:r>
              <a:rPr lang="en-US" b="1" dirty="0"/>
              <a:t>To prove : </a:t>
            </a:r>
            <a:r>
              <a:rPr lang="en-US" b="1" dirty="0">
                <a:sym typeface="Symbol"/>
              </a:rPr>
              <a:t></a:t>
            </a:r>
            <a:r>
              <a:rPr lang="en-US" b="1" dirty="0"/>
              <a:t>ABC = 90</a:t>
            </a:r>
            <a:r>
              <a:rPr lang="en-US" b="1" baseline="30000" dirty="0">
                <a:latin typeface="Symbol" panose="05050102010706020507" pitchFamily="18" charset="2"/>
              </a:rPr>
              <a:t>o</a:t>
            </a:r>
          </a:p>
        </p:txBody>
      </p:sp>
      <p:sp>
        <p:nvSpPr>
          <p:cNvPr id="148" name="Rounded Rectangle 147" hidden="1"/>
          <p:cNvSpPr/>
          <p:nvPr/>
        </p:nvSpPr>
        <p:spPr bwMode="auto">
          <a:xfrm>
            <a:off x="1986027" y="3317511"/>
            <a:ext cx="2926080" cy="91963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49" name="Rectangle 148" hidden="1"/>
          <p:cNvSpPr/>
          <p:nvPr/>
        </p:nvSpPr>
        <p:spPr>
          <a:xfrm>
            <a:off x="2166299" y="3448382"/>
            <a:ext cx="2563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 is made up of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which two angles ?</a:t>
            </a:r>
          </a:p>
        </p:txBody>
      </p:sp>
      <p:sp>
        <p:nvSpPr>
          <p:cNvPr id="150" name="Rectangle 149" hidden="1"/>
          <p:cNvSpPr/>
          <p:nvPr/>
        </p:nvSpPr>
        <p:spPr>
          <a:xfrm>
            <a:off x="2417960" y="3608091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ADB and DBC</a:t>
            </a:r>
            <a:endParaRPr lang="en-US" b="1" kern="0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ounded Rectangle 150" hidden="1"/>
          <p:cNvSpPr/>
          <p:nvPr/>
        </p:nvSpPr>
        <p:spPr bwMode="auto">
          <a:xfrm>
            <a:off x="2036411" y="3150806"/>
            <a:ext cx="2560320" cy="86634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52" name="Rectangle 151" hidden="1"/>
          <p:cNvSpPr/>
          <p:nvPr/>
        </p:nvSpPr>
        <p:spPr>
          <a:xfrm>
            <a:off x="2232292" y="3263413"/>
            <a:ext cx="2186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ABD belongs to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which triangle ?</a:t>
            </a:r>
          </a:p>
        </p:txBody>
      </p:sp>
      <p:sp>
        <p:nvSpPr>
          <p:cNvPr id="153" name="Rectangle 152" hidden="1"/>
          <p:cNvSpPr/>
          <p:nvPr/>
        </p:nvSpPr>
        <p:spPr>
          <a:xfrm>
            <a:off x="2864218" y="340799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ADB</a:t>
            </a:r>
            <a:endParaRPr lang="en-US" b="1" kern="0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ounded Rectangle 153" hidden="1"/>
          <p:cNvSpPr/>
          <p:nvPr/>
        </p:nvSpPr>
        <p:spPr bwMode="auto">
          <a:xfrm>
            <a:off x="1250961" y="3297131"/>
            <a:ext cx="3845933" cy="107660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55" name="Rectangle 154" hidden="1"/>
          <p:cNvSpPr/>
          <p:nvPr/>
        </p:nvSpPr>
        <p:spPr>
          <a:xfrm>
            <a:off x="1442404" y="3509025"/>
            <a:ext cx="3550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ADB , side DA </a:t>
            </a:r>
            <a:r>
              <a:rPr lang="en-IN" b="1" dirty="0">
                <a:solidFill>
                  <a:prstClr val="white"/>
                </a:solidFill>
                <a:latin typeface="Cambria Math"/>
                <a:ea typeface="Cambria Math"/>
                <a:sym typeface="Symbol"/>
              </a:rPr>
              <a:t>≅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side DB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so what result do we get ?</a:t>
            </a:r>
          </a:p>
        </p:txBody>
      </p:sp>
      <p:sp>
        <p:nvSpPr>
          <p:cNvPr id="156" name="Rectangle 155" hidden="1"/>
          <p:cNvSpPr/>
          <p:nvPr/>
        </p:nvSpPr>
        <p:spPr>
          <a:xfrm>
            <a:off x="2329906" y="3679795"/>
            <a:ext cx="189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DAB </a:t>
            </a: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ea typeface="Cambria Math"/>
                <a:sym typeface="Symbol"/>
              </a:rPr>
              <a:t>≅</a:t>
            </a: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 ABD</a:t>
            </a:r>
            <a:endParaRPr lang="en-US" b="1" kern="0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ounded Rectangle 156" hidden="1"/>
          <p:cNvSpPr/>
          <p:nvPr/>
        </p:nvSpPr>
        <p:spPr bwMode="auto">
          <a:xfrm>
            <a:off x="1589950" y="3234075"/>
            <a:ext cx="2928775" cy="88375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58" name="Rectangle 157" hidden="1"/>
          <p:cNvSpPr/>
          <p:nvPr/>
        </p:nvSpPr>
        <p:spPr>
          <a:xfrm>
            <a:off x="1788013" y="3346042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assume their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measures to be ‘</a:t>
            </a:r>
            <a:r>
              <a:rPr lang="en-IN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’</a:t>
            </a:r>
          </a:p>
        </p:txBody>
      </p:sp>
      <p:sp>
        <p:nvSpPr>
          <p:cNvPr id="159" name="Rounded Rectangle 158" hidden="1"/>
          <p:cNvSpPr/>
          <p:nvPr/>
        </p:nvSpPr>
        <p:spPr bwMode="auto">
          <a:xfrm>
            <a:off x="2035927" y="3283315"/>
            <a:ext cx="2560320" cy="81613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60" name="Rectangle 159" hidden="1"/>
          <p:cNvSpPr/>
          <p:nvPr/>
        </p:nvSpPr>
        <p:spPr>
          <a:xfrm>
            <a:off x="2202780" y="3370817"/>
            <a:ext cx="2186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DBC belongs to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which triangle ?</a:t>
            </a:r>
          </a:p>
        </p:txBody>
      </p:sp>
      <p:sp>
        <p:nvSpPr>
          <p:cNvPr id="161" name="Rectangle 160" hidden="1"/>
          <p:cNvSpPr/>
          <p:nvPr/>
        </p:nvSpPr>
        <p:spPr>
          <a:xfrm>
            <a:off x="2819038" y="356214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DBC</a:t>
            </a:r>
            <a:endParaRPr lang="en-US" b="1" kern="0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ounded Rectangle 161" hidden="1"/>
          <p:cNvSpPr/>
          <p:nvPr/>
        </p:nvSpPr>
        <p:spPr bwMode="auto">
          <a:xfrm>
            <a:off x="1360596" y="3255405"/>
            <a:ext cx="3845933" cy="9843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63" name="Rectangle 162" hidden="1"/>
          <p:cNvSpPr/>
          <p:nvPr/>
        </p:nvSpPr>
        <p:spPr>
          <a:xfrm>
            <a:off x="1532715" y="3435702"/>
            <a:ext cx="3560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DBC , side DB </a:t>
            </a:r>
            <a:r>
              <a:rPr lang="en-IN" b="1" dirty="0">
                <a:solidFill>
                  <a:prstClr val="white"/>
                </a:solidFill>
                <a:latin typeface="Cambria Math"/>
                <a:ea typeface="Cambria Math"/>
                <a:sym typeface="Symbol"/>
              </a:rPr>
              <a:t>≅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side DC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so what result do we get ?</a:t>
            </a:r>
          </a:p>
        </p:txBody>
      </p:sp>
      <p:sp>
        <p:nvSpPr>
          <p:cNvPr id="164" name="Rectangle 163" hidden="1"/>
          <p:cNvSpPr/>
          <p:nvPr/>
        </p:nvSpPr>
        <p:spPr>
          <a:xfrm>
            <a:off x="2361467" y="360439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DBC </a:t>
            </a: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ea typeface="Cambria Math"/>
                <a:sym typeface="Symbol"/>
              </a:rPr>
              <a:t>≅</a:t>
            </a:r>
            <a:r>
              <a:rPr lang="en-IN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 DCB</a:t>
            </a:r>
            <a:endParaRPr lang="en-US" b="1" kern="0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ounded Rectangle 164" hidden="1"/>
          <p:cNvSpPr/>
          <p:nvPr/>
        </p:nvSpPr>
        <p:spPr bwMode="auto">
          <a:xfrm>
            <a:off x="1610261" y="3231706"/>
            <a:ext cx="3017520" cy="87500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66" name="Rectangle 165" hidden="1"/>
          <p:cNvSpPr/>
          <p:nvPr/>
        </p:nvSpPr>
        <p:spPr>
          <a:xfrm>
            <a:off x="1858793" y="3325924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assume their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measures to be ‘</a:t>
            </a:r>
            <a:r>
              <a:rPr lang="en-IN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’</a:t>
            </a:r>
          </a:p>
        </p:txBody>
      </p:sp>
      <p:sp>
        <p:nvSpPr>
          <p:cNvPr id="167" name="Rounded Rectangle 166" hidden="1"/>
          <p:cNvSpPr/>
          <p:nvPr/>
        </p:nvSpPr>
        <p:spPr bwMode="auto">
          <a:xfrm>
            <a:off x="1489044" y="3209219"/>
            <a:ext cx="3654085" cy="97621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68" name="Rectangle 167" hidden="1"/>
          <p:cNvSpPr/>
          <p:nvPr/>
        </p:nvSpPr>
        <p:spPr>
          <a:xfrm>
            <a:off x="1666847" y="3365854"/>
            <a:ext cx="3432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Now, to get </a:t>
            </a:r>
            <a:r>
              <a:rPr lang="en-IN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IN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to be 90</a:t>
            </a:r>
            <a:r>
              <a:rPr lang="en-IN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,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ABC</a:t>
            </a:r>
            <a:endParaRPr lang="en-IN" b="1" baseline="30000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69" name="Rounded Rectangle 168" hidden="1"/>
          <p:cNvSpPr/>
          <p:nvPr/>
        </p:nvSpPr>
        <p:spPr bwMode="auto">
          <a:xfrm>
            <a:off x="1738627" y="3150806"/>
            <a:ext cx="3203166" cy="113052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70" name="Rectangle 169" hidden="1"/>
          <p:cNvSpPr/>
          <p:nvPr/>
        </p:nvSpPr>
        <p:spPr>
          <a:xfrm>
            <a:off x="1829221" y="3226845"/>
            <a:ext cx="299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a triangle,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sum of the measures of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all the angles is 180</a:t>
            </a:r>
            <a:r>
              <a:rPr lang="en-IN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5943600" y="586964"/>
            <a:ext cx="2916508" cy="2198132"/>
            <a:chOff x="5943600" y="411480"/>
            <a:chExt cx="2916508" cy="2198132"/>
          </a:xfrm>
        </p:grpSpPr>
        <p:sp>
          <p:nvSpPr>
            <p:cNvPr id="172" name="Isosceles Triangle 171"/>
            <p:cNvSpPr/>
            <p:nvPr/>
          </p:nvSpPr>
          <p:spPr>
            <a:xfrm>
              <a:off x="6126480" y="731520"/>
              <a:ext cx="2560320" cy="1554480"/>
            </a:xfrm>
            <a:prstGeom prst="triangle">
              <a:avLst>
                <a:gd name="adj" fmla="val 0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43600" y="4114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943600" y="224028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503920" y="224028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315200" y="118872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</a:p>
          </p:txBody>
        </p:sp>
        <p:cxnSp>
          <p:nvCxnSpPr>
            <p:cNvPr id="177" name="Straight Connector 176"/>
            <p:cNvCxnSpPr>
              <a:stCxn id="172" idx="2"/>
              <a:endCxn id="172" idx="5"/>
            </p:cNvCxnSpPr>
            <p:nvPr/>
          </p:nvCxnSpPr>
          <p:spPr>
            <a:xfrm flipV="1">
              <a:off x="6126480" y="1508760"/>
              <a:ext cx="1280160" cy="77724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178" name="TextBox 177"/>
            <p:cNvSpPr txBox="1"/>
            <p:nvPr/>
          </p:nvSpPr>
          <p:spPr>
            <a:xfrm rot="1860000">
              <a:off x="6583680" y="9144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US" b="1" kern="0" dirty="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 rot="1860000">
              <a:off x="7863840" y="169164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US" b="1" kern="0" dirty="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 rot="-1860000">
              <a:off x="6629400" y="1689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 err="1" smtClean="0">
                  <a:solidFill>
                    <a:prstClr val="white"/>
                  </a:solidFill>
                  <a:latin typeface="Arial Rounded MT Bold" pitchFamily="34" charset="0"/>
                </a:rPr>
                <a:t>ll</a:t>
              </a:r>
              <a:endParaRPr lang="en-US" b="1" kern="0" dirty="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075996" y="9323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083626" y="20388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312226" y="2130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120706" y="2130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 rot="2100000">
            <a:off x="6038850" y="210585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 + y</a:t>
            </a:r>
            <a:endParaRPr lang="en-US" sz="1400" b="1" i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 rot="1860000">
            <a:off x="7862147" y="18671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US" b="1" dirty="0">
              <a:solidFill>
                <a:srgbClr val="FF000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rot="480000">
            <a:off x="6078279" y="997910"/>
            <a:ext cx="1364011" cy="605486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101600">
              <a:srgbClr val="4F81BD">
                <a:satMod val="175000"/>
                <a:alpha val="40000"/>
              </a:srgbClr>
            </a:glow>
          </a:effectLst>
        </p:spPr>
      </p:cxnSp>
      <p:cxnSp>
        <p:nvCxnSpPr>
          <p:cNvPr id="188" name="Straight Connector 187"/>
          <p:cNvCxnSpPr/>
          <p:nvPr/>
        </p:nvCxnSpPr>
        <p:spPr>
          <a:xfrm rot="21480000" flipH="1">
            <a:off x="6116931" y="1717694"/>
            <a:ext cx="1287486" cy="73152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101600">
              <a:srgbClr val="4F81BD">
                <a:satMod val="175000"/>
                <a:alpha val="40000"/>
              </a:srgbClr>
            </a:glow>
          </a:effectLst>
        </p:spPr>
      </p:cxnSp>
      <p:cxnSp>
        <p:nvCxnSpPr>
          <p:cNvPr id="189" name="Straight Connector 188"/>
          <p:cNvCxnSpPr/>
          <p:nvPr/>
        </p:nvCxnSpPr>
        <p:spPr>
          <a:xfrm rot="120000">
            <a:off x="7386919" y="1705389"/>
            <a:ext cx="1314147" cy="73419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101600">
              <a:srgbClr val="4F81BD">
                <a:satMod val="175000"/>
                <a:alpha val="40000"/>
              </a:srgbClr>
            </a:glow>
          </a:effectLst>
        </p:spPr>
      </p:cxnSp>
      <p:sp>
        <p:nvSpPr>
          <p:cNvPr id="190" name="TextBox 189"/>
          <p:cNvSpPr txBox="1"/>
          <p:nvPr/>
        </p:nvSpPr>
        <p:spPr>
          <a:xfrm rot="1860000">
            <a:off x="6581987" y="10898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US" b="1" dirty="0">
              <a:solidFill>
                <a:srgbClr val="FF000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 rot="19740000">
            <a:off x="6629400" y="18478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US" b="1" dirty="0">
              <a:solidFill>
                <a:srgbClr val="FF000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134786" y="35104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134786" y="37644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134786" y="40184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134786" y="42978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65596" y="4379864"/>
            <a:ext cx="1421250" cy="3014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277870" y="-3994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98" name="Rounded Rectangle 97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7.2-Q.6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3500" y="1262427"/>
            <a:ext cx="973343" cy="369332"/>
            <a:chOff x="63500" y="722312"/>
            <a:chExt cx="973343" cy="369332"/>
          </a:xfrm>
          <a:solidFill>
            <a:schemeClr val="bg2">
              <a:lumMod val="5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2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1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10"/>
                            </p:stCondLst>
                            <p:childTnLst>
                              <p:par>
                                <p:cTn id="2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10"/>
                            </p:stCondLst>
                            <p:childTnLst>
                              <p:par>
                                <p:cTn id="2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10"/>
                            </p:stCondLst>
                            <p:childTnLst>
                              <p:par>
                                <p:cTn id="2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1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10"/>
                            </p:stCondLst>
                            <p:childTnLst>
                              <p:par>
                                <p:cTn id="2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10"/>
                            </p:stCondLst>
                            <p:childTnLst>
                              <p:par>
                                <p:cTn id="2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"/>
                            </p:stCondLst>
                            <p:childTnLst>
                              <p:par>
                                <p:cTn id="2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"/>
                            </p:stCondLst>
                            <p:childTnLst>
                              <p:par>
                                <p:cTn id="3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10"/>
                            </p:stCondLst>
                            <p:childTnLst>
                              <p:par>
                                <p:cTn id="3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10"/>
                            </p:stCondLst>
                            <p:childTnLst>
                              <p:par>
                                <p:cTn id="3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10"/>
                            </p:stCondLst>
                            <p:childTnLst>
                              <p:par>
                                <p:cTn id="3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10"/>
                            </p:stCondLst>
                            <p:childTnLst>
                              <p:par>
                                <p:cTn id="40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10"/>
                            </p:stCondLst>
                            <p:childTnLst>
                              <p:par>
                                <p:cTn id="4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10"/>
                            </p:stCondLst>
                            <p:childTnLst>
                              <p:par>
                                <p:cTn id="4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10"/>
                            </p:stCondLst>
                            <p:childTnLst>
                              <p:par>
                                <p:cTn id="4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250"/>
                            </p:stCondLst>
                            <p:childTnLst>
                              <p:par>
                                <p:cTn id="4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50"/>
                            </p:stCondLst>
                            <p:childTnLst>
                              <p:par>
                                <p:cTn id="5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260"/>
                            </p:stCondLst>
                            <p:childTnLst>
                              <p:par>
                                <p:cTn id="5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260"/>
                            </p:stCondLst>
                            <p:childTnLst>
                              <p:par>
                                <p:cTn id="5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75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750"/>
                            </p:stCondLst>
                            <p:childTnLst>
                              <p:par>
                                <p:cTn id="5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760"/>
                            </p:stCondLst>
                            <p:childTnLst>
                              <p:par>
                                <p:cTn id="5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760"/>
                            </p:stCondLst>
                            <p:childTnLst>
                              <p:par>
                                <p:cTn id="5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760"/>
                            </p:stCondLst>
                            <p:childTnLst>
                              <p:par>
                                <p:cTn id="5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5" presetClass="emph" presetSubtype="0" repeatCount="3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35" presetClass="emph" presetSubtype="0" repeatCount="3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6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50"/>
                            </p:stCondLst>
                            <p:childTnLst>
                              <p:par>
                                <p:cTn id="70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50"/>
                            </p:stCondLst>
                            <p:childTnLst>
                              <p:par>
                                <p:cTn id="70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250"/>
                            </p:stCondLst>
                            <p:childTnLst>
                              <p:par>
                                <p:cTn id="70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fill="hold">
                            <p:stCondLst>
                              <p:cond delay="250"/>
                            </p:stCondLst>
                            <p:childTnLst>
                              <p:par>
                                <p:cTn id="7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250"/>
                            </p:stCondLst>
                            <p:childTnLst>
                              <p:par>
                                <p:cTn id="7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750"/>
                            </p:stCondLst>
                            <p:childTnLst>
                              <p:par>
                                <p:cTn id="7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1250"/>
                            </p:stCondLst>
                            <p:childTnLst>
                              <p:par>
                                <p:cTn id="7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1250"/>
                            </p:stCondLst>
                            <p:childTnLst>
                              <p:par>
                                <p:cTn id="7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250"/>
                            </p:stCondLst>
                            <p:childTnLst>
                              <p:par>
                                <p:cTn id="7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8" grpId="2" animBg="1"/>
      <p:bldP spid="108" grpId="3" animBg="1"/>
      <p:bldP spid="109" grpId="0" animBg="1"/>
      <p:bldP spid="109" grpId="1" animBg="1"/>
      <p:bldP spid="109" grpId="2" animBg="1"/>
      <p:bldP spid="109" grpId="3" animBg="1"/>
      <p:bldP spid="110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3" grpId="2" animBg="1"/>
      <p:bldP spid="113" grpId="3" animBg="1"/>
      <p:bldP spid="113" grpId="4" animBg="1"/>
      <p:bldP spid="114" grpId="0" animBg="1"/>
      <p:bldP spid="114" grpId="1" animBg="1"/>
      <p:bldP spid="114" grpId="2" animBg="1"/>
      <p:bldP spid="114" grpId="3" animBg="1"/>
      <p:bldP spid="114" grpId="4" animBg="1"/>
      <p:bldP spid="115" grpId="0" animBg="1"/>
      <p:bldP spid="115" grpId="1" animBg="1"/>
      <p:bldP spid="116" grpId="0" animBg="1"/>
      <p:bldP spid="116" grpId="1" animBg="1"/>
      <p:bldP spid="116" grpId="2" animBg="1"/>
      <p:bldP spid="116" grpId="3" animBg="1"/>
      <p:bldP spid="121" grpId="0"/>
      <p:bldP spid="123" grpId="0"/>
      <p:bldP spid="124" grpId="0"/>
      <p:bldP spid="125" grpId="0"/>
      <p:bldP spid="127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145" grpId="0"/>
      <p:bldP spid="147" grpId="0" animBg="1"/>
      <p:bldP spid="147" grpId="1" animBg="1"/>
      <p:bldP spid="148" grpId="0" animBg="1"/>
      <p:bldP spid="148" grpId="1" animBg="1"/>
      <p:bldP spid="151" grpId="0" animBg="1"/>
      <p:bldP spid="151" grpId="1" animBg="1"/>
      <p:bldP spid="154" grpId="0" animBg="1"/>
      <p:bldP spid="154" grpId="1" animBg="1"/>
      <p:bldP spid="157" grpId="0" animBg="1"/>
      <p:bldP spid="157" grpId="1" animBg="1"/>
      <p:bldP spid="159" grpId="0" animBg="1"/>
      <p:bldP spid="159" grpId="1" animBg="1"/>
      <p:bldP spid="162" grpId="0" animBg="1"/>
      <p:bldP spid="162" grpId="1" animBg="1"/>
      <p:bldP spid="165" grpId="0" animBg="1"/>
      <p:bldP spid="165" grpId="1" animBg="1"/>
      <p:bldP spid="167" grpId="0" animBg="1"/>
      <p:bldP spid="167" grpId="1" animBg="1"/>
      <p:bldP spid="169" grpId="0" animBg="1"/>
      <p:bldP spid="169" grpId="1" animBg="1"/>
      <p:bldP spid="181" grpId="0"/>
      <p:bldP spid="182" grpId="0"/>
      <p:bldP spid="182" grpId="1"/>
      <p:bldP spid="183" grpId="0"/>
      <p:bldP spid="183" grpId="1"/>
      <p:bldP spid="184" grpId="0"/>
      <p:bldP spid="185" grpId="0"/>
      <p:bldP spid="186" grpId="0"/>
      <p:bldP spid="186" grpId="1"/>
      <p:bldP spid="190" grpId="0"/>
      <p:bldP spid="190" grpId="1"/>
      <p:bldP spid="191" grpId="0"/>
      <p:bldP spid="191" grpId="1"/>
      <p:bldP spid="191" grpId="2"/>
      <p:bldP spid="191" grpId="3"/>
      <p:bldP spid="192" grpId="0"/>
      <p:bldP spid="193" grpId="0"/>
      <p:bldP spid="194" grpId="0"/>
      <p:bldP spid="19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6661286" y="1646323"/>
            <a:ext cx="977900" cy="1790700"/>
          </a:xfrm>
          <a:custGeom>
            <a:avLst/>
            <a:gdLst>
              <a:gd name="connsiteX0" fmla="*/ 0 w 977900"/>
              <a:gd name="connsiteY0" fmla="*/ 1787525 h 1790700"/>
              <a:gd name="connsiteX1" fmla="*/ 968375 w 977900"/>
              <a:gd name="connsiteY1" fmla="*/ 1790700 h 1790700"/>
              <a:gd name="connsiteX2" fmla="*/ 977900 w 977900"/>
              <a:gd name="connsiteY2" fmla="*/ 0 h 1790700"/>
              <a:gd name="connsiteX3" fmla="*/ 0 w 977900"/>
              <a:gd name="connsiteY3" fmla="*/ 178752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790700">
                <a:moveTo>
                  <a:pt x="0" y="1787525"/>
                </a:moveTo>
                <a:lnTo>
                  <a:pt x="968375" y="1790700"/>
                </a:lnTo>
                <a:lnTo>
                  <a:pt x="977900" y="0"/>
                </a:lnTo>
                <a:lnTo>
                  <a:pt x="0" y="178752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 flipH="1">
            <a:off x="7641828" y="1645873"/>
            <a:ext cx="1007532" cy="1790700"/>
          </a:xfrm>
          <a:custGeom>
            <a:avLst/>
            <a:gdLst>
              <a:gd name="connsiteX0" fmla="*/ 0 w 977900"/>
              <a:gd name="connsiteY0" fmla="*/ 1787525 h 1790700"/>
              <a:gd name="connsiteX1" fmla="*/ 968375 w 977900"/>
              <a:gd name="connsiteY1" fmla="*/ 1790700 h 1790700"/>
              <a:gd name="connsiteX2" fmla="*/ 977900 w 977900"/>
              <a:gd name="connsiteY2" fmla="*/ 0 h 1790700"/>
              <a:gd name="connsiteX3" fmla="*/ 0 w 977900"/>
              <a:gd name="connsiteY3" fmla="*/ 178752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790700">
                <a:moveTo>
                  <a:pt x="0" y="1787525"/>
                </a:moveTo>
                <a:lnTo>
                  <a:pt x="968375" y="1790700"/>
                </a:lnTo>
                <a:lnTo>
                  <a:pt x="977900" y="0"/>
                </a:lnTo>
                <a:lnTo>
                  <a:pt x="0" y="17875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39186" y="3243630"/>
            <a:ext cx="146050" cy="192881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501074" y="3243630"/>
            <a:ext cx="146304" cy="192024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60981" y="1111409"/>
            <a:ext cx="2317305" cy="294409"/>
          </a:xfrm>
          <a:prstGeom prst="roundRect">
            <a:avLst/>
          </a:prstGeom>
          <a:noFill/>
          <a:ln w="28575">
            <a:solidFill>
              <a:srgbClr val="66FFFF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675116" y="790635"/>
            <a:ext cx="1712548" cy="321990"/>
          </a:xfrm>
          <a:prstGeom prst="roundRect">
            <a:avLst/>
          </a:prstGeom>
          <a:noFill/>
          <a:ln w="28575">
            <a:solidFill>
              <a:srgbClr val="66FFFF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84157" y="784285"/>
            <a:ext cx="5050540" cy="321990"/>
          </a:xfrm>
          <a:prstGeom prst="roundRect">
            <a:avLst/>
          </a:prstGeom>
          <a:noFill/>
          <a:ln w="28575">
            <a:solidFill>
              <a:srgbClr val="66FFFF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39187" y="3246869"/>
            <a:ext cx="146050" cy="1928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01075" y="3246869"/>
            <a:ext cx="146304" cy="1920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Pie 56"/>
          <p:cNvSpPr/>
          <p:nvPr/>
        </p:nvSpPr>
        <p:spPr>
          <a:xfrm rot="16200000" flipH="1">
            <a:off x="8355151" y="3161938"/>
            <a:ext cx="546102" cy="546100"/>
          </a:xfrm>
          <a:prstGeom prst="pie">
            <a:avLst>
              <a:gd name="adj1" fmla="val 12554560"/>
              <a:gd name="adj2" fmla="val 16200000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 rot="5400000">
            <a:off x="6398715" y="3161937"/>
            <a:ext cx="546102" cy="546102"/>
          </a:xfrm>
          <a:prstGeom prst="pie">
            <a:avLst>
              <a:gd name="adj1" fmla="val 12554560"/>
              <a:gd name="adj2" fmla="val 16200000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5736" y="759110"/>
            <a:ext cx="8294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ABC is an isosceles triangle with AB = AC. Draw AP </a:t>
            </a:r>
            <a:r>
              <a:rPr lang="en-US" b="1" dirty="0">
                <a:solidFill>
                  <a:srgbClr val="FFFF00"/>
                </a:solidFill>
                <a:latin typeface="Symbol" panose="05050102010706020507" pitchFamily="18" charset="2"/>
              </a:rPr>
              <a:t>^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BC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   to show that</a:t>
            </a:r>
            <a:r>
              <a:rPr lang="en-US" b="1" dirty="0">
                <a:solidFill>
                  <a:srgbClr val="FFFF00"/>
                </a:solidFill>
                <a:latin typeface="Symbol" panose="05050102010706020507" pitchFamily="18" charset="2"/>
              </a:rPr>
              <a:t> 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B </a:t>
            </a:r>
            <a:r>
              <a:rPr lang="en-US" b="1" dirty="0">
                <a:solidFill>
                  <a:srgbClr val="FFFF00"/>
                </a:solidFill>
                <a:latin typeface="Symbol" panose="05050102010706020507" pitchFamily="18" charset="2"/>
              </a:rPr>
              <a:t>= </a:t>
            </a:r>
            <a:r>
              <a:rPr lang="en-US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C.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148" y="1581150"/>
            <a:ext cx="2265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ABP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ACP, 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1962150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APB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50" y="1962150"/>
            <a:ext cx="10422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0848" y="1962150"/>
            <a:ext cx="14975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anose="05050102010205020202" pitchFamily="18" charset="2"/>
              </a:rPr>
              <a:t>Q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Extra"/>
              </a:rPr>
              <a:t> 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Each 90º]</a:t>
            </a:r>
            <a:endParaRPr lang="en-US" sz="1600" b="1" i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90848" y="2276186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]</a:t>
            </a:r>
            <a:endParaRPr lang="en-US" sz="1600" b="1" i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1661" y="2705040"/>
            <a:ext cx="1140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   AP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08161" y="2705040"/>
            <a:ext cx="7328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</a:rPr>
              <a:t>=  AP</a:t>
            </a:r>
            <a:endParaRPr lang="en-US" sz="1600" b="1" i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90848" y="2705040"/>
            <a:ext cx="1729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[common side]</a:t>
            </a:r>
            <a:endParaRPr lang="en-US" sz="1600" b="1" i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0986" y="3049734"/>
            <a:ext cx="40671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By R.H.S criterion of congruence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22350" y="3383916"/>
            <a:ext cx="880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ABP</a:t>
            </a:r>
            <a:endParaRPr lang="en-US" sz="20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03400" y="3383916"/>
            <a:ext cx="960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@  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ACP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89050" y="3781088"/>
            <a:ext cx="489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03400" y="3781088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90848" y="3781088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[c.p.c.t.]</a:t>
            </a:r>
            <a:endParaRPr lang="en-US" sz="1600" b="1" i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639056" y="1636350"/>
            <a:ext cx="0" cy="18034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56526" y="3439750"/>
            <a:ext cx="1974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656526" y="1636350"/>
            <a:ext cx="987425" cy="1803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43951" y="1636350"/>
            <a:ext cx="987425" cy="1803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494726" y="1364888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312039" y="32556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631376" y="328735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494726" y="3427050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68506" y="1221516"/>
            <a:ext cx="1196626" cy="3675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3" name="Group 44"/>
          <p:cNvGrpSpPr>
            <a:grpSpLocks/>
          </p:cNvGrpSpPr>
          <p:nvPr/>
        </p:nvGrpSpPr>
        <p:grpSpPr bwMode="auto">
          <a:xfrm>
            <a:off x="5313361" y="1224678"/>
            <a:ext cx="1122191" cy="369335"/>
            <a:chOff x="1976864" y="3816188"/>
            <a:chExt cx="1121710" cy="370373"/>
          </a:xfrm>
        </p:grpSpPr>
        <p:sp>
          <p:nvSpPr>
            <p:cNvPr id="54344" name="Rectangle 45"/>
            <p:cNvSpPr>
              <a:spLocks noChangeArrowheads="1"/>
            </p:cNvSpPr>
            <p:nvPr/>
          </p:nvSpPr>
          <p:spPr bwMode="auto">
            <a:xfrm>
              <a:off x="1976864" y="3816188"/>
              <a:ext cx="513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b="1" i="1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54345" name="Rectangle 46"/>
            <p:cNvSpPr>
              <a:spLocks noChangeArrowheads="1"/>
            </p:cNvSpPr>
            <p:nvPr/>
          </p:nvSpPr>
          <p:spPr bwMode="auto">
            <a:xfrm>
              <a:off x="2359586" y="3816191"/>
              <a:ext cx="738988" cy="37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</a:rPr>
                <a:t>= AC</a:t>
              </a:r>
              <a:endParaRPr lang="en-US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2153572" flipH="1">
            <a:off x="7072451" y="2547575"/>
            <a:ext cx="152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9446428">
            <a:off x="8085276" y="2592025"/>
            <a:ext cx="152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759908" y="1810602"/>
            <a:ext cx="1982384" cy="85359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799042" y="1857442"/>
            <a:ext cx="1376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Hint: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To prove-</a:t>
            </a: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4846666" y="2276541"/>
            <a:ext cx="1840024" cy="369332"/>
            <a:chOff x="3561164" y="2077822"/>
            <a:chExt cx="1839892" cy="370710"/>
          </a:xfrm>
        </p:grpSpPr>
        <p:sp>
          <p:nvSpPr>
            <p:cNvPr id="54342" name="Rectangle 65"/>
            <p:cNvSpPr>
              <a:spLocks noChangeArrowheads="1"/>
            </p:cNvSpPr>
            <p:nvPr/>
          </p:nvSpPr>
          <p:spPr bwMode="auto">
            <a:xfrm>
              <a:off x="3561164" y="2077822"/>
              <a:ext cx="811383" cy="37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</a:rPr>
                <a:t>ABP</a:t>
              </a:r>
              <a:endParaRPr lang="en-US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54343" name="Rectangle 66"/>
            <p:cNvSpPr>
              <a:spLocks noChangeArrowheads="1"/>
            </p:cNvSpPr>
            <p:nvPr/>
          </p:nvSpPr>
          <p:spPr bwMode="auto">
            <a:xfrm>
              <a:off x="4342829" y="2077822"/>
              <a:ext cx="1058227" cy="37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Symbol" pitchFamily="18" charset="2"/>
                </a:rPr>
                <a:t>@  D</a:t>
              </a:r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</a:rPr>
                <a:t>ACP</a:t>
              </a:r>
              <a:endParaRPr lang="en-US" b="1" i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>
          <a:xfrm flipH="1">
            <a:off x="7645596" y="1644287"/>
            <a:ext cx="4762" cy="1795463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305095" y="2293649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801706" y="2293649"/>
            <a:ext cx="7489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8157" y="1581150"/>
            <a:ext cx="984588" cy="400110"/>
            <a:chOff x="168157" y="1355725"/>
            <a:chExt cx="984588" cy="400110"/>
          </a:xfrm>
        </p:grpSpPr>
        <p:sp>
          <p:nvSpPr>
            <p:cNvPr id="17" name="Rounded Rectangle 16"/>
            <p:cNvSpPr/>
            <p:nvPr/>
          </p:nvSpPr>
          <p:spPr>
            <a:xfrm>
              <a:off x="168157" y="1383552"/>
              <a:ext cx="935463" cy="36066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7798" y="1355725"/>
              <a:ext cx="9749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Proof: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7493" y="3785200"/>
            <a:ext cx="1356374" cy="393334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04861" y="22198"/>
            <a:ext cx="2481200" cy="39319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3" name="Rounded Rectangle 72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2271" y="40192"/>
              <a:ext cx="2622593" cy="350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7.3-Q.5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0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82" grpId="0" animBg="1"/>
      <p:bldP spid="82" grpId="1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0" grpId="0" animBg="1"/>
      <p:bldP spid="79" grpId="0" animBg="1"/>
      <p:bldP spid="75" grpId="0" animBg="1"/>
      <p:bldP spid="81" grpId="0" animBg="1"/>
      <p:bldP spid="26" grpId="0" animBg="1"/>
      <p:bldP spid="57" grpId="0" animBg="1"/>
      <p:bldP spid="57" grpId="1" animBg="1"/>
      <p:bldP spid="30" grpId="0" animBg="1"/>
      <p:bldP spid="30" grpId="1" animBg="1"/>
      <p:bldP spid="3" grpId="0" build="p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 build="p"/>
      <p:bldP spid="35" grpId="0"/>
      <p:bldP spid="36" grpId="0"/>
      <p:bldP spid="37" grpId="0"/>
      <p:bldP spid="38" grpId="0"/>
      <p:bldP spid="65" grpId="0"/>
      <p:bldP spid="76" grpId="0"/>
      <p:bldP spid="77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6483131" y="1512197"/>
            <a:ext cx="1890713" cy="1562100"/>
          </a:xfrm>
          <a:custGeom>
            <a:avLst/>
            <a:gdLst>
              <a:gd name="connsiteX0" fmla="*/ 1890713 w 1890713"/>
              <a:gd name="connsiteY0" fmla="*/ 1562100 h 1562100"/>
              <a:gd name="connsiteX1" fmla="*/ 914400 w 1890713"/>
              <a:gd name="connsiteY1" fmla="*/ 0 h 1562100"/>
              <a:gd name="connsiteX2" fmla="*/ 0 w 1890713"/>
              <a:gd name="connsiteY2" fmla="*/ 1547813 h 1562100"/>
              <a:gd name="connsiteX3" fmla="*/ 1890713 w 1890713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713" h="1562100">
                <a:moveTo>
                  <a:pt x="1890713" y="1562100"/>
                </a:moveTo>
                <a:lnTo>
                  <a:pt x="914400" y="0"/>
                </a:lnTo>
                <a:lnTo>
                  <a:pt x="0" y="1547813"/>
                </a:lnTo>
                <a:lnTo>
                  <a:pt x="1890713" y="1562100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64139" y="1516416"/>
            <a:ext cx="929640" cy="1562100"/>
          </a:xfrm>
          <a:custGeom>
            <a:avLst/>
            <a:gdLst>
              <a:gd name="connsiteX0" fmla="*/ 0 w 929640"/>
              <a:gd name="connsiteY0" fmla="*/ 1554480 h 1562100"/>
              <a:gd name="connsiteX1" fmla="*/ 929640 w 929640"/>
              <a:gd name="connsiteY1" fmla="*/ 1562100 h 1562100"/>
              <a:gd name="connsiteX2" fmla="*/ 922020 w 929640"/>
              <a:gd name="connsiteY2" fmla="*/ 0 h 1562100"/>
              <a:gd name="connsiteX3" fmla="*/ 0 w 929640"/>
              <a:gd name="connsiteY3" fmla="*/ 155448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40" h="1562100">
                <a:moveTo>
                  <a:pt x="0" y="1554480"/>
                </a:moveTo>
                <a:lnTo>
                  <a:pt x="929640" y="1562100"/>
                </a:lnTo>
                <a:lnTo>
                  <a:pt x="92202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Freeform 119"/>
          <p:cNvSpPr/>
          <p:nvPr/>
        </p:nvSpPr>
        <p:spPr>
          <a:xfrm flipH="1">
            <a:off x="7387106" y="1515162"/>
            <a:ext cx="971810" cy="1562100"/>
          </a:xfrm>
          <a:custGeom>
            <a:avLst/>
            <a:gdLst>
              <a:gd name="connsiteX0" fmla="*/ 0 w 929640"/>
              <a:gd name="connsiteY0" fmla="*/ 1554480 h 1562100"/>
              <a:gd name="connsiteX1" fmla="*/ 929640 w 929640"/>
              <a:gd name="connsiteY1" fmla="*/ 1562100 h 1562100"/>
              <a:gd name="connsiteX2" fmla="*/ 922020 w 929640"/>
              <a:gd name="connsiteY2" fmla="*/ 0 h 1562100"/>
              <a:gd name="connsiteX3" fmla="*/ 0 w 929640"/>
              <a:gd name="connsiteY3" fmla="*/ 155448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40" h="1562100">
                <a:moveTo>
                  <a:pt x="0" y="1554480"/>
                </a:moveTo>
                <a:lnTo>
                  <a:pt x="929640" y="1562100"/>
                </a:lnTo>
                <a:lnTo>
                  <a:pt x="92202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72008" y="706396"/>
            <a:ext cx="5165082" cy="328126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39746" y="3298310"/>
            <a:ext cx="1824638" cy="324675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56492" y="1544744"/>
            <a:ext cx="2153615" cy="312006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68153" y="1240864"/>
            <a:ext cx="2469398" cy="3373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723586" y="1276334"/>
            <a:ext cx="451509" cy="25529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076589" y="1278919"/>
            <a:ext cx="451509" cy="25529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9438" y="1251606"/>
            <a:ext cx="2132292" cy="308917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250406" y="1279451"/>
            <a:ext cx="934750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31380" y="2933260"/>
            <a:ext cx="152400" cy="147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3780" y="2931673"/>
            <a:ext cx="152400" cy="146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5100" y="719537"/>
            <a:ext cx="1968410" cy="2998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16943" y="716456"/>
            <a:ext cx="1003242" cy="2939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24653" y="719248"/>
            <a:ext cx="2520482" cy="2998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61" y="677648"/>
            <a:ext cx="8153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spc="-50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spc="-50" dirty="0" smtClean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b="1" spc="-50" dirty="0">
                <a:solidFill>
                  <a:srgbClr val="0000FF"/>
                </a:solidFill>
                <a:latin typeface="Bookman Old Style"/>
              </a:rPr>
              <a:t>AD is an altitude of an isosceles triangle ABC in which AB = AC.</a:t>
            </a:r>
          </a:p>
          <a:p>
            <a:pPr>
              <a:defRPr/>
            </a:pPr>
            <a:r>
              <a:rPr lang="en-US" b="1" kern="1000" dirty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b="1" kern="1100" dirty="0">
                <a:solidFill>
                  <a:srgbClr val="0000FF"/>
                </a:solidFill>
                <a:latin typeface="Bookman Old Style"/>
              </a:rPr>
              <a:t>Show that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(i)  AD bisects BC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(ii) AD bisects </a:t>
            </a:r>
            <a:r>
              <a:rPr lang="en-US" b="1" dirty="0">
                <a:solidFill>
                  <a:srgbClr val="0000FF"/>
                </a:solidFill>
                <a:latin typeface="Symbol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A.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3" y="1916004"/>
            <a:ext cx="250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ADB 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ADC,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84338" y="2295086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ADB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1900" y="2295086"/>
            <a:ext cx="1087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ADC</a:t>
            </a:r>
            <a:endParaRPr lang="en-US" b="1" i="1" dirty="0">
              <a:solidFill>
                <a:srgbClr val="660066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72831" y="2295086"/>
            <a:ext cx="165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[Q Each 90º]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33588" y="2950723"/>
            <a:ext cx="52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01900" y="2950723"/>
            <a:ext cx="747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AD</a:t>
            </a:r>
            <a:endParaRPr lang="en-US" b="1" i="1" dirty="0">
              <a:solidFill>
                <a:srgbClr val="660066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72831" y="2931673"/>
            <a:ext cx="19255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7800" y="2601473"/>
            <a:ext cx="1154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Hyp. AB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01900" y="2601473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Bookman Old Style" pitchFamily="18" charset="0"/>
              </a:rPr>
              <a:t>Hyp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. AC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72831" y="2601473"/>
            <a:ext cx="10150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3181" y="3285467"/>
            <a:ext cx="38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01900" y="3285467"/>
            <a:ext cx="1081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@ 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ADC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19300" y="3867782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US" b="1" i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97138" y="3867782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CD 	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20850" y="3285467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ADB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72831" y="3867266"/>
            <a:ext cx="1159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469380" y="3072960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69380" y="1512448"/>
            <a:ext cx="914400" cy="156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83780" y="1512448"/>
            <a:ext cx="982663" cy="1554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83780" y="1512448"/>
            <a:ext cx="0" cy="156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231380" y="292691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31380" y="2926910"/>
            <a:ext cx="0" cy="147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83780" y="292691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536180" y="2925042"/>
            <a:ext cx="0" cy="146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221538" y="121399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164580" y="290627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335645" y="290627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207568" y="3016763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7390130" y="1504510"/>
            <a:ext cx="0" cy="156527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480493" y="3063435"/>
            <a:ext cx="1905000" cy="317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769884" y="1224310"/>
            <a:ext cx="2463800" cy="3698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To prove : BD = DC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464015" y="3065023"/>
            <a:ext cx="923544" cy="158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380923" y="3070738"/>
            <a:ext cx="987425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81576" y="1504950"/>
            <a:ext cx="0" cy="156527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461984" y="3066604"/>
            <a:ext cx="905347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80375" y="1487984"/>
            <a:ext cx="0" cy="1565275"/>
          </a:xfrm>
          <a:prstGeom prst="line">
            <a:avLst/>
          </a:prstGeom>
          <a:ln w="38100">
            <a:solidFill>
              <a:srgbClr val="660066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351648" y="3062920"/>
            <a:ext cx="989013" cy="0"/>
          </a:xfrm>
          <a:prstGeom prst="line">
            <a:avLst/>
          </a:prstGeom>
          <a:ln w="38100">
            <a:solidFill>
              <a:srgbClr val="660066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471285" y="1497220"/>
            <a:ext cx="889599" cy="158275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390448" y="1507339"/>
            <a:ext cx="984250" cy="1554163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83780" y="1502922"/>
            <a:ext cx="0" cy="156686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972831" y="3285467"/>
            <a:ext cx="24769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[R.H.S. congruence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 criterion]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423181" y="3867782"/>
            <a:ext cx="38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80896" y="1237373"/>
            <a:ext cx="3013910" cy="33738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3459883" y="1222144"/>
            <a:ext cx="3055937" cy="398818"/>
          </a:xfrm>
          <a:prstGeom prst="rect">
            <a:avLst/>
          </a:prstGeom>
          <a:solidFill>
            <a:srgbClr val="66FFFF"/>
          </a:solidFill>
          <a:ln>
            <a:noFill/>
          </a:ln>
          <a:ex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To prove :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BAD =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CAD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684338" y="4260410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BAD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2497138" y="4260410"/>
            <a:ext cx="108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CAD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3972831" y="4260688"/>
            <a:ext cx="1159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18419" y="426041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i="1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1208" y="1899918"/>
            <a:ext cx="973343" cy="369332"/>
            <a:chOff x="63500" y="722312"/>
            <a:chExt cx="973343" cy="369332"/>
          </a:xfrm>
        </p:grpSpPr>
        <p:sp>
          <p:nvSpPr>
            <p:cNvPr id="72" name="Rectangle 71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735310" y="4264498"/>
            <a:ext cx="1800458" cy="3718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204861" y="-4572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9" name="Rounded Rectangle 78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72271" y="40192"/>
              <a:ext cx="25785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Exercise </a:t>
              </a:r>
              <a:r>
                <a:rPr lang="en-US" dirty="0" smtClean="0"/>
                <a:t>7.3-2</a:t>
              </a:r>
              <a:endParaRPr lang="en-US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 flipV="1">
            <a:off x="7763193" y="2158560"/>
            <a:ext cx="134937" cy="11588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7530" y="2174435"/>
            <a:ext cx="141288" cy="825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872472" y="3002822"/>
            <a:ext cx="0" cy="13946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931888" y="3004942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057400" y="3886305"/>
            <a:ext cx="1127919" cy="3078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120" grpId="0" animBg="1"/>
      <p:bldP spid="110" grpId="0" animBg="1"/>
      <p:bldP spid="110" grpId="1" animBg="1"/>
      <p:bldP spid="57" grpId="0" animBg="1"/>
      <p:bldP spid="57" grpId="1" animBg="1"/>
      <p:bldP spid="57" grpId="2" animBg="1"/>
      <p:bldP spid="57" grpId="3" animBg="1"/>
      <p:bldP spid="32" grpId="0" animBg="1"/>
      <p:bldP spid="32" grpId="1" animBg="1"/>
      <p:bldP spid="32" grpId="2" animBg="1"/>
      <p:bldP spid="32" grpId="3" animBg="1"/>
      <p:bldP spid="3" grpId="0" build="p"/>
      <p:bldP spid="6" grpId="0" build="p"/>
      <p:bldP spid="7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48" grpId="0"/>
      <p:bldP spid="49" grpId="0"/>
      <p:bldP spid="50" grpId="0"/>
      <p:bldP spid="51" grpId="0"/>
      <p:bldP spid="67" grpId="0" animBg="1"/>
      <p:bldP spid="67" grpId="1" animBg="1"/>
      <p:bldP spid="109" grpId="0" build="p"/>
      <p:bldP spid="111" grpId="0" build="p"/>
      <p:bldP spid="114" grpId="0" animBg="1"/>
      <p:bldP spid="114" grpId="1" animBg="1"/>
      <p:bldP spid="116" grpId="0" build="p"/>
      <p:bldP spid="117" grpId="0" build="p"/>
      <p:bldP spid="118" grpId="0" build="p"/>
      <p:bldP spid="119" grpId="0" build="p"/>
      <p:bldP spid="74" grpId="0" animBg="1"/>
      <p:bldP spid="12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2150</Words>
  <Application>Microsoft Office PowerPoint</Application>
  <PresentationFormat>On-screen Show (16:9)</PresentationFormat>
  <Paragraphs>647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Adobe Fan Heiti Std B</vt:lpstr>
      <vt:lpstr>Arial</vt:lpstr>
      <vt:lpstr>Arial Rounded MT Bold</vt:lpstr>
      <vt:lpstr>Book Antiqua</vt:lpstr>
      <vt:lpstr>Bookman</vt:lpstr>
      <vt:lpstr>Bookman Old Style</vt:lpstr>
      <vt:lpstr>Calibri</vt:lpstr>
      <vt:lpstr>Cambria Math</vt:lpstr>
      <vt:lpstr>Euclid Extra</vt:lpstr>
      <vt:lpstr>MT Extra</vt:lpstr>
      <vt:lpstr>Symbol</vt:lpstr>
      <vt:lpstr>Wingdings</vt:lpstr>
      <vt:lpstr>2_Office Theme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2022-04-23T03:55:50Z</dcterms:modified>
</cp:coreProperties>
</file>