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theme/theme2.xml" ContentType="application/vnd.openxmlformats-officedocument.theme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theme/theme3.xml" ContentType="application/vnd.openxmlformats-officedocument.theme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theme/theme4.xml" ContentType="application/vnd.openxmlformats-officedocument.theme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  <p:sldMasterId id="2147483836" r:id="rId2"/>
    <p:sldMasterId id="2147483844" r:id="rId3"/>
    <p:sldMasterId id="2147483848" r:id="rId4"/>
    <p:sldMasterId id="2147483852" r:id="rId5"/>
  </p:sldMasterIdLst>
  <p:notesMasterIdLst>
    <p:notesMasterId r:id="rId22"/>
  </p:notesMasterIdLst>
  <p:sldIdLst>
    <p:sldId id="405" r:id="rId6"/>
    <p:sldId id="406" r:id="rId7"/>
    <p:sldId id="407" r:id="rId8"/>
    <p:sldId id="408" r:id="rId9"/>
    <p:sldId id="409" r:id="rId10"/>
    <p:sldId id="410" r:id="rId11"/>
    <p:sldId id="411" r:id="rId12"/>
    <p:sldId id="412" r:id="rId13"/>
    <p:sldId id="413" r:id="rId14"/>
    <p:sldId id="414" r:id="rId15"/>
    <p:sldId id="415" r:id="rId16"/>
    <p:sldId id="416" r:id="rId17"/>
    <p:sldId id="417" r:id="rId18"/>
    <p:sldId id="418" r:id="rId19"/>
    <p:sldId id="419" r:id="rId20"/>
    <p:sldId id="420" r:id="rId2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C000"/>
    <a:srgbClr val="00FFFF"/>
    <a:srgbClr val="FF7C80"/>
    <a:srgbClr val="800000"/>
    <a:srgbClr val="0000FF"/>
    <a:srgbClr val="66FFFF"/>
    <a:srgbClr val="FFCCFF"/>
    <a:srgbClr val="0033CC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75" autoAdjust="0"/>
    <p:restoredTop sz="99756" autoAdjust="0"/>
  </p:normalViewPr>
  <p:slideViewPr>
    <p:cSldViewPr>
      <p:cViewPr varScale="1">
        <p:scale>
          <a:sx n="151" d="100"/>
          <a:sy n="151" d="100"/>
        </p:scale>
        <p:origin x="762" y="126"/>
      </p:cViewPr>
      <p:guideLst>
        <p:guide orient="horz" pos="1620"/>
        <p:guide pos="2880"/>
        <p:guide orient="horz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130EA9-51EB-48F2-9082-6FAF428F3964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0B7754-69D8-4E42-9660-CF67AAC08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23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7CBA3-A854-4E94-AE77-F39D69E1A761}" type="slidenum">
              <a:rPr lang="en-IN" smtClean="0">
                <a:solidFill>
                  <a:prstClr val="black"/>
                </a:solidFill>
              </a:rPr>
              <a:pPr/>
              <a:t>8</a:t>
            </a:fld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86893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81E540-0EB1-4165-B19B-372926EF5D90}" type="slidenum">
              <a:rPr lang="en-US" smtClean="0">
                <a:solidFill>
                  <a:prstClr val="black"/>
                </a:solidFill>
              </a:rPr>
              <a:pPr/>
              <a:t>12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0627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3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5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4.png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9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9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99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0544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3805183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Related image"/>
          <p:cNvPicPr>
            <a:picLocks noChangeAspect="1" noChangeArrowheads="1"/>
          </p:cNvPicPr>
          <p:nvPr userDrawn="1"/>
        </p:nvPicPr>
        <p:blipFill>
          <a:blip r:embed="rId2">
            <a:duotone>
              <a:prstClr val="black"/>
              <a:srgbClr val="4BACC6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6442"/>
            <a:ext cx="9156596" cy="51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21081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797499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0514051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5318EF2F-694E-400B-AEE4-52C8F7CE4551}" type="datetimeFigureOut">
              <a:rPr lang="en-US">
                <a:solidFill>
                  <a:prstClr val="black"/>
                </a:solidFill>
              </a:rPr>
              <a:pPr>
                <a:defRPr/>
              </a:pPr>
              <a:t>4/23/2022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921BBE92-60BD-46A8-8AE1-547375B7427C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59308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F7E528F8-C674-4605-84E4-F06B7D10DDEE}" type="datetimeFigureOut">
              <a:rPr lang="en-US">
                <a:solidFill>
                  <a:prstClr val="black"/>
                </a:solidFill>
              </a:rPr>
              <a:pPr>
                <a:defRPr/>
              </a:pPr>
              <a:t>4/23/2022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3C87F5C3-06C0-4C5B-B31A-2B09E26B26F4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18925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4EF6C-6057-452C-815F-163690F317E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3565F-EC31-4BBF-9681-9E986994A40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88487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4EF6C-6057-452C-815F-163690F317E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3565F-EC31-4BBF-9681-9E986994A40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6366458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4EF6C-6057-452C-815F-163690F317E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3565F-EC31-4BBF-9681-9E986994A40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6896409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1312"/>
            <a:ext cx="4038600" cy="25479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1312"/>
            <a:ext cx="4038600" cy="25479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4EF6C-6057-452C-815F-163690F317E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3565F-EC31-4BBF-9681-9E986994A40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0540328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4EF6C-6057-452C-815F-163690F317E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3565F-EC31-4BBF-9681-9E986994A40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1448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2704848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4EF6C-6057-452C-815F-163690F317E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3565F-EC31-4BBF-9681-9E986994A40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024262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587"/>
            <a:ext cx="9144000" cy="5145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76346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4" y="204796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4" y="1076334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4EF6C-6057-452C-815F-163690F317E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3565F-EC31-4BBF-9681-9E986994A40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8546081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9"/>
            <a:ext cx="5486400" cy="42505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2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11"/>
            <a:ext cx="5486400" cy="60364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4EF6C-6057-452C-815F-163690F317E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3565F-EC31-4BBF-9681-9E986994A40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0106909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4EF6C-6057-452C-815F-163690F317E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3565F-EC31-4BBF-9681-9E986994A40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5438513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90"/>
            <a:ext cx="2057400" cy="329445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90"/>
            <a:ext cx="6019800" cy="329445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4EF6C-6057-452C-815F-163690F317E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3565F-EC31-4BBF-9681-9E986994A40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7513679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Image resul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/>
                    </a14:imgEffect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" y="0"/>
            <a:ext cx="9107424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5" y="0"/>
            <a:ext cx="9144000" cy="5145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802262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065624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light-blue-background-2.png (1000×750)"/>
          <p:cNvPicPr>
            <a:picLocks noChangeAspect="1" noChangeArrowheads="1"/>
          </p:cNvPicPr>
          <p:nvPr userDrawn="1"/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500" y="0"/>
            <a:ext cx="9525000" cy="546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2919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9336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89920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37383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4444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53713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5526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902013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5263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8914582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14815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050316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783823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783532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231766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153950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962784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952661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521984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9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2407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08879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9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181355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9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425296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9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979564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9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867051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9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441488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9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3880328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9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08585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9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1190388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9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574216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6524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313904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786781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280835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5722998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353121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537850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13734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328757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27560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939444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2881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495901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3209788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479085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6483172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1635176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014390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1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2798534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1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3743130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1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191372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1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5950858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2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8938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7610527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2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1440742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2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7299091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2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4116086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2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4314740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2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2072926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2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9492810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2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3588707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2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88255629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2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9478705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3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1248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345895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3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8170202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3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3869336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3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6580965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3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3746272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3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42885927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3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8871601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3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32042928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3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7885746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3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4561702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4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8574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0308751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4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422316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4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8661100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4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8757852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4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6244403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4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2480566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4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6770191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4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431053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4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8537869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4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90607660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5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6934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7615021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5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306549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7802365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Image result for ppt dark background"/>
          <p:cNvPicPr>
            <a:picLocks noChangeAspect="1" noChangeArrowheads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578"/>
            <a:ext cx="9156699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7324725" y="133350"/>
            <a:ext cx="1666875" cy="530225"/>
          </a:xfrm>
          <a:prstGeom prst="rect">
            <a:avLst/>
          </a:prstGeom>
          <a:solidFill>
            <a:srgbClr val="53548A"/>
          </a:solidFill>
          <a:ln w="25400" cap="flat" cmpd="sng" algn="ctr">
            <a:solidFill>
              <a:srgbClr val="53548A">
                <a:shade val="50000"/>
              </a:srgbClr>
            </a:solidFill>
            <a:prstDash val="solid"/>
          </a:ln>
          <a:effectLst/>
        </p:spPr>
        <p:txBody>
          <a:bodyPr lIns="90954" tIns="45476" rIns="90954" bIns="45476" anchor="ctr"/>
          <a:lstStyle/>
          <a:p>
            <a:pPr algn="ctr" defTabSz="909530">
              <a:defRPr/>
            </a:pPr>
            <a:r>
              <a:rPr lang="en-US" kern="0" dirty="0">
                <a:solidFill>
                  <a:sysClr val="window" lastClr="FFFFFF"/>
                </a:solidFill>
              </a:rPr>
              <a:t>ROBOMATE</a:t>
            </a:r>
            <a:endParaRPr lang="en-IN" kern="0" dirty="0">
              <a:solidFill>
                <a:sysClr val="window" lastClr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7341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mage result for ppt dark background"/>
          <p:cNvPicPr>
            <a:picLocks noChangeAspect="1" noChangeArrowheads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0"/>
            <a:ext cx="9156699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23919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78821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92660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13690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light-blue-background-2.png (1000×750)"/>
          <p:cNvPicPr>
            <a:picLocks noChangeAspect="1" noChangeArrowheads="1"/>
          </p:cNvPicPr>
          <p:nvPr userDrawn="1"/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500" y="0"/>
            <a:ext cx="9525000" cy="546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6692788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Image resul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/>
                    </a14:imgEffect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" y="0"/>
            <a:ext cx="9107424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5" y="0"/>
            <a:ext cx="9144000" cy="5145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572543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 descr="Related image"/>
          <p:cNvPicPr>
            <a:picLocks noChangeAspect="1" noChangeArrowheads="1"/>
          </p:cNvPicPr>
          <p:nvPr userDrawn="1"/>
        </p:nvPicPr>
        <p:blipFill>
          <a:blip r:embed="rId2">
            <a:duotone>
              <a:prstClr val="black"/>
              <a:srgbClr val="4BACC6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6442"/>
            <a:ext cx="9156596" cy="51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9418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76" Type="http://schemas.openxmlformats.org/officeDocument/2006/relationships/slideLayout" Target="../slideLayouts/slideLayout76.xml"/><Relationship Id="rId84" Type="http://schemas.openxmlformats.org/officeDocument/2006/relationships/slideLayout" Target="../slideLayouts/slideLayout84.xml"/><Relationship Id="rId89" Type="http://schemas.openxmlformats.org/officeDocument/2006/relationships/slideLayout" Target="../slideLayouts/slideLayout89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9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66" Type="http://schemas.openxmlformats.org/officeDocument/2006/relationships/slideLayout" Target="../slideLayouts/slideLayout66.xml"/><Relationship Id="rId74" Type="http://schemas.openxmlformats.org/officeDocument/2006/relationships/slideLayout" Target="../slideLayouts/slideLayout74.xml"/><Relationship Id="rId79" Type="http://schemas.openxmlformats.org/officeDocument/2006/relationships/slideLayout" Target="../slideLayouts/slideLayout79.xml"/><Relationship Id="rId87" Type="http://schemas.openxmlformats.org/officeDocument/2006/relationships/slideLayout" Target="../slideLayouts/slideLayout87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82" Type="http://schemas.openxmlformats.org/officeDocument/2006/relationships/slideLayout" Target="../slideLayouts/slideLayout82.xml"/><Relationship Id="rId90" Type="http://schemas.openxmlformats.org/officeDocument/2006/relationships/slideLayout" Target="../slideLayouts/slideLayout90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77" Type="http://schemas.openxmlformats.org/officeDocument/2006/relationships/slideLayout" Target="../slideLayouts/slideLayout77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80" Type="http://schemas.openxmlformats.org/officeDocument/2006/relationships/slideLayout" Target="../slideLayouts/slideLayout80.xml"/><Relationship Id="rId85" Type="http://schemas.openxmlformats.org/officeDocument/2006/relationships/slideLayout" Target="../slideLayouts/slideLayout85.xml"/><Relationship Id="rId9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83" Type="http://schemas.openxmlformats.org/officeDocument/2006/relationships/slideLayout" Target="../slideLayouts/slideLayout83.xml"/><Relationship Id="rId88" Type="http://schemas.openxmlformats.org/officeDocument/2006/relationships/slideLayout" Target="../slideLayouts/slideLayout88.xml"/><Relationship Id="rId91" Type="http://schemas.openxmlformats.org/officeDocument/2006/relationships/slideLayout" Target="../slideLayouts/slideLayout9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8.xml"/><Relationship Id="rId81" Type="http://schemas.openxmlformats.org/officeDocument/2006/relationships/slideLayout" Target="../slideLayouts/slideLayout81.xml"/><Relationship Id="rId86" Type="http://schemas.openxmlformats.org/officeDocument/2006/relationships/slideLayout" Target="../slideLayouts/slideLayout86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94.xml"/><Relationship Id="rId7" Type="http://schemas.openxmlformats.org/officeDocument/2006/relationships/slideLayout" Target="../slideLayouts/slideLayout98.xml"/><Relationship Id="rId2" Type="http://schemas.openxmlformats.org/officeDocument/2006/relationships/slideLayout" Target="../slideLayouts/slideLayout93.xml"/><Relationship Id="rId1" Type="http://schemas.openxmlformats.org/officeDocument/2006/relationships/slideLayout" Target="../slideLayouts/slideLayout92.xml"/><Relationship Id="rId6" Type="http://schemas.openxmlformats.org/officeDocument/2006/relationships/slideLayout" Target="../slideLayouts/slideLayout97.xml"/><Relationship Id="rId5" Type="http://schemas.openxmlformats.org/officeDocument/2006/relationships/slideLayout" Target="../slideLayouts/slideLayout96.xml"/><Relationship Id="rId10" Type="http://schemas.microsoft.com/office/2007/relationships/hdphoto" Target="../media/hdphoto1.wdp"/><Relationship Id="rId4" Type="http://schemas.openxmlformats.org/officeDocument/2006/relationships/slideLayout" Target="../slideLayouts/slideLayout95.xml"/><Relationship Id="rId9" Type="http://schemas.openxmlformats.org/officeDocument/2006/relationships/image" Target="../media/image2.jpe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1.xml"/><Relationship Id="rId2" Type="http://schemas.openxmlformats.org/officeDocument/2006/relationships/slideLayout" Target="../slideLayouts/slideLayout100.xml"/><Relationship Id="rId1" Type="http://schemas.openxmlformats.org/officeDocument/2006/relationships/slideLayout" Target="../slideLayouts/slideLayout99.xml"/><Relationship Id="rId6" Type="http://schemas.microsoft.com/office/2007/relationships/hdphoto" Target="../media/hdphoto3.wdp"/><Relationship Id="rId5" Type="http://schemas.openxmlformats.org/officeDocument/2006/relationships/image" Target="../media/image5.jpeg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4.xml"/><Relationship Id="rId2" Type="http://schemas.openxmlformats.org/officeDocument/2006/relationships/slideLayout" Target="../slideLayouts/slideLayout103.xml"/><Relationship Id="rId1" Type="http://schemas.openxmlformats.org/officeDocument/2006/relationships/slideLayout" Target="../slideLayouts/slideLayout102.xml"/><Relationship Id="rId5" Type="http://schemas.openxmlformats.org/officeDocument/2006/relationships/image" Target="../media/image6.jpeg"/><Relationship Id="rId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2.xml"/><Relationship Id="rId13" Type="http://schemas.openxmlformats.org/officeDocument/2006/relationships/slideLayout" Target="../slideLayouts/slideLayout117.xml"/><Relationship Id="rId3" Type="http://schemas.openxmlformats.org/officeDocument/2006/relationships/slideLayout" Target="../slideLayouts/slideLayout107.xml"/><Relationship Id="rId7" Type="http://schemas.openxmlformats.org/officeDocument/2006/relationships/slideLayout" Target="../slideLayouts/slideLayout111.xml"/><Relationship Id="rId12" Type="http://schemas.openxmlformats.org/officeDocument/2006/relationships/slideLayout" Target="../slideLayouts/slideLayout116.xml"/><Relationship Id="rId2" Type="http://schemas.openxmlformats.org/officeDocument/2006/relationships/slideLayout" Target="../slideLayouts/slideLayout106.xml"/><Relationship Id="rId16" Type="http://schemas.openxmlformats.org/officeDocument/2006/relationships/image" Target="../media/image7.jpeg"/><Relationship Id="rId1" Type="http://schemas.openxmlformats.org/officeDocument/2006/relationships/slideLayout" Target="../slideLayouts/slideLayout105.xml"/><Relationship Id="rId6" Type="http://schemas.openxmlformats.org/officeDocument/2006/relationships/slideLayout" Target="../slideLayouts/slideLayout110.xml"/><Relationship Id="rId11" Type="http://schemas.openxmlformats.org/officeDocument/2006/relationships/slideLayout" Target="../slideLayouts/slideLayout115.xml"/><Relationship Id="rId5" Type="http://schemas.openxmlformats.org/officeDocument/2006/relationships/slideLayout" Target="../slideLayouts/slideLayout109.xml"/><Relationship Id="rId15" Type="http://schemas.openxmlformats.org/officeDocument/2006/relationships/theme" Target="../theme/theme5.xml"/><Relationship Id="rId10" Type="http://schemas.openxmlformats.org/officeDocument/2006/relationships/slideLayout" Target="../slideLayouts/slideLayout114.xml"/><Relationship Id="rId4" Type="http://schemas.openxmlformats.org/officeDocument/2006/relationships/slideLayout" Target="../slideLayouts/slideLayout108.xml"/><Relationship Id="rId9" Type="http://schemas.openxmlformats.org/officeDocument/2006/relationships/slideLayout" Target="../slideLayouts/slideLayout113.xml"/><Relationship Id="rId14" Type="http://schemas.openxmlformats.org/officeDocument/2006/relationships/slideLayout" Target="../slideLayouts/slideLayout1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light-blue-background-2.png (1000×750)"/>
          <p:cNvPicPr>
            <a:picLocks noChangeAspect="1" noChangeArrowheads="1"/>
          </p:cNvPicPr>
          <p:nvPr userDrawn="1"/>
        </p:nvPicPr>
        <p:blipFill>
          <a:blip r:embed="rId93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500" y="0"/>
            <a:ext cx="9525000" cy="546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/>
          <p:cNvGrpSpPr/>
          <p:nvPr userDrawn="1"/>
        </p:nvGrpSpPr>
        <p:grpSpPr>
          <a:xfrm>
            <a:off x="512337" y="252132"/>
            <a:ext cx="8648700" cy="4891368"/>
            <a:chOff x="495300" y="252132"/>
            <a:chExt cx="8648700" cy="4891368"/>
          </a:xfrm>
        </p:grpSpPr>
        <p:sp>
          <p:nvSpPr>
            <p:cNvPr id="5" name="Rectangle 4"/>
            <p:cNvSpPr/>
            <p:nvPr/>
          </p:nvSpPr>
          <p:spPr>
            <a:xfrm>
              <a:off x="5486400" y="2266950"/>
              <a:ext cx="3657600" cy="2876550"/>
            </a:xfrm>
            <a:prstGeom prst="rect">
              <a:avLst/>
            </a:prstGeom>
            <a:solidFill>
              <a:srgbClr val="C00000">
                <a:alpha val="1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prstClr val="white"/>
                  </a:solidFill>
                </a:rPr>
                <a:t>TEACHER</a:t>
              </a:r>
              <a:endParaRPr lang="en-US" b="1" dirty="0">
                <a:solidFill>
                  <a:prstClr val="white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7543799" y="261657"/>
              <a:ext cx="1077445" cy="405093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 smtClean="0">
                  <a:solidFill>
                    <a:prstClr val="white"/>
                  </a:solidFill>
                </a:rPr>
                <a:t>ROBOMATE LOGO</a:t>
              </a:r>
              <a:endParaRPr lang="en-US" sz="1100" b="1" dirty="0">
                <a:solidFill>
                  <a:prstClr val="white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495300" y="252132"/>
              <a:ext cx="8135470" cy="460561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17442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  <p:sldLayoutId id="2147483754" r:id="rId12"/>
    <p:sldLayoutId id="2147483755" r:id="rId13"/>
    <p:sldLayoutId id="2147483756" r:id="rId14"/>
    <p:sldLayoutId id="2147483757" r:id="rId15"/>
    <p:sldLayoutId id="2147483758" r:id="rId16"/>
    <p:sldLayoutId id="2147483759" r:id="rId17"/>
    <p:sldLayoutId id="2147483760" r:id="rId18"/>
    <p:sldLayoutId id="2147483761" r:id="rId19"/>
    <p:sldLayoutId id="2147483762" r:id="rId20"/>
    <p:sldLayoutId id="2147483763" r:id="rId21"/>
    <p:sldLayoutId id="2147483764" r:id="rId22"/>
    <p:sldLayoutId id="2147483765" r:id="rId23"/>
    <p:sldLayoutId id="2147483766" r:id="rId24"/>
    <p:sldLayoutId id="2147483767" r:id="rId25"/>
    <p:sldLayoutId id="2147483768" r:id="rId26"/>
    <p:sldLayoutId id="2147483769" r:id="rId27"/>
    <p:sldLayoutId id="2147483770" r:id="rId28"/>
    <p:sldLayoutId id="2147483771" r:id="rId29"/>
    <p:sldLayoutId id="2147483772" r:id="rId30"/>
    <p:sldLayoutId id="2147483773" r:id="rId31"/>
    <p:sldLayoutId id="2147483774" r:id="rId32"/>
    <p:sldLayoutId id="2147483775" r:id="rId33"/>
    <p:sldLayoutId id="2147483776" r:id="rId34"/>
    <p:sldLayoutId id="2147483777" r:id="rId35"/>
    <p:sldLayoutId id="2147483778" r:id="rId36"/>
    <p:sldLayoutId id="2147483779" r:id="rId37"/>
    <p:sldLayoutId id="2147483780" r:id="rId38"/>
    <p:sldLayoutId id="2147483781" r:id="rId39"/>
    <p:sldLayoutId id="2147483782" r:id="rId40"/>
    <p:sldLayoutId id="2147483783" r:id="rId41"/>
    <p:sldLayoutId id="2147483784" r:id="rId42"/>
    <p:sldLayoutId id="2147483785" r:id="rId43"/>
    <p:sldLayoutId id="2147483786" r:id="rId44"/>
    <p:sldLayoutId id="2147483787" r:id="rId45"/>
    <p:sldLayoutId id="2147483788" r:id="rId46"/>
    <p:sldLayoutId id="2147483789" r:id="rId47"/>
    <p:sldLayoutId id="2147483790" r:id="rId48"/>
    <p:sldLayoutId id="2147483791" r:id="rId49"/>
    <p:sldLayoutId id="2147483792" r:id="rId50"/>
    <p:sldLayoutId id="2147483793" r:id="rId51"/>
    <p:sldLayoutId id="2147483794" r:id="rId52"/>
    <p:sldLayoutId id="2147483795" r:id="rId53"/>
    <p:sldLayoutId id="2147483796" r:id="rId54"/>
    <p:sldLayoutId id="2147483797" r:id="rId55"/>
    <p:sldLayoutId id="2147483798" r:id="rId56"/>
    <p:sldLayoutId id="2147483799" r:id="rId57"/>
    <p:sldLayoutId id="2147483800" r:id="rId58"/>
    <p:sldLayoutId id="2147483801" r:id="rId59"/>
    <p:sldLayoutId id="2147483802" r:id="rId60"/>
    <p:sldLayoutId id="2147483803" r:id="rId61"/>
    <p:sldLayoutId id="2147483804" r:id="rId62"/>
    <p:sldLayoutId id="2147483805" r:id="rId63"/>
    <p:sldLayoutId id="2147483806" r:id="rId64"/>
    <p:sldLayoutId id="2147483807" r:id="rId65"/>
    <p:sldLayoutId id="2147483808" r:id="rId66"/>
    <p:sldLayoutId id="2147483809" r:id="rId67"/>
    <p:sldLayoutId id="2147483810" r:id="rId68"/>
    <p:sldLayoutId id="2147483811" r:id="rId69"/>
    <p:sldLayoutId id="2147483812" r:id="rId70"/>
    <p:sldLayoutId id="2147483813" r:id="rId71"/>
    <p:sldLayoutId id="2147483814" r:id="rId72"/>
    <p:sldLayoutId id="2147483815" r:id="rId73"/>
    <p:sldLayoutId id="2147483816" r:id="rId74"/>
    <p:sldLayoutId id="2147483817" r:id="rId75"/>
    <p:sldLayoutId id="2147483818" r:id="rId76"/>
    <p:sldLayoutId id="2147483819" r:id="rId77"/>
    <p:sldLayoutId id="2147483820" r:id="rId78"/>
    <p:sldLayoutId id="2147483821" r:id="rId79"/>
    <p:sldLayoutId id="2147483822" r:id="rId80"/>
    <p:sldLayoutId id="2147483823" r:id="rId81"/>
    <p:sldLayoutId id="2147483824" r:id="rId82"/>
    <p:sldLayoutId id="2147483825" r:id="rId83"/>
    <p:sldLayoutId id="2147483826" r:id="rId84"/>
    <p:sldLayoutId id="2147483827" r:id="rId85"/>
    <p:sldLayoutId id="2147483828" r:id="rId86"/>
    <p:sldLayoutId id="2147483829" r:id="rId87"/>
    <p:sldLayoutId id="2147483830" r:id="rId88"/>
    <p:sldLayoutId id="2147483831" r:id="rId89"/>
    <p:sldLayoutId id="2147483832" r:id="rId90"/>
    <p:sldLayoutId id="2147483833" r:id="rId91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2813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912813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defTabSz="912813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defTabSz="912813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defTabSz="912813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defTabSz="912813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defTabSz="912813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defTabSz="912813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defTabSz="912813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1313" indent="-341313" algn="l" defTabSz="912813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1363" indent="-284163" algn="l" defTabSz="912813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1413" indent="-227013" algn="l" defTabSz="912813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7025" indent="-227013" algn="l" defTabSz="912813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4225" indent="-227013" algn="l" defTabSz="9128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2027" indent="-228366" algn="l" defTabSz="91346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68758" indent="-228366" algn="l" defTabSz="91346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5491" indent="-228366" algn="l" defTabSz="91346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2223" indent="-228366" algn="l" defTabSz="91346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4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732" algn="l" defTabSz="9134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464" algn="l" defTabSz="9134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196" algn="l" defTabSz="9134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6928" algn="l" defTabSz="9134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3662" algn="l" defTabSz="9134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0392" algn="l" defTabSz="9134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7125" algn="l" defTabSz="9134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3859" algn="l" defTabSz="9134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mage result for ppt dark background"/>
          <p:cNvPicPr>
            <a:picLocks noChangeAspect="1" noChangeArrowheads="1"/>
          </p:cNvPicPr>
          <p:nvPr userDrawn="1"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-9525"/>
            <a:ext cx="9156699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7354888" y="106363"/>
            <a:ext cx="1668462" cy="531812"/>
          </a:xfrm>
          <a:prstGeom prst="rect">
            <a:avLst/>
          </a:prstGeom>
          <a:solidFill>
            <a:srgbClr val="53548A"/>
          </a:solidFill>
          <a:ln w="25400" cap="flat" cmpd="sng" algn="ctr">
            <a:solidFill>
              <a:srgbClr val="53548A">
                <a:shade val="50000"/>
              </a:srgbClr>
            </a:solidFill>
            <a:prstDash val="solid"/>
          </a:ln>
          <a:effectLst/>
        </p:spPr>
        <p:txBody>
          <a:bodyPr lIns="90954" tIns="45476" rIns="90954" bIns="45476" anchor="ctr"/>
          <a:lstStyle/>
          <a:p>
            <a:pPr algn="ctr" defTabSz="909530">
              <a:defRPr/>
            </a:pPr>
            <a:r>
              <a:rPr lang="en-US" kern="0" dirty="0">
                <a:solidFill>
                  <a:sysClr val="window" lastClr="FFFFFF"/>
                </a:solidFill>
              </a:rPr>
              <a:t>ROBOMATE</a:t>
            </a:r>
            <a:endParaRPr lang="en-IN" kern="0" dirty="0">
              <a:solidFill>
                <a:sysClr val="window" lastClr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9445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7" r:id="rId1"/>
    <p:sldLayoutId id="2147483838" r:id="rId2"/>
    <p:sldLayoutId id="2147483839" r:id="rId3"/>
    <p:sldLayoutId id="2147483840" r:id="rId4"/>
    <p:sldLayoutId id="2147483841" r:id="rId5"/>
    <p:sldLayoutId id="2147483842" r:id="rId6"/>
    <p:sldLayoutId id="2147483843" r:id="rId7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Related image"/>
          <p:cNvPicPr>
            <a:picLocks noChangeAspect="1" noChangeArrowheads="1"/>
          </p:cNvPicPr>
          <p:nvPr userDrawn="1"/>
        </p:nvPicPr>
        <p:blipFill>
          <a:blip r:embed="rId5">
            <a:duotone>
              <a:prstClr val="black"/>
              <a:srgbClr val="4BACC6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6442"/>
            <a:ext cx="9156596" cy="51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431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5" r:id="rId1"/>
    <p:sldLayoutId id="2147483846" r:id="rId2"/>
    <p:sldLayoutId id="2147483847" r:id="rId3"/>
  </p:sldLayoutIdLst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Image result for ppt background light color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3148"/>
            <a:ext cx="9144000" cy="5176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945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9" r:id="rId1"/>
    <p:sldLayoutId id="2147483850" r:id="rId2"/>
    <p:sldLayoutId id="2147483851" r:id="rId3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72"/>
            <a:ext cx="2133600" cy="2738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34EF6C-6057-452C-815F-163690F317E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72"/>
            <a:ext cx="2895600" cy="2738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72"/>
            <a:ext cx="2133600" cy="2738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93565F-EC31-4BBF-9681-9E986994A40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8171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  <p:sldLayoutId id="2147483864" r:id="rId12"/>
    <p:sldLayoutId id="2147483865" r:id="rId13"/>
    <p:sldLayoutId id="2147483866" r:id="rId1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8.jpeg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1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9.jpeg"/><Relationship Id="rId5" Type="http://schemas.openxmlformats.org/officeDocument/2006/relationships/slideLayout" Target="../slideLayouts/slideLayout116.xml"/><Relationship Id="rId4" Type="http://schemas.openxmlformats.org/officeDocument/2006/relationships/tags" Target="../tags/tag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33400" y="782687"/>
            <a:ext cx="8001000" cy="3770263"/>
          </a:xfrm>
          <a:prstGeom prst="rect">
            <a:avLst/>
          </a:prstGeom>
          <a:solidFill>
            <a:srgbClr val="00B050">
              <a:alpha val="8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prstClr val="black"/>
                </a:solidFill>
                <a:latin typeface="Bookman Old Style" pitchFamily="18" charset="0"/>
              </a:rPr>
              <a:t>MODULE  :  </a:t>
            </a:r>
            <a:r>
              <a:rPr lang="en-US" sz="23900" b="1" dirty="0" smtClean="0">
                <a:solidFill>
                  <a:prstClr val="black"/>
                </a:solidFill>
                <a:latin typeface="Bookman Old Style" pitchFamily="18" charset="0"/>
              </a:rPr>
              <a:t>25</a:t>
            </a:r>
            <a:endParaRPr lang="en-US" sz="40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7230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11215" y="316363"/>
            <a:ext cx="1222750" cy="340519"/>
          </a:xfrm>
          <a:prstGeom prst="roundRect">
            <a:avLst/>
          </a:prstGeom>
          <a:solidFill>
            <a:srgbClr val="800000"/>
          </a:solidFill>
          <a:ln>
            <a:solidFill>
              <a:schemeClr val="bg1"/>
            </a:solidFill>
          </a:ln>
          <a:effectLst>
            <a:glow rad="63500">
              <a:srgbClr val="800000">
                <a:alpha val="40000"/>
              </a:srgbClr>
            </a:glow>
            <a:outerShdw blurRad="190500" dist="228600" dir="2700000" algn="ctr">
              <a:srgbClr val="000000">
                <a:alpha val="30000"/>
              </a:srgb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b="1">
                <a:solidFill>
                  <a:prstClr val="white"/>
                </a:solidFill>
                <a:latin typeface="Bookman Old Style" panose="02050604050505020204" pitchFamily="18" charset="0"/>
              </a:defRPr>
            </a:lvl1pPr>
          </a:lstStyle>
          <a:p>
            <a:r>
              <a:rPr lang="en-US" sz="1400" dirty="0" smtClean="0"/>
              <a:t>THEOREM</a:t>
            </a:r>
            <a:endParaRPr lang="en-IN" sz="1400" dirty="0"/>
          </a:p>
        </p:txBody>
      </p:sp>
      <p:sp>
        <p:nvSpPr>
          <p:cNvPr id="3" name="Rectangle 2"/>
          <p:cNvSpPr/>
          <p:nvPr/>
        </p:nvSpPr>
        <p:spPr>
          <a:xfrm>
            <a:off x="500000" y="931995"/>
            <a:ext cx="4148200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400" b="1" dirty="0" smtClean="0">
                <a:solidFill>
                  <a:prstClr val="black"/>
                </a:solidFill>
                <a:latin typeface="Bookman Old Style" pitchFamily="18" charset="0"/>
              </a:rPr>
              <a:t>If two angles of a triangle are equal,</a:t>
            </a:r>
          </a:p>
          <a:p>
            <a:r>
              <a:rPr lang="en-IN" sz="1400" b="1" dirty="0" smtClean="0">
                <a:solidFill>
                  <a:prstClr val="black"/>
                </a:solidFill>
                <a:latin typeface="Bookman Old Style" pitchFamily="18" charset="0"/>
              </a:rPr>
              <a:t>then the sides opposite to them are </a:t>
            </a:r>
          </a:p>
          <a:p>
            <a:r>
              <a:rPr lang="en-IN" sz="1400" b="1" dirty="0" smtClean="0">
                <a:solidFill>
                  <a:prstClr val="black"/>
                </a:solidFill>
                <a:latin typeface="Bookman Old Style" pitchFamily="18" charset="0"/>
              </a:rPr>
              <a:t>also equal.</a:t>
            </a:r>
            <a:endParaRPr lang="en-IN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34446" y="1657350"/>
            <a:ext cx="2475475" cy="2104988"/>
            <a:chOff x="5555261" y="1374584"/>
            <a:chExt cx="3012843" cy="3054579"/>
          </a:xfrm>
        </p:grpSpPr>
        <p:sp>
          <p:nvSpPr>
            <p:cNvPr id="5" name="Isosceles Triangle 4"/>
            <p:cNvSpPr/>
            <p:nvPr/>
          </p:nvSpPr>
          <p:spPr>
            <a:xfrm>
              <a:off x="5943600" y="1828800"/>
              <a:ext cx="2286000" cy="2286000"/>
            </a:xfrm>
            <a:prstGeom prst="triangl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prstClr val="white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857349" y="1374584"/>
              <a:ext cx="404242" cy="4912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prstClr val="black"/>
                  </a:solidFill>
                  <a:latin typeface="Bookman Old Style" pitchFamily="18" charset="0"/>
                </a:rPr>
                <a:t>A</a:t>
              </a:r>
              <a:endParaRPr lang="en-US" sz="1600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555261" y="3891767"/>
              <a:ext cx="404242" cy="4912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prstClr val="black"/>
                  </a:solidFill>
                  <a:latin typeface="Bookman Old Style" pitchFamily="18" charset="0"/>
                </a:rPr>
                <a:t>B</a:t>
              </a:r>
              <a:endParaRPr lang="en-US" sz="1600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158008" y="3937882"/>
              <a:ext cx="410096" cy="4912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prstClr val="black"/>
                  </a:solidFill>
                  <a:latin typeface="Bookman Old Style" pitchFamily="18" charset="0"/>
                </a:rPr>
                <a:t>C</a:t>
              </a:r>
              <a:endParaRPr lang="en-US" sz="1600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 rot="-3780000">
            <a:off x="1100606" y="2650942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 smtClean="0">
                <a:solidFill>
                  <a:prstClr val="black"/>
                </a:solidFill>
                <a:latin typeface="Arial Rounded MT Bold" pitchFamily="34" charset="0"/>
              </a:rPr>
              <a:t>ll</a:t>
            </a:r>
            <a:endParaRPr lang="en-US" sz="2000" b="1" dirty="0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 rot="3780000">
            <a:off x="2190178" y="2683136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 smtClean="0">
                <a:solidFill>
                  <a:prstClr val="black"/>
                </a:solidFill>
                <a:latin typeface="Arial Rounded MT Bold" pitchFamily="34" charset="0"/>
              </a:rPr>
              <a:t>ll</a:t>
            </a:r>
            <a:endParaRPr lang="en-US" sz="2000" b="1" dirty="0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1002920" y="3385046"/>
            <a:ext cx="137160" cy="137160"/>
          </a:xfrm>
          <a:prstGeom prst="ellipse">
            <a:avLst/>
          </a:prstGeom>
          <a:solidFill>
            <a:srgbClr val="0000FF"/>
          </a:solidFill>
          <a:ln w="2857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prstClr val="white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2465742" y="3370630"/>
            <a:ext cx="137160" cy="137160"/>
          </a:xfrm>
          <a:prstGeom prst="ellipse">
            <a:avLst/>
          </a:prstGeom>
          <a:solidFill>
            <a:srgbClr val="0000FF"/>
          </a:solidFill>
          <a:ln w="2857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prstClr val="white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06805" y="3670838"/>
            <a:ext cx="14697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In 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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ABC,</a:t>
            </a:r>
          </a:p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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B  </a:t>
            </a:r>
            <a:r>
              <a:rPr lang="en-US" sz="1600" b="1" dirty="0" smtClean="0">
                <a:solidFill>
                  <a:prstClr val="black"/>
                </a:solidFill>
                <a:latin typeface="Cambria Math"/>
                <a:ea typeface="Cambria Math"/>
                <a:sym typeface="Symbol"/>
              </a:rPr>
              <a:t>≅  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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C</a:t>
            </a:r>
            <a:endParaRPr lang="en-US" sz="1600" b="1" dirty="0" smtClean="0">
              <a:solidFill>
                <a:srgbClr val="FF0000"/>
              </a:solidFill>
              <a:latin typeface="Bookman Old Style" pitchFamily="18" charset="0"/>
            </a:endParaRPr>
          </a:p>
        </p:txBody>
      </p:sp>
      <p:cxnSp>
        <p:nvCxnSpPr>
          <p:cNvPr id="20" name="Straight Connector 19"/>
          <p:cNvCxnSpPr>
            <a:stCxn id="5" idx="2"/>
            <a:endCxn id="5" idx="0"/>
          </p:cNvCxnSpPr>
          <p:nvPr/>
        </p:nvCxnSpPr>
        <p:spPr>
          <a:xfrm flipV="1">
            <a:off x="853522" y="1970360"/>
            <a:ext cx="939135" cy="1575340"/>
          </a:xfrm>
          <a:prstGeom prst="line">
            <a:avLst/>
          </a:prstGeom>
          <a:ln w="38100">
            <a:solidFill>
              <a:srgbClr val="FF3300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5" idx="4"/>
            <a:endCxn id="5" idx="0"/>
          </p:cNvCxnSpPr>
          <p:nvPr/>
        </p:nvCxnSpPr>
        <p:spPr>
          <a:xfrm flipH="1" flipV="1">
            <a:off x="1792657" y="1970360"/>
            <a:ext cx="939135" cy="1575340"/>
          </a:xfrm>
          <a:prstGeom prst="line">
            <a:avLst/>
          </a:prstGeom>
          <a:ln w="38100">
            <a:solidFill>
              <a:srgbClr val="FF3300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ight Arrow 21"/>
          <p:cNvSpPr/>
          <p:nvPr/>
        </p:nvSpPr>
        <p:spPr>
          <a:xfrm rot="12600000">
            <a:off x="1301546" y="3058959"/>
            <a:ext cx="1080000" cy="203211"/>
          </a:xfrm>
          <a:prstGeom prst="rightArrow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23" name="Right Arrow 22"/>
          <p:cNvSpPr/>
          <p:nvPr/>
        </p:nvSpPr>
        <p:spPr>
          <a:xfrm rot="9000000" flipH="1">
            <a:off x="1161579" y="3057596"/>
            <a:ext cx="1080000" cy="223532"/>
          </a:xfrm>
          <a:prstGeom prst="rightArrow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17247" y="4467225"/>
            <a:ext cx="3626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Symbol" panose="05050102010706020507" pitchFamily="18" charset="2"/>
              </a:rPr>
              <a:t>\</a:t>
            </a:r>
            <a:endParaRPr lang="en-US" sz="1200" dirty="0">
              <a:solidFill>
                <a:prstClr val="black"/>
              </a:solidFill>
              <a:latin typeface="Symbol" panose="05050102010706020507" pitchFamily="18" charset="2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70441" y="4467225"/>
            <a:ext cx="20489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side AB </a:t>
            </a:r>
            <a:r>
              <a:rPr lang="en-US" sz="1600" b="1" dirty="0">
                <a:solidFill>
                  <a:prstClr val="black"/>
                </a:solidFill>
                <a:latin typeface="Cambria Math"/>
                <a:ea typeface="Cambria Math"/>
                <a:sym typeface="Symbol"/>
              </a:rPr>
              <a:t>≅ </a:t>
            </a: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side AC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2039787" y="1057555"/>
            <a:ext cx="912939" cy="237326"/>
          </a:xfrm>
          <a:prstGeom prst="roundRect">
            <a:avLst/>
          </a:prstGeom>
          <a:noFill/>
          <a:ln w="12700">
            <a:solidFill>
              <a:srgbClr val="0033CC"/>
            </a:solidFill>
            <a:prstDash val="sysDash"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764131" y="1046901"/>
            <a:ext cx="1045009" cy="234976"/>
          </a:xfrm>
          <a:prstGeom prst="roundRect">
            <a:avLst/>
          </a:prstGeom>
          <a:noFill/>
          <a:ln w="12700">
            <a:solidFill>
              <a:srgbClr val="0033CC"/>
            </a:solidFill>
            <a:prstDash val="sysDash"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2989641" y="1043493"/>
            <a:ext cx="934659" cy="259559"/>
          </a:xfrm>
          <a:prstGeom prst="roundRect">
            <a:avLst/>
          </a:prstGeom>
          <a:noFill/>
          <a:ln w="12700">
            <a:solidFill>
              <a:srgbClr val="0033CC"/>
            </a:solidFill>
            <a:prstDash val="sysDash"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530420" y="1277923"/>
            <a:ext cx="3508180" cy="251926"/>
          </a:xfrm>
          <a:prstGeom prst="roundRect">
            <a:avLst/>
          </a:prstGeom>
          <a:noFill/>
          <a:ln w="12700">
            <a:solidFill>
              <a:srgbClr val="0033CC"/>
            </a:solidFill>
            <a:prstDash val="sysDash"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533400" y="1504528"/>
            <a:ext cx="1506387" cy="221358"/>
          </a:xfrm>
          <a:prstGeom prst="roundRect">
            <a:avLst/>
          </a:prstGeom>
          <a:noFill/>
          <a:ln w="12700">
            <a:solidFill>
              <a:srgbClr val="0033CC"/>
            </a:solidFill>
            <a:prstDash val="sysDash"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>
            <a:off x="4391980" y="397383"/>
            <a:ext cx="0" cy="4480560"/>
          </a:xfrm>
          <a:prstGeom prst="line">
            <a:avLst/>
          </a:prstGeom>
          <a:ln w="19050">
            <a:solidFill>
              <a:schemeClr val="tx1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Arc 32"/>
          <p:cNvSpPr/>
          <p:nvPr/>
        </p:nvSpPr>
        <p:spPr>
          <a:xfrm>
            <a:off x="7627621" y="2999703"/>
            <a:ext cx="1034250" cy="1034250"/>
          </a:xfrm>
          <a:prstGeom prst="arc">
            <a:avLst>
              <a:gd name="adj1" fmla="val 10814551"/>
              <a:gd name="adj2" fmla="val 12656995"/>
            </a:avLst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34" name="Arc 33"/>
          <p:cNvSpPr/>
          <p:nvPr/>
        </p:nvSpPr>
        <p:spPr>
          <a:xfrm>
            <a:off x="5265218" y="3189497"/>
            <a:ext cx="638376" cy="638376"/>
          </a:xfrm>
          <a:prstGeom prst="arc">
            <a:avLst>
              <a:gd name="adj1" fmla="val 17078725"/>
              <a:gd name="adj2" fmla="val 0"/>
            </a:avLst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404226" y="1000493"/>
            <a:ext cx="443497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If two angles of a triangle are not equal, </a:t>
            </a:r>
          </a:p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then the side opposite to the greater angle </a:t>
            </a:r>
          </a:p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is greater.</a:t>
            </a:r>
            <a:endParaRPr lang="en-IN" sz="1400" b="1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723498" y="400415"/>
            <a:ext cx="1356440" cy="340519"/>
          </a:xfrm>
          <a:prstGeom prst="roundRect">
            <a:avLst/>
          </a:prstGeom>
          <a:solidFill>
            <a:srgbClr val="800000"/>
          </a:solidFill>
          <a:ln>
            <a:solidFill>
              <a:schemeClr val="bg1"/>
            </a:solidFill>
          </a:ln>
          <a:effectLst>
            <a:glow rad="63500">
              <a:srgbClr val="800000">
                <a:alpha val="40000"/>
              </a:srgbClr>
            </a:glow>
            <a:outerShdw blurRad="190500" dist="228600" dir="2700000" algn="ctr">
              <a:srgbClr val="000000">
                <a:alpha val="30000"/>
              </a:srgb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b="1">
                <a:solidFill>
                  <a:prstClr val="white"/>
                </a:solidFill>
                <a:latin typeface="Bookman Old Style" panose="02050604050505020204" pitchFamily="18" charset="0"/>
              </a:defRPr>
            </a:lvl1pPr>
          </a:lstStyle>
          <a:p>
            <a:r>
              <a:rPr lang="en-US" sz="1400" dirty="0" smtClean="0"/>
              <a:t>THEOREM</a:t>
            </a:r>
            <a:endParaRPr lang="en-IN" sz="1400" dirty="0"/>
          </a:p>
        </p:txBody>
      </p:sp>
      <p:sp>
        <p:nvSpPr>
          <p:cNvPr id="37" name="Rounded Rectangle 36"/>
          <p:cNvSpPr/>
          <p:nvPr/>
        </p:nvSpPr>
        <p:spPr>
          <a:xfrm>
            <a:off x="4483841" y="1036462"/>
            <a:ext cx="3727387" cy="240530"/>
          </a:xfrm>
          <a:prstGeom prst="roundRect">
            <a:avLst/>
          </a:prstGeom>
          <a:noFill/>
          <a:ln w="12700">
            <a:solidFill>
              <a:srgbClr val="0033CC"/>
            </a:solidFill>
            <a:prstDash val="sysDash"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5420096" y="1824149"/>
            <a:ext cx="2856758" cy="1964970"/>
            <a:chOff x="5222932" y="1033046"/>
            <a:chExt cx="3643196" cy="2505908"/>
          </a:xfrm>
        </p:grpSpPr>
        <p:sp>
          <p:nvSpPr>
            <p:cNvPr id="39" name="Isosceles Triangle 38"/>
            <p:cNvSpPr/>
            <p:nvPr/>
          </p:nvSpPr>
          <p:spPr>
            <a:xfrm flipH="1">
              <a:off x="5405812" y="1371600"/>
              <a:ext cx="3291840" cy="1828800"/>
            </a:xfrm>
            <a:prstGeom prst="triangle">
              <a:avLst>
                <a:gd name="adj" fmla="val 84667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prstClr val="white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697776" y="1033046"/>
              <a:ext cx="33214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prstClr val="black"/>
                  </a:solidFill>
                  <a:latin typeface="Bookman Old Style" pitchFamily="18" charset="0"/>
                </a:rPr>
                <a:t>A</a:t>
              </a:r>
              <a:endParaRPr lang="en-US" sz="1600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222932" y="3200400"/>
              <a:ext cx="3369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prstClr val="black"/>
                  </a:solidFill>
                  <a:latin typeface="Bookman Old Style" pitchFamily="18" charset="0"/>
                </a:rPr>
                <a:t>B</a:t>
              </a:r>
              <a:endParaRPr lang="en-US" sz="1600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8529176" y="3200399"/>
              <a:ext cx="3369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prstClr val="black"/>
                  </a:solidFill>
                  <a:latin typeface="Bookman Old Style" pitchFamily="18" charset="0"/>
                </a:rPr>
                <a:t>C</a:t>
              </a:r>
              <a:endParaRPr lang="en-US" sz="1600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</p:grpSp>
      <p:cxnSp>
        <p:nvCxnSpPr>
          <p:cNvPr id="43" name="Straight Connector 42"/>
          <p:cNvCxnSpPr>
            <a:stCxn id="39" idx="0"/>
            <a:endCxn id="39" idx="4"/>
          </p:cNvCxnSpPr>
          <p:nvPr/>
        </p:nvCxnSpPr>
        <p:spPr>
          <a:xfrm flipH="1">
            <a:off x="5563499" y="2089621"/>
            <a:ext cx="395783" cy="1434026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endCxn id="39" idx="2"/>
          </p:cNvCxnSpPr>
          <p:nvPr/>
        </p:nvCxnSpPr>
        <p:spPr>
          <a:xfrm>
            <a:off x="5989320" y="2097479"/>
            <a:ext cx="2155426" cy="1426168"/>
          </a:xfrm>
          <a:prstGeom prst="line">
            <a:avLst/>
          </a:prstGeom>
          <a:ln w="38100">
            <a:solidFill>
              <a:srgbClr val="00B050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4862650" y="3943350"/>
            <a:ext cx="146195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In ABC,</a:t>
            </a:r>
          </a:p>
        </p:txBody>
      </p:sp>
      <p:sp>
        <p:nvSpPr>
          <p:cNvPr id="50" name="Rectangle 49"/>
          <p:cNvSpPr/>
          <p:nvPr/>
        </p:nvSpPr>
        <p:spPr>
          <a:xfrm>
            <a:off x="4862649" y="4238118"/>
            <a:ext cx="78506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B</a:t>
            </a:r>
          </a:p>
        </p:txBody>
      </p:sp>
      <p:sp>
        <p:nvSpPr>
          <p:cNvPr id="51" name="Rectangle 50"/>
          <p:cNvSpPr/>
          <p:nvPr/>
        </p:nvSpPr>
        <p:spPr>
          <a:xfrm>
            <a:off x="5574876" y="4238118"/>
            <a:ext cx="73244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C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5319621" y="4238118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&gt;</a:t>
            </a:r>
            <a:endParaRPr lang="en-US" sz="1600" dirty="0">
              <a:solidFill>
                <a:prstClr val="black"/>
              </a:solidFill>
            </a:endParaRPr>
          </a:p>
        </p:txBody>
      </p:sp>
      <p:grpSp>
        <p:nvGrpSpPr>
          <p:cNvPr id="53" name="Group 52"/>
          <p:cNvGrpSpPr/>
          <p:nvPr/>
        </p:nvGrpSpPr>
        <p:grpSpPr>
          <a:xfrm>
            <a:off x="6199560" y="1681840"/>
            <a:ext cx="1661867" cy="474064"/>
            <a:chOff x="3133760" y="2195606"/>
            <a:chExt cx="2262345" cy="474064"/>
          </a:xfrm>
        </p:grpSpPr>
        <p:sp>
          <p:nvSpPr>
            <p:cNvPr id="54" name="Rounded Rectangle 53"/>
            <p:cNvSpPr/>
            <p:nvPr/>
          </p:nvSpPr>
          <p:spPr>
            <a:xfrm>
              <a:off x="3634441" y="2195606"/>
              <a:ext cx="1293986" cy="474064"/>
            </a:xfrm>
            <a:prstGeom prst="roundRect">
              <a:avLst/>
            </a:prstGeom>
            <a:solidFill>
              <a:srgbClr val="00FFFF">
                <a:alpha val="36000"/>
              </a:srgbClr>
            </a:solidFill>
            <a:ln w="6350">
              <a:solidFill>
                <a:srgbClr val="66FFFF"/>
              </a:solidFill>
            </a:ln>
            <a:effectLst>
              <a:glow rad="101600">
                <a:schemeClr val="accent5">
                  <a:satMod val="175000"/>
                  <a:alpha val="40000"/>
                </a:schemeClr>
              </a:glow>
              <a:outerShdw blurRad="76200" dist="12700" dir="8100000" sy="-23000" kx="800400" algn="b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>
                <a:solidFill>
                  <a:srgbClr val="7030A0"/>
                </a:solidFill>
                <a:latin typeface="Bookman Old Style" pitchFamily="18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133760" y="2288310"/>
              <a:ext cx="22623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</a:t>
              </a:r>
              <a:r>
                <a:rPr lang="en-US" sz="1400" b="1" dirty="0" smtClean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B</a:t>
              </a:r>
              <a:r>
                <a:rPr lang="en-IN" sz="1400" b="1" dirty="0" smtClean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 </a:t>
              </a:r>
              <a:r>
                <a:rPr lang="en-IN" sz="1400" b="1" dirty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&gt; </a:t>
              </a:r>
              <a:r>
                <a:rPr lang="en-US" sz="1400" b="1" dirty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C</a:t>
              </a:r>
              <a:endParaRPr lang="en-US" sz="1400" b="1" dirty="0">
                <a:solidFill>
                  <a:prstClr val="black"/>
                </a:solidFill>
              </a:endParaRPr>
            </a:p>
          </p:txBody>
        </p:sp>
      </p:grpSp>
      <p:sp>
        <p:nvSpPr>
          <p:cNvPr id="56" name="Rounded Rectangle 55"/>
          <p:cNvSpPr/>
          <p:nvPr/>
        </p:nvSpPr>
        <p:spPr>
          <a:xfrm>
            <a:off x="4448300" y="1243786"/>
            <a:ext cx="4086100" cy="239244"/>
          </a:xfrm>
          <a:prstGeom prst="roundRect">
            <a:avLst/>
          </a:prstGeom>
          <a:noFill/>
          <a:ln w="12700">
            <a:solidFill>
              <a:srgbClr val="0033CC"/>
            </a:solidFill>
            <a:prstDash val="sysDash"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7" name="Rounded Rectangle 56"/>
          <p:cNvSpPr/>
          <p:nvPr/>
        </p:nvSpPr>
        <p:spPr>
          <a:xfrm>
            <a:off x="4456336" y="1480949"/>
            <a:ext cx="973360" cy="205130"/>
          </a:xfrm>
          <a:prstGeom prst="roundRect">
            <a:avLst/>
          </a:prstGeom>
          <a:noFill/>
          <a:ln w="12700">
            <a:solidFill>
              <a:srgbClr val="0033CC"/>
            </a:solidFill>
            <a:prstDash val="sysDash"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5278902" y="4547190"/>
            <a:ext cx="49828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&gt;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4831523" y="4537594"/>
            <a:ext cx="57656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AC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  <a:sym typeface="Symbol"/>
            </a:endParaRPr>
          </a:p>
        </p:txBody>
      </p:sp>
      <p:sp>
        <p:nvSpPr>
          <p:cNvPr id="61" name="TextBox 60"/>
          <p:cNvSpPr txBox="1"/>
          <p:nvPr/>
        </p:nvSpPr>
        <p:spPr>
          <a:xfrm rot="1972498">
            <a:off x="6327071" y="2437525"/>
            <a:ext cx="16154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Greater side</a:t>
            </a:r>
            <a:endParaRPr lang="en-US" sz="14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4495800" y="4495293"/>
            <a:ext cx="52029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Symbol" panose="05050102010706020507" pitchFamily="18" charset="2"/>
                <a:sym typeface="Symbol"/>
              </a:rPr>
              <a:t>\</a:t>
            </a:r>
            <a:endParaRPr lang="en-US" sz="1600" b="1" dirty="0">
              <a:solidFill>
                <a:prstClr val="black"/>
              </a:solidFill>
              <a:latin typeface="Symbol" panose="05050102010706020507" pitchFamily="18" charset="2"/>
              <a:sym typeface="Symbol"/>
            </a:endParaRPr>
          </a:p>
        </p:txBody>
      </p:sp>
      <p:sp>
        <p:nvSpPr>
          <p:cNvPr id="63" name="Up Arrow 62"/>
          <p:cNvSpPr/>
          <p:nvPr/>
        </p:nvSpPr>
        <p:spPr>
          <a:xfrm rot="14850397" flipV="1">
            <a:off x="6402771" y="2526087"/>
            <a:ext cx="227683" cy="1191449"/>
          </a:xfrm>
          <a:prstGeom prst="upArrow">
            <a:avLst>
              <a:gd name="adj1" fmla="val 50000"/>
              <a:gd name="adj2" fmla="val 66206"/>
            </a:avLst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 rot="17102910">
            <a:off x="4791221" y="2609496"/>
            <a:ext cx="14806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Smaller side</a:t>
            </a:r>
            <a:endParaRPr lang="en-US" sz="14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5" name="Rounded Rectangular Callout 64"/>
          <p:cNvSpPr/>
          <p:nvPr/>
        </p:nvSpPr>
        <p:spPr>
          <a:xfrm>
            <a:off x="6841922" y="3701340"/>
            <a:ext cx="1302824" cy="247798"/>
          </a:xfrm>
          <a:prstGeom prst="wedgeRoundRectCallout">
            <a:avLst>
              <a:gd name="adj1" fmla="val 13528"/>
              <a:gd name="adj2" fmla="val -137381"/>
              <a:gd name="adj3" fmla="val 16667"/>
            </a:avLst>
          </a:prstGeom>
          <a:solidFill>
            <a:srgbClr val="0000FF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prstClr val="white"/>
                </a:solidFill>
                <a:latin typeface="Bookman Old Style" panose="02050604050505020204" pitchFamily="18" charset="0"/>
              </a:rPr>
              <a:t>Smaller angle</a:t>
            </a:r>
          </a:p>
        </p:txBody>
      </p:sp>
      <p:sp>
        <p:nvSpPr>
          <p:cNvPr id="66" name="Rounded Rectangular Callout 65"/>
          <p:cNvSpPr/>
          <p:nvPr/>
        </p:nvSpPr>
        <p:spPr>
          <a:xfrm>
            <a:off x="4221610" y="3443622"/>
            <a:ext cx="1208086" cy="277623"/>
          </a:xfrm>
          <a:prstGeom prst="wedgeRoundRectCallout">
            <a:avLst>
              <a:gd name="adj1" fmla="val 71572"/>
              <a:gd name="adj2" fmla="val -69247"/>
              <a:gd name="adj3" fmla="val 16667"/>
            </a:avLst>
          </a:prstGeom>
          <a:solidFill>
            <a:srgbClr val="0000FF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Greater angle</a:t>
            </a:r>
            <a:endParaRPr lang="en-US" sz="11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5507435" y="4540258"/>
            <a:ext cx="62841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AB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60" name="Up Arrow 59"/>
          <p:cNvSpPr/>
          <p:nvPr/>
        </p:nvSpPr>
        <p:spPr>
          <a:xfrm rot="6257633" flipV="1">
            <a:off x="6604661" y="2285176"/>
            <a:ext cx="203378" cy="1677644"/>
          </a:xfrm>
          <a:prstGeom prst="upArrow">
            <a:avLst>
              <a:gd name="adj1" fmla="val 50000"/>
              <a:gd name="adj2" fmla="val 66206"/>
            </a:avLst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5069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35" presetClass="emph" presetSubtype="0" repeatCount="4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6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35" presetClass="emph" presetSubtype="0" repeatCount="4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8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35" presetClass="emph" presetSubtype="0" repeatCount="3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5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35" presetClass="emph" presetSubtype="0" repeatCount="3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0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"/>
                            </p:stCondLst>
                            <p:childTnLst>
                              <p:par>
                                <p:cTn id="10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500"/>
                            </p:stCondLst>
                            <p:childTnLst>
                              <p:par>
                                <p:cTn id="12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000"/>
                            </p:stCondLst>
                            <p:childTnLst>
                              <p:par>
                                <p:cTn id="13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75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750"/>
                            </p:stCondLst>
                            <p:childTnLst>
                              <p:par>
                                <p:cTn id="1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750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1500"/>
                            </p:stCondLst>
                            <p:childTnLst>
                              <p:par>
                                <p:cTn id="1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750"/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2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7" dur="2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7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9" fill="hold">
                            <p:stCondLst>
                              <p:cond delay="500"/>
                            </p:stCondLst>
                            <p:childTnLst>
                              <p:par>
                                <p:cTn id="2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35" presetClass="emph" presetSubtype="0" repeatCount="4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2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1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6" presetID="35" presetClass="emph" presetSubtype="0" repeatCount="44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37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3" fill="hold">
                            <p:stCondLst>
                              <p:cond delay="500"/>
                            </p:stCondLst>
                            <p:childTnLst>
                              <p:par>
                                <p:cTn id="24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35" presetClass="emph" presetSubtype="0" repeatCount="4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50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5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0" presetID="35" presetClass="emph" presetSubtype="0" repeatCount="44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61" dur="4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7" fill="hold">
                            <p:stCondLst>
                              <p:cond delay="500"/>
                            </p:stCondLst>
                            <p:childTnLst>
                              <p:par>
                                <p:cTn id="26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5" dur="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0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5" dur="2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>
                      <p:stCondLst>
                        <p:cond delay="indefinite"/>
                      </p:stCondLst>
                      <p:childTnLst>
                        <p:par>
                          <p:cTn id="287" fill="hold">
                            <p:stCondLst>
                              <p:cond delay="0"/>
                            </p:stCondLst>
                            <p:childTnLst>
                              <p:par>
                                <p:cTn id="2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0" dur="2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1" fill="hold">
                            <p:stCondLst>
                              <p:cond delay="250"/>
                            </p:stCondLst>
                            <p:childTnLst>
                              <p:par>
                                <p:cTn id="29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/>
      <p:bldP spid="10" grpId="0"/>
      <p:bldP spid="11" grpId="0" animBg="1"/>
      <p:bldP spid="11" grpId="1" animBg="1"/>
      <p:bldP spid="12" grpId="0" animBg="1"/>
      <p:bldP spid="12" grpId="1" animBg="1"/>
      <p:bldP spid="22" grpId="0" animBg="1"/>
      <p:bldP spid="22" grpId="1" animBg="1"/>
      <p:bldP spid="22" grpId="2" animBg="1"/>
      <p:bldP spid="23" grpId="0" animBg="1"/>
      <p:bldP spid="23" grpId="1" animBg="1"/>
      <p:bldP spid="23" grpId="2" animBg="1"/>
      <p:bldP spid="24" grpId="0"/>
      <p:bldP spid="25" grpId="0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3" grpId="0" animBg="1"/>
      <p:bldP spid="33" grpId="1" animBg="1"/>
      <p:bldP spid="34" grpId="0" animBg="1"/>
      <p:bldP spid="34" grpId="1" animBg="1"/>
      <p:bldP spid="36" grpId="0" animBg="1"/>
      <p:bldP spid="37" grpId="0" animBg="1"/>
      <p:bldP spid="37" grpId="1" animBg="1"/>
      <p:bldP spid="50" grpId="0"/>
      <p:bldP spid="51" grpId="0"/>
      <p:bldP spid="52" grpId="0"/>
      <p:bldP spid="56" grpId="0" animBg="1"/>
      <p:bldP spid="56" grpId="1" animBg="1"/>
      <p:bldP spid="57" grpId="0" animBg="1"/>
      <p:bldP spid="57" grpId="1" animBg="1"/>
      <p:bldP spid="58" grpId="0"/>
      <p:bldP spid="59" grpId="0"/>
      <p:bldP spid="61" grpId="0"/>
      <p:bldP spid="62" grpId="0"/>
      <p:bldP spid="63" grpId="0" animBg="1"/>
      <p:bldP spid="63" grpId="1" animBg="1"/>
      <p:bldP spid="64" grpId="0"/>
      <p:bldP spid="65" grpId="0" animBg="1"/>
      <p:bldP spid="65" grpId="1" animBg="1"/>
      <p:bldP spid="66" grpId="0" animBg="1"/>
      <p:bldP spid="66" grpId="1" animBg="1"/>
      <p:bldP spid="67" grpId="0"/>
      <p:bldP spid="60" grpId="0" animBg="1"/>
      <p:bldP spid="60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33400" y="782687"/>
            <a:ext cx="8001000" cy="3770263"/>
          </a:xfrm>
          <a:prstGeom prst="rect">
            <a:avLst/>
          </a:prstGeom>
          <a:solidFill>
            <a:srgbClr val="00B050">
              <a:alpha val="8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prstClr val="black"/>
                </a:solidFill>
                <a:latin typeface="Bookman Old Style" pitchFamily="18" charset="0"/>
              </a:rPr>
              <a:t>MODULE  :  </a:t>
            </a:r>
            <a:r>
              <a:rPr lang="en-US" sz="23900" b="1" dirty="0" smtClean="0">
                <a:solidFill>
                  <a:prstClr val="black"/>
                </a:solidFill>
                <a:latin typeface="Bookman Old Style" pitchFamily="18" charset="0"/>
              </a:rPr>
              <a:t>29</a:t>
            </a:r>
            <a:endParaRPr lang="en-US" sz="40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300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Rounded Rectangle 248"/>
          <p:cNvSpPr/>
          <p:nvPr/>
        </p:nvSpPr>
        <p:spPr>
          <a:xfrm>
            <a:off x="5272563" y="315785"/>
            <a:ext cx="3614184" cy="2066400"/>
          </a:xfrm>
          <a:prstGeom prst="roundRect">
            <a:avLst>
              <a:gd name="adj" fmla="val 7961"/>
            </a:avLst>
          </a:prstGeom>
          <a:solidFill>
            <a:srgbClr val="7030A0">
              <a:alpha val="10000"/>
            </a:srgbClr>
          </a:solidFill>
          <a:ln w="3175"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Isosceles Triangle 1"/>
          <p:cNvSpPr/>
          <p:nvPr/>
        </p:nvSpPr>
        <p:spPr>
          <a:xfrm rot="16200000">
            <a:off x="6781603" y="983993"/>
            <a:ext cx="1510585" cy="785655"/>
          </a:xfrm>
          <a:custGeom>
            <a:avLst/>
            <a:gdLst>
              <a:gd name="connsiteX0" fmla="*/ 0 w 1447800"/>
              <a:gd name="connsiteY0" fmla="*/ 680151 h 680151"/>
              <a:gd name="connsiteX1" fmla="*/ 723900 w 1447800"/>
              <a:gd name="connsiteY1" fmla="*/ 0 h 680151"/>
              <a:gd name="connsiteX2" fmla="*/ 1447800 w 1447800"/>
              <a:gd name="connsiteY2" fmla="*/ 680151 h 680151"/>
              <a:gd name="connsiteX3" fmla="*/ 0 w 1447800"/>
              <a:gd name="connsiteY3" fmla="*/ 680151 h 680151"/>
              <a:gd name="connsiteX0" fmla="*/ 0 w 1583988"/>
              <a:gd name="connsiteY0" fmla="*/ 631512 h 680151"/>
              <a:gd name="connsiteX1" fmla="*/ 860088 w 1583988"/>
              <a:gd name="connsiteY1" fmla="*/ 0 h 680151"/>
              <a:gd name="connsiteX2" fmla="*/ 1583988 w 1583988"/>
              <a:gd name="connsiteY2" fmla="*/ 680151 h 680151"/>
              <a:gd name="connsiteX3" fmla="*/ 0 w 1583988"/>
              <a:gd name="connsiteY3" fmla="*/ 631512 h 680151"/>
              <a:gd name="connsiteX0" fmla="*/ 0 w 1496442"/>
              <a:gd name="connsiteY0" fmla="*/ 631512 h 738519"/>
              <a:gd name="connsiteX1" fmla="*/ 860088 w 1496442"/>
              <a:gd name="connsiteY1" fmla="*/ 0 h 738519"/>
              <a:gd name="connsiteX2" fmla="*/ 1496442 w 1496442"/>
              <a:gd name="connsiteY2" fmla="*/ 738519 h 738519"/>
              <a:gd name="connsiteX3" fmla="*/ 0 w 1496442"/>
              <a:gd name="connsiteY3" fmla="*/ 631512 h 738519"/>
              <a:gd name="connsiteX0" fmla="*/ 0 w 1510585"/>
              <a:gd name="connsiteY0" fmla="*/ 631512 h 785655"/>
              <a:gd name="connsiteX1" fmla="*/ 860088 w 1510585"/>
              <a:gd name="connsiteY1" fmla="*/ 0 h 785655"/>
              <a:gd name="connsiteX2" fmla="*/ 1510585 w 1510585"/>
              <a:gd name="connsiteY2" fmla="*/ 785655 h 785655"/>
              <a:gd name="connsiteX3" fmla="*/ 0 w 1510585"/>
              <a:gd name="connsiteY3" fmla="*/ 631512 h 785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0585" h="785655">
                <a:moveTo>
                  <a:pt x="0" y="631512"/>
                </a:moveTo>
                <a:lnTo>
                  <a:pt x="860088" y="0"/>
                </a:lnTo>
                <a:lnTo>
                  <a:pt x="1510585" y="785655"/>
                </a:lnTo>
                <a:lnTo>
                  <a:pt x="0" y="631512"/>
                </a:lnTo>
                <a:close/>
              </a:path>
            </a:pathLst>
          </a:custGeom>
          <a:solidFill>
            <a:srgbClr val="FFFF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grpSp>
        <p:nvGrpSpPr>
          <p:cNvPr id="63" name="Group 62"/>
          <p:cNvGrpSpPr/>
          <p:nvPr/>
        </p:nvGrpSpPr>
        <p:grpSpPr>
          <a:xfrm>
            <a:off x="283028" y="2038350"/>
            <a:ext cx="4899941" cy="2789040"/>
            <a:chOff x="283028" y="2007750"/>
            <a:chExt cx="4899941" cy="2789040"/>
          </a:xfrm>
        </p:grpSpPr>
        <p:sp>
          <p:nvSpPr>
            <p:cNvPr id="64" name="Rounded Rectangle 63"/>
            <p:cNvSpPr/>
            <p:nvPr/>
          </p:nvSpPr>
          <p:spPr>
            <a:xfrm>
              <a:off x="283028" y="2007750"/>
              <a:ext cx="4878168" cy="2789040"/>
            </a:xfrm>
            <a:prstGeom prst="roundRect">
              <a:avLst>
                <a:gd name="adj" fmla="val 3568"/>
              </a:avLst>
            </a:prstGeom>
            <a:solidFill>
              <a:srgbClr val="66FFCC">
                <a:alpha val="10000"/>
              </a:srgbClr>
            </a:solidFill>
            <a:ln w="3175"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65" name="Group 64"/>
            <p:cNvGrpSpPr/>
            <p:nvPr/>
          </p:nvGrpSpPr>
          <p:grpSpPr>
            <a:xfrm>
              <a:off x="311701" y="2546350"/>
              <a:ext cx="4871268" cy="2057400"/>
              <a:chOff x="311701" y="2724150"/>
              <a:chExt cx="4871268" cy="2057400"/>
            </a:xfrm>
          </p:grpSpPr>
          <p:cxnSp>
            <p:nvCxnSpPr>
              <p:cNvPr id="66" name="Straight Connector 65"/>
              <p:cNvCxnSpPr/>
              <p:nvPr/>
            </p:nvCxnSpPr>
            <p:spPr>
              <a:xfrm>
                <a:off x="311701" y="2724150"/>
                <a:ext cx="4871268" cy="0"/>
              </a:xfrm>
              <a:prstGeom prst="line">
                <a:avLst/>
              </a:prstGeom>
              <a:ln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>
                <a:off x="311701" y="2952750"/>
                <a:ext cx="4871268" cy="0"/>
              </a:xfrm>
              <a:prstGeom prst="line">
                <a:avLst/>
              </a:prstGeom>
              <a:ln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>
                <a:off x="311701" y="3181350"/>
                <a:ext cx="4871268" cy="0"/>
              </a:xfrm>
              <a:prstGeom prst="line">
                <a:avLst/>
              </a:prstGeom>
              <a:ln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>
                <a:off x="311701" y="3409950"/>
                <a:ext cx="4871268" cy="0"/>
              </a:xfrm>
              <a:prstGeom prst="line">
                <a:avLst/>
              </a:prstGeom>
              <a:ln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311701" y="3638550"/>
                <a:ext cx="4871268" cy="0"/>
              </a:xfrm>
              <a:prstGeom prst="line">
                <a:avLst/>
              </a:prstGeom>
              <a:ln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311701" y="3867150"/>
                <a:ext cx="4871268" cy="0"/>
              </a:xfrm>
              <a:prstGeom prst="line">
                <a:avLst/>
              </a:prstGeom>
              <a:ln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>
                <a:off x="311701" y="4095750"/>
                <a:ext cx="4871268" cy="0"/>
              </a:xfrm>
              <a:prstGeom prst="line">
                <a:avLst/>
              </a:prstGeom>
              <a:ln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/>
            </p:nvCxnSpPr>
            <p:spPr>
              <a:xfrm>
                <a:off x="311701" y="4324350"/>
                <a:ext cx="4871268" cy="0"/>
              </a:xfrm>
              <a:prstGeom prst="line">
                <a:avLst/>
              </a:prstGeom>
              <a:ln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/>
            </p:nvCxnSpPr>
            <p:spPr>
              <a:xfrm>
                <a:off x="311701" y="4552950"/>
                <a:ext cx="4871268" cy="0"/>
              </a:xfrm>
              <a:prstGeom prst="line">
                <a:avLst/>
              </a:prstGeom>
              <a:ln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/>
            </p:nvCxnSpPr>
            <p:spPr>
              <a:xfrm>
                <a:off x="311701" y="4781550"/>
                <a:ext cx="4871268" cy="0"/>
              </a:xfrm>
              <a:prstGeom prst="line">
                <a:avLst/>
              </a:prstGeom>
              <a:ln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7" name="Rounded Rectangle 96"/>
          <p:cNvSpPr/>
          <p:nvPr/>
        </p:nvSpPr>
        <p:spPr>
          <a:xfrm>
            <a:off x="305549" y="314428"/>
            <a:ext cx="4864899" cy="1651575"/>
          </a:xfrm>
          <a:prstGeom prst="roundRect">
            <a:avLst>
              <a:gd name="adj" fmla="val 5303"/>
            </a:avLst>
          </a:prstGeom>
          <a:solidFill>
            <a:srgbClr val="FFC000">
              <a:alpha val="10000"/>
            </a:srgbClr>
          </a:solidFill>
          <a:ln w="3175"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1" name="Rounded Rectangle 100"/>
          <p:cNvSpPr/>
          <p:nvPr/>
        </p:nvSpPr>
        <p:spPr>
          <a:xfrm>
            <a:off x="306652" y="312652"/>
            <a:ext cx="4871533" cy="320040"/>
          </a:xfrm>
          <a:prstGeom prst="roundRect">
            <a:avLst>
              <a:gd name="adj" fmla="val 25034"/>
            </a:avLst>
          </a:prstGeom>
          <a:solidFill>
            <a:srgbClr val="FF0000">
              <a:alpha val="10000"/>
            </a:srgbClr>
          </a:solidFill>
          <a:ln w="3175"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2" name="Rounded Rectangle 101"/>
          <p:cNvSpPr/>
          <p:nvPr/>
        </p:nvSpPr>
        <p:spPr>
          <a:xfrm>
            <a:off x="289930" y="2034471"/>
            <a:ext cx="4871266" cy="320040"/>
          </a:xfrm>
          <a:prstGeom prst="roundRect">
            <a:avLst>
              <a:gd name="adj" fmla="val 26588"/>
            </a:avLst>
          </a:prstGeom>
          <a:solidFill>
            <a:srgbClr val="FF0000">
              <a:alpha val="10000"/>
            </a:srgbClr>
          </a:solidFill>
          <a:ln w="3175"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1872129" y="2033046"/>
            <a:ext cx="17068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600" b="1" kern="0" dirty="0" smtClean="0">
                <a:solidFill>
                  <a:prstClr val="black"/>
                </a:solidFill>
                <a:effectLst>
                  <a:glow rad="139700">
                    <a:srgbClr val="9BBB59">
                      <a:satMod val="175000"/>
                      <a:alpha val="40000"/>
                    </a:srgbClr>
                  </a:glow>
                </a:effectLst>
                <a:latin typeface="Bookman Old Style" pitchFamily="18" charset="0"/>
                <a:cs typeface="Agent Orange" pitchFamily="2" charset="0"/>
              </a:rPr>
              <a:t>Proof :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457200" y="327868"/>
            <a:ext cx="45797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400" b="1" kern="0" dirty="0" smtClean="0">
                <a:solidFill>
                  <a:prstClr val="black"/>
                </a:solidFill>
                <a:latin typeface="Bookman Old Style" pitchFamily="18" charset="0"/>
                <a:cs typeface="Agent Orange" pitchFamily="2" charset="0"/>
              </a:rPr>
              <a:t>THEOREM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254478" y="1013246"/>
            <a:ext cx="84350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Given :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1088925" y="1013246"/>
            <a:ext cx="21515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Symbol" panose="05050102010706020507" pitchFamily="18" charset="2"/>
              </a:rPr>
              <a:t>D</a:t>
            </a:r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ABC is any triangle.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254478" y="1239470"/>
            <a:ext cx="10631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To prove: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572964" y="2348813"/>
            <a:ext cx="119332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 In </a:t>
            </a:r>
            <a:r>
              <a:rPr lang="en-US" sz="1400" b="1" dirty="0" smtClean="0">
                <a:solidFill>
                  <a:prstClr val="black"/>
                </a:solidFill>
                <a:latin typeface="Symbol" panose="05050102010706020507" pitchFamily="18" charset="2"/>
              </a:rPr>
              <a:t>D</a:t>
            </a:r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ACD,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37226" y="1662999"/>
            <a:ext cx="119776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Construction:</a:t>
            </a:r>
            <a:endParaRPr lang="en-US" sz="1100" dirty="0">
              <a:solidFill>
                <a:srgbClr val="FF0000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1246700" y="1674741"/>
            <a:ext cx="430438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Take a point D on ray BA such that AD = AC. Draw </a:t>
            </a:r>
            <a:r>
              <a:rPr lang="en-US" sz="1050" b="1" dirty="0" err="1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seg</a:t>
            </a:r>
            <a:r>
              <a:rPr lang="en-US" sz="105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 DC.</a:t>
            </a:r>
            <a:endParaRPr lang="en-US" sz="1050" dirty="0">
              <a:solidFill>
                <a:prstClr val="black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1600200" y="2355850"/>
            <a:ext cx="47465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AC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979766" y="2364476"/>
            <a:ext cx="31342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2195844" y="2355850"/>
            <a:ext cx="46253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AD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2743200" y="2355850"/>
            <a:ext cx="1329210" cy="276999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[</a:t>
            </a:r>
            <a:r>
              <a:rPr lang="en-US" sz="1200" b="1" i="1" dirty="0" smtClean="0">
                <a:solidFill>
                  <a:srgbClr val="FF0000"/>
                </a:solidFill>
                <a:latin typeface="Bookman Old Style" pitchFamily="18" charset="0"/>
              </a:rPr>
              <a:t>Construction</a:t>
            </a:r>
            <a:r>
              <a:rPr lang="en-US" sz="1200" b="1" dirty="0" smtClean="0">
                <a:solidFill>
                  <a:srgbClr val="FF0000"/>
                </a:solidFill>
              </a:rPr>
              <a:t>]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862644" y="2608605"/>
            <a:ext cx="6589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ACD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1570533" y="2608605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=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1755083" y="2608605"/>
            <a:ext cx="7248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ADC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95843" y="2608605"/>
            <a:ext cx="28112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Symbol" panose="05050102010706020507" pitchFamily="18" charset="2"/>
                <a:sym typeface="Symbol"/>
              </a:rPr>
              <a:t>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2743200" y="2608152"/>
            <a:ext cx="2424062" cy="276999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[</a:t>
            </a:r>
            <a:r>
              <a:rPr lang="en-US" sz="1200" b="1" i="1" dirty="0" smtClean="0">
                <a:solidFill>
                  <a:srgbClr val="FF0000"/>
                </a:solidFill>
                <a:latin typeface="Bookman Old Style" pitchFamily="18" charset="0"/>
              </a:rPr>
              <a:t>Isosceles triangle theorem</a:t>
            </a:r>
            <a:r>
              <a:rPr lang="en-US" sz="1200" b="1" dirty="0" smtClean="0">
                <a:solidFill>
                  <a:srgbClr val="FF0000"/>
                </a:solidFill>
              </a:rPr>
              <a:t>]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862644" y="2814293"/>
            <a:ext cx="6589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ACD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1570533" y="2814293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+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1755083" y="2814293"/>
            <a:ext cx="7152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ACB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395843" y="2814293"/>
            <a:ext cx="28112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Symbol" panose="05050102010706020507" pitchFamily="18" charset="2"/>
                <a:sym typeface="Symbol"/>
              </a:rPr>
              <a:t>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2411919" y="2822919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&gt;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2583478" y="2822919"/>
            <a:ext cx="7248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ADC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862644" y="3037230"/>
            <a:ext cx="6589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BCD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1570533" y="3037230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&gt;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1755083" y="3037230"/>
            <a:ext cx="7248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ADC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395843" y="3037230"/>
            <a:ext cx="28112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Symbol" panose="05050102010706020507" pitchFamily="18" charset="2"/>
                <a:sym typeface="Symbol"/>
              </a:rPr>
              <a:t>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1070030" y="3753510"/>
            <a:ext cx="4539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BD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395843" y="3753510"/>
            <a:ext cx="28112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Symbol" panose="05050102010706020507" pitchFamily="18" charset="2"/>
                <a:sym typeface="Symbol"/>
              </a:rPr>
              <a:t>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1570533" y="3753510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&gt;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1838442" y="3753510"/>
            <a:ext cx="4475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BC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2561228" y="3737437"/>
            <a:ext cx="2696572" cy="461665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[</a:t>
            </a:r>
            <a:r>
              <a:rPr lang="en-US" sz="1200" b="1" i="1" dirty="0" smtClean="0">
                <a:solidFill>
                  <a:srgbClr val="FF0000"/>
                </a:solidFill>
                <a:latin typeface="Bookman Old Style" pitchFamily="18" charset="0"/>
              </a:rPr>
              <a:t>In a triangle, side opposite to </a:t>
            </a:r>
          </a:p>
          <a:p>
            <a:r>
              <a:rPr lang="en-US" sz="1200" b="1" i="1" dirty="0" smtClean="0">
                <a:solidFill>
                  <a:srgbClr val="FF0000"/>
                </a:solidFill>
                <a:latin typeface="Bookman Old Style" pitchFamily="18" charset="0"/>
              </a:rPr>
              <a:t>greater angle is greater</a:t>
            </a:r>
            <a:r>
              <a:rPr lang="en-US" sz="1200" b="1" dirty="0" smtClean="0">
                <a:solidFill>
                  <a:srgbClr val="FF0000"/>
                </a:solidFill>
              </a:rPr>
              <a:t>]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1077272" y="4202999"/>
            <a:ext cx="4443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BA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1570533" y="4202999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+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1860603" y="4202999"/>
            <a:ext cx="4539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AD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448574" y="4202999"/>
            <a:ext cx="28112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Symbol" panose="05050102010706020507" pitchFamily="18" charset="2"/>
                <a:sym typeface="Symbol"/>
              </a:rPr>
              <a:t>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2242090" y="4205976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&gt;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2499798" y="4197350"/>
            <a:ext cx="4475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BC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2844834" y="4233777"/>
            <a:ext cx="1574470" cy="276999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[ </a:t>
            </a:r>
            <a:r>
              <a:rPr lang="en-US" sz="1200" b="1" dirty="0" smtClean="0">
                <a:solidFill>
                  <a:srgbClr val="FF0000"/>
                </a:solidFill>
                <a:latin typeface="MT Extra" pitchFamily="18" charset="2"/>
              </a:rPr>
              <a:t>Q </a:t>
            </a:r>
            <a:r>
              <a:rPr lang="en-US" sz="1200" b="1" i="1" dirty="0" smtClean="0">
                <a:solidFill>
                  <a:srgbClr val="FF0000"/>
                </a:solidFill>
                <a:latin typeface="Bookman Old Style" pitchFamily="18" charset="0"/>
              </a:rPr>
              <a:t>BD = BA + AD</a:t>
            </a:r>
            <a:r>
              <a:rPr lang="en-US" sz="1200" b="1" dirty="0" smtClean="0">
                <a:solidFill>
                  <a:srgbClr val="FF0000"/>
                </a:solidFill>
              </a:rPr>
              <a:t>]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1077272" y="4431599"/>
            <a:ext cx="4443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BA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1570533" y="4431599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+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1860603" y="4431599"/>
            <a:ext cx="4539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AC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2242090" y="4434576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&gt;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2499798" y="4425950"/>
            <a:ext cx="4475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BC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2844834" y="4462377"/>
            <a:ext cx="1144865" cy="276999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[ </a:t>
            </a:r>
            <a:r>
              <a:rPr lang="en-US" sz="1200" b="1" dirty="0" smtClean="0">
                <a:solidFill>
                  <a:srgbClr val="FF0000"/>
                </a:solidFill>
                <a:latin typeface="MT Extra" pitchFamily="18" charset="2"/>
              </a:rPr>
              <a:t>Q </a:t>
            </a:r>
            <a:r>
              <a:rPr lang="en-US" sz="1200" b="1" i="1" dirty="0" smtClean="0">
                <a:solidFill>
                  <a:srgbClr val="FF0000"/>
                </a:solidFill>
                <a:latin typeface="Bookman Old Style" pitchFamily="18" charset="0"/>
              </a:rPr>
              <a:t>AD = AC</a:t>
            </a:r>
            <a:r>
              <a:rPr lang="en-US" sz="1200" b="1" dirty="0" smtClean="0">
                <a:solidFill>
                  <a:srgbClr val="FF0000"/>
                </a:solidFill>
              </a:rPr>
              <a:t>]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6" name="Isosceles Triangle 5"/>
          <p:cNvSpPr/>
          <p:nvPr/>
        </p:nvSpPr>
        <p:spPr>
          <a:xfrm>
            <a:off x="6044013" y="1261567"/>
            <a:ext cx="1717505" cy="856699"/>
          </a:xfrm>
          <a:prstGeom prst="triangle">
            <a:avLst>
              <a:gd name="adj" fmla="val 6203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5798161" y="1986594"/>
            <a:ext cx="29527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B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6890839" y="1075551"/>
            <a:ext cx="30489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A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7705073" y="1964086"/>
            <a:ext cx="29848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C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139" name="Rectangle 138"/>
          <p:cNvSpPr/>
          <p:nvPr/>
        </p:nvSpPr>
        <p:spPr>
          <a:xfrm>
            <a:off x="7620000" y="465951"/>
            <a:ext cx="30489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D</a:t>
            </a:r>
            <a:endParaRPr lang="en-US" sz="1200" dirty="0">
              <a:solidFill>
                <a:prstClr val="black"/>
              </a:solidFill>
            </a:endParaRPr>
          </a:p>
        </p:txBody>
      </p:sp>
      <p:cxnSp>
        <p:nvCxnSpPr>
          <p:cNvPr id="133" name="Straight Connector 132"/>
          <p:cNvCxnSpPr/>
          <p:nvPr/>
        </p:nvCxnSpPr>
        <p:spPr>
          <a:xfrm flipV="1">
            <a:off x="7761518" y="611817"/>
            <a:ext cx="178799" cy="1506449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7489428" y="873994"/>
            <a:ext cx="23487" cy="145670"/>
            <a:chOff x="7489428" y="873994"/>
            <a:chExt cx="23487" cy="145670"/>
          </a:xfrm>
        </p:grpSpPr>
        <p:cxnSp>
          <p:nvCxnSpPr>
            <p:cNvPr id="15" name="Straight Connector 14"/>
            <p:cNvCxnSpPr/>
            <p:nvPr/>
          </p:nvCxnSpPr>
          <p:spPr>
            <a:xfrm rot="2760000">
              <a:off x="7450836" y="935478"/>
              <a:ext cx="123564" cy="59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/>
          </p:nvCxnSpPr>
          <p:spPr>
            <a:xfrm rot="2760000">
              <a:off x="7427944" y="957584"/>
              <a:ext cx="123564" cy="59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7305514" y="1598164"/>
            <a:ext cx="143592" cy="25327"/>
            <a:chOff x="7305514" y="1598164"/>
            <a:chExt cx="143592" cy="25327"/>
          </a:xfrm>
        </p:grpSpPr>
        <p:cxnSp>
          <p:nvCxnSpPr>
            <p:cNvPr id="142" name="Straight Connector 141"/>
            <p:cNvCxnSpPr/>
            <p:nvPr/>
          </p:nvCxnSpPr>
          <p:spPr>
            <a:xfrm rot="19260000">
              <a:off x="7305514" y="1598164"/>
              <a:ext cx="123564" cy="59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 rot="19260000">
              <a:off x="7325542" y="1622896"/>
              <a:ext cx="123564" cy="59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2" name="Arc 121"/>
          <p:cNvSpPr/>
          <p:nvPr/>
        </p:nvSpPr>
        <p:spPr>
          <a:xfrm rot="17794205">
            <a:off x="7506031" y="1849762"/>
            <a:ext cx="513877" cy="513877"/>
          </a:xfrm>
          <a:prstGeom prst="arc">
            <a:avLst>
              <a:gd name="adj1" fmla="val 17734018"/>
              <a:gd name="adj2" fmla="val 20413978"/>
            </a:avLst>
          </a:prstGeom>
          <a:solidFill>
            <a:srgbClr val="0000FF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black"/>
              </a:solidFill>
            </a:endParaRPr>
          </a:p>
        </p:txBody>
      </p:sp>
      <p:sp>
        <p:nvSpPr>
          <p:cNvPr id="130" name="Rounded Rectangle 129"/>
          <p:cNvSpPr/>
          <p:nvPr>
            <p:custDataLst>
              <p:tags r:id="rId1"/>
            </p:custDataLst>
          </p:nvPr>
        </p:nvSpPr>
        <p:spPr>
          <a:xfrm>
            <a:off x="3022207" y="523022"/>
            <a:ext cx="1138367" cy="484023"/>
          </a:xfrm>
          <a:prstGeom prst="roundRect">
            <a:avLst/>
          </a:prstGeom>
          <a:solidFill>
            <a:srgbClr val="FF66FF">
              <a:alpha val="67843"/>
            </a:srgbClr>
          </a:solidFill>
          <a:ln w="12700">
            <a:noFill/>
            <a:prstDash val="sysDash"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endParaRPr lang="en-US" sz="1600" dirty="0">
              <a:solidFill>
                <a:srgbClr val="FFFF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61" name="Rounded Rectangle 160"/>
          <p:cNvSpPr/>
          <p:nvPr>
            <p:custDataLst>
              <p:tags r:id="rId2"/>
            </p:custDataLst>
          </p:nvPr>
        </p:nvSpPr>
        <p:spPr>
          <a:xfrm>
            <a:off x="393395" y="529223"/>
            <a:ext cx="3767179" cy="484023"/>
          </a:xfrm>
          <a:prstGeom prst="roundRect">
            <a:avLst/>
          </a:prstGeom>
          <a:solidFill>
            <a:srgbClr val="FF66FF">
              <a:alpha val="67843"/>
            </a:srgbClr>
          </a:solidFill>
          <a:ln w="12700">
            <a:noFill/>
            <a:prstDash val="sysDash"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endParaRPr lang="en-US" sz="1600" dirty="0">
              <a:solidFill>
                <a:srgbClr val="FFFF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63" name="Rounded Rectangle 162"/>
          <p:cNvSpPr/>
          <p:nvPr>
            <p:custDataLst>
              <p:tags r:id="rId3"/>
            </p:custDataLst>
          </p:nvPr>
        </p:nvSpPr>
        <p:spPr>
          <a:xfrm>
            <a:off x="372747" y="775543"/>
            <a:ext cx="3073512" cy="484023"/>
          </a:xfrm>
          <a:prstGeom prst="roundRect">
            <a:avLst/>
          </a:prstGeom>
          <a:solidFill>
            <a:srgbClr val="FF66FF">
              <a:alpha val="67843"/>
            </a:srgbClr>
          </a:solidFill>
          <a:ln w="12700">
            <a:noFill/>
            <a:prstDash val="sysDash"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endParaRPr lang="en-US" sz="1600" dirty="0">
              <a:solidFill>
                <a:srgbClr val="FFFF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431322" y="611412"/>
            <a:ext cx="460561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The sum of any two sides of a triangle </a:t>
            </a:r>
          </a:p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is greater than the third side.</a:t>
            </a:r>
            <a:endParaRPr lang="en-US" sz="14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pic>
        <p:nvPicPr>
          <p:cNvPr id="131" name="Picture 130" descr="Image result"/>
          <p:cNvPicPr>
            <a:picLocks noChangeAspect="1" noChangeArrowheads="1"/>
          </p:cNvPicPr>
          <p:nvPr/>
        </p:nvPicPr>
        <p:blipFill rotWithShape="1"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346" r="65487" b="14308"/>
          <a:stretch/>
        </p:blipFill>
        <p:spPr bwMode="auto">
          <a:xfrm>
            <a:off x="3116191" y="620133"/>
            <a:ext cx="372692" cy="32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2" name="Picture 161" descr="Image result"/>
          <p:cNvPicPr>
            <a:picLocks noChangeAspect="1" noChangeArrowheads="1"/>
          </p:cNvPicPr>
          <p:nvPr/>
        </p:nvPicPr>
        <p:blipFill rotWithShape="1"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346" r="65487" b="14308"/>
          <a:stretch/>
        </p:blipFill>
        <p:spPr bwMode="auto">
          <a:xfrm>
            <a:off x="499454" y="611703"/>
            <a:ext cx="372692" cy="32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4" name="Picture 163" descr="Image result"/>
          <p:cNvPicPr>
            <a:picLocks noChangeAspect="1" noChangeArrowheads="1"/>
          </p:cNvPicPr>
          <p:nvPr/>
        </p:nvPicPr>
        <p:blipFill rotWithShape="1"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346" r="65487" b="14308"/>
          <a:stretch/>
        </p:blipFill>
        <p:spPr bwMode="auto">
          <a:xfrm>
            <a:off x="489882" y="839454"/>
            <a:ext cx="372692" cy="32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5" name="Rectangle 164"/>
          <p:cNvSpPr/>
          <p:nvPr/>
        </p:nvSpPr>
        <p:spPr>
          <a:xfrm>
            <a:off x="2662518" y="1239470"/>
            <a:ext cx="5943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AB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  <a:sym typeface="Symbol"/>
            </a:endParaRPr>
          </a:p>
        </p:txBody>
      </p:sp>
      <p:sp>
        <p:nvSpPr>
          <p:cNvPr id="166" name="Rectangle 165"/>
          <p:cNvSpPr/>
          <p:nvPr/>
        </p:nvSpPr>
        <p:spPr>
          <a:xfrm>
            <a:off x="3530025" y="1239470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&gt;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169" name="Rectangle 168"/>
          <p:cNvSpPr/>
          <p:nvPr/>
        </p:nvSpPr>
        <p:spPr>
          <a:xfrm>
            <a:off x="3007036" y="1239470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+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  <a:sym typeface="Symbol"/>
            </a:endParaRPr>
          </a:p>
        </p:txBody>
      </p:sp>
      <p:sp>
        <p:nvSpPr>
          <p:cNvPr id="170" name="Rectangle 169"/>
          <p:cNvSpPr/>
          <p:nvPr/>
        </p:nvSpPr>
        <p:spPr>
          <a:xfrm>
            <a:off x="3185396" y="1239470"/>
            <a:ext cx="4475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BC</a:t>
            </a:r>
          </a:p>
        </p:txBody>
      </p:sp>
      <p:cxnSp>
        <p:nvCxnSpPr>
          <p:cNvPr id="171" name="Straight Connector 170"/>
          <p:cNvCxnSpPr/>
          <p:nvPr/>
        </p:nvCxnSpPr>
        <p:spPr>
          <a:xfrm flipH="1">
            <a:off x="6047131" y="1263805"/>
            <a:ext cx="1063630" cy="864912"/>
          </a:xfrm>
          <a:prstGeom prst="line">
            <a:avLst/>
          </a:prstGeom>
          <a:ln w="28575">
            <a:solidFill>
              <a:srgbClr val="0000FF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/>
        </p:nvCxnSpPr>
        <p:spPr>
          <a:xfrm rot="16200000" flipH="1">
            <a:off x="6901345" y="1258955"/>
            <a:ext cx="0" cy="1720346"/>
          </a:xfrm>
          <a:prstGeom prst="line">
            <a:avLst/>
          </a:prstGeom>
          <a:ln w="28575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Rectangle 172"/>
          <p:cNvSpPr/>
          <p:nvPr/>
        </p:nvSpPr>
        <p:spPr>
          <a:xfrm>
            <a:off x="3723831" y="1239470"/>
            <a:ext cx="4475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AC</a:t>
            </a:r>
            <a:endParaRPr lang="en-US" sz="1400" b="1" dirty="0">
              <a:solidFill>
                <a:prstClr val="black"/>
              </a:solidFill>
            </a:endParaRPr>
          </a:p>
        </p:txBody>
      </p:sp>
      <p:cxnSp>
        <p:nvCxnSpPr>
          <p:cNvPr id="174" name="Straight Connector 173"/>
          <p:cNvCxnSpPr/>
          <p:nvPr/>
        </p:nvCxnSpPr>
        <p:spPr>
          <a:xfrm>
            <a:off x="7105557" y="1257858"/>
            <a:ext cx="664881" cy="860170"/>
          </a:xfrm>
          <a:prstGeom prst="line">
            <a:avLst/>
          </a:prstGeom>
          <a:ln w="28575">
            <a:solidFill>
              <a:srgbClr val="7030A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Rectangle 174"/>
          <p:cNvSpPr/>
          <p:nvPr/>
        </p:nvSpPr>
        <p:spPr>
          <a:xfrm>
            <a:off x="1189721" y="1239470"/>
            <a:ext cx="5943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AB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  <a:sym typeface="Symbol"/>
            </a:endParaRPr>
          </a:p>
        </p:txBody>
      </p:sp>
      <p:sp>
        <p:nvSpPr>
          <p:cNvPr id="176" name="Rectangle 175"/>
          <p:cNvSpPr/>
          <p:nvPr/>
        </p:nvSpPr>
        <p:spPr>
          <a:xfrm>
            <a:off x="2067276" y="1239470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&gt;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177" name="Rectangle 176"/>
          <p:cNvSpPr/>
          <p:nvPr/>
        </p:nvSpPr>
        <p:spPr>
          <a:xfrm>
            <a:off x="1544287" y="1239470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+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  <a:sym typeface="Symbol"/>
            </a:endParaRPr>
          </a:p>
        </p:txBody>
      </p:sp>
      <p:sp>
        <p:nvSpPr>
          <p:cNvPr id="178" name="Rectangle 177"/>
          <p:cNvSpPr/>
          <p:nvPr/>
        </p:nvSpPr>
        <p:spPr>
          <a:xfrm>
            <a:off x="1732695" y="1239470"/>
            <a:ext cx="4475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AC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  <a:sym typeface="Symbol"/>
            </a:endParaRPr>
          </a:p>
        </p:txBody>
      </p:sp>
      <p:sp>
        <p:nvSpPr>
          <p:cNvPr id="179" name="Rectangle 178"/>
          <p:cNvSpPr/>
          <p:nvPr/>
        </p:nvSpPr>
        <p:spPr>
          <a:xfrm>
            <a:off x="2251034" y="1239470"/>
            <a:ext cx="50847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BC,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180" name="Rectangle 179"/>
          <p:cNvSpPr/>
          <p:nvPr/>
        </p:nvSpPr>
        <p:spPr>
          <a:xfrm>
            <a:off x="1184252" y="1464668"/>
            <a:ext cx="5943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BC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  <a:sym typeface="Symbol"/>
            </a:endParaRPr>
          </a:p>
        </p:txBody>
      </p:sp>
      <p:sp>
        <p:nvSpPr>
          <p:cNvPr id="181" name="Rectangle 180"/>
          <p:cNvSpPr/>
          <p:nvPr/>
        </p:nvSpPr>
        <p:spPr>
          <a:xfrm>
            <a:off x="2091951" y="1464668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&gt;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182" name="Rectangle 181"/>
          <p:cNvSpPr/>
          <p:nvPr/>
        </p:nvSpPr>
        <p:spPr>
          <a:xfrm>
            <a:off x="1548866" y="1464668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+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  <a:sym typeface="Symbol"/>
            </a:endParaRPr>
          </a:p>
        </p:txBody>
      </p:sp>
      <p:sp>
        <p:nvSpPr>
          <p:cNvPr id="183" name="Rectangle 182"/>
          <p:cNvSpPr/>
          <p:nvPr/>
        </p:nvSpPr>
        <p:spPr>
          <a:xfrm>
            <a:off x="1757370" y="1464668"/>
            <a:ext cx="4475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AC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  <a:sym typeface="Symbol"/>
            </a:endParaRPr>
          </a:p>
        </p:txBody>
      </p:sp>
      <p:sp>
        <p:nvSpPr>
          <p:cNvPr id="184" name="Rectangle 183"/>
          <p:cNvSpPr/>
          <p:nvPr/>
        </p:nvSpPr>
        <p:spPr>
          <a:xfrm>
            <a:off x="2255613" y="1464668"/>
            <a:ext cx="4443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AB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185" name="Rounded Rectangular Callout 184"/>
          <p:cNvSpPr/>
          <p:nvPr/>
        </p:nvSpPr>
        <p:spPr>
          <a:xfrm>
            <a:off x="7545909" y="1273043"/>
            <a:ext cx="1024366" cy="277623"/>
          </a:xfrm>
          <a:prstGeom prst="wedgeRoundRectCallout">
            <a:avLst>
              <a:gd name="adj1" fmla="val -41857"/>
              <a:gd name="adj2" fmla="val 118309"/>
              <a:gd name="adj3" fmla="val 16667"/>
            </a:avLst>
          </a:prstGeom>
          <a:solidFill>
            <a:srgbClr val="0000FF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Third side</a:t>
            </a:r>
            <a:endParaRPr lang="en-US" sz="11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86" name="Rounded Rectangular Callout 185"/>
          <p:cNvSpPr/>
          <p:nvPr/>
        </p:nvSpPr>
        <p:spPr>
          <a:xfrm>
            <a:off x="6240396" y="2347124"/>
            <a:ext cx="1014224" cy="277623"/>
          </a:xfrm>
          <a:prstGeom prst="wedgeRoundRectCallout">
            <a:avLst>
              <a:gd name="adj1" fmla="val -25668"/>
              <a:gd name="adj2" fmla="val -96695"/>
              <a:gd name="adj3" fmla="val 16667"/>
            </a:avLst>
          </a:prstGeom>
          <a:solidFill>
            <a:srgbClr val="0000FF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Third side</a:t>
            </a:r>
            <a:endParaRPr lang="en-US" sz="11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87" name="Rounded Rectangular Callout 186"/>
          <p:cNvSpPr/>
          <p:nvPr/>
        </p:nvSpPr>
        <p:spPr>
          <a:xfrm>
            <a:off x="5521535" y="1143989"/>
            <a:ext cx="1044956" cy="277623"/>
          </a:xfrm>
          <a:prstGeom prst="wedgeRoundRectCallout">
            <a:avLst>
              <a:gd name="adj1" fmla="val 55278"/>
              <a:gd name="adj2" fmla="val 95436"/>
              <a:gd name="adj3" fmla="val 16667"/>
            </a:avLst>
          </a:prstGeom>
          <a:solidFill>
            <a:srgbClr val="0000FF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Third side</a:t>
            </a:r>
            <a:endParaRPr lang="en-US" sz="11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7917814" y="592171"/>
            <a:ext cx="45720" cy="457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190" name="Group 189"/>
          <p:cNvGrpSpPr/>
          <p:nvPr/>
        </p:nvGrpSpPr>
        <p:grpSpPr>
          <a:xfrm rot="900000">
            <a:off x="6370728" y="500687"/>
            <a:ext cx="1480392" cy="1511167"/>
            <a:chOff x="6158081" y="958507"/>
            <a:chExt cx="1480392" cy="1511167"/>
          </a:xfrm>
        </p:grpSpPr>
        <p:cxnSp>
          <p:nvCxnSpPr>
            <p:cNvPr id="191" name="Straight Connector 190"/>
            <p:cNvCxnSpPr/>
            <p:nvPr/>
          </p:nvCxnSpPr>
          <p:spPr>
            <a:xfrm rot="20700000">
              <a:off x="6995073" y="1607671"/>
              <a:ext cx="643400" cy="862003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dash"/>
            </a:ln>
            <a:effectLst/>
          </p:spPr>
        </p:cxnSp>
        <p:cxnSp>
          <p:nvCxnSpPr>
            <p:cNvPr id="192" name="Straight Connector 191"/>
            <p:cNvCxnSpPr/>
            <p:nvPr/>
          </p:nvCxnSpPr>
          <p:spPr>
            <a:xfrm rot="20700000">
              <a:off x="6158081" y="958507"/>
              <a:ext cx="640080" cy="859536"/>
            </a:xfrm>
            <a:prstGeom prst="line">
              <a:avLst/>
            </a:prstGeom>
            <a:noFill/>
            <a:ln w="1270" cap="flat" cmpd="sng" algn="ctr">
              <a:noFill/>
              <a:prstDash val="solid"/>
            </a:ln>
            <a:effectLst/>
          </p:spPr>
        </p:cxnSp>
      </p:grpSp>
      <p:cxnSp>
        <p:nvCxnSpPr>
          <p:cNvPr id="5" name="Straight Connector 4"/>
          <p:cNvCxnSpPr/>
          <p:nvPr/>
        </p:nvCxnSpPr>
        <p:spPr>
          <a:xfrm flipV="1">
            <a:off x="7122198" y="587821"/>
            <a:ext cx="834565" cy="671739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>
            <a:off x="7121835" y="1265825"/>
            <a:ext cx="643890" cy="84582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885458" y="3218678"/>
            <a:ext cx="2467342" cy="354929"/>
            <a:chOff x="5421420" y="3667391"/>
            <a:chExt cx="2467342" cy="354929"/>
          </a:xfrm>
        </p:grpSpPr>
        <p:sp>
          <p:nvSpPr>
            <p:cNvPr id="193" name="Rounded Rectangle 192"/>
            <p:cNvSpPr/>
            <p:nvPr/>
          </p:nvSpPr>
          <p:spPr>
            <a:xfrm>
              <a:off x="5429850" y="3667391"/>
              <a:ext cx="2413553" cy="354929"/>
            </a:xfrm>
            <a:prstGeom prst="roundRect">
              <a:avLst/>
            </a:prstGeom>
            <a:solidFill>
              <a:srgbClr val="00FFFF">
                <a:alpha val="36000"/>
              </a:srgbClr>
            </a:solidFill>
            <a:ln w="6350">
              <a:solidFill>
                <a:srgbClr val="66FFFF"/>
              </a:solidFill>
            </a:ln>
            <a:effectLst>
              <a:glow rad="101600">
                <a:schemeClr val="accent5">
                  <a:satMod val="175000"/>
                  <a:alpha val="40000"/>
                </a:schemeClr>
              </a:glow>
              <a:outerShdw blurRad="76200" dist="12700" dir="8100000" sy="-23000" kx="800400" algn="b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>
                <a:solidFill>
                  <a:srgbClr val="7030A0"/>
                </a:solidFill>
                <a:latin typeface="Bookman Old Style" pitchFamily="18" charset="0"/>
              </a:endParaRPr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5421420" y="3694257"/>
              <a:ext cx="246734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 b="1">
                  <a:latin typeface="Bookman Old Style" pitchFamily="18" charset="0"/>
                </a:defRPr>
              </a:lvl1pPr>
            </a:lstStyle>
            <a:p>
              <a:r>
                <a:rPr lang="en-US" sz="1200" dirty="0" smtClean="0">
                  <a:solidFill>
                    <a:prstClr val="black"/>
                  </a:solidFill>
                  <a:sym typeface="Symbol"/>
                </a:rPr>
                <a:t>Adding </a:t>
              </a:r>
              <a:r>
                <a:rPr lang="en-US" sz="1200" dirty="0" smtClean="0">
                  <a:solidFill>
                    <a:prstClr val="black"/>
                  </a:solidFill>
                  <a:latin typeface="Symbol" panose="05050102010706020507" pitchFamily="18" charset="2"/>
                  <a:sym typeface="Symbol"/>
                </a:rPr>
                <a:t>Ð</a:t>
              </a:r>
              <a:r>
                <a:rPr lang="en-US" sz="1200" dirty="0" smtClean="0">
                  <a:solidFill>
                    <a:prstClr val="black"/>
                  </a:solidFill>
                  <a:sym typeface="Symbol"/>
                </a:rPr>
                <a:t>ACB to LHS, we get</a:t>
              </a:r>
              <a:endParaRPr lang="en-US" sz="1200" dirty="0">
                <a:solidFill>
                  <a:prstClr val="black"/>
                </a:solidFill>
              </a:endParaRPr>
            </a:p>
          </p:txBody>
        </p:sp>
      </p:grpSp>
      <p:sp>
        <p:nvSpPr>
          <p:cNvPr id="196" name="Right Arrow 195"/>
          <p:cNvSpPr/>
          <p:nvPr/>
        </p:nvSpPr>
        <p:spPr>
          <a:xfrm rot="1437757">
            <a:off x="7195935" y="1857706"/>
            <a:ext cx="331112" cy="15276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8" name="Arc 197"/>
          <p:cNvSpPr/>
          <p:nvPr/>
        </p:nvSpPr>
        <p:spPr>
          <a:xfrm rot="14156167">
            <a:off x="7496701" y="1862190"/>
            <a:ext cx="513877" cy="513877"/>
          </a:xfrm>
          <a:prstGeom prst="arc">
            <a:avLst>
              <a:gd name="adj1" fmla="val 18326509"/>
              <a:gd name="adj2" fmla="val 21535711"/>
            </a:avLst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black"/>
              </a:solidFill>
            </a:endParaRPr>
          </a:p>
        </p:txBody>
      </p:sp>
      <p:sp>
        <p:nvSpPr>
          <p:cNvPr id="199" name="Rounded Rectangle 198"/>
          <p:cNvSpPr/>
          <p:nvPr/>
        </p:nvSpPr>
        <p:spPr>
          <a:xfrm>
            <a:off x="928685" y="2853172"/>
            <a:ext cx="1528706" cy="239595"/>
          </a:xfrm>
          <a:prstGeom prst="roundRect">
            <a:avLst/>
          </a:prstGeom>
          <a:noFill/>
          <a:ln w="12700">
            <a:solidFill>
              <a:srgbClr val="0033CC"/>
            </a:solidFill>
            <a:prstDash val="sysDash"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200" name="Straight Connector 199"/>
          <p:cNvCxnSpPr/>
          <p:nvPr/>
        </p:nvCxnSpPr>
        <p:spPr>
          <a:xfrm flipV="1">
            <a:off x="7762969" y="619789"/>
            <a:ext cx="178799" cy="1506449"/>
          </a:xfrm>
          <a:prstGeom prst="line">
            <a:avLst/>
          </a:prstGeom>
          <a:ln w="19050">
            <a:solidFill>
              <a:srgbClr val="FF0000"/>
            </a:solidFill>
            <a:prstDash val="solid"/>
            <a:headEnd type="none" w="med" len="med"/>
            <a:tailEnd type="none" w="med" len="med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tangle 134"/>
          <p:cNvSpPr/>
          <p:nvPr/>
        </p:nvSpPr>
        <p:spPr>
          <a:xfrm>
            <a:off x="2466548" y="3037230"/>
            <a:ext cx="5437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…(</a:t>
            </a:r>
            <a:r>
              <a:rPr lang="en-US" sz="1400" b="1" dirty="0" err="1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i</a:t>
            </a:r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)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756533" y="3281507"/>
            <a:ext cx="119332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 In </a:t>
            </a:r>
            <a:r>
              <a:rPr lang="en-US" sz="1400" b="1" dirty="0" smtClean="0">
                <a:solidFill>
                  <a:prstClr val="black"/>
                </a:solidFill>
                <a:latin typeface="Symbol" panose="05050102010706020507" pitchFamily="18" charset="2"/>
              </a:rPr>
              <a:t>D</a:t>
            </a:r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BDC,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844834" y="3508739"/>
            <a:ext cx="88678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  <a:latin typeface="Bookman Old Style" pitchFamily="18" charset="0"/>
              </a:rPr>
              <a:t>[</a:t>
            </a:r>
            <a:r>
              <a:rPr lang="en-US" sz="1200" b="1" i="1" dirty="0" smtClean="0">
                <a:solidFill>
                  <a:srgbClr val="FF0000"/>
                </a:solidFill>
                <a:latin typeface="Bookman Old Style" pitchFamily="18" charset="0"/>
              </a:rPr>
              <a:t>From (</a:t>
            </a:r>
            <a:r>
              <a:rPr lang="en-US" sz="1200" b="1" i="1" dirty="0" err="1" smtClean="0">
                <a:solidFill>
                  <a:srgbClr val="FF0000"/>
                </a:solidFill>
                <a:latin typeface="Bookman Old Style" pitchFamily="18" charset="0"/>
              </a:rPr>
              <a:t>i</a:t>
            </a:r>
            <a:r>
              <a:rPr lang="en-US" sz="1200" b="1" i="1" dirty="0" smtClean="0">
                <a:solidFill>
                  <a:srgbClr val="FF0000"/>
                </a:solidFill>
                <a:latin typeface="Bookman Old Style" pitchFamily="18" charset="0"/>
              </a:rPr>
              <a:t>)</a:t>
            </a:r>
            <a:r>
              <a:rPr lang="en-US" sz="1200" b="1" dirty="0" smtClean="0">
                <a:solidFill>
                  <a:srgbClr val="FF0000"/>
                </a:solidFill>
                <a:latin typeface="Bookman Old Style" pitchFamily="18" charset="0"/>
              </a:rPr>
              <a:t>]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44" name="Rectangle 143"/>
          <p:cNvSpPr/>
          <p:nvPr/>
        </p:nvSpPr>
        <p:spPr>
          <a:xfrm>
            <a:off x="845820" y="3493350"/>
            <a:ext cx="6589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BCD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145" name="Rectangle 144"/>
          <p:cNvSpPr/>
          <p:nvPr/>
        </p:nvSpPr>
        <p:spPr>
          <a:xfrm>
            <a:off x="1553709" y="3493350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&gt;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146" name="Rectangle 145"/>
          <p:cNvSpPr/>
          <p:nvPr/>
        </p:nvSpPr>
        <p:spPr>
          <a:xfrm>
            <a:off x="1738259" y="3493350"/>
            <a:ext cx="7248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ADC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6071695" y="602755"/>
            <a:ext cx="1873250" cy="1517650"/>
          </a:xfrm>
          <a:custGeom>
            <a:avLst/>
            <a:gdLst>
              <a:gd name="connsiteX0" fmla="*/ 0 w 1873250"/>
              <a:gd name="connsiteY0" fmla="*/ 1517650 h 1517650"/>
              <a:gd name="connsiteX1" fmla="*/ 1689100 w 1873250"/>
              <a:gd name="connsiteY1" fmla="*/ 1517650 h 1517650"/>
              <a:gd name="connsiteX2" fmla="*/ 1873250 w 1873250"/>
              <a:gd name="connsiteY2" fmla="*/ 0 h 1517650"/>
              <a:gd name="connsiteX3" fmla="*/ 0 w 1873250"/>
              <a:gd name="connsiteY3" fmla="*/ 1517650 h 151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73250" h="1517650">
                <a:moveTo>
                  <a:pt x="0" y="1517650"/>
                </a:moveTo>
                <a:lnTo>
                  <a:pt x="1689100" y="1517650"/>
                </a:lnTo>
                <a:lnTo>
                  <a:pt x="1873250" y="0"/>
                </a:lnTo>
                <a:lnTo>
                  <a:pt x="0" y="1517650"/>
                </a:lnTo>
                <a:close/>
              </a:path>
            </a:pathLst>
          </a:custGeom>
          <a:solidFill>
            <a:srgbClr val="E46C0A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4" name="Arc 133"/>
          <p:cNvSpPr/>
          <p:nvPr/>
        </p:nvSpPr>
        <p:spPr>
          <a:xfrm rot="14156167">
            <a:off x="7502082" y="1864232"/>
            <a:ext cx="513877" cy="513877"/>
          </a:xfrm>
          <a:prstGeom prst="arc">
            <a:avLst>
              <a:gd name="adj1" fmla="val 18326509"/>
              <a:gd name="adj2" fmla="val 2493458"/>
            </a:avLst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black"/>
              </a:solidFill>
            </a:endParaRPr>
          </a:p>
        </p:txBody>
      </p:sp>
      <p:sp>
        <p:nvSpPr>
          <p:cNvPr id="129" name="Arc 128"/>
          <p:cNvSpPr/>
          <p:nvPr/>
        </p:nvSpPr>
        <p:spPr>
          <a:xfrm rot="9737431">
            <a:off x="7629632" y="314699"/>
            <a:ext cx="624548" cy="594236"/>
          </a:xfrm>
          <a:prstGeom prst="arc">
            <a:avLst>
              <a:gd name="adj1" fmla="val 17603335"/>
              <a:gd name="adj2" fmla="val 20465641"/>
            </a:avLst>
          </a:prstGeom>
          <a:solidFill>
            <a:srgbClr val="0000FF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black"/>
              </a:solidFill>
            </a:endParaRPr>
          </a:p>
        </p:txBody>
      </p:sp>
      <p:sp>
        <p:nvSpPr>
          <p:cNvPr id="147" name="TextBox 146"/>
          <p:cNvSpPr txBox="1"/>
          <p:nvPr/>
        </p:nvSpPr>
        <p:spPr>
          <a:xfrm rot="19370932">
            <a:off x="6602031" y="955133"/>
            <a:ext cx="7906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Greater </a:t>
            </a:r>
          </a:p>
        </p:txBody>
      </p:sp>
      <p:cxnSp>
        <p:nvCxnSpPr>
          <p:cNvPr id="148" name="Straight Arrow Connector 147"/>
          <p:cNvCxnSpPr/>
          <p:nvPr/>
        </p:nvCxnSpPr>
        <p:spPr>
          <a:xfrm>
            <a:off x="7105557" y="1348985"/>
            <a:ext cx="381093" cy="463940"/>
          </a:xfrm>
          <a:prstGeom prst="straightConnector1">
            <a:avLst/>
          </a:prstGeom>
          <a:ln w="19050">
            <a:solidFill>
              <a:srgbClr val="0000FF"/>
            </a:solidFill>
            <a:headEnd type="arrow" w="med" len="med"/>
            <a:tailEnd type="none" w="med" len="med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/>
          <p:nvPr/>
        </p:nvCxnSpPr>
        <p:spPr>
          <a:xfrm flipV="1">
            <a:off x="7008320" y="1091103"/>
            <a:ext cx="623420" cy="965527"/>
          </a:xfrm>
          <a:prstGeom prst="straightConnector1">
            <a:avLst/>
          </a:prstGeom>
          <a:ln w="19050">
            <a:solidFill>
              <a:srgbClr val="FFFF00"/>
            </a:solidFill>
            <a:headEnd type="arrow" w="med" len="med"/>
            <a:tailEnd type="none" w="med" len="med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/>
          <p:cNvSpPr txBox="1"/>
          <p:nvPr/>
        </p:nvSpPr>
        <p:spPr>
          <a:xfrm>
            <a:off x="6616527" y="2132113"/>
            <a:ext cx="7906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rgbClr val="FF0000"/>
                </a:solidFill>
                <a:latin typeface="Bookman Old Style" pitchFamily="18" charset="0"/>
                <a:sym typeface="Symbol"/>
              </a:rPr>
              <a:t>Smaller </a:t>
            </a:r>
            <a:endParaRPr lang="en-US" sz="1100" b="1" dirty="0">
              <a:solidFill>
                <a:srgbClr val="FF0000"/>
              </a:solidFill>
              <a:latin typeface="Bookman Old Style" pitchFamily="18" charset="0"/>
              <a:sym typeface="Symbol"/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7207437" y="1765948"/>
            <a:ext cx="56457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>
                <a:solidFill>
                  <a:srgbClr val="0000FF"/>
                </a:solidFill>
                <a:effectLst>
                  <a:glow rad="101600">
                    <a:srgbClr val="FFFF00">
                      <a:alpha val="60000"/>
                    </a:srgbClr>
                  </a:glow>
                </a:effectLst>
                <a:latin typeface="Bookman Old Style" pitchFamily="18" charset="0"/>
                <a:sym typeface="Symbol"/>
              </a:rPr>
              <a:t>Greater </a:t>
            </a:r>
          </a:p>
        </p:txBody>
      </p:sp>
      <p:sp>
        <p:nvSpPr>
          <p:cNvPr id="152" name="TextBox 151"/>
          <p:cNvSpPr txBox="1"/>
          <p:nvPr/>
        </p:nvSpPr>
        <p:spPr>
          <a:xfrm>
            <a:off x="7443017" y="861347"/>
            <a:ext cx="53893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 smtClean="0">
                <a:solidFill>
                  <a:srgbClr val="FFFF00"/>
                </a:solidFill>
                <a:latin typeface="Bookman Old Style" pitchFamily="18" charset="0"/>
                <a:sym typeface="Symbol"/>
              </a:rPr>
              <a:t>Smaller</a:t>
            </a:r>
            <a:endParaRPr lang="en-US" sz="700" b="1" dirty="0">
              <a:solidFill>
                <a:srgbClr val="FFFF00"/>
              </a:solidFill>
              <a:latin typeface="Bookman Old Style" pitchFamily="18" charset="0"/>
              <a:sym typeface="Symbol"/>
            </a:endParaRPr>
          </a:p>
        </p:txBody>
      </p:sp>
      <p:cxnSp>
        <p:nvCxnSpPr>
          <p:cNvPr id="153" name="Straight Connector 152"/>
          <p:cNvCxnSpPr/>
          <p:nvPr/>
        </p:nvCxnSpPr>
        <p:spPr>
          <a:xfrm flipH="1">
            <a:off x="6044013" y="603250"/>
            <a:ext cx="1899837" cy="1519712"/>
          </a:xfrm>
          <a:prstGeom prst="line">
            <a:avLst/>
          </a:prstGeom>
          <a:ln w="28575">
            <a:solidFill>
              <a:srgbClr val="0000FF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ounded Rectangle 154"/>
          <p:cNvSpPr/>
          <p:nvPr/>
        </p:nvSpPr>
        <p:spPr>
          <a:xfrm>
            <a:off x="1067050" y="3769763"/>
            <a:ext cx="454574" cy="239595"/>
          </a:xfrm>
          <a:prstGeom prst="roundRect">
            <a:avLst/>
          </a:prstGeom>
          <a:noFill/>
          <a:ln w="12700">
            <a:solidFill>
              <a:srgbClr val="0033CC"/>
            </a:solidFill>
            <a:prstDash val="sysDash"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6" name="Rounded Rectangle 155"/>
          <p:cNvSpPr/>
          <p:nvPr/>
        </p:nvSpPr>
        <p:spPr>
          <a:xfrm>
            <a:off x="1903347" y="4225620"/>
            <a:ext cx="361589" cy="239595"/>
          </a:xfrm>
          <a:prstGeom prst="roundRect">
            <a:avLst/>
          </a:prstGeom>
          <a:noFill/>
          <a:ln w="12700">
            <a:solidFill>
              <a:srgbClr val="0033CC"/>
            </a:solidFill>
            <a:prstDash val="sysDash"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7" name="Rounded Rectangle 156"/>
          <p:cNvSpPr/>
          <p:nvPr/>
        </p:nvSpPr>
        <p:spPr>
          <a:xfrm>
            <a:off x="1609355" y="2379314"/>
            <a:ext cx="1015485" cy="239595"/>
          </a:xfrm>
          <a:prstGeom prst="roundRect">
            <a:avLst/>
          </a:prstGeom>
          <a:noFill/>
          <a:ln w="12700">
            <a:solidFill>
              <a:srgbClr val="0033CC"/>
            </a:solidFill>
            <a:prstDash val="sysDash"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159" name="Straight Connector 158"/>
          <p:cNvCxnSpPr/>
          <p:nvPr/>
        </p:nvCxnSpPr>
        <p:spPr>
          <a:xfrm flipV="1">
            <a:off x="6028370" y="2124075"/>
            <a:ext cx="1740855" cy="106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/>
          <p:nvPr/>
        </p:nvCxnSpPr>
        <p:spPr>
          <a:xfrm flipV="1">
            <a:off x="6041065" y="600075"/>
            <a:ext cx="1895641" cy="1532038"/>
          </a:xfrm>
          <a:prstGeom prst="line">
            <a:avLst/>
          </a:prstGeom>
          <a:ln w="28575">
            <a:solidFill>
              <a:srgbClr val="00FFFF"/>
            </a:solidFill>
          </a:ln>
          <a:effectLst>
            <a:glow rad="63500">
              <a:srgbClr val="FFFF00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Rectangle 159"/>
          <p:cNvSpPr/>
          <p:nvPr/>
        </p:nvSpPr>
        <p:spPr>
          <a:xfrm>
            <a:off x="448574" y="4431599"/>
            <a:ext cx="28112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Symbol" panose="05050102010706020507" pitchFamily="18" charset="2"/>
                <a:sym typeface="Symbol"/>
              </a:rPr>
              <a:t></a:t>
            </a:r>
            <a:endParaRPr lang="en-US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3733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3.79129E-6 L 0.08542 -0.00093 " pathEditMode="relative" rAng="0" ptsTypes="AA">
                                      <p:cBhvr>
                                        <p:cTn id="24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71" y="-62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778E-17 -3.15009E-7 L 0.37656 0.00185 " pathEditMode="relative" rAng="0" ptsTypes="AA">
                                      <p:cBhvr>
                                        <p:cTn id="66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819" y="93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35" presetClass="emph" presetSubtype="0" repeatCount="3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6" dur="4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35" presetClass="emph" presetSubtype="0" repeatCount="3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8" dur="4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25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56 -0.00216 L 0.27257 -0.00401 " pathEditMode="relative" rAng="0" ptsTypes="AA">
                                      <p:cBhvr>
                                        <p:cTn id="114" dur="1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698" y="-93"/>
                                    </p:animMotion>
                                  </p:childTnLst>
                                </p:cTn>
                              </p:par>
                              <p:par>
                                <p:cTn id="1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1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35" presetClass="emph" presetSubtype="0" repeatCount="3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7" dur="4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25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25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250"/>
                            </p:stCondLst>
                            <p:childTnLst>
                              <p:par>
                                <p:cTn id="14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5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8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1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4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7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35" presetClass="emph" presetSubtype="0" repeatCount="3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2" dur="4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3" presetID="35" presetClass="emph" presetSubtype="0" repeatCount="3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4" dur="4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25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4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9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35" presetClass="emph" presetSubtype="0" repeatCount="3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3" dur="4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3" dur="25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8" dur="25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250"/>
                            </p:stCondLst>
                            <p:childTnLst>
                              <p:par>
                                <p:cTn id="20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1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4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7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0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35" presetClass="emph" presetSubtype="0" repeatCount="3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15" dur="4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6" presetID="35" presetClass="emph" presetSubtype="0" repeatCount="3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17" dur="4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2" dur="25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7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2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35" presetClass="emph" presetSubtype="0" repeatCount="3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36" dur="4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1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6" dur="25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1" dur="25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2" fill="hold">
                            <p:stCondLst>
                              <p:cond delay="250"/>
                            </p:stCondLst>
                            <p:childTnLst>
                              <p:par>
                                <p:cTn id="25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4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7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0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3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68" dur="indefinite"/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269" dur="indefinite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0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71" dur="indefinite"/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272" dur="indefinite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3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74" dur="indefinite"/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275" dur="indefinite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6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77" dur="indefinite"/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278" dur="indefinite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9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80" dur="indefinite"/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281" dur="indefinite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2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83" dur="indefinite"/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284" dur="indefinite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5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86" dur="indefinite"/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287" dur="indefinite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8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89" dur="indefinite"/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290" dur="indefinite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1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92" dur="indefinite"/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293" dur="indefinite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4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95" dur="indefinite"/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296" dur="indefinite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>
                      <p:stCondLst>
                        <p:cond delay="indefinite"/>
                      </p:stCondLst>
                      <p:childTnLst>
                        <p:par>
                          <p:cTn id="298" fill="hold">
                            <p:stCondLst>
                              <p:cond delay="0"/>
                            </p:stCondLst>
                            <p:childTnLst>
                              <p:par>
                                <p:cTn id="2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2" fill="hold">
                      <p:stCondLst>
                        <p:cond delay="indefinite"/>
                      </p:stCondLst>
                      <p:childTnLst>
                        <p:par>
                          <p:cTn id="303" fill="hold">
                            <p:stCondLst>
                              <p:cond delay="0"/>
                            </p:stCondLst>
                            <p:childTnLst>
                              <p:par>
                                <p:cTn id="30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6" fill="hold">
                            <p:stCondLst>
                              <p:cond delay="0"/>
                            </p:stCondLst>
                            <p:childTnLst>
                              <p:par>
                                <p:cTn id="307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5520000">
                                      <p:cBhvr>
                                        <p:cTn id="308" dur="30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9" fill="hold">
                      <p:stCondLst>
                        <p:cond delay="indefinite"/>
                      </p:stCondLst>
                      <p:childTnLst>
                        <p:par>
                          <p:cTn id="310" fill="hold">
                            <p:stCondLst>
                              <p:cond delay="0"/>
                            </p:stCondLst>
                            <p:childTnLst>
                              <p:par>
                                <p:cTn id="3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6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7" fill="hold">
                      <p:stCondLst>
                        <p:cond delay="indefinite"/>
                      </p:stCondLst>
                      <p:childTnLst>
                        <p:par>
                          <p:cTn id="318" fill="hold">
                            <p:stCondLst>
                              <p:cond delay="0"/>
                            </p:stCondLst>
                            <p:childTnLst>
                              <p:par>
                                <p:cTn id="3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5" fill="hold">
                      <p:stCondLst>
                        <p:cond delay="indefinite"/>
                      </p:stCondLst>
                      <p:childTnLst>
                        <p:par>
                          <p:cTn id="326" fill="hold">
                            <p:stCondLst>
                              <p:cond delay="0"/>
                            </p:stCondLst>
                            <p:childTnLst>
                              <p:par>
                                <p:cTn id="3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9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0" fill="hold">
                      <p:stCondLst>
                        <p:cond delay="indefinite"/>
                      </p:stCondLst>
                      <p:childTnLst>
                        <p:par>
                          <p:cTn id="331" fill="hold">
                            <p:stCondLst>
                              <p:cond delay="0"/>
                            </p:stCondLst>
                            <p:childTnLst>
                              <p:par>
                                <p:cTn id="3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5" fill="hold">
                      <p:stCondLst>
                        <p:cond delay="indefinite"/>
                      </p:stCondLst>
                      <p:childTnLst>
                        <p:par>
                          <p:cTn id="336" fill="hold">
                            <p:stCondLst>
                              <p:cond delay="0"/>
                            </p:stCondLst>
                            <p:childTnLst>
                              <p:par>
                                <p:cTn id="3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9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0" fill="hold">
                      <p:stCondLst>
                        <p:cond delay="indefinite"/>
                      </p:stCondLst>
                      <p:childTnLst>
                        <p:par>
                          <p:cTn id="341" fill="hold">
                            <p:stCondLst>
                              <p:cond delay="0"/>
                            </p:stCondLst>
                            <p:childTnLst>
                              <p:par>
                                <p:cTn id="34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5" fill="hold">
                      <p:stCondLst>
                        <p:cond delay="indefinite"/>
                      </p:stCondLst>
                      <p:childTnLst>
                        <p:par>
                          <p:cTn id="346" fill="hold">
                            <p:stCondLst>
                              <p:cond delay="0"/>
                            </p:stCondLst>
                            <p:childTnLst>
                              <p:par>
                                <p:cTn id="3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0" fill="hold">
                      <p:stCondLst>
                        <p:cond delay="indefinite"/>
                      </p:stCondLst>
                      <p:childTnLst>
                        <p:par>
                          <p:cTn id="351" fill="hold">
                            <p:stCondLst>
                              <p:cond delay="0"/>
                            </p:stCondLst>
                            <p:childTnLst>
                              <p:par>
                                <p:cTn id="3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5" fill="hold">
                            <p:stCondLst>
                              <p:cond delay="500"/>
                            </p:stCondLst>
                            <p:childTnLst>
                              <p:par>
                                <p:cTn id="35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8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9" fill="hold">
                      <p:stCondLst>
                        <p:cond delay="indefinite"/>
                      </p:stCondLst>
                      <p:childTnLst>
                        <p:par>
                          <p:cTn id="360" fill="hold">
                            <p:stCondLst>
                              <p:cond delay="0"/>
                            </p:stCondLst>
                            <p:childTnLst>
                              <p:par>
                                <p:cTn id="3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4" fill="hold">
                      <p:stCondLst>
                        <p:cond delay="indefinite"/>
                      </p:stCondLst>
                      <p:childTnLst>
                        <p:par>
                          <p:cTn id="365" fill="hold">
                            <p:stCondLst>
                              <p:cond delay="0"/>
                            </p:stCondLst>
                            <p:childTnLst>
                              <p:par>
                                <p:cTn id="3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9" fill="hold">
                      <p:stCondLst>
                        <p:cond delay="indefinite"/>
                      </p:stCondLst>
                      <p:childTnLst>
                        <p:par>
                          <p:cTn id="370" fill="hold">
                            <p:stCondLst>
                              <p:cond delay="0"/>
                            </p:stCondLst>
                            <p:childTnLst>
                              <p:par>
                                <p:cTn id="3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4" fill="hold">
                      <p:stCondLst>
                        <p:cond delay="indefinite"/>
                      </p:stCondLst>
                      <p:childTnLst>
                        <p:par>
                          <p:cTn id="375" fill="hold">
                            <p:stCondLst>
                              <p:cond delay="0"/>
                            </p:stCondLst>
                            <p:childTnLst>
                              <p:par>
                                <p:cTn id="3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1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4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5" presetID="35" presetClass="emph" presetSubtype="0" repeatCount="4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86" dur="4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7" presetID="35" presetClass="emph" presetSubtype="0" repeatCount="4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88" dur="4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9" fill="hold">
                      <p:stCondLst>
                        <p:cond delay="indefinite"/>
                      </p:stCondLst>
                      <p:childTnLst>
                        <p:par>
                          <p:cTn id="390" fill="hold">
                            <p:stCondLst>
                              <p:cond delay="0"/>
                            </p:stCondLst>
                            <p:childTnLst>
                              <p:par>
                                <p:cTn id="3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4" fill="hold">
                      <p:stCondLst>
                        <p:cond delay="indefinite"/>
                      </p:stCondLst>
                      <p:childTnLst>
                        <p:par>
                          <p:cTn id="395" fill="hold">
                            <p:stCondLst>
                              <p:cond delay="0"/>
                            </p:stCondLst>
                            <p:childTnLst>
                              <p:par>
                                <p:cTn id="3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9" fill="hold">
                      <p:stCondLst>
                        <p:cond delay="indefinite"/>
                      </p:stCondLst>
                      <p:childTnLst>
                        <p:par>
                          <p:cTn id="400" fill="hold">
                            <p:stCondLst>
                              <p:cond delay="0"/>
                            </p:stCondLst>
                            <p:childTnLst>
                              <p:par>
                                <p:cTn id="4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4" fill="hold">
                      <p:stCondLst>
                        <p:cond delay="indefinite"/>
                      </p:stCondLst>
                      <p:childTnLst>
                        <p:par>
                          <p:cTn id="405" fill="hold">
                            <p:stCondLst>
                              <p:cond delay="0"/>
                            </p:stCondLst>
                            <p:childTnLst>
                              <p:par>
                                <p:cTn id="4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9" fill="hold">
                      <p:stCondLst>
                        <p:cond delay="indefinite"/>
                      </p:stCondLst>
                      <p:childTnLst>
                        <p:par>
                          <p:cTn id="410" fill="hold">
                            <p:stCondLst>
                              <p:cond delay="0"/>
                            </p:stCondLst>
                            <p:childTnLst>
                              <p:par>
                                <p:cTn id="4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4" fill="hold">
                      <p:stCondLst>
                        <p:cond delay="indefinite"/>
                      </p:stCondLst>
                      <p:childTnLst>
                        <p:par>
                          <p:cTn id="415" fill="hold">
                            <p:stCondLst>
                              <p:cond delay="0"/>
                            </p:stCondLst>
                            <p:childTnLst>
                              <p:par>
                                <p:cTn id="41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0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5" fill="hold">
                      <p:stCondLst>
                        <p:cond delay="indefinite"/>
                      </p:stCondLst>
                      <p:childTnLst>
                        <p:par>
                          <p:cTn id="426" fill="hold">
                            <p:stCondLst>
                              <p:cond delay="0"/>
                            </p:stCondLst>
                            <p:childTnLst>
                              <p:par>
                                <p:cTn id="4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1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2" presetID="35" presetClass="emph" presetSubtype="0" repeatCount="4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33" dur="3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4" fill="hold">
                      <p:stCondLst>
                        <p:cond delay="indefinite"/>
                      </p:stCondLst>
                      <p:childTnLst>
                        <p:par>
                          <p:cTn id="435" fill="hold">
                            <p:stCondLst>
                              <p:cond delay="0"/>
                            </p:stCondLst>
                            <p:childTnLst>
                              <p:par>
                                <p:cTn id="4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9" fill="hold">
                            <p:stCondLst>
                              <p:cond delay="500"/>
                            </p:stCondLst>
                            <p:childTnLst>
                              <p:par>
                                <p:cTn id="44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1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3" fill="hold">
                      <p:stCondLst>
                        <p:cond delay="indefinite"/>
                      </p:stCondLst>
                      <p:childTnLst>
                        <p:par>
                          <p:cTn id="444" fill="hold">
                            <p:stCondLst>
                              <p:cond delay="0"/>
                            </p:stCondLst>
                            <p:childTnLst>
                              <p:par>
                                <p:cTn id="4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8" fill="hold">
                      <p:stCondLst>
                        <p:cond delay="indefinite"/>
                      </p:stCondLst>
                      <p:childTnLst>
                        <p:par>
                          <p:cTn id="449" fill="hold">
                            <p:stCondLst>
                              <p:cond delay="0"/>
                            </p:stCondLst>
                            <p:childTnLst>
                              <p:par>
                                <p:cTn id="4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3" fill="hold">
                      <p:stCondLst>
                        <p:cond delay="indefinite"/>
                      </p:stCondLst>
                      <p:childTnLst>
                        <p:par>
                          <p:cTn id="454" fill="hold">
                            <p:stCondLst>
                              <p:cond delay="0"/>
                            </p:stCondLst>
                            <p:childTnLst>
                              <p:par>
                                <p:cTn id="4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8" fill="hold">
                      <p:stCondLst>
                        <p:cond delay="indefinite"/>
                      </p:stCondLst>
                      <p:childTnLst>
                        <p:par>
                          <p:cTn id="459" fill="hold">
                            <p:stCondLst>
                              <p:cond delay="0"/>
                            </p:stCondLst>
                            <p:childTnLst>
                              <p:par>
                                <p:cTn id="4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3" fill="hold">
                      <p:stCondLst>
                        <p:cond delay="indefinite"/>
                      </p:stCondLst>
                      <p:childTnLst>
                        <p:par>
                          <p:cTn id="464" fill="hold">
                            <p:stCondLst>
                              <p:cond delay="0"/>
                            </p:stCondLst>
                            <p:childTnLst>
                              <p:par>
                                <p:cTn id="4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8" fill="hold">
                      <p:stCondLst>
                        <p:cond delay="indefinite"/>
                      </p:stCondLst>
                      <p:childTnLst>
                        <p:par>
                          <p:cTn id="469" fill="hold">
                            <p:stCondLst>
                              <p:cond delay="0"/>
                            </p:stCondLst>
                            <p:childTnLst>
                              <p:par>
                                <p:cTn id="4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3" fill="hold">
                            <p:stCondLst>
                              <p:cond delay="500"/>
                            </p:stCondLst>
                            <p:childTnLst>
                              <p:par>
                                <p:cTn id="47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7" fill="hold">
                      <p:stCondLst>
                        <p:cond delay="indefinite"/>
                      </p:stCondLst>
                      <p:childTnLst>
                        <p:par>
                          <p:cTn id="478" fill="hold">
                            <p:stCondLst>
                              <p:cond delay="0"/>
                            </p:stCondLst>
                            <p:childTnLst>
                              <p:par>
                                <p:cTn id="4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1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2" fill="hold">
                      <p:stCondLst>
                        <p:cond delay="indefinite"/>
                      </p:stCondLst>
                      <p:childTnLst>
                        <p:par>
                          <p:cTn id="483" fill="hold">
                            <p:stCondLst>
                              <p:cond delay="0"/>
                            </p:stCondLst>
                            <p:childTnLst>
                              <p:par>
                                <p:cTn id="48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6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7" fill="hold">
                            <p:stCondLst>
                              <p:cond delay="500"/>
                            </p:stCondLst>
                            <p:childTnLst>
                              <p:par>
                                <p:cTn id="48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0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1" fill="hold">
                            <p:stCondLst>
                              <p:cond delay="1000"/>
                            </p:stCondLst>
                            <p:childTnLst>
                              <p:par>
                                <p:cTn id="49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4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5" fill="hold">
                      <p:stCondLst>
                        <p:cond delay="indefinite"/>
                      </p:stCondLst>
                      <p:childTnLst>
                        <p:par>
                          <p:cTn id="496" fill="hold">
                            <p:stCondLst>
                              <p:cond delay="0"/>
                            </p:stCondLst>
                            <p:childTnLst>
                              <p:par>
                                <p:cTn id="4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0" fill="hold">
                      <p:stCondLst>
                        <p:cond delay="indefinite"/>
                      </p:stCondLst>
                      <p:childTnLst>
                        <p:par>
                          <p:cTn id="501" fill="hold">
                            <p:stCondLst>
                              <p:cond delay="0"/>
                            </p:stCondLst>
                            <p:childTnLst>
                              <p:par>
                                <p:cTn id="5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5" fill="hold">
                      <p:stCondLst>
                        <p:cond delay="indefinite"/>
                      </p:stCondLst>
                      <p:childTnLst>
                        <p:par>
                          <p:cTn id="506" fill="hold">
                            <p:stCondLst>
                              <p:cond delay="0"/>
                            </p:stCondLst>
                            <p:childTnLst>
                              <p:par>
                                <p:cTn id="5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0" fill="hold">
                      <p:stCondLst>
                        <p:cond delay="indefinite"/>
                      </p:stCondLst>
                      <p:childTnLst>
                        <p:par>
                          <p:cTn id="511" fill="hold">
                            <p:stCondLst>
                              <p:cond delay="0"/>
                            </p:stCondLst>
                            <p:childTnLst>
                              <p:par>
                                <p:cTn id="5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5" fill="hold">
                      <p:stCondLst>
                        <p:cond delay="indefinite"/>
                      </p:stCondLst>
                      <p:childTnLst>
                        <p:par>
                          <p:cTn id="516" fill="hold">
                            <p:stCondLst>
                              <p:cond delay="0"/>
                            </p:stCondLst>
                            <p:childTnLst>
                              <p:par>
                                <p:cTn id="5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9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0" fill="hold">
                            <p:stCondLst>
                              <p:cond delay="500"/>
                            </p:stCondLst>
                            <p:childTnLst>
                              <p:par>
                                <p:cTn id="521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2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4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5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8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1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4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7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0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2" fill="hold">
                      <p:stCondLst>
                        <p:cond delay="indefinite"/>
                      </p:stCondLst>
                      <p:childTnLst>
                        <p:par>
                          <p:cTn id="543" fill="hold">
                            <p:stCondLst>
                              <p:cond delay="0"/>
                            </p:stCondLst>
                            <p:childTnLst>
                              <p:par>
                                <p:cTn id="5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7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48" dur="indefinite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549" dur="indefinite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0" fill="hold">
                      <p:stCondLst>
                        <p:cond delay="indefinite"/>
                      </p:stCondLst>
                      <p:childTnLst>
                        <p:par>
                          <p:cTn id="551" fill="hold">
                            <p:stCondLst>
                              <p:cond delay="0"/>
                            </p:stCondLst>
                            <p:childTnLst>
                              <p:par>
                                <p:cTn id="5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4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5" fill="hold">
                      <p:stCondLst>
                        <p:cond delay="indefinite"/>
                      </p:stCondLst>
                      <p:childTnLst>
                        <p:par>
                          <p:cTn id="556" fill="hold">
                            <p:stCondLst>
                              <p:cond delay="0"/>
                            </p:stCondLst>
                            <p:childTnLst>
                              <p:par>
                                <p:cTn id="5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9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0" fill="hold">
                      <p:stCondLst>
                        <p:cond delay="indefinite"/>
                      </p:stCondLst>
                      <p:childTnLst>
                        <p:par>
                          <p:cTn id="561" fill="hold">
                            <p:stCondLst>
                              <p:cond delay="0"/>
                            </p:stCondLst>
                            <p:childTnLst>
                              <p:par>
                                <p:cTn id="5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4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5" fill="hold">
                      <p:stCondLst>
                        <p:cond delay="indefinite"/>
                      </p:stCondLst>
                      <p:childTnLst>
                        <p:par>
                          <p:cTn id="566" fill="hold">
                            <p:stCondLst>
                              <p:cond delay="0"/>
                            </p:stCondLst>
                            <p:childTnLst>
                              <p:par>
                                <p:cTn id="5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9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0" fill="hold">
                      <p:stCondLst>
                        <p:cond delay="indefinite"/>
                      </p:stCondLst>
                      <p:childTnLst>
                        <p:par>
                          <p:cTn id="571" fill="hold">
                            <p:stCondLst>
                              <p:cond delay="0"/>
                            </p:stCondLst>
                            <p:childTnLst>
                              <p:par>
                                <p:cTn id="5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4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5" fill="hold">
                      <p:stCondLst>
                        <p:cond delay="indefinite"/>
                      </p:stCondLst>
                      <p:childTnLst>
                        <p:par>
                          <p:cTn id="576" fill="hold">
                            <p:stCondLst>
                              <p:cond delay="0"/>
                            </p:stCondLst>
                            <p:childTnLst>
                              <p:par>
                                <p:cTn id="5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9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0" fill="hold">
                      <p:stCondLst>
                        <p:cond delay="indefinite"/>
                      </p:stCondLst>
                      <p:childTnLst>
                        <p:par>
                          <p:cTn id="581" fill="hold">
                            <p:stCondLst>
                              <p:cond delay="0"/>
                            </p:stCondLst>
                            <p:childTnLst>
                              <p:par>
                                <p:cTn id="5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5" fill="hold">
                      <p:stCondLst>
                        <p:cond delay="indefinite"/>
                      </p:stCondLst>
                      <p:childTnLst>
                        <p:par>
                          <p:cTn id="586" fill="hold">
                            <p:stCondLst>
                              <p:cond delay="0"/>
                            </p:stCondLst>
                            <p:childTnLst>
                              <p:par>
                                <p:cTn id="58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9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0" fill="hold">
                      <p:stCondLst>
                        <p:cond delay="indefinite"/>
                      </p:stCondLst>
                      <p:childTnLst>
                        <p:par>
                          <p:cTn id="591" fill="hold">
                            <p:stCondLst>
                              <p:cond delay="0"/>
                            </p:stCondLst>
                            <p:childTnLst>
                              <p:par>
                                <p:cTn id="59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4" presetID="35" presetClass="emph" presetSubtype="0" repeatCount="33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95" dur="3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6" fill="hold">
                      <p:stCondLst>
                        <p:cond delay="indefinite"/>
                      </p:stCondLst>
                      <p:childTnLst>
                        <p:par>
                          <p:cTn id="597" fill="hold">
                            <p:stCondLst>
                              <p:cond delay="0"/>
                            </p:stCondLst>
                            <p:childTnLst>
                              <p:par>
                                <p:cTn id="5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0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1" fill="hold">
                      <p:stCondLst>
                        <p:cond delay="indefinite"/>
                      </p:stCondLst>
                      <p:childTnLst>
                        <p:par>
                          <p:cTn id="602" fill="hold">
                            <p:stCondLst>
                              <p:cond delay="0"/>
                            </p:stCondLst>
                            <p:childTnLst>
                              <p:par>
                                <p:cTn id="60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5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6" fill="hold">
                      <p:stCondLst>
                        <p:cond delay="indefinite"/>
                      </p:stCondLst>
                      <p:childTnLst>
                        <p:par>
                          <p:cTn id="607" fill="hold">
                            <p:stCondLst>
                              <p:cond delay="0"/>
                            </p:stCondLst>
                            <p:childTnLst>
                              <p:par>
                                <p:cTn id="60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0" presetID="35" presetClass="emph" presetSubtype="0" repeatCount="33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11" dur="3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2" fill="hold">
                      <p:stCondLst>
                        <p:cond delay="indefinite"/>
                      </p:stCondLst>
                      <p:childTnLst>
                        <p:par>
                          <p:cTn id="613" fill="hold">
                            <p:stCondLst>
                              <p:cond delay="0"/>
                            </p:stCondLst>
                            <p:childTnLst>
                              <p:par>
                                <p:cTn id="6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6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7" fill="hold">
                      <p:stCondLst>
                        <p:cond delay="indefinite"/>
                      </p:stCondLst>
                      <p:childTnLst>
                        <p:par>
                          <p:cTn id="618" fill="hold">
                            <p:stCondLst>
                              <p:cond delay="0"/>
                            </p:stCondLst>
                            <p:childTnLst>
                              <p:par>
                                <p:cTn id="6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1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2" fill="hold">
                      <p:stCondLst>
                        <p:cond delay="indefinite"/>
                      </p:stCondLst>
                      <p:childTnLst>
                        <p:par>
                          <p:cTn id="623" fill="hold">
                            <p:stCondLst>
                              <p:cond delay="0"/>
                            </p:stCondLst>
                            <p:childTnLst>
                              <p:par>
                                <p:cTn id="6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7" fill="hold">
                      <p:stCondLst>
                        <p:cond delay="indefinite"/>
                      </p:stCondLst>
                      <p:childTnLst>
                        <p:par>
                          <p:cTn id="628" fill="hold">
                            <p:stCondLst>
                              <p:cond delay="0"/>
                            </p:stCondLst>
                            <p:childTnLst>
                              <p:par>
                                <p:cTn id="6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2" fill="hold">
                      <p:stCondLst>
                        <p:cond delay="indefinite"/>
                      </p:stCondLst>
                      <p:childTnLst>
                        <p:par>
                          <p:cTn id="633" fill="hold">
                            <p:stCondLst>
                              <p:cond delay="0"/>
                            </p:stCondLst>
                            <p:childTnLst>
                              <p:par>
                                <p:cTn id="6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6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7" fill="hold">
                      <p:stCondLst>
                        <p:cond delay="indefinite"/>
                      </p:stCondLst>
                      <p:childTnLst>
                        <p:par>
                          <p:cTn id="638" fill="hold">
                            <p:stCondLst>
                              <p:cond delay="0"/>
                            </p:stCondLst>
                            <p:childTnLst>
                              <p:par>
                                <p:cTn id="6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2" fill="hold">
                            <p:stCondLst>
                              <p:cond delay="500"/>
                            </p:stCondLst>
                            <p:childTnLst>
                              <p:par>
                                <p:cTn id="64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4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7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0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3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6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9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2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5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8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4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6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77" dur="indefinite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678" dur="indefinite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9" fill="hold">
                      <p:stCondLst>
                        <p:cond delay="indefinite"/>
                      </p:stCondLst>
                      <p:childTnLst>
                        <p:par>
                          <p:cTn id="680" fill="hold">
                            <p:stCondLst>
                              <p:cond delay="0"/>
                            </p:stCondLst>
                            <p:childTnLst>
                              <p:par>
                                <p:cTn id="6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3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4" fill="hold">
                      <p:stCondLst>
                        <p:cond delay="indefinite"/>
                      </p:stCondLst>
                      <p:childTnLst>
                        <p:par>
                          <p:cTn id="685" fill="hold">
                            <p:stCondLst>
                              <p:cond delay="0"/>
                            </p:stCondLst>
                            <p:childTnLst>
                              <p:par>
                                <p:cTn id="68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8" presetID="35" presetClass="emph" presetSubtype="0" repeatCount="33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89" dur="3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0" fill="hold">
                      <p:stCondLst>
                        <p:cond delay="indefinite"/>
                      </p:stCondLst>
                      <p:childTnLst>
                        <p:par>
                          <p:cTn id="691" fill="hold">
                            <p:stCondLst>
                              <p:cond delay="0"/>
                            </p:stCondLst>
                            <p:childTnLst>
                              <p:par>
                                <p:cTn id="6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4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5" fill="hold">
                      <p:stCondLst>
                        <p:cond delay="indefinite"/>
                      </p:stCondLst>
                      <p:childTnLst>
                        <p:par>
                          <p:cTn id="696" fill="hold">
                            <p:stCondLst>
                              <p:cond delay="0"/>
                            </p:stCondLst>
                            <p:childTnLst>
                              <p:par>
                                <p:cTn id="6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9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0" fill="hold">
                      <p:stCondLst>
                        <p:cond delay="indefinite"/>
                      </p:stCondLst>
                      <p:childTnLst>
                        <p:par>
                          <p:cTn id="701" fill="hold">
                            <p:stCondLst>
                              <p:cond delay="0"/>
                            </p:stCondLst>
                            <p:childTnLst>
                              <p:par>
                                <p:cTn id="7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4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5" fill="hold">
                      <p:stCondLst>
                        <p:cond delay="indefinite"/>
                      </p:stCondLst>
                      <p:childTnLst>
                        <p:par>
                          <p:cTn id="706" fill="hold">
                            <p:stCondLst>
                              <p:cond delay="0"/>
                            </p:stCondLst>
                            <p:childTnLst>
                              <p:par>
                                <p:cTn id="7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0" fill="hold">
                      <p:stCondLst>
                        <p:cond delay="indefinite"/>
                      </p:stCondLst>
                      <p:childTnLst>
                        <p:par>
                          <p:cTn id="711" fill="hold">
                            <p:stCondLst>
                              <p:cond delay="0"/>
                            </p:stCondLst>
                            <p:childTnLst>
                              <p:par>
                                <p:cTn id="7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4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5" fill="hold">
                      <p:stCondLst>
                        <p:cond delay="indefinite"/>
                      </p:stCondLst>
                      <p:childTnLst>
                        <p:par>
                          <p:cTn id="716" fill="hold">
                            <p:stCondLst>
                              <p:cond delay="0"/>
                            </p:stCondLst>
                            <p:childTnLst>
                              <p:par>
                                <p:cTn id="7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0" fill="hold">
                            <p:stCondLst>
                              <p:cond delay="500"/>
                            </p:stCondLst>
                            <p:childTnLst>
                              <p:par>
                                <p:cTn id="72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2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4" fill="hold">
                      <p:stCondLst>
                        <p:cond delay="indefinite"/>
                      </p:stCondLst>
                      <p:childTnLst>
                        <p:par>
                          <p:cTn id="725" fill="hold">
                            <p:stCondLst>
                              <p:cond delay="0"/>
                            </p:stCondLst>
                            <p:childTnLst>
                              <p:par>
                                <p:cTn id="7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8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9" fill="hold">
                            <p:stCondLst>
                              <p:cond delay="500"/>
                            </p:stCondLst>
                            <p:childTnLst>
                              <p:par>
                                <p:cTn id="73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1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3" fill="hold">
                      <p:stCondLst>
                        <p:cond delay="indefinite"/>
                      </p:stCondLst>
                      <p:childTnLst>
                        <p:par>
                          <p:cTn id="734" fill="hold">
                            <p:stCondLst>
                              <p:cond delay="0"/>
                            </p:stCondLst>
                            <p:childTnLst>
                              <p:par>
                                <p:cTn id="7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7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8" fill="hold">
                      <p:stCondLst>
                        <p:cond delay="indefinite"/>
                      </p:stCondLst>
                      <p:childTnLst>
                        <p:par>
                          <p:cTn id="739" fill="hold">
                            <p:stCondLst>
                              <p:cond delay="0"/>
                            </p:stCondLst>
                            <p:childTnLst>
                              <p:par>
                                <p:cTn id="7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3" fill="hold">
                      <p:stCondLst>
                        <p:cond delay="indefinite"/>
                      </p:stCondLst>
                      <p:childTnLst>
                        <p:par>
                          <p:cTn id="744" fill="hold">
                            <p:stCondLst>
                              <p:cond delay="0"/>
                            </p:stCondLst>
                            <p:childTnLst>
                              <p:par>
                                <p:cTn id="7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8" fill="hold">
                      <p:stCondLst>
                        <p:cond delay="indefinite"/>
                      </p:stCondLst>
                      <p:childTnLst>
                        <p:par>
                          <p:cTn id="749" fill="hold">
                            <p:stCondLst>
                              <p:cond delay="0"/>
                            </p:stCondLst>
                            <p:childTnLst>
                              <p:par>
                                <p:cTn id="7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2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3" fill="hold">
                      <p:stCondLst>
                        <p:cond delay="indefinite"/>
                      </p:stCondLst>
                      <p:childTnLst>
                        <p:par>
                          <p:cTn id="754" fill="hold">
                            <p:stCondLst>
                              <p:cond delay="0"/>
                            </p:stCondLst>
                            <p:childTnLst>
                              <p:par>
                                <p:cTn id="7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7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8" fill="hold">
                      <p:stCondLst>
                        <p:cond delay="indefinite"/>
                      </p:stCondLst>
                      <p:childTnLst>
                        <p:par>
                          <p:cTn id="759" fill="hold">
                            <p:stCondLst>
                              <p:cond delay="0"/>
                            </p:stCondLst>
                            <p:childTnLst>
                              <p:par>
                                <p:cTn id="7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2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3" fill="hold">
                      <p:stCondLst>
                        <p:cond delay="indefinite"/>
                      </p:stCondLst>
                      <p:childTnLst>
                        <p:par>
                          <p:cTn id="764" fill="hold">
                            <p:stCondLst>
                              <p:cond delay="0"/>
                            </p:stCondLst>
                            <p:childTnLst>
                              <p:par>
                                <p:cTn id="7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8" fill="hold">
                      <p:stCondLst>
                        <p:cond delay="indefinite"/>
                      </p:stCondLst>
                      <p:childTnLst>
                        <p:par>
                          <p:cTn id="769" fill="hold">
                            <p:stCondLst>
                              <p:cond delay="0"/>
                            </p:stCondLst>
                            <p:childTnLst>
                              <p:par>
                                <p:cTn id="7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2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3" fill="hold">
                      <p:stCondLst>
                        <p:cond delay="indefinite"/>
                      </p:stCondLst>
                      <p:childTnLst>
                        <p:par>
                          <p:cTn id="774" fill="hold">
                            <p:stCondLst>
                              <p:cond delay="0"/>
                            </p:stCondLst>
                            <p:childTnLst>
                              <p:par>
                                <p:cTn id="7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8" fill="hold">
                            <p:stCondLst>
                              <p:cond delay="500"/>
                            </p:stCondLst>
                            <p:childTnLst>
                              <p:par>
                                <p:cTn id="77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0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3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6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9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116" grpId="0"/>
      <p:bldP spid="117" grpId="0"/>
      <p:bldP spid="83" grpId="0"/>
      <p:bldP spid="84" grpId="0"/>
      <p:bldP spid="85" grpId="0"/>
      <p:bldP spid="56" grpId="0"/>
      <p:bldP spid="60" grpId="0"/>
      <p:bldP spid="61" grpId="0"/>
      <p:bldP spid="62" grpId="0"/>
      <p:bldP spid="69" grpId="0"/>
      <p:bldP spid="70" grpId="0"/>
      <p:bldP spid="71" grpId="0"/>
      <p:bldP spid="73" grpId="0"/>
      <p:bldP spid="74" grpId="0"/>
      <p:bldP spid="75" grpId="0"/>
      <p:bldP spid="76" grpId="0"/>
      <p:bldP spid="77" grpId="0"/>
      <p:bldP spid="78" grpId="0"/>
      <p:bldP spid="79" grpId="0"/>
      <p:bldP spid="80" grpId="0"/>
      <p:bldP spid="81" grpId="0"/>
      <p:bldP spid="87" grpId="0"/>
      <p:bldP spid="90" grpId="0"/>
      <p:bldP spid="92" grpId="0"/>
      <p:bldP spid="96" grpId="0"/>
      <p:bldP spid="98" grpId="0"/>
      <p:bldP spid="99" grpId="0"/>
      <p:bldP spid="100" grpId="0"/>
      <p:bldP spid="104" grpId="0"/>
      <p:bldP spid="105" grpId="0"/>
      <p:bldP spid="106" grpId="0"/>
      <p:bldP spid="107" grpId="0"/>
      <p:bldP spid="108" grpId="0"/>
      <p:bldP spid="109" grpId="0"/>
      <p:bldP spid="110" grpId="0"/>
      <p:bldP spid="111" grpId="0"/>
      <p:bldP spid="112" grpId="0"/>
      <p:bldP spid="113" grpId="0"/>
      <p:bldP spid="114" grpId="0"/>
      <p:bldP spid="115" grpId="0"/>
      <p:bldP spid="118" grpId="0"/>
      <p:bldP spid="119" grpId="0"/>
      <p:bldP spid="120" grpId="0"/>
      <p:bldP spid="126" grpId="0"/>
      <p:bldP spid="127" grpId="0"/>
      <p:bldP spid="6" grpId="0" animBg="1"/>
      <p:bldP spid="123" grpId="0"/>
      <p:bldP spid="124" grpId="0"/>
      <p:bldP spid="124" grpId="1"/>
      <p:bldP spid="124" grpId="2"/>
      <p:bldP spid="125" grpId="0"/>
      <p:bldP spid="139" grpId="0"/>
      <p:bldP spid="122" grpId="0" animBg="1"/>
      <p:bldP spid="122" grpId="1" animBg="1"/>
      <p:bldP spid="122" grpId="2" animBg="1"/>
      <p:bldP spid="122" grpId="3" animBg="1"/>
      <p:bldP spid="130" grpId="0" animBg="1"/>
      <p:bldP spid="130" grpId="1" animBg="1"/>
      <p:bldP spid="161" grpId="0" animBg="1"/>
      <p:bldP spid="161" grpId="1" animBg="1"/>
      <p:bldP spid="163" grpId="0" animBg="1"/>
      <p:bldP spid="163" grpId="1" animBg="1"/>
      <p:bldP spid="103" grpId="0" build="allAtOnce"/>
      <p:bldP spid="165" grpId="0"/>
      <p:bldP spid="165" grpId="1"/>
      <p:bldP spid="166" grpId="0"/>
      <p:bldP spid="166" grpId="1"/>
      <p:bldP spid="169" grpId="0"/>
      <p:bldP spid="169" grpId="1"/>
      <p:bldP spid="170" grpId="0"/>
      <p:bldP spid="170" grpId="1"/>
      <p:bldP spid="173" grpId="0"/>
      <p:bldP spid="173" grpId="1"/>
      <p:bldP spid="175" grpId="0"/>
      <p:bldP spid="176" grpId="0"/>
      <p:bldP spid="177" grpId="0"/>
      <p:bldP spid="178" grpId="0"/>
      <p:bldP spid="179" grpId="0"/>
      <p:bldP spid="180" grpId="0"/>
      <p:bldP spid="180" grpId="1"/>
      <p:bldP spid="181" grpId="0"/>
      <p:bldP spid="181" grpId="1"/>
      <p:bldP spid="182" grpId="0"/>
      <p:bldP spid="182" grpId="1"/>
      <p:bldP spid="183" grpId="0"/>
      <p:bldP spid="183" grpId="1"/>
      <p:bldP spid="184" grpId="0"/>
      <p:bldP spid="184" grpId="1"/>
      <p:bldP spid="185" grpId="0" animBg="1"/>
      <p:bldP spid="185" grpId="1" animBg="1"/>
      <p:bldP spid="186" grpId="0" animBg="1"/>
      <p:bldP spid="186" grpId="1" animBg="1"/>
      <p:bldP spid="187" grpId="0" animBg="1"/>
      <p:bldP spid="187" grpId="1" animBg="1"/>
      <p:bldP spid="10" grpId="0" animBg="1"/>
      <p:bldP spid="196" grpId="0" animBg="1"/>
      <p:bldP spid="196" grpId="1" animBg="1"/>
      <p:bldP spid="198" grpId="0" animBg="1"/>
      <p:bldP spid="198" grpId="1" animBg="1"/>
      <p:bldP spid="198" grpId="2" animBg="1"/>
      <p:bldP spid="198" grpId="3" animBg="1"/>
      <p:bldP spid="199" grpId="0" animBg="1"/>
      <p:bldP spid="199" grpId="1" animBg="1"/>
      <p:bldP spid="135" grpId="0"/>
      <p:bldP spid="136" grpId="0"/>
      <p:bldP spid="3" grpId="0"/>
      <p:bldP spid="144" grpId="0"/>
      <p:bldP spid="145" grpId="0"/>
      <p:bldP spid="146" grpId="0"/>
      <p:bldP spid="4" grpId="0" animBg="1"/>
      <p:bldP spid="4" grpId="1" animBg="1"/>
      <p:bldP spid="134" grpId="0" animBg="1"/>
      <p:bldP spid="134" grpId="1" animBg="1"/>
      <p:bldP spid="129" grpId="0" animBg="1"/>
      <p:bldP spid="129" grpId="1" animBg="1"/>
      <p:bldP spid="129" grpId="2" animBg="1"/>
      <p:bldP spid="147" grpId="0"/>
      <p:bldP spid="147" grpId="1"/>
      <p:bldP spid="150" grpId="0"/>
      <p:bldP spid="150" grpId="1"/>
      <p:bldP spid="151" grpId="0"/>
      <p:bldP spid="151" grpId="1"/>
      <p:bldP spid="152" grpId="0"/>
      <p:bldP spid="152" grpId="1"/>
      <p:bldP spid="155" grpId="0" animBg="1"/>
      <p:bldP spid="155" grpId="1" animBg="1"/>
      <p:bldP spid="156" grpId="0" animBg="1"/>
      <p:bldP spid="156" grpId="1" animBg="1"/>
      <p:bldP spid="157" grpId="0" animBg="1"/>
      <p:bldP spid="157" grpId="1" animBg="1"/>
      <p:bldP spid="16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5272563" y="315785"/>
            <a:ext cx="3614184" cy="2066400"/>
          </a:xfrm>
          <a:prstGeom prst="roundRect">
            <a:avLst>
              <a:gd name="adj" fmla="val 7961"/>
            </a:avLst>
          </a:prstGeom>
          <a:solidFill>
            <a:srgbClr val="7030A0">
              <a:alpha val="10000"/>
            </a:srgbClr>
          </a:solidFill>
          <a:ln w="3175"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83028" y="2034471"/>
            <a:ext cx="4899941" cy="2789040"/>
            <a:chOff x="283028" y="2007750"/>
            <a:chExt cx="4899941" cy="2789040"/>
          </a:xfrm>
        </p:grpSpPr>
        <p:sp>
          <p:nvSpPr>
            <p:cNvPr id="5" name="Rounded Rectangle 4"/>
            <p:cNvSpPr/>
            <p:nvPr/>
          </p:nvSpPr>
          <p:spPr>
            <a:xfrm>
              <a:off x="283028" y="2007750"/>
              <a:ext cx="4878168" cy="2789040"/>
            </a:xfrm>
            <a:prstGeom prst="roundRect">
              <a:avLst>
                <a:gd name="adj" fmla="val 3568"/>
              </a:avLst>
            </a:prstGeom>
            <a:solidFill>
              <a:srgbClr val="66FFCC">
                <a:alpha val="10000"/>
              </a:srgbClr>
            </a:solidFill>
            <a:ln w="3175"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311701" y="2546350"/>
              <a:ext cx="4871268" cy="2057400"/>
              <a:chOff x="311701" y="2724150"/>
              <a:chExt cx="4871268" cy="2057400"/>
            </a:xfrm>
          </p:grpSpPr>
          <p:cxnSp>
            <p:nvCxnSpPr>
              <p:cNvPr id="7" name="Straight Connector 6"/>
              <p:cNvCxnSpPr/>
              <p:nvPr/>
            </p:nvCxnSpPr>
            <p:spPr>
              <a:xfrm>
                <a:off x="311701" y="2724150"/>
                <a:ext cx="4871268" cy="0"/>
              </a:xfrm>
              <a:prstGeom prst="line">
                <a:avLst/>
              </a:prstGeom>
              <a:ln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>
                <a:off x="311701" y="2952750"/>
                <a:ext cx="4871268" cy="0"/>
              </a:xfrm>
              <a:prstGeom prst="line">
                <a:avLst/>
              </a:prstGeom>
              <a:ln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311701" y="3181350"/>
                <a:ext cx="4871268" cy="0"/>
              </a:xfrm>
              <a:prstGeom prst="line">
                <a:avLst/>
              </a:prstGeom>
              <a:ln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311701" y="3409950"/>
                <a:ext cx="4871268" cy="0"/>
              </a:xfrm>
              <a:prstGeom prst="line">
                <a:avLst/>
              </a:prstGeom>
              <a:ln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311701" y="3638550"/>
                <a:ext cx="4871268" cy="0"/>
              </a:xfrm>
              <a:prstGeom prst="line">
                <a:avLst/>
              </a:prstGeom>
              <a:ln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311701" y="3867150"/>
                <a:ext cx="4871268" cy="0"/>
              </a:xfrm>
              <a:prstGeom prst="line">
                <a:avLst/>
              </a:prstGeom>
              <a:ln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311701" y="4095750"/>
                <a:ext cx="4871268" cy="0"/>
              </a:xfrm>
              <a:prstGeom prst="line">
                <a:avLst/>
              </a:prstGeom>
              <a:ln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311701" y="4324350"/>
                <a:ext cx="4871268" cy="0"/>
              </a:xfrm>
              <a:prstGeom prst="line">
                <a:avLst/>
              </a:prstGeom>
              <a:ln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311701" y="4552950"/>
                <a:ext cx="4871268" cy="0"/>
              </a:xfrm>
              <a:prstGeom prst="line">
                <a:avLst/>
              </a:prstGeom>
              <a:ln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311701" y="4781550"/>
                <a:ext cx="4871268" cy="0"/>
              </a:xfrm>
              <a:prstGeom prst="line">
                <a:avLst/>
              </a:prstGeom>
              <a:ln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9" name="Rounded Rectangle 18"/>
          <p:cNvSpPr/>
          <p:nvPr/>
        </p:nvSpPr>
        <p:spPr>
          <a:xfrm>
            <a:off x="289930" y="2034471"/>
            <a:ext cx="4871266" cy="320040"/>
          </a:xfrm>
          <a:prstGeom prst="roundRect">
            <a:avLst>
              <a:gd name="adj" fmla="val 26588"/>
            </a:avLst>
          </a:prstGeom>
          <a:solidFill>
            <a:srgbClr val="FF0000">
              <a:alpha val="10000"/>
            </a:srgbClr>
          </a:solidFill>
          <a:ln w="3175"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872129" y="2033046"/>
            <a:ext cx="17068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600" b="1" kern="0" dirty="0" smtClean="0">
                <a:solidFill>
                  <a:prstClr val="black"/>
                </a:solidFill>
                <a:effectLst>
                  <a:glow rad="139700">
                    <a:srgbClr val="9BBB59">
                      <a:satMod val="175000"/>
                      <a:alpha val="40000"/>
                    </a:srgbClr>
                  </a:glow>
                </a:effectLst>
                <a:latin typeface="Bookman Old Style" pitchFamily="18" charset="0"/>
                <a:cs typeface="Agent Orange" pitchFamily="2" charset="0"/>
              </a:rPr>
              <a:t>Proof :</a:t>
            </a:r>
          </a:p>
        </p:txBody>
      </p:sp>
      <p:sp>
        <p:nvSpPr>
          <p:cNvPr id="65" name="Rectangle 64"/>
          <p:cNvSpPr/>
          <p:nvPr/>
        </p:nvSpPr>
        <p:spPr>
          <a:xfrm>
            <a:off x="685800" y="3019424"/>
            <a:ext cx="30107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Similarly we can prove that    </a:t>
            </a:r>
          </a:p>
        </p:txBody>
      </p:sp>
      <p:grpSp>
        <p:nvGrpSpPr>
          <p:cNvPr id="127" name="Group 126"/>
          <p:cNvGrpSpPr/>
          <p:nvPr/>
        </p:nvGrpSpPr>
        <p:grpSpPr>
          <a:xfrm>
            <a:off x="254478" y="312652"/>
            <a:ext cx="4923707" cy="1653351"/>
            <a:chOff x="254478" y="312652"/>
            <a:chExt cx="4923707" cy="1653351"/>
          </a:xfrm>
        </p:grpSpPr>
        <p:sp>
          <p:nvSpPr>
            <p:cNvPr id="17" name="Rounded Rectangle 16"/>
            <p:cNvSpPr/>
            <p:nvPr/>
          </p:nvSpPr>
          <p:spPr>
            <a:xfrm>
              <a:off x="305549" y="314428"/>
              <a:ext cx="4864899" cy="1651575"/>
            </a:xfrm>
            <a:prstGeom prst="roundRect">
              <a:avLst>
                <a:gd name="adj" fmla="val 5303"/>
              </a:avLst>
            </a:prstGeom>
            <a:solidFill>
              <a:srgbClr val="FFC000">
                <a:alpha val="10000"/>
              </a:srgbClr>
            </a:solidFill>
            <a:ln w="3175"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306652" y="312652"/>
              <a:ext cx="4871533" cy="320040"/>
            </a:xfrm>
            <a:prstGeom prst="roundRect">
              <a:avLst>
                <a:gd name="adj" fmla="val 25034"/>
              </a:avLst>
            </a:prstGeom>
            <a:solidFill>
              <a:srgbClr val="FF0000">
                <a:alpha val="10000"/>
              </a:srgbClr>
            </a:solidFill>
            <a:ln w="3175"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57200" y="327868"/>
              <a:ext cx="45797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 smtClean="0">
                  <a:solidFill>
                    <a:prstClr val="black"/>
                  </a:solidFill>
                  <a:latin typeface="Bookman Old Style" pitchFamily="18" charset="0"/>
                  <a:cs typeface="Agent Orange" pitchFamily="2" charset="0"/>
                </a:rPr>
                <a:t>THEOREM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54478" y="1013246"/>
              <a:ext cx="84350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srgbClr val="FF0000"/>
                  </a:solidFill>
                  <a:latin typeface="Bookman Old Style" panose="02050604050505020204" pitchFamily="18" charset="0"/>
                </a:rPr>
                <a:t>Given :</a:t>
              </a:r>
              <a:endParaRPr 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088925" y="1013246"/>
              <a:ext cx="215155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  <a:latin typeface="Symbol" panose="05050102010706020507" pitchFamily="18" charset="2"/>
                </a:rPr>
                <a:t>D</a:t>
              </a:r>
              <a:r>
                <a:rPr lang="en-US" sz="14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ABC is any triangle.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54478" y="1239470"/>
              <a:ext cx="106311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srgbClr val="FF0000"/>
                  </a:solidFill>
                  <a:latin typeface="Bookman Old Style" panose="02050604050505020204" pitchFamily="18" charset="0"/>
                </a:rPr>
                <a:t>To prove:</a:t>
              </a:r>
              <a:endParaRPr 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431322" y="611412"/>
              <a:ext cx="460561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The sum of any two sides of a triangle </a:t>
              </a:r>
            </a:p>
            <a:p>
              <a:r>
                <a:rPr lang="en-US" sz="14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is greater than the third side.</a:t>
              </a:r>
              <a:endParaRPr lang="en-US" sz="14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2662518" y="1239470"/>
              <a:ext cx="59436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AB</a:t>
              </a:r>
              <a:endParaRPr lang="en-US" sz="1400" b="1" dirty="0">
                <a:solidFill>
                  <a:prstClr val="black"/>
                </a:solidFill>
                <a:latin typeface="Bookman Old Style" pitchFamily="18" charset="0"/>
                <a:sym typeface="Symbol"/>
              </a:endParaRP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3530025" y="1239470"/>
              <a:ext cx="29206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&gt;</a:t>
              </a:r>
              <a:endParaRPr lang="en-US" sz="1400" b="1" dirty="0">
                <a:solidFill>
                  <a:prstClr val="black"/>
                </a:solidFill>
              </a:endParaRP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3007036" y="1239470"/>
              <a:ext cx="29206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+</a:t>
              </a:r>
              <a:endParaRPr lang="en-US" sz="1400" b="1" dirty="0">
                <a:solidFill>
                  <a:prstClr val="black"/>
                </a:solidFill>
                <a:latin typeface="Bookman Old Style" pitchFamily="18" charset="0"/>
                <a:sym typeface="Symbol"/>
              </a:endParaRP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3185396" y="1239470"/>
              <a:ext cx="44755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BC</a:t>
              </a: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3723831" y="1239470"/>
              <a:ext cx="44755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AC</a:t>
              </a:r>
              <a:endParaRPr lang="en-US" sz="1400" b="1" dirty="0">
                <a:solidFill>
                  <a:prstClr val="black"/>
                </a:solidFill>
              </a:endParaRPr>
            </a:p>
          </p:txBody>
        </p:sp>
        <p:sp>
          <p:nvSpPr>
            <p:cNvPr id="95" name="Rectangle 94"/>
            <p:cNvSpPr/>
            <p:nvPr/>
          </p:nvSpPr>
          <p:spPr>
            <a:xfrm>
              <a:off x="1189721" y="1239470"/>
              <a:ext cx="59436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AB</a:t>
              </a:r>
              <a:endParaRPr lang="en-US" sz="1400" b="1" dirty="0">
                <a:solidFill>
                  <a:prstClr val="black"/>
                </a:solidFill>
                <a:latin typeface="Bookman Old Style" pitchFamily="18" charset="0"/>
                <a:sym typeface="Symbol"/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2067276" y="1239470"/>
              <a:ext cx="29206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&gt;</a:t>
              </a:r>
              <a:endParaRPr lang="en-US" sz="1400" b="1" dirty="0">
                <a:solidFill>
                  <a:prstClr val="black"/>
                </a:solidFill>
              </a:endParaRP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1544287" y="1239470"/>
              <a:ext cx="29206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+</a:t>
              </a:r>
              <a:endParaRPr lang="en-US" sz="1400" b="1" dirty="0">
                <a:solidFill>
                  <a:prstClr val="black"/>
                </a:solidFill>
                <a:latin typeface="Bookman Old Style" pitchFamily="18" charset="0"/>
                <a:sym typeface="Symbol"/>
              </a:endParaRP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1732695" y="1239470"/>
              <a:ext cx="44755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AC</a:t>
              </a:r>
              <a:endParaRPr lang="en-US" sz="1400" b="1" dirty="0">
                <a:solidFill>
                  <a:prstClr val="black"/>
                </a:solidFill>
                <a:latin typeface="Bookman Old Style" pitchFamily="18" charset="0"/>
                <a:sym typeface="Symbol"/>
              </a:endParaRP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2251034" y="1239470"/>
              <a:ext cx="50847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BC,</a:t>
              </a:r>
              <a:endParaRPr lang="en-US" sz="1400" b="1" dirty="0">
                <a:solidFill>
                  <a:prstClr val="black"/>
                </a:solidFill>
              </a:endParaRPr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1184252" y="1464668"/>
              <a:ext cx="59436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BC</a:t>
              </a:r>
              <a:endParaRPr lang="en-US" sz="1400" b="1" dirty="0">
                <a:solidFill>
                  <a:prstClr val="black"/>
                </a:solidFill>
                <a:latin typeface="Bookman Old Style" pitchFamily="18" charset="0"/>
                <a:sym typeface="Symbol"/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2091951" y="1464668"/>
              <a:ext cx="29206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&gt;</a:t>
              </a:r>
              <a:endParaRPr lang="en-US" sz="1400" b="1" dirty="0">
                <a:solidFill>
                  <a:prstClr val="black"/>
                </a:solidFill>
              </a:endParaRP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1548866" y="1464668"/>
              <a:ext cx="29206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+</a:t>
              </a:r>
              <a:endParaRPr lang="en-US" sz="1400" b="1" dirty="0">
                <a:solidFill>
                  <a:prstClr val="black"/>
                </a:solidFill>
                <a:latin typeface="Bookman Old Style" pitchFamily="18" charset="0"/>
                <a:sym typeface="Symbol"/>
              </a:endParaRPr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1757370" y="1464668"/>
              <a:ext cx="44755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AC</a:t>
              </a:r>
              <a:endParaRPr lang="en-US" sz="1400" b="1" dirty="0">
                <a:solidFill>
                  <a:prstClr val="black"/>
                </a:solidFill>
                <a:latin typeface="Bookman Old Style" pitchFamily="18" charset="0"/>
                <a:sym typeface="Symbol"/>
              </a:endParaRPr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2255613" y="1464668"/>
              <a:ext cx="44435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AB</a:t>
              </a:r>
              <a:endParaRPr lang="en-US" sz="1400" b="1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5798161" y="476198"/>
            <a:ext cx="2205392" cy="1787395"/>
            <a:chOff x="5798161" y="476198"/>
            <a:chExt cx="2205392" cy="1787395"/>
          </a:xfrm>
        </p:grpSpPr>
        <p:sp>
          <p:nvSpPr>
            <p:cNvPr id="66" name="Isosceles Triangle 65"/>
            <p:cNvSpPr/>
            <p:nvPr/>
          </p:nvSpPr>
          <p:spPr>
            <a:xfrm>
              <a:off x="6044013" y="1261567"/>
              <a:ext cx="1717505" cy="856699"/>
            </a:xfrm>
            <a:prstGeom prst="triangle">
              <a:avLst>
                <a:gd name="adj" fmla="val 62034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prstClr val="white"/>
                </a:solidFill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5798161" y="1986594"/>
              <a:ext cx="29527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b="1" dirty="0" smtClean="0">
                  <a:solidFill>
                    <a:prstClr val="black"/>
                  </a:solidFill>
                  <a:latin typeface="Bookman Old Style" panose="02050604050505020204" pitchFamily="18" charset="0"/>
                  <a:sym typeface="Symbol"/>
                </a:rPr>
                <a:t>B</a:t>
              </a:r>
              <a:endParaRPr lang="en-US" sz="1200" dirty="0">
                <a:solidFill>
                  <a:prstClr val="black"/>
                </a:solidFill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6890839" y="999351"/>
              <a:ext cx="30489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b="1" dirty="0" smtClean="0">
                  <a:solidFill>
                    <a:prstClr val="black"/>
                  </a:solidFill>
                  <a:latin typeface="Bookman Old Style" panose="02050604050505020204" pitchFamily="18" charset="0"/>
                  <a:sym typeface="Symbol"/>
                </a:rPr>
                <a:t>A</a:t>
              </a:r>
              <a:endParaRPr lang="en-US" sz="1200" dirty="0">
                <a:solidFill>
                  <a:prstClr val="black"/>
                </a:solidFill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7705073" y="1964086"/>
              <a:ext cx="29848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b="1" dirty="0" smtClean="0">
                  <a:solidFill>
                    <a:prstClr val="black"/>
                  </a:solidFill>
                  <a:latin typeface="Bookman Old Style" panose="02050604050505020204" pitchFamily="18" charset="0"/>
                  <a:sym typeface="Symbol"/>
                </a:rPr>
                <a:t>C</a:t>
              </a:r>
              <a:endParaRPr lang="en-US" sz="1200" dirty="0">
                <a:solidFill>
                  <a:prstClr val="black"/>
                </a:solidFill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7629156" y="476198"/>
              <a:ext cx="30489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b="1" dirty="0" smtClean="0">
                  <a:solidFill>
                    <a:prstClr val="black"/>
                  </a:solidFill>
                  <a:latin typeface="Bookman Old Style" panose="02050604050505020204" pitchFamily="18" charset="0"/>
                  <a:sym typeface="Symbol"/>
                </a:rPr>
                <a:t>D</a:t>
              </a:r>
              <a:endParaRPr lang="en-US" sz="1200" dirty="0">
                <a:solidFill>
                  <a:prstClr val="black"/>
                </a:solidFill>
              </a:endParaRPr>
            </a:p>
          </p:txBody>
        </p:sp>
        <p:cxnSp>
          <p:nvCxnSpPr>
            <p:cNvPr id="71" name="Straight Connector 70"/>
            <p:cNvCxnSpPr/>
            <p:nvPr/>
          </p:nvCxnSpPr>
          <p:spPr>
            <a:xfrm flipV="1">
              <a:off x="7761518" y="611817"/>
              <a:ext cx="178799" cy="1506449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2" name="Group 71"/>
            <p:cNvGrpSpPr/>
            <p:nvPr/>
          </p:nvGrpSpPr>
          <p:grpSpPr>
            <a:xfrm>
              <a:off x="7489428" y="873994"/>
              <a:ext cx="23487" cy="145670"/>
              <a:chOff x="7489428" y="873994"/>
              <a:chExt cx="23487" cy="145670"/>
            </a:xfrm>
          </p:grpSpPr>
          <p:cxnSp>
            <p:nvCxnSpPr>
              <p:cNvPr id="73" name="Straight Connector 72"/>
              <p:cNvCxnSpPr/>
              <p:nvPr/>
            </p:nvCxnSpPr>
            <p:spPr>
              <a:xfrm rot="2760000">
                <a:off x="7450836" y="935478"/>
                <a:ext cx="123564" cy="59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 rot="2760000">
                <a:off x="7427944" y="957584"/>
                <a:ext cx="123564" cy="59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5" name="Group 74"/>
            <p:cNvGrpSpPr/>
            <p:nvPr/>
          </p:nvGrpSpPr>
          <p:grpSpPr>
            <a:xfrm>
              <a:off x="7305514" y="1598164"/>
              <a:ext cx="143592" cy="25327"/>
              <a:chOff x="7305514" y="1598164"/>
              <a:chExt cx="143592" cy="25327"/>
            </a:xfrm>
          </p:grpSpPr>
          <p:cxnSp>
            <p:nvCxnSpPr>
              <p:cNvPr id="76" name="Straight Connector 75"/>
              <p:cNvCxnSpPr/>
              <p:nvPr/>
            </p:nvCxnSpPr>
            <p:spPr>
              <a:xfrm rot="19260000">
                <a:off x="7305514" y="1598164"/>
                <a:ext cx="123564" cy="59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 rot="19260000">
                <a:off x="7325542" y="1622896"/>
                <a:ext cx="123564" cy="59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8" name="Oval 107"/>
            <p:cNvSpPr/>
            <p:nvPr/>
          </p:nvSpPr>
          <p:spPr>
            <a:xfrm>
              <a:off x="7917814" y="592171"/>
              <a:ext cx="45720" cy="4572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cxnSp>
          <p:nvCxnSpPr>
            <p:cNvPr id="123" name="Straight Connector 122"/>
            <p:cNvCxnSpPr/>
            <p:nvPr/>
          </p:nvCxnSpPr>
          <p:spPr>
            <a:xfrm flipV="1">
              <a:off x="7098284" y="600075"/>
              <a:ext cx="845566" cy="671513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3" name="Group 132"/>
          <p:cNvGrpSpPr/>
          <p:nvPr/>
        </p:nvGrpSpPr>
        <p:grpSpPr>
          <a:xfrm>
            <a:off x="685800" y="2571750"/>
            <a:ext cx="1870084" cy="316403"/>
            <a:chOff x="1077272" y="4425950"/>
            <a:chExt cx="1870084" cy="316403"/>
          </a:xfrm>
        </p:grpSpPr>
        <p:sp>
          <p:nvSpPr>
            <p:cNvPr id="128" name="Rectangle 127"/>
            <p:cNvSpPr/>
            <p:nvPr/>
          </p:nvSpPr>
          <p:spPr>
            <a:xfrm>
              <a:off x="1077272" y="4431599"/>
              <a:ext cx="44435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  <a:latin typeface="Bookman Old Style" panose="02050604050505020204" pitchFamily="18" charset="0"/>
                  <a:sym typeface="Symbol"/>
                </a:rPr>
                <a:t>BA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1570533" y="4431599"/>
              <a:ext cx="29206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  <a:latin typeface="Bookman Old Style" panose="02050604050505020204" pitchFamily="18" charset="0"/>
                  <a:sym typeface="Symbol"/>
                </a:rPr>
                <a:t>+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1860603" y="4431599"/>
              <a:ext cx="45397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  <a:latin typeface="Bookman Old Style" panose="02050604050505020204" pitchFamily="18" charset="0"/>
                  <a:sym typeface="Symbol"/>
                </a:rPr>
                <a:t>AC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2242090" y="4434576"/>
              <a:ext cx="29206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  <a:latin typeface="Bookman Old Style" panose="02050604050505020204" pitchFamily="18" charset="0"/>
                  <a:sym typeface="Symbol"/>
                </a:rPr>
                <a:t>&gt;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2499798" y="4425950"/>
              <a:ext cx="44755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  <a:latin typeface="Bookman Old Style" panose="02050604050505020204" pitchFamily="18" charset="0"/>
                  <a:sym typeface="Symbol"/>
                </a:rPr>
                <a:t>BC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</p:grpSp>
      <p:sp>
        <p:nvSpPr>
          <p:cNvPr id="134" name="Rectangle 133"/>
          <p:cNvSpPr/>
          <p:nvPr/>
        </p:nvSpPr>
        <p:spPr>
          <a:xfrm>
            <a:off x="2133600" y="3271839"/>
            <a:ext cx="5261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and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685800" y="3723678"/>
            <a:ext cx="14285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BC + AC &gt; AB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36" name="Rounded Rectangle 135"/>
          <p:cNvSpPr/>
          <p:nvPr/>
        </p:nvSpPr>
        <p:spPr>
          <a:xfrm>
            <a:off x="2666745" y="1263548"/>
            <a:ext cx="1472893" cy="249324"/>
          </a:xfrm>
          <a:prstGeom prst="roundRect">
            <a:avLst/>
          </a:prstGeom>
          <a:noFill/>
          <a:ln w="12700">
            <a:solidFill>
              <a:srgbClr val="0033CC"/>
            </a:solidFill>
            <a:prstDash val="sysDash"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7" name="Rounded Rectangle 136"/>
          <p:cNvSpPr/>
          <p:nvPr/>
        </p:nvSpPr>
        <p:spPr>
          <a:xfrm>
            <a:off x="1185158" y="1492849"/>
            <a:ext cx="1472893" cy="249324"/>
          </a:xfrm>
          <a:prstGeom prst="roundRect">
            <a:avLst/>
          </a:prstGeom>
          <a:noFill/>
          <a:ln w="12700">
            <a:solidFill>
              <a:srgbClr val="0033CC"/>
            </a:solidFill>
            <a:prstDash val="sysDash"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685800" y="3271839"/>
            <a:ext cx="14285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AB + BC &gt; AC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237226" y="1662999"/>
            <a:ext cx="119776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Construction:</a:t>
            </a:r>
            <a:endParaRPr lang="en-US" sz="1100" dirty="0">
              <a:solidFill>
                <a:srgbClr val="FF0000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1246700" y="1674741"/>
            <a:ext cx="430438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Take a point D on ray BA such that AD = AC. Draw </a:t>
            </a:r>
            <a:r>
              <a:rPr lang="en-US" sz="1050" b="1" dirty="0" err="1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seg</a:t>
            </a:r>
            <a:r>
              <a:rPr lang="en-US" sz="105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 DC.</a:t>
            </a:r>
            <a:endParaRPr lang="en-US" sz="105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1533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" grpId="0"/>
      <p:bldP spid="135" grpId="0"/>
      <p:bldP spid="136" grpId="0" animBg="1"/>
      <p:bldP spid="136" grpId="1" animBg="1"/>
      <p:bldP spid="137" grpId="0" animBg="1"/>
      <p:bldP spid="137" grpId="1" animBg="1"/>
      <p:bldP spid="13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33400" y="782687"/>
            <a:ext cx="8001000" cy="3770263"/>
          </a:xfrm>
          <a:prstGeom prst="rect">
            <a:avLst/>
          </a:prstGeom>
          <a:solidFill>
            <a:srgbClr val="00B050">
              <a:alpha val="8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prstClr val="black"/>
                </a:solidFill>
                <a:latin typeface="Bookman Old Style" pitchFamily="18" charset="0"/>
              </a:rPr>
              <a:t>MODULE  :  </a:t>
            </a:r>
            <a:r>
              <a:rPr lang="en-US" sz="23900" b="1" dirty="0" smtClean="0">
                <a:solidFill>
                  <a:prstClr val="black"/>
                </a:solidFill>
                <a:latin typeface="Bookman Old Style" pitchFamily="18" charset="0"/>
              </a:rPr>
              <a:t>30</a:t>
            </a:r>
            <a:endParaRPr lang="en-US" sz="40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722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ounded Rectangle 54"/>
          <p:cNvSpPr/>
          <p:nvPr/>
        </p:nvSpPr>
        <p:spPr>
          <a:xfrm>
            <a:off x="381000" y="2876550"/>
            <a:ext cx="2979099" cy="1808648"/>
          </a:xfrm>
          <a:prstGeom prst="roundRect">
            <a:avLst/>
          </a:prstGeom>
          <a:solidFill>
            <a:srgbClr val="00FFFF">
              <a:alpha val="30196"/>
            </a:srgbClr>
          </a:solidFill>
          <a:ln w="6350"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345015" y="878493"/>
            <a:ext cx="5903386" cy="678693"/>
          </a:xfrm>
          <a:prstGeom prst="roundRect">
            <a:avLst/>
          </a:prstGeom>
          <a:solidFill>
            <a:srgbClr val="66FFFF">
              <a:alpha val="50196"/>
            </a:srgb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>
            <a:spAutoFit/>
          </a:bodyPr>
          <a:lstStyle/>
          <a:p>
            <a:endParaRPr lang="en-US" sz="1400" b="1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5" name="Arc 4"/>
          <p:cNvSpPr/>
          <p:nvPr/>
        </p:nvSpPr>
        <p:spPr>
          <a:xfrm>
            <a:off x="4509080" y="3005914"/>
            <a:ext cx="731520" cy="731520"/>
          </a:xfrm>
          <a:prstGeom prst="arc">
            <a:avLst>
              <a:gd name="adj1" fmla="val 17930224"/>
              <a:gd name="adj2" fmla="val 1983"/>
            </a:avLst>
          </a:prstGeom>
          <a:solidFill>
            <a:srgbClr val="00CC00"/>
          </a:solidFill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>
              <a:solidFill>
                <a:prstClr val="black"/>
              </a:solidFill>
            </a:endParaRPr>
          </a:p>
        </p:txBody>
      </p:sp>
      <p:sp>
        <p:nvSpPr>
          <p:cNvPr id="6" name="Arc 5"/>
          <p:cNvSpPr/>
          <p:nvPr/>
        </p:nvSpPr>
        <p:spPr>
          <a:xfrm>
            <a:off x="5273156" y="1634314"/>
            <a:ext cx="731520" cy="731520"/>
          </a:xfrm>
          <a:prstGeom prst="arc">
            <a:avLst>
              <a:gd name="adj1" fmla="val 2515196"/>
              <a:gd name="adj2" fmla="val 7135469"/>
            </a:avLst>
          </a:prstGeom>
          <a:solidFill>
            <a:srgbClr val="FF00FF"/>
          </a:solidFill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>
              <a:solidFill>
                <a:prstClr val="black"/>
              </a:solidFill>
            </a:endParaRPr>
          </a:p>
        </p:txBody>
      </p:sp>
      <p:sp>
        <p:nvSpPr>
          <p:cNvPr id="7" name="Arc 6"/>
          <p:cNvSpPr/>
          <p:nvPr/>
        </p:nvSpPr>
        <p:spPr>
          <a:xfrm>
            <a:off x="6796764" y="2999048"/>
            <a:ext cx="731520" cy="731520"/>
          </a:xfrm>
          <a:prstGeom prst="arc">
            <a:avLst>
              <a:gd name="adj1" fmla="val 13313900"/>
              <a:gd name="adj2" fmla="val 0"/>
            </a:avLst>
          </a:prstGeom>
          <a:solidFill>
            <a:srgbClr val="FFC000"/>
          </a:solidFill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>
              <a:solidFill>
                <a:prstClr val="black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75556" y="2952750"/>
            <a:ext cx="281745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ACD is an </a:t>
            </a:r>
          </a:p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exterior angle of  ABC,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65760" y="380524"/>
            <a:ext cx="6670416" cy="408623"/>
          </a:xfrm>
          <a:prstGeom prst="roundRect">
            <a:avLst/>
          </a:prstGeom>
          <a:solidFill>
            <a:srgbClr val="FF9966">
              <a:alpha val="49804"/>
            </a:srgbClr>
          </a:solidFill>
          <a:ln w="19050">
            <a:solidFill>
              <a:srgbClr val="FF9966"/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ysClr val="windowText" lastClr="000000"/>
                </a:solidFill>
                <a:latin typeface="Bookman Old Style" pitchFamily="18" charset="0"/>
              </a:defRPr>
            </a:lvl1pPr>
          </a:lstStyle>
          <a:p>
            <a:r>
              <a:rPr lang="en-US" dirty="0" smtClean="0"/>
              <a:t>PROPERTY OF AN EXTERIOR ANGLE OF A TRIANGLE</a:t>
            </a:r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1658522" y="3562862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&gt;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60564" y="3562862"/>
            <a:ext cx="8018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ACD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  <a:sym typeface="Symbol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658522" y="4214396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&gt;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78436" y="4214396"/>
            <a:ext cx="108395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    ACD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  <a:sym typeface="Symbol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7160840" y="3371674"/>
            <a:ext cx="13716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4706364" y="1680034"/>
            <a:ext cx="2622952" cy="2030194"/>
            <a:chOff x="5015996" y="1270434"/>
            <a:chExt cx="2622952" cy="2030194"/>
          </a:xfrm>
        </p:grpSpPr>
        <p:sp>
          <p:nvSpPr>
            <p:cNvPr id="16" name="Isosceles Triangle 15"/>
            <p:cNvSpPr/>
            <p:nvPr/>
          </p:nvSpPr>
          <p:spPr>
            <a:xfrm>
              <a:off x="5198876" y="1590474"/>
              <a:ext cx="2286000" cy="1371600"/>
            </a:xfrm>
            <a:prstGeom prst="triangle">
              <a:avLst>
                <a:gd name="adj" fmla="val 33556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prstClr val="white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793236" y="1270434"/>
              <a:ext cx="33214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prstClr val="black"/>
                  </a:solidFill>
                  <a:latin typeface="Bookman Old Style" pitchFamily="18" charset="0"/>
                </a:rPr>
                <a:t>A</a:t>
              </a:r>
              <a:endParaRPr lang="en-US" sz="1600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015996" y="2962074"/>
              <a:ext cx="3369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prstClr val="black"/>
                  </a:solidFill>
                  <a:latin typeface="Bookman Old Style" pitchFamily="18" charset="0"/>
                </a:rPr>
                <a:t>B</a:t>
              </a:r>
              <a:endParaRPr lang="en-US" sz="1600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301996" y="2962074"/>
              <a:ext cx="3369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prstClr val="black"/>
                  </a:solidFill>
                  <a:latin typeface="Bookman Old Style" pitchFamily="18" charset="0"/>
                </a:rPr>
                <a:t>C</a:t>
              </a:r>
              <a:endParaRPr lang="en-US" sz="1600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7983800" y="3325954"/>
            <a:ext cx="348172" cy="384274"/>
            <a:chOff x="8307836" y="2916354"/>
            <a:chExt cx="348172" cy="384274"/>
          </a:xfrm>
        </p:grpSpPr>
        <p:sp>
          <p:nvSpPr>
            <p:cNvPr id="21" name="TextBox 20"/>
            <p:cNvSpPr txBox="1"/>
            <p:nvPr/>
          </p:nvSpPr>
          <p:spPr>
            <a:xfrm>
              <a:off x="8307836" y="2962074"/>
              <a:ext cx="3481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prstClr val="black"/>
                  </a:solidFill>
                  <a:latin typeface="Bookman Old Style" pitchFamily="18" charset="0"/>
                </a:rPr>
                <a:t>D</a:t>
              </a:r>
              <a:endParaRPr lang="en-US" sz="1600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8399276" y="2916354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prstClr val="white"/>
                </a:solidFill>
              </a:endParaRPr>
            </a:p>
          </p:txBody>
        </p:sp>
      </p:grpSp>
      <p:sp>
        <p:nvSpPr>
          <p:cNvPr id="37" name="Rectangle 36"/>
          <p:cNvSpPr/>
          <p:nvPr/>
        </p:nvSpPr>
        <p:spPr>
          <a:xfrm>
            <a:off x="1996952" y="3562862"/>
            <a:ext cx="48923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A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996952" y="4214396"/>
            <a:ext cx="48923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B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507076" y="3864129"/>
            <a:ext cx="574196" cy="338554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and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014570" y="2436352"/>
            <a:ext cx="1517870" cy="307777"/>
          </a:xfrm>
          <a:prstGeom prst="wedgeRectCallout">
            <a:avLst>
              <a:gd name="adj1" fmla="val -35894"/>
              <a:gd name="adj2" fmla="val 124395"/>
            </a:avLst>
          </a:prstGeom>
          <a:solidFill>
            <a:srgbClr val="FF00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Exterior angle</a:t>
            </a:r>
            <a:endParaRPr lang="en-US" sz="14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2781177" y="2055767"/>
            <a:ext cx="1908212" cy="543695"/>
            <a:chOff x="3861918" y="4334419"/>
            <a:chExt cx="1908212" cy="543695"/>
          </a:xfrm>
        </p:grpSpPr>
        <p:sp>
          <p:nvSpPr>
            <p:cNvPr id="44" name="Rectangular Callout 43"/>
            <p:cNvSpPr/>
            <p:nvPr/>
          </p:nvSpPr>
          <p:spPr>
            <a:xfrm>
              <a:off x="3985263" y="4334419"/>
              <a:ext cx="1745928" cy="543695"/>
            </a:xfrm>
            <a:prstGeom prst="wedgeRectCallout">
              <a:avLst>
                <a:gd name="adj1" fmla="val 48103"/>
                <a:gd name="adj2" fmla="val 44194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prstClr val="black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861918" y="4344656"/>
              <a:ext cx="190821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Remote Interior angles</a:t>
              </a:r>
              <a:endParaRPr lang="en-US" sz="14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</p:grpSp>
      <p:sp>
        <p:nvSpPr>
          <p:cNvPr id="34" name="Rounded Rectangle 33"/>
          <p:cNvSpPr/>
          <p:nvPr>
            <p:custDataLst>
              <p:tags r:id="rId1"/>
            </p:custDataLst>
          </p:nvPr>
        </p:nvSpPr>
        <p:spPr>
          <a:xfrm>
            <a:off x="2555583" y="933370"/>
            <a:ext cx="1179700" cy="360617"/>
          </a:xfrm>
          <a:prstGeom prst="roundRect">
            <a:avLst/>
          </a:prstGeom>
          <a:solidFill>
            <a:srgbClr val="FF66FF">
              <a:alpha val="67843"/>
            </a:srgbClr>
          </a:solidFill>
          <a:ln w="12700">
            <a:noFill/>
            <a:prstDash val="sysDash"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endParaRPr lang="en-US" sz="1400" dirty="0">
              <a:solidFill>
                <a:prstClr val="black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7" name="Rounded Rectangle 46"/>
          <p:cNvSpPr/>
          <p:nvPr>
            <p:custDataLst>
              <p:tags r:id="rId2"/>
            </p:custDataLst>
          </p:nvPr>
        </p:nvSpPr>
        <p:spPr>
          <a:xfrm>
            <a:off x="378048" y="933369"/>
            <a:ext cx="1984152" cy="360617"/>
          </a:xfrm>
          <a:prstGeom prst="roundRect">
            <a:avLst/>
          </a:prstGeom>
          <a:solidFill>
            <a:srgbClr val="FF66FF">
              <a:alpha val="67843"/>
            </a:srgbClr>
          </a:solidFill>
          <a:ln w="12700">
            <a:noFill/>
            <a:prstDash val="sysDash"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endParaRPr lang="en-US" sz="1400" dirty="0">
              <a:solidFill>
                <a:prstClr val="black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1" name="Rounded Rectangle 50"/>
          <p:cNvSpPr/>
          <p:nvPr>
            <p:custDataLst>
              <p:tags r:id="rId3"/>
            </p:custDataLst>
          </p:nvPr>
        </p:nvSpPr>
        <p:spPr>
          <a:xfrm>
            <a:off x="4572000" y="960526"/>
            <a:ext cx="1576693" cy="360617"/>
          </a:xfrm>
          <a:prstGeom prst="roundRect">
            <a:avLst/>
          </a:prstGeom>
          <a:solidFill>
            <a:srgbClr val="FF66FF">
              <a:alpha val="67843"/>
            </a:srgbClr>
          </a:solidFill>
          <a:ln w="12700">
            <a:noFill/>
            <a:prstDash val="sysDash"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endParaRPr lang="en-US" sz="1400" dirty="0">
              <a:solidFill>
                <a:prstClr val="black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3" name="Rounded Rectangle 52"/>
          <p:cNvSpPr/>
          <p:nvPr>
            <p:custDataLst>
              <p:tags r:id="rId4"/>
            </p:custDataLst>
          </p:nvPr>
        </p:nvSpPr>
        <p:spPr>
          <a:xfrm>
            <a:off x="372139" y="1197517"/>
            <a:ext cx="3779630" cy="360617"/>
          </a:xfrm>
          <a:prstGeom prst="roundRect">
            <a:avLst/>
          </a:prstGeom>
          <a:solidFill>
            <a:srgbClr val="FF66FF">
              <a:alpha val="67843"/>
            </a:srgbClr>
          </a:solidFill>
          <a:ln w="12700">
            <a:noFill/>
            <a:prstDash val="sysDash"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endParaRPr lang="en-US" sz="1400" dirty="0">
              <a:solidFill>
                <a:prstClr val="black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85216" y="941070"/>
            <a:ext cx="601558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An exterior angle of a triangle is always greater than</a:t>
            </a:r>
          </a:p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each of its remote interior angles</a:t>
            </a:r>
            <a:endParaRPr lang="en-IN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pic>
        <p:nvPicPr>
          <p:cNvPr id="35" name="Picture 34" descr="Image result"/>
          <p:cNvPicPr>
            <a:picLocks noChangeAspect="1" noChangeArrowheads="1"/>
          </p:cNvPicPr>
          <p:nvPr/>
        </p:nvPicPr>
        <p:blipFill rotWithShape="1"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346" r="65487" b="14308"/>
          <a:stretch/>
        </p:blipFill>
        <p:spPr bwMode="auto">
          <a:xfrm>
            <a:off x="2613009" y="963517"/>
            <a:ext cx="391824" cy="344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47" descr="Image result"/>
          <p:cNvPicPr>
            <a:picLocks noChangeAspect="1" noChangeArrowheads="1"/>
          </p:cNvPicPr>
          <p:nvPr/>
        </p:nvPicPr>
        <p:blipFill rotWithShape="1"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346" r="65487" b="14308"/>
          <a:stretch/>
        </p:blipFill>
        <p:spPr bwMode="auto">
          <a:xfrm>
            <a:off x="438168" y="949486"/>
            <a:ext cx="391824" cy="344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51" descr="Image result"/>
          <p:cNvPicPr>
            <a:picLocks noChangeAspect="1" noChangeArrowheads="1"/>
          </p:cNvPicPr>
          <p:nvPr/>
        </p:nvPicPr>
        <p:blipFill rotWithShape="1"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346" r="65487" b="14308"/>
          <a:stretch/>
        </p:blipFill>
        <p:spPr bwMode="auto">
          <a:xfrm>
            <a:off x="4670091" y="982973"/>
            <a:ext cx="391824" cy="344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53" descr="Image result"/>
          <p:cNvPicPr>
            <a:picLocks noChangeAspect="1" noChangeArrowheads="1"/>
          </p:cNvPicPr>
          <p:nvPr/>
        </p:nvPicPr>
        <p:blipFill rotWithShape="1"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346" r="65487" b="14308"/>
          <a:stretch/>
        </p:blipFill>
        <p:spPr bwMode="auto">
          <a:xfrm>
            <a:off x="428440" y="1205574"/>
            <a:ext cx="391824" cy="344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ight Arrow 1"/>
          <p:cNvSpPr/>
          <p:nvPr/>
        </p:nvSpPr>
        <p:spPr>
          <a:xfrm>
            <a:off x="4740246" y="2057400"/>
            <a:ext cx="743358" cy="228600"/>
          </a:xfrm>
          <a:prstGeom prst="rightArrow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6" name="Right Arrow 45"/>
          <p:cNvSpPr/>
          <p:nvPr/>
        </p:nvSpPr>
        <p:spPr>
          <a:xfrm rot="2266849">
            <a:off x="4320684" y="2879876"/>
            <a:ext cx="826948" cy="228600"/>
          </a:xfrm>
          <a:prstGeom prst="rightArrow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7389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750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851 -2.87477E-6 L 0.09288 0.00155 " pathEditMode="relative" rAng="0" ptsTypes="AA">
                                      <p:cBhvr>
                                        <p:cTn id="2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19" y="62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3.18939E-6 L 0.1651 0.00154 " pathEditMode="relative" rAng="0" ptsTypes="AA">
                                      <p:cBhvr>
                                        <p:cTn id="4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47" y="62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35" presetClass="emph" presetSubtype="0" repeatCount="44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2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00"/>
                            </p:stCondLst>
                            <p:childTnLst>
                              <p:par>
                                <p:cTn id="8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250"/>
                            </p:stCondLst>
                            <p:childTnLst>
                              <p:par>
                                <p:cTn id="9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4.29365E-6 L 0.12812 -0.00401 " pathEditMode="relative" rAng="0" ptsTypes="AA">
                                      <p:cBhvr>
                                        <p:cTn id="107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406" y="-216"/>
                                    </p:animMotion>
                                  </p:childTnLst>
                                </p:cTn>
                              </p:par>
                              <p:par>
                                <p:cTn id="10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2.48612E-6 L 0.38142 0.00154 " pathEditMode="relative" rAng="0" ptsTypes="AA">
                                      <p:cBhvr>
                                        <p:cTn id="116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062" y="62"/>
                                    </p:animMotion>
                                  </p:childTnLst>
                                </p:cTn>
                              </p:par>
                              <p:par>
                                <p:cTn id="1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2000"/>
                            </p:stCondLst>
                            <p:childTnLst>
                              <p:par>
                                <p:cTn id="12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3000"/>
                            </p:stCondLst>
                            <p:childTnLst>
                              <p:par>
                                <p:cTn id="12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35" presetClass="emph" presetSubtype="0" repeatCount="44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0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35" presetClass="emph" presetSubtype="0" repeatCount="44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2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3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0" grpId="0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9" grpId="0" animBg="1"/>
      <p:bldP spid="10" grpId="0"/>
      <p:bldP spid="11" grpId="0"/>
      <p:bldP spid="12" grpId="0"/>
      <p:bldP spid="13" grpId="0"/>
      <p:bldP spid="37" grpId="0"/>
      <p:bldP spid="38" grpId="0"/>
      <p:bldP spid="39" grpId="0"/>
      <p:bldP spid="40" grpId="0" animBg="1"/>
      <p:bldP spid="34" grpId="0" animBg="1"/>
      <p:bldP spid="34" grpId="1" animBg="1"/>
      <p:bldP spid="47" grpId="0" animBg="1"/>
      <p:bldP spid="47" grpId="1" animBg="1"/>
      <p:bldP spid="51" grpId="0" animBg="1"/>
      <p:bldP spid="53" grpId="0" animBg="1"/>
      <p:bldP spid="2" grpId="0" animBg="1"/>
      <p:bldP spid="4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0700" y="2187029"/>
            <a:ext cx="5562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="1" dirty="0" smtClean="0"/>
              <a:t>Thank You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3699082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sosceles Triangle 11"/>
          <p:cNvSpPr/>
          <p:nvPr/>
        </p:nvSpPr>
        <p:spPr>
          <a:xfrm>
            <a:off x="7286498" y="1368417"/>
            <a:ext cx="1166939" cy="1949450"/>
          </a:xfrm>
          <a:custGeom>
            <a:avLst/>
            <a:gdLst>
              <a:gd name="connsiteX0" fmla="*/ 0 w 1060704"/>
              <a:gd name="connsiteY0" fmla="*/ 914400 h 914400"/>
              <a:gd name="connsiteX1" fmla="*/ 530352 w 1060704"/>
              <a:gd name="connsiteY1" fmla="*/ 0 h 914400"/>
              <a:gd name="connsiteX2" fmla="*/ 1060704 w 1060704"/>
              <a:gd name="connsiteY2" fmla="*/ 914400 h 914400"/>
              <a:gd name="connsiteX3" fmla="*/ 0 w 1060704"/>
              <a:gd name="connsiteY3" fmla="*/ 914400 h 914400"/>
              <a:gd name="connsiteX0" fmla="*/ 504698 w 530352"/>
              <a:gd name="connsiteY0" fmla="*/ 1955800 h 1955800"/>
              <a:gd name="connsiteX1" fmla="*/ 0 w 530352"/>
              <a:gd name="connsiteY1" fmla="*/ 0 h 1955800"/>
              <a:gd name="connsiteX2" fmla="*/ 530352 w 530352"/>
              <a:gd name="connsiteY2" fmla="*/ 914400 h 1955800"/>
              <a:gd name="connsiteX3" fmla="*/ 504698 w 530352"/>
              <a:gd name="connsiteY3" fmla="*/ 1955800 h 1955800"/>
              <a:gd name="connsiteX0" fmla="*/ 504698 w 1159002"/>
              <a:gd name="connsiteY0" fmla="*/ 1955800 h 1968500"/>
              <a:gd name="connsiteX1" fmla="*/ 0 w 1159002"/>
              <a:gd name="connsiteY1" fmla="*/ 0 h 1968500"/>
              <a:gd name="connsiteX2" fmla="*/ 1159002 w 1159002"/>
              <a:gd name="connsiteY2" fmla="*/ 1968500 h 1968500"/>
              <a:gd name="connsiteX3" fmla="*/ 504698 w 1159002"/>
              <a:gd name="connsiteY3" fmla="*/ 1955800 h 1968500"/>
              <a:gd name="connsiteX0" fmla="*/ 511048 w 1165352"/>
              <a:gd name="connsiteY0" fmla="*/ 1936750 h 1949450"/>
              <a:gd name="connsiteX1" fmla="*/ 0 w 1165352"/>
              <a:gd name="connsiteY1" fmla="*/ 0 h 1949450"/>
              <a:gd name="connsiteX2" fmla="*/ 1165352 w 1165352"/>
              <a:gd name="connsiteY2" fmla="*/ 1949450 h 1949450"/>
              <a:gd name="connsiteX3" fmla="*/ 511048 w 1165352"/>
              <a:gd name="connsiteY3" fmla="*/ 1936750 h 1949450"/>
              <a:gd name="connsiteX0" fmla="*/ 504698 w 1165352"/>
              <a:gd name="connsiteY0" fmla="*/ 1943100 h 1949450"/>
              <a:gd name="connsiteX1" fmla="*/ 0 w 1165352"/>
              <a:gd name="connsiteY1" fmla="*/ 0 h 1949450"/>
              <a:gd name="connsiteX2" fmla="*/ 1165352 w 1165352"/>
              <a:gd name="connsiteY2" fmla="*/ 1949450 h 1949450"/>
              <a:gd name="connsiteX3" fmla="*/ 504698 w 1165352"/>
              <a:gd name="connsiteY3" fmla="*/ 1943100 h 1949450"/>
              <a:gd name="connsiteX0" fmla="*/ 504698 w 1152652"/>
              <a:gd name="connsiteY0" fmla="*/ 1943100 h 1943100"/>
              <a:gd name="connsiteX1" fmla="*/ 0 w 1152652"/>
              <a:gd name="connsiteY1" fmla="*/ 0 h 1943100"/>
              <a:gd name="connsiteX2" fmla="*/ 1152652 w 1152652"/>
              <a:gd name="connsiteY2" fmla="*/ 1936750 h 1943100"/>
              <a:gd name="connsiteX3" fmla="*/ 504698 w 1152652"/>
              <a:gd name="connsiteY3" fmla="*/ 1943100 h 1943100"/>
              <a:gd name="connsiteX0" fmla="*/ 498348 w 1152652"/>
              <a:gd name="connsiteY0" fmla="*/ 1949450 h 1949450"/>
              <a:gd name="connsiteX1" fmla="*/ 0 w 1152652"/>
              <a:gd name="connsiteY1" fmla="*/ 0 h 1949450"/>
              <a:gd name="connsiteX2" fmla="*/ 1152652 w 1152652"/>
              <a:gd name="connsiteY2" fmla="*/ 1936750 h 1949450"/>
              <a:gd name="connsiteX3" fmla="*/ 498348 w 1152652"/>
              <a:gd name="connsiteY3" fmla="*/ 1949450 h 1949450"/>
              <a:gd name="connsiteX0" fmla="*/ 498348 w 1166939"/>
              <a:gd name="connsiteY0" fmla="*/ 1949450 h 1949450"/>
              <a:gd name="connsiteX1" fmla="*/ 0 w 1166939"/>
              <a:gd name="connsiteY1" fmla="*/ 0 h 1949450"/>
              <a:gd name="connsiteX2" fmla="*/ 1166939 w 1166939"/>
              <a:gd name="connsiteY2" fmla="*/ 1946275 h 1949450"/>
              <a:gd name="connsiteX3" fmla="*/ 498348 w 1166939"/>
              <a:gd name="connsiteY3" fmla="*/ 1949450 h 1949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6939" h="1949450">
                <a:moveTo>
                  <a:pt x="498348" y="1949450"/>
                </a:moveTo>
                <a:lnTo>
                  <a:pt x="0" y="0"/>
                </a:lnTo>
                <a:lnTo>
                  <a:pt x="1166939" y="1946275"/>
                </a:lnTo>
                <a:lnTo>
                  <a:pt x="498348" y="1949450"/>
                </a:lnTo>
                <a:close/>
              </a:path>
            </a:pathLst>
          </a:custGeom>
          <a:solidFill>
            <a:srgbClr val="00B0F0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Isosceles Triangle 9"/>
          <p:cNvSpPr/>
          <p:nvPr/>
        </p:nvSpPr>
        <p:spPr>
          <a:xfrm>
            <a:off x="6106160" y="1365080"/>
            <a:ext cx="1145032" cy="1952625"/>
          </a:xfrm>
          <a:custGeom>
            <a:avLst/>
            <a:gdLst>
              <a:gd name="connsiteX0" fmla="*/ 0 w 1060704"/>
              <a:gd name="connsiteY0" fmla="*/ 914400 h 914400"/>
              <a:gd name="connsiteX1" fmla="*/ 530352 w 1060704"/>
              <a:gd name="connsiteY1" fmla="*/ 0 h 914400"/>
              <a:gd name="connsiteX2" fmla="*/ 1060704 w 1060704"/>
              <a:gd name="connsiteY2" fmla="*/ 914400 h 914400"/>
              <a:gd name="connsiteX3" fmla="*/ 0 w 1060704"/>
              <a:gd name="connsiteY3" fmla="*/ 914400 h 914400"/>
              <a:gd name="connsiteX0" fmla="*/ 0 w 1723644"/>
              <a:gd name="connsiteY0" fmla="*/ 2004060 h 2004060"/>
              <a:gd name="connsiteX1" fmla="*/ 1193292 w 1723644"/>
              <a:gd name="connsiteY1" fmla="*/ 0 h 2004060"/>
              <a:gd name="connsiteX2" fmla="*/ 1723644 w 1723644"/>
              <a:gd name="connsiteY2" fmla="*/ 914400 h 2004060"/>
              <a:gd name="connsiteX3" fmla="*/ 0 w 1723644"/>
              <a:gd name="connsiteY3" fmla="*/ 2004060 h 2004060"/>
              <a:gd name="connsiteX0" fmla="*/ 0 w 1193292"/>
              <a:gd name="connsiteY0" fmla="*/ 2004060 h 2004060"/>
              <a:gd name="connsiteX1" fmla="*/ 1193292 w 1193292"/>
              <a:gd name="connsiteY1" fmla="*/ 0 h 2004060"/>
              <a:gd name="connsiteX2" fmla="*/ 710184 w 1193292"/>
              <a:gd name="connsiteY2" fmla="*/ 1943100 h 2004060"/>
              <a:gd name="connsiteX3" fmla="*/ 0 w 1193292"/>
              <a:gd name="connsiteY3" fmla="*/ 2004060 h 2004060"/>
              <a:gd name="connsiteX0" fmla="*/ 0 w 1147572"/>
              <a:gd name="connsiteY0" fmla="*/ 1958340 h 1958340"/>
              <a:gd name="connsiteX1" fmla="*/ 1147572 w 1147572"/>
              <a:gd name="connsiteY1" fmla="*/ 0 h 1958340"/>
              <a:gd name="connsiteX2" fmla="*/ 664464 w 1147572"/>
              <a:gd name="connsiteY2" fmla="*/ 1943100 h 1958340"/>
              <a:gd name="connsiteX3" fmla="*/ 0 w 1147572"/>
              <a:gd name="connsiteY3" fmla="*/ 1958340 h 1958340"/>
              <a:gd name="connsiteX0" fmla="*/ 0 w 1132332"/>
              <a:gd name="connsiteY0" fmla="*/ 1935480 h 1943100"/>
              <a:gd name="connsiteX1" fmla="*/ 1132332 w 1132332"/>
              <a:gd name="connsiteY1" fmla="*/ 0 h 1943100"/>
              <a:gd name="connsiteX2" fmla="*/ 649224 w 1132332"/>
              <a:gd name="connsiteY2" fmla="*/ 1943100 h 1943100"/>
              <a:gd name="connsiteX3" fmla="*/ 0 w 1132332"/>
              <a:gd name="connsiteY3" fmla="*/ 1935480 h 1943100"/>
              <a:gd name="connsiteX0" fmla="*/ 0 w 1145032"/>
              <a:gd name="connsiteY0" fmla="*/ 1945005 h 1945005"/>
              <a:gd name="connsiteX1" fmla="*/ 1145032 w 1145032"/>
              <a:gd name="connsiteY1" fmla="*/ 0 h 1945005"/>
              <a:gd name="connsiteX2" fmla="*/ 661924 w 1145032"/>
              <a:gd name="connsiteY2" fmla="*/ 1943100 h 1945005"/>
              <a:gd name="connsiteX3" fmla="*/ 0 w 1145032"/>
              <a:gd name="connsiteY3" fmla="*/ 1945005 h 1945005"/>
              <a:gd name="connsiteX0" fmla="*/ 0 w 1145032"/>
              <a:gd name="connsiteY0" fmla="*/ 1945005 h 1945005"/>
              <a:gd name="connsiteX1" fmla="*/ 1145032 w 1145032"/>
              <a:gd name="connsiteY1" fmla="*/ 0 h 1945005"/>
              <a:gd name="connsiteX2" fmla="*/ 1130459 w 1145032"/>
              <a:gd name="connsiteY2" fmla="*/ 87483 h 1945005"/>
              <a:gd name="connsiteX3" fmla="*/ 661924 w 1145032"/>
              <a:gd name="connsiteY3" fmla="*/ 1943100 h 1945005"/>
              <a:gd name="connsiteX4" fmla="*/ 0 w 1145032"/>
              <a:gd name="connsiteY4" fmla="*/ 1945005 h 1945005"/>
              <a:gd name="connsiteX0" fmla="*/ 0 w 1145032"/>
              <a:gd name="connsiteY0" fmla="*/ 1945005 h 1952625"/>
              <a:gd name="connsiteX1" fmla="*/ 1145032 w 1145032"/>
              <a:gd name="connsiteY1" fmla="*/ 0 h 1952625"/>
              <a:gd name="connsiteX2" fmla="*/ 1130459 w 1145032"/>
              <a:gd name="connsiteY2" fmla="*/ 87483 h 1952625"/>
              <a:gd name="connsiteX3" fmla="*/ 671449 w 1145032"/>
              <a:gd name="connsiteY3" fmla="*/ 1952625 h 1952625"/>
              <a:gd name="connsiteX4" fmla="*/ 0 w 1145032"/>
              <a:gd name="connsiteY4" fmla="*/ 1945005 h 1952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5032" h="1952625">
                <a:moveTo>
                  <a:pt x="0" y="1945005"/>
                </a:moveTo>
                <a:lnTo>
                  <a:pt x="1145032" y="0"/>
                </a:lnTo>
                <a:cubicBezTo>
                  <a:pt x="1137793" y="28367"/>
                  <a:pt x="1137698" y="59116"/>
                  <a:pt x="1130459" y="87483"/>
                </a:cubicBezTo>
                <a:lnTo>
                  <a:pt x="671449" y="1952625"/>
                </a:lnTo>
                <a:lnTo>
                  <a:pt x="0" y="194500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80000" y="456622"/>
            <a:ext cx="660242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 smtClean="0">
                <a:solidFill>
                  <a:srgbClr val="FFFF00"/>
                </a:solidFill>
                <a:latin typeface="Bookman Old Style" pitchFamily="18" charset="0"/>
              </a:rPr>
              <a:t>In an isosceles tringle ABC with AB = AC, D and E are points on BC such that BE = CD . Show that AD = AE. </a:t>
            </a:r>
          </a:p>
        </p:txBody>
      </p:sp>
      <p:grpSp>
        <p:nvGrpSpPr>
          <p:cNvPr id="145" name="Group 144"/>
          <p:cNvGrpSpPr/>
          <p:nvPr/>
        </p:nvGrpSpPr>
        <p:grpSpPr>
          <a:xfrm>
            <a:off x="2895600" y="-17458"/>
            <a:ext cx="2716742" cy="400110"/>
            <a:chOff x="2886364" y="-9034"/>
            <a:chExt cx="2716742" cy="400110"/>
          </a:xfrm>
          <a:solidFill>
            <a:schemeClr val="bg2">
              <a:lumMod val="90000"/>
            </a:schemeClr>
          </a:solidFill>
        </p:grpSpPr>
        <p:sp>
          <p:nvSpPr>
            <p:cNvPr id="146" name="Rounded Rectangle 145"/>
            <p:cNvSpPr/>
            <p:nvPr/>
          </p:nvSpPr>
          <p:spPr>
            <a:xfrm>
              <a:off x="2969909" y="13863"/>
              <a:ext cx="2440291" cy="355366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2886364" y="-9034"/>
              <a:ext cx="2716742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Solved Example.6</a:t>
              </a:r>
              <a:endParaRPr lang="en-US" sz="2000" dirty="0">
                <a:solidFill>
                  <a:prstClr val="black"/>
                </a:solidFill>
              </a:endParaRPr>
            </a:p>
          </p:txBody>
        </p:sp>
      </p:grpSp>
      <p:sp>
        <p:nvSpPr>
          <p:cNvPr id="99" name="Rectangle 98"/>
          <p:cNvSpPr/>
          <p:nvPr/>
        </p:nvSpPr>
        <p:spPr>
          <a:xfrm>
            <a:off x="688980" y="2995196"/>
            <a:ext cx="236912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In ABD and ACE, 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  <a:sym typeface="Symbol"/>
            </a:endParaRPr>
          </a:p>
        </p:txBody>
      </p:sp>
      <p:grpSp>
        <p:nvGrpSpPr>
          <p:cNvPr id="109" name="Group 108"/>
          <p:cNvGrpSpPr/>
          <p:nvPr/>
        </p:nvGrpSpPr>
        <p:grpSpPr>
          <a:xfrm>
            <a:off x="162971" y="1100010"/>
            <a:ext cx="691883" cy="351848"/>
            <a:chOff x="87483" y="1431925"/>
            <a:chExt cx="658303" cy="381000"/>
          </a:xfrm>
        </p:grpSpPr>
        <p:sp>
          <p:nvSpPr>
            <p:cNvPr id="110" name="Teardrop 109"/>
            <p:cNvSpPr/>
            <p:nvPr/>
          </p:nvSpPr>
          <p:spPr>
            <a:xfrm>
              <a:off x="87483" y="1431925"/>
              <a:ext cx="637833" cy="381000"/>
            </a:xfrm>
            <a:prstGeom prst="teardrop">
              <a:avLst/>
            </a:prstGeom>
            <a:solidFill>
              <a:srgbClr val="99FF6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11" name="Rectangle 110"/>
            <p:cNvSpPr>
              <a:spLocks noChangeArrowheads="1"/>
            </p:cNvSpPr>
            <p:nvPr/>
          </p:nvSpPr>
          <p:spPr bwMode="auto">
            <a:xfrm>
              <a:off x="157163" y="1431925"/>
              <a:ext cx="588623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 smtClean="0">
                  <a:solidFill>
                    <a:srgbClr val="000000"/>
                  </a:solidFill>
                  <a:latin typeface="Bookman Old Style" panose="02050604050505020204" pitchFamily="18" charset="0"/>
                </a:rPr>
                <a:t>Sol.</a:t>
              </a:r>
              <a:endParaRPr lang="en-US" sz="1600" b="1" dirty="0">
                <a:solidFill>
                  <a:srgbClr val="000000"/>
                </a:solidFill>
                <a:latin typeface="Bookman Old Style" panose="02050604050505020204" pitchFamily="18" charset="0"/>
              </a:endParaRPr>
            </a:p>
          </p:txBody>
        </p:sp>
      </p:grpSp>
      <p:sp>
        <p:nvSpPr>
          <p:cNvPr id="6" name="Rectangle 5"/>
          <p:cNvSpPr/>
          <p:nvPr/>
        </p:nvSpPr>
        <p:spPr>
          <a:xfrm>
            <a:off x="1033874" y="4719496"/>
            <a:ext cx="1072784" cy="366854"/>
          </a:xfrm>
          <a:prstGeom prst="rect">
            <a:avLst/>
          </a:prstGeom>
          <a:noFill/>
          <a:ln>
            <a:solidFill>
              <a:srgbClr val="00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132309" y="1192840"/>
            <a:ext cx="1140249" cy="338554"/>
            <a:chOff x="1132309" y="1192840"/>
            <a:chExt cx="1140249" cy="338554"/>
          </a:xfrm>
        </p:grpSpPr>
        <p:sp>
          <p:nvSpPr>
            <p:cNvPr id="91" name="Rectangle 90"/>
            <p:cNvSpPr/>
            <p:nvPr/>
          </p:nvSpPr>
          <p:spPr>
            <a:xfrm>
              <a:off x="1132309" y="1192840"/>
              <a:ext cx="492578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  <a:sym typeface="Symbol"/>
                </a:rPr>
                <a:t>AB </a:t>
              </a:r>
              <a:endParaRPr lang="en-US" sz="1600" b="1" dirty="0">
                <a:solidFill>
                  <a:prstClr val="white"/>
                </a:solidFill>
                <a:latin typeface="Bookman Old Style" pitchFamily="18" charset="0"/>
                <a:sym typeface="Symbol"/>
              </a:endParaRP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1703766" y="1192840"/>
              <a:ext cx="568792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  <a:sym typeface="Symbol"/>
                </a:rPr>
                <a:t>AC</a:t>
              </a:r>
              <a:endParaRPr lang="en-US" sz="1600" b="1" dirty="0">
                <a:solidFill>
                  <a:prstClr val="white"/>
                </a:solidFill>
                <a:latin typeface="Bookman Old Style" pitchFamily="18" charset="0"/>
                <a:sym typeface="Symbol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514206" y="1192840"/>
              <a:ext cx="33915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dirty="0">
                  <a:solidFill>
                    <a:prstClr val="white"/>
                  </a:solidFill>
                  <a:latin typeface="Bookman Old Style" pitchFamily="18" charset="0"/>
                  <a:sym typeface="Symbol"/>
                </a:rPr>
                <a:t>=</a:t>
              </a:r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  <a:sym typeface="Symbol"/>
                </a:rPr>
                <a:t> </a:t>
              </a:r>
              <a:endParaRPr lang="en-US" sz="1600" b="1" dirty="0">
                <a:solidFill>
                  <a:prstClr val="white"/>
                </a:solidFill>
                <a:latin typeface="Bookman Old Style" pitchFamily="18" charset="0"/>
                <a:sym typeface="Symbol"/>
              </a:endParaRPr>
            </a:p>
          </p:txBody>
        </p:sp>
      </p:grpSp>
      <p:sp>
        <p:nvSpPr>
          <p:cNvPr id="43" name="Rectangle 42"/>
          <p:cNvSpPr/>
          <p:nvPr/>
        </p:nvSpPr>
        <p:spPr>
          <a:xfrm>
            <a:off x="2829504" y="1192840"/>
            <a:ext cx="100635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[Given]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  <a:sym typeface="Symbol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2102266" y="1192840"/>
            <a:ext cx="72031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...(</a:t>
            </a:r>
            <a:r>
              <a:rPr lang="en-US" sz="1600" b="1" dirty="0" err="1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i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)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  <a:sym typeface="Symbol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132309" y="1567762"/>
            <a:ext cx="1160482" cy="338554"/>
            <a:chOff x="1132309" y="1567762"/>
            <a:chExt cx="1160482" cy="338554"/>
          </a:xfrm>
        </p:grpSpPr>
        <p:sp>
          <p:nvSpPr>
            <p:cNvPr id="88" name="Rectangle 87"/>
            <p:cNvSpPr/>
            <p:nvPr/>
          </p:nvSpPr>
          <p:spPr>
            <a:xfrm>
              <a:off x="1132309" y="1567762"/>
              <a:ext cx="515242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  <a:sym typeface="Symbol"/>
                </a:rPr>
                <a:t>B </a:t>
              </a:r>
              <a:endParaRPr lang="en-US" sz="1600" b="1" dirty="0">
                <a:solidFill>
                  <a:prstClr val="white"/>
                </a:solidFill>
                <a:latin typeface="Bookman Old Style" pitchFamily="18" charset="0"/>
                <a:sym typeface="Symbol"/>
              </a:endParaRP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1673286" y="1567762"/>
              <a:ext cx="619505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  <a:sym typeface="Symbol"/>
                </a:rPr>
                <a:t>C</a:t>
              </a:r>
              <a:endParaRPr lang="en-US" sz="1600" b="1" dirty="0">
                <a:solidFill>
                  <a:prstClr val="white"/>
                </a:solidFill>
                <a:latin typeface="Bookman Old Style" pitchFamily="18" charset="0"/>
                <a:sym typeface="Symbol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1514206" y="1567762"/>
              <a:ext cx="33915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dirty="0">
                  <a:solidFill>
                    <a:prstClr val="white"/>
                  </a:solidFill>
                  <a:latin typeface="Bookman Old Style" pitchFamily="18" charset="0"/>
                  <a:sym typeface="Symbol"/>
                </a:rPr>
                <a:t>=</a:t>
              </a:r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  <a:sym typeface="Symbol"/>
                </a:rPr>
                <a:t> </a:t>
              </a:r>
              <a:endParaRPr lang="en-US" sz="1600" b="1" dirty="0">
                <a:solidFill>
                  <a:prstClr val="white"/>
                </a:solidFill>
                <a:latin typeface="Bookman Old Style" pitchFamily="18" charset="0"/>
                <a:sym typeface="Symbol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109071" y="1558693"/>
            <a:ext cx="4381593" cy="347623"/>
            <a:chOff x="2109071" y="1558693"/>
            <a:chExt cx="4381593" cy="347623"/>
          </a:xfrm>
        </p:grpSpPr>
        <p:sp>
          <p:nvSpPr>
            <p:cNvPr id="104" name="Rectangle 103"/>
            <p:cNvSpPr/>
            <p:nvPr/>
          </p:nvSpPr>
          <p:spPr>
            <a:xfrm>
              <a:off x="2829503" y="1558693"/>
              <a:ext cx="3661161" cy="34462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  <a:sym typeface="Symbol"/>
                </a:rPr>
                <a:t>[Angles opposite to equal sides]</a:t>
              </a:r>
              <a:endParaRPr lang="en-US" sz="1600" b="1" dirty="0">
                <a:solidFill>
                  <a:prstClr val="white"/>
                </a:solidFill>
                <a:latin typeface="Bookman Old Style" pitchFamily="18" charset="0"/>
                <a:sym typeface="Symbol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2109071" y="1567762"/>
              <a:ext cx="72031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  <a:sym typeface="Symbol"/>
                </a:rPr>
                <a:t>...(ii)</a:t>
              </a:r>
              <a:endParaRPr lang="en-US" sz="1600" b="1" dirty="0">
                <a:solidFill>
                  <a:prstClr val="white"/>
                </a:solidFill>
                <a:latin typeface="Bookman Old Style" pitchFamily="18" charset="0"/>
                <a:sym typeface="Symbol"/>
              </a:endParaRPr>
            </a:p>
          </p:txBody>
        </p:sp>
      </p:grpSp>
      <p:sp>
        <p:nvSpPr>
          <p:cNvPr id="47" name="Rectangle 46"/>
          <p:cNvSpPr/>
          <p:nvPr/>
        </p:nvSpPr>
        <p:spPr>
          <a:xfrm>
            <a:off x="228600" y="2285163"/>
            <a:ext cx="54349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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  <a:sym typeface="Symbol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1132309" y="1945766"/>
            <a:ext cx="1075452" cy="338554"/>
            <a:chOff x="1132309" y="1945766"/>
            <a:chExt cx="1075452" cy="338554"/>
          </a:xfrm>
        </p:grpSpPr>
        <p:sp>
          <p:nvSpPr>
            <p:cNvPr id="48" name="Rectangle 47"/>
            <p:cNvSpPr/>
            <p:nvPr/>
          </p:nvSpPr>
          <p:spPr>
            <a:xfrm>
              <a:off x="1132309" y="1945766"/>
              <a:ext cx="56632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  <a:sym typeface="Symbol"/>
                </a:rPr>
                <a:t>BE </a:t>
              </a:r>
              <a:endParaRPr lang="en-US" sz="1600" b="1" dirty="0">
                <a:solidFill>
                  <a:prstClr val="white"/>
                </a:solidFill>
                <a:latin typeface="Bookman Old Style" pitchFamily="18" charset="0"/>
                <a:sym typeface="Symbol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1696146" y="1945766"/>
              <a:ext cx="511615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  <a:sym typeface="Symbol"/>
                </a:rPr>
                <a:t>CD</a:t>
              </a:r>
              <a:endParaRPr lang="en-US" sz="1600" b="1" dirty="0">
                <a:solidFill>
                  <a:prstClr val="white"/>
                </a:solidFill>
                <a:latin typeface="Bookman Old Style" pitchFamily="18" charset="0"/>
                <a:sym typeface="Symbol"/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1514206" y="1945766"/>
              <a:ext cx="33915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dirty="0">
                  <a:solidFill>
                    <a:prstClr val="white"/>
                  </a:solidFill>
                  <a:latin typeface="Bookman Old Style" pitchFamily="18" charset="0"/>
                  <a:sym typeface="Symbol"/>
                </a:rPr>
                <a:t>=</a:t>
              </a:r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  <a:sym typeface="Symbol"/>
                </a:rPr>
                <a:t> </a:t>
              </a:r>
              <a:endParaRPr lang="en-US" sz="1600" b="1" dirty="0">
                <a:solidFill>
                  <a:prstClr val="white"/>
                </a:solidFill>
                <a:latin typeface="Bookman Old Style" pitchFamily="18" charset="0"/>
                <a:sym typeface="Symbol"/>
              </a:endParaRPr>
            </a:p>
          </p:txBody>
        </p:sp>
      </p:grpSp>
      <p:sp>
        <p:nvSpPr>
          <p:cNvPr id="52" name="Rectangle 51"/>
          <p:cNvSpPr/>
          <p:nvPr/>
        </p:nvSpPr>
        <p:spPr>
          <a:xfrm>
            <a:off x="543493" y="2285163"/>
            <a:ext cx="56632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BE 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  <a:sym typeface="Symbol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1084470" y="2285163"/>
            <a:ext cx="51161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DE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  <a:sym typeface="Symbol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925390" y="2285163"/>
            <a:ext cx="33915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– 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  <a:sym typeface="Symbol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1509710" y="2285163"/>
            <a:ext cx="37313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=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  <a:sym typeface="Symbol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1675365" y="2285163"/>
            <a:ext cx="56632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CD 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  <a:sym typeface="Symbol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317889" y="2285163"/>
            <a:ext cx="51161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DE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  <a:sym typeface="Symbol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094195" y="2285163"/>
            <a:ext cx="33915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–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 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  <a:sym typeface="Symbol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1132309" y="2637600"/>
            <a:ext cx="56632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BD 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  <a:sym typeface="Symbol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1673286" y="2637600"/>
            <a:ext cx="51161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CE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  <a:sym typeface="Symbol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514206" y="2637600"/>
            <a:ext cx="33915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=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 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  <a:sym typeface="Symbol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2143704" y="2637600"/>
            <a:ext cx="90053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...(iv)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  <a:sym typeface="Symbol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383607" y="4261768"/>
            <a:ext cx="54349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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  <a:sym typeface="Symbol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796052" y="4260612"/>
            <a:ext cx="159109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ABD  ACE 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  <a:sym typeface="Symbol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2743200" y="4223668"/>
            <a:ext cx="345508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[SAS Criterion of congruency]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  <a:sym typeface="Symbol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1009072" y="4718690"/>
            <a:ext cx="56632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A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D 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  <a:sym typeface="Symbol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586982" y="4718690"/>
            <a:ext cx="65470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 AE 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  <a:sym typeface="Symbol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1427902" y="4718690"/>
            <a:ext cx="33915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=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 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  <a:sym typeface="Symbol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5830154" y="1047750"/>
            <a:ext cx="2856646" cy="2582998"/>
            <a:chOff x="5830154" y="1047750"/>
            <a:chExt cx="2856646" cy="2582998"/>
          </a:xfrm>
        </p:grpSpPr>
        <p:sp>
          <p:nvSpPr>
            <p:cNvPr id="3" name="Isosceles Triangle 2"/>
            <p:cNvSpPr/>
            <p:nvPr/>
          </p:nvSpPr>
          <p:spPr>
            <a:xfrm>
              <a:off x="6091508" y="1348833"/>
              <a:ext cx="2371184" cy="1974653"/>
            </a:xfrm>
            <a:prstGeom prst="triangl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cxnSp>
          <p:nvCxnSpPr>
            <p:cNvPr id="7" name="Straight Connector 6"/>
            <p:cNvCxnSpPr>
              <a:stCxn id="3" idx="0"/>
            </p:cNvCxnSpPr>
            <p:nvPr/>
          </p:nvCxnSpPr>
          <p:spPr>
            <a:xfrm flipH="1">
              <a:off x="6782429" y="1348833"/>
              <a:ext cx="494671" cy="1974653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>
              <a:stCxn id="3" idx="0"/>
            </p:cNvCxnSpPr>
            <p:nvPr/>
          </p:nvCxnSpPr>
          <p:spPr>
            <a:xfrm>
              <a:off x="7277100" y="1348833"/>
              <a:ext cx="495300" cy="1974653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20520000">
              <a:off x="6618531" y="2284808"/>
              <a:ext cx="112173" cy="151101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420000" flipH="1">
              <a:off x="7832204" y="2319421"/>
              <a:ext cx="135248" cy="129598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Rectangle 79"/>
            <p:cNvSpPr/>
            <p:nvPr/>
          </p:nvSpPr>
          <p:spPr>
            <a:xfrm>
              <a:off x="7097846" y="1047750"/>
              <a:ext cx="29355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  <a:sym typeface="Symbol"/>
                </a:rPr>
                <a:t>A</a:t>
              </a:r>
              <a:endParaRPr lang="en-US" sz="1600" b="1" dirty="0">
                <a:solidFill>
                  <a:prstClr val="white"/>
                </a:solidFill>
                <a:latin typeface="Bookman Old Style" pitchFamily="18" charset="0"/>
                <a:sym typeface="Symbol"/>
              </a:endParaRP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5830154" y="3185974"/>
              <a:ext cx="29355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dirty="0">
                  <a:solidFill>
                    <a:prstClr val="white"/>
                  </a:solidFill>
                  <a:latin typeface="Bookman Old Style" pitchFamily="18" charset="0"/>
                  <a:sym typeface="Symbol"/>
                </a:rPr>
                <a:t>B</a:t>
              </a: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6582918" y="3276022"/>
              <a:ext cx="29355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dirty="0">
                  <a:solidFill>
                    <a:prstClr val="white"/>
                  </a:solidFill>
                  <a:latin typeface="Bookman Old Style" pitchFamily="18" charset="0"/>
                  <a:sym typeface="Symbol"/>
                </a:rPr>
                <a:t>D</a:t>
              </a: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7631246" y="3292194"/>
              <a:ext cx="29355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dirty="0">
                  <a:solidFill>
                    <a:prstClr val="white"/>
                  </a:solidFill>
                  <a:latin typeface="Bookman Old Style" pitchFamily="18" charset="0"/>
                  <a:sym typeface="Symbol"/>
                </a:rPr>
                <a:t>E</a:t>
              </a: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8393246" y="3234466"/>
              <a:ext cx="29355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dirty="0">
                  <a:solidFill>
                    <a:prstClr val="white"/>
                  </a:solidFill>
                  <a:latin typeface="Bookman Old Style" pitchFamily="18" charset="0"/>
                  <a:sym typeface="Symbol"/>
                </a:rPr>
                <a:t>C</a:t>
              </a:r>
            </a:p>
          </p:txBody>
        </p:sp>
      </p:grpSp>
      <p:sp>
        <p:nvSpPr>
          <p:cNvPr id="2" name="Rounded Rectangle 1"/>
          <p:cNvSpPr/>
          <p:nvPr/>
        </p:nvSpPr>
        <p:spPr>
          <a:xfrm>
            <a:off x="218507" y="472208"/>
            <a:ext cx="4429693" cy="276801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sysDash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6085158" y="1347464"/>
            <a:ext cx="1188648" cy="197602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H="1" flipV="1">
            <a:off x="7273806" y="1349367"/>
            <a:ext cx="1188648" cy="197602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Arc 59"/>
          <p:cNvSpPr/>
          <p:nvPr/>
        </p:nvSpPr>
        <p:spPr>
          <a:xfrm rot="16969102">
            <a:off x="5787555" y="2994236"/>
            <a:ext cx="640080" cy="640080"/>
          </a:xfrm>
          <a:prstGeom prst="arc">
            <a:avLst>
              <a:gd name="adj1" fmla="val 1085332"/>
              <a:gd name="adj2" fmla="val 4714083"/>
            </a:avLst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71" name="Arc 70"/>
          <p:cNvSpPr/>
          <p:nvPr/>
        </p:nvSpPr>
        <p:spPr>
          <a:xfrm rot="8000240">
            <a:off x="8142414" y="2999937"/>
            <a:ext cx="640080" cy="640080"/>
          </a:xfrm>
          <a:prstGeom prst="arc">
            <a:avLst>
              <a:gd name="adj1" fmla="val 2796243"/>
              <a:gd name="adj2" fmla="val 6231251"/>
            </a:avLst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491501" y="1564766"/>
            <a:ext cx="54349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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  <a:sym typeface="Symbol"/>
            </a:endParaRPr>
          </a:p>
        </p:txBody>
      </p:sp>
      <p:sp>
        <p:nvSpPr>
          <p:cNvPr id="73" name="Rounded Rectangle 72"/>
          <p:cNvSpPr/>
          <p:nvPr/>
        </p:nvSpPr>
        <p:spPr>
          <a:xfrm>
            <a:off x="4661626" y="456622"/>
            <a:ext cx="2068070" cy="292387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sysDash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4" name="Rounded Rectangle 73"/>
          <p:cNvSpPr/>
          <p:nvPr/>
        </p:nvSpPr>
        <p:spPr>
          <a:xfrm>
            <a:off x="162971" y="749009"/>
            <a:ext cx="2772886" cy="292387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sysDash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5" name="Oval 74"/>
          <p:cNvSpPr/>
          <p:nvPr/>
        </p:nvSpPr>
        <p:spPr>
          <a:xfrm>
            <a:off x="6759397" y="3264535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6" name="Oval 75"/>
          <p:cNvSpPr/>
          <p:nvPr/>
        </p:nvSpPr>
        <p:spPr>
          <a:xfrm>
            <a:off x="7731760" y="3263900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2109190" y="1916020"/>
            <a:ext cx="1726669" cy="368301"/>
            <a:chOff x="2109190" y="1916020"/>
            <a:chExt cx="1726669" cy="368301"/>
          </a:xfrm>
        </p:grpSpPr>
        <p:sp>
          <p:nvSpPr>
            <p:cNvPr id="77" name="Rectangle 76"/>
            <p:cNvSpPr/>
            <p:nvPr/>
          </p:nvSpPr>
          <p:spPr>
            <a:xfrm>
              <a:off x="2109190" y="1945767"/>
              <a:ext cx="1053322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  <a:sym typeface="Symbol"/>
                </a:rPr>
                <a:t>...(iii)</a:t>
              </a:r>
              <a:endParaRPr lang="en-US" sz="1600" b="1" dirty="0">
                <a:solidFill>
                  <a:prstClr val="white"/>
                </a:solidFill>
                <a:latin typeface="Bookman Old Style" pitchFamily="18" charset="0"/>
                <a:sym typeface="Symbol"/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2829504" y="1916020"/>
              <a:ext cx="1006355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  <a:sym typeface="Symbol"/>
                </a:rPr>
                <a:t>[Given]</a:t>
              </a:r>
              <a:endParaRPr lang="en-US" sz="1600" b="1" dirty="0">
                <a:solidFill>
                  <a:prstClr val="white"/>
                </a:solidFill>
                <a:latin typeface="Bookman Old Style" pitchFamily="18" charset="0"/>
                <a:sym typeface="Symbol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093997" y="3232869"/>
            <a:ext cx="1109769" cy="338554"/>
            <a:chOff x="1093997" y="3232869"/>
            <a:chExt cx="1109769" cy="338554"/>
          </a:xfrm>
        </p:grpSpPr>
        <p:sp>
          <p:nvSpPr>
            <p:cNvPr id="87" name="Rectangle 86"/>
            <p:cNvSpPr/>
            <p:nvPr/>
          </p:nvSpPr>
          <p:spPr>
            <a:xfrm>
              <a:off x="1093997" y="3232869"/>
              <a:ext cx="492578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  <a:sym typeface="Symbol"/>
                </a:rPr>
                <a:t>AB </a:t>
              </a:r>
              <a:endParaRPr lang="en-US" sz="1600" b="1" dirty="0">
                <a:solidFill>
                  <a:prstClr val="white"/>
                </a:solidFill>
                <a:latin typeface="Bookman Old Style" pitchFamily="18" charset="0"/>
                <a:sym typeface="Symbol"/>
              </a:endParaRP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1634974" y="3232869"/>
              <a:ext cx="568792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  <a:sym typeface="Symbol"/>
                </a:rPr>
                <a:t>AC</a:t>
              </a:r>
              <a:endParaRPr lang="en-US" sz="1600" b="1" dirty="0">
                <a:solidFill>
                  <a:prstClr val="white"/>
                </a:solidFill>
                <a:latin typeface="Bookman Old Style" pitchFamily="18" charset="0"/>
                <a:sym typeface="Symbol"/>
              </a:endParaRP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1475894" y="3232869"/>
              <a:ext cx="33915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dirty="0">
                  <a:solidFill>
                    <a:prstClr val="white"/>
                  </a:solidFill>
                  <a:latin typeface="Bookman Old Style" pitchFamily="18" charset="0"/>
                  <a:sym typeface="Symbol"/>
                </a:rPr>
                <a:t>=</a:t>
              </a:r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  <a:sym typeface="Symbol"/>
                </a:rPr>
                <a:t> </a:t>
              </a:r>
              <a:endParaRPr lang="en-US" sz="1600" b="1" dirty="0">
                <a:solidFill>
                  <a:prstClr val="white"/>
                </a:solidFill>
                <a:latin typeface="Bookman Old Style" pitchFamily="18" charset="0"/>
                <a:sym typeface="Symbol"/>
              </a:endParaRPr>
            </a:p>
          </p:txBody>
        </p:sp>
      </p:grpSp>
      <p:sp>
        <p:nvSpPr>
          <p:cNvPr id="94" name="Rectangle 93"/>
          <p:cNvSpPr/>
          <p:nvPr/>
        </p:nvSpPr>
        <p:spPr>
          <a:xfrm>
            <a:off x="2063954" y="3232869"/>
            <a:ext cx="227944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...[From (</a:t>
            </a:r>
            <a:r>
              <a:rPr lang="en-US" sz="1600" b="1" dirty="0" err="1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i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)]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  <a:sym typeface="Symbol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1093997" y="3607791"/>
            <a:ext cx="1160482" cy="338554"/>
            <a:chOff x="1093997" y="3607791"/>
            <a:chExt cx="1160482" cy="338554"/>
          </a:xfrm>
        </p:grpSpPr>
        <p:sp>
          <p:nvSpPr>
            <p:cNvPr id="85" name="Rectangle 84"/>
            <p:cNvSpPr/>
            <p:nvPr/>
          </p:nvSpPr>
          <p:spPr>
            <a:xfrm>
              <a:off x="1093997" y="3607791"/>
              <a:ext cx="515242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  <a:sym typeface="Symbol"/>
                </a:rPr>
                <a:t>B </a:t>
              </a:r>
              <a:endParaRPr lang="en-US" sz="1600" b="1" dirty="0">
                <a:solidFill>
                  <a:prstClr val="white"/>
                </a:solidFill>
                <a:latin typeface="Bookman Old Style" pitchFamily="18" charset="0"/>
                <a:sym typeface="Symbol"/>
              </a:endParaRP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1634974" y="3607791"/>
              <a:ext cx="619505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  <a:sym typeface="Symbol"/>
                </a:rPr>
                <a:t>C</a:t>
              </a:r>
              <a:endParaRPr lang="en-US" sz="1600" b="1" dirty="0">
                <a:solidFill>
                  <a:prstClr val="white"/>
                </a:solidFill>
                <a:latin typeface="Bookman Old Style" pitchFamily="18" charset="0"/>
                <a:sym typeface="Symbol"/>
              </a:endParaRPr>
            </a:p>
          </p:txBody>
        </p:sp>
        <p:sp>
          <p:nvSpPr>
            <p:cNvPr id="95" name="Rectangle 94"/>
            <p:cNvSpPr/>
            <p:nvPr/>
          </p:nvSpPr>
          <p:spPr>
            <a:xfrm>
              <a:off x="1475894" y="3607791"/>
              <a:ext cx="33915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dirty="0">
                  <a:solidFill>
                    <a:prstClr val="white"/>
                  </a:solidFill>
                  <a:latin typeface="Bookman Old Style" pitchFamily="18" charset="0"/>
                  <a:sym typeface="Symbol"/>
                </a:rPr>
                <a:t>=</a:t>
              </a:r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  <a:sym typeface="Symbol"/>
                </a:rPr>
                <a:t> </a:t>
              </a:r>
              <a:endParaRPr lang="en-US" sz="1600" b="1" dirty="0">
                <a:solidFill>
                  <a:prstClr val="white"/>
                </a:solidFill>
                <a:latin typeface="Bookman Old Style" pitchFamily="18" charset="0"/>
                <a:sym typeface="Symbol"/>
              </a:endParaRPr>
            </a:p>
          </p:txBody>
        </p:sp>
      </p:grpSp>
      <p:sp>
        <p:nvSpPr>
          <p:cNvPr id="96" name="Rectangle 95"/>
          <p:cNvSpPr/>
          <p:nvPr/>
        </p:nvSpPr>
        <p:spPr>
          <a:xfrm>
            <a:off x="2070759" y="3607791"/>
            <a:ext cx="21832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...[From (ii)]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  <a:sym typeface="Symbol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1093997" y="3985795"/>
            <a:ext cx="1198794" cy="338554"/>
            <a:chOff x="1093997" y="3985795"/>
            <a:chExt cx="1198794" cy="338554"/>
          </a:xfrm>
        </p:grpSpPr>
        <p:sp>
          <p:nvSpPr>
            <p:cNvPr id="97" name="Rectangle 96"/>
            <p:cNvSpPr/>
            <p:nvPr/>
          </p:nvSpPr>
          <p:spPr>
            <a:xfrm>
              <a:off x="1093997" y="3985795"/>
              <a:ext cx="56632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  <a:sym typeface="Symbol"/>
                </a:rPr>
                <a:t>BD </a:t>
              </a:r>
              <a:endParaRPr lang="en-US" sz="1600" b="1" dirty="0">
                <a:solidFill>
                  <a:prstClr val="white"/>
                </a:solidFill>
                <a:latin typeface="Bookman Old Style" pitchFamily="18" charset="0"/>
                <a:sym typeface="Symbol"/>
              </a:endParaRP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1634974" y="3985795"/>
              <a:ext cx="657817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  <a:sym typeface="Symbol"/>
                </a:rPr>
                <a:t> CE </a:t>
              </a:r>
              <a:endParaRPr lang="en-US" sz="1600" b="1" dirty="0">
                <a:solidFill>
                  <a:prstClr val="white"/>
                </a:solidFill>
                <a:latin typeface="Bookman Old Style" pitchFamily="18" charset="0"/>
                <a:sym typeface="Symbol"/>
              </a:endParaRPr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1475894" y="3985795"/>
              <a:ext cx="33915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dirty="0">
                  <a:solidFill>
                    <a:prstClr val="white"/>
                  </a:solidFill>
                  <a:latin typeface="Bookman Old Style" pitchFamily="18" charset="0"/>
                  <a:sym typeface="Symbol"/>
                </a:rPr>
                <a:t>=</a:t>
              </a:r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  <a:sym typeface="Symbol"/>
                </a:rPr>
                <a:t> </a:t>
              </a:r>
              <a:endParaRPr lang="en-US" sz="1600" b="1" dirty="0">
                <a:solidFill>
                  <a:prstClr val="white"/>
                </a:solidFill>
                <a:latin typeface="Bookman Old Style" pitchFamily="18" charset="0"/>
                <a:sym typeface="Symbol"/>
              </a:endParaRPr>
            </a:p>
          </p:txBody>
        </p:sp>
      </p:grpSp>
      <p:sp>
        <p:nvSpPr>
          <p:cNvPr id="102" name="Rectangle 101"/>
          <p:cNvSpPr/>
          <p:nvPr/>
        </p:nvSpPr>
        <p:spPr>
          <a:xfrm>
            <a:off x="2070878" y="3985796"/>
            <a:ext cx="280592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...[From (iv)]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  <a:sym typeface="Symbol"/>
            </a:endParaRPr>
          </a:p>
        </p:txBody>
      </p:sp>
      <p:sp>
        <p:nvSpPr>
          <p:cNvPr id="103" name="Rounded Rectangle 102"/>
          <p:cNvSpPr/>
          <p:nvPr/>
        </p:nvSpPr>
        <p:spPr>
          <a:xfrm>
            <a:off x="1025071" y="1203173"/>
            <a:ext cx="1610779" cy="328221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sysDash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5" name="Rounded Rectangle 104"/>
          <p:cNvSpPr/>
          <p:nvPr/>
        </p:nvSpPr>
        <p:spPr>
          <a:xfrm>
            <a:off x="1109817" y="1585489"/>
            <a:ext cx="1610779" cy="328221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sysDash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6" name="Rounded Rectangle 105"/>
          <p:cNvSpPr/>
          <p:nvPr/>
        </p:nvSpPr>
        <p:spPr>
          <a:xfrm>
            <a:off x="1193381" y="1938729"/>
            <a:ext cx="1610779" cy="328221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sysDash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4206342" y="710267"/>
            <a:ext cx="975258" cy="333504"/>
          </a:xfrm>
          <a:prstGeom prst="rect">
            <a:avLst/>
          </a:prstGeom>
          <a:noFill/>
          <a:ln>
            <a:solidFill>
              <a:srgbClr val="00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8215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5" presetClass="emph" presetSubtype="0" repeatCount="1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35" presetClass="emph" presetSubtype="0" repeatCount="1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35" presetClass="emph" presetSubtype="0" repeatCount="1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35" presetClass="emph" presetSubtype="0" repeatCount="1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9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500"/>
                            </p:stCondLst>
                            <p:childTnLst>
                              <p:par>
                                <p:cTn id="12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500"/>
                            </p:stCondLst>
                            <p:childTnLst>
                              <p:par>
                                <p:cTn id="20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2" fill="hold">
                            <p:stCondLst>
                              <p:cond delay="500"/>
                            </p:stCondLst>
                            <p:childTnLst>
                              <p:par>
                                <p:cTn id="22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4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1" fill="hold">
                            <p:stCondLst>
                              <p:cond delay="500"/>
                            </p:stCondLst>
                            <p:childTnLst>
                              <p:par>
                                <p:cTn id="2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0" fill="hold">
                            <p:stCondLst>
                              <p:cond delay="500"/>
                            </p:stCondLst>
                            <p:childTnLst>
                              <p:par>
                                <p:cTn id="24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8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8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9" fill="hold">
                            <p:stCondLst>
                              <p:cond delay="500"/>
                            </p:stCondLst>
                            <p:childTnLst>
                              <p:par>
                                <p:cTn id="26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1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8" fill="hold">
                      <p:stCondLst>
                        <p:cond delay="indefinite"/>
                      </p:stCondLst>
                      <p:childTnLst>
                        <p:par>
                          <p:cTn id="279" fill="hold">
                            <p:stCondLst>
                              <p:cond delay="0"/>
                            </p:stCondLst>
                            <p:childTnLst>
                              <p:par>
                                <p:cTn id="2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" fill="hold">
                      <p:stCondLst>
                        <p:cond delay="indefinite"/>
                      </p:stCondLst>
                      <p:childTnLst>
                        <p:par>
                          <p:cTn id="289" fill="hold">
                            <p:stCondLst>
                              <p:cond delay="0"/>
                            </p:stCondLst>
                            <p:childTnLst>
                              <p:par>
                                <p:cTn id="2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>
                      <p:stCondLst>
                        <p:cond delay="indefinite"/>
                      </p:stCondLst>
                      <p:childTnLst>
                        <p:par>
                          <p:cTn id="294" fill="hold">
                            <p:stCondLst>
                              <p:cond delay="0"/>
                            </p:stCondLst>
                            <p:childTnLst>
                              <p:par>
                                <p:cTn id="2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8" fill="hold">
                            <p:stCondLst>
                              <p:cond delay="500"/>
                            </p:stCondLst>
                            <p:childTnLst>
                              <p:par>
                                <p:cTn id="29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0" grpId="0" animBg="1"/>
      <p:bldP spid="99" grpId="0"/>
      <p:bldP spid="6" grpId="0" animBg="1"/>
      <p:bldP spid="43" grpId="0"/>
      <p:bldP spid="44" grpId="0"/>
      <p:bldP spid="47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61" grpId="0"/>
      <p:bldP spid="62" grpId="0"/>
      <p:bldP spid="63" grpId="0"/>
      <p:bldP spid="64" grpId="0"/>
      <p:bldP spid="65" grpId="0"/>
      <p:bldP spid="66" grpId="0"/>
      <p:bldP spid="67" grpId="0"/>
      <p:bldP spid="68" grpId="0"/>
      <p:bldP spid="69" grpId="0"/>
      <p:bldP spid="70" grpId="0"/>
      <p:bldP spid="2" grpId="0" animBg="1"/>
      <p:bldP spid="2" grpId="1" animBg="1"/>
      <p:bldP spid="60" grpId="0" animBg="1"/>
      <p:bldP spid="60" grpId="1" animBg="1"/>
      <p:bldP spid="71" grpId="0" animBg="1"/>
      <p:bldP spid="71" grpId="1" animBg="1"/>
      <p:bldP spid="72" grpId="0"/>
      <p:bldP spid="73" grpId="0" animBg="1"/>
      <p:bldP spid="73" grpId="1" animBg="1"/>
      <p:bldP spid="74" grpId="0" animBg="1"/>
      <p:bldP spid="74" grpId="1" animBg="1"/>
      <p:bldP spid="75" grpId="0" animBg="1"/>
      <p:bldP spid="75" grpId="1" animBg="1"/>
      <p:bldP spid="75" grpId="2" animBg="1"/>
      <p:bldP spid="76" grpId="0" animBg="1"/>
      <p:bldP spid="76" grpId="1" animBg="1"/>
      <p:bldP spid="76" grpId="2" animBg="1"/>
      <p:bldP spid="94" grpId="0"/>
      <p:bldP spid="96" grpId="0"/>
      <p:bldP spid="102" grpId="0"/>
      <p:bldP spid="103" grpId="0" animBg="1"/>
      <p:bldP spid="103" grpId="1" animBg="1"/>
      <p:bldP spid="105" grpId="0" animBg="1"/>
      <p:bldP spid="105" grpId="1" animBg="1"/>
      <p:bldP spid="106" grpId="0" animBg="1"/>
      <p:bldP spid="106" grpId="1" animBg="1"/>
      <p:bldP spid="10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33400" y="782687"/>
            <a:ext cx="8001000" cy="3770263"/>
          </a:xfrm>
          <a:prstGeom prst="rect">
            <a:avLst/>
          </a:prstGeom>
          <a:solidFill>
            <a:srgbClr val="00B050">
              <a:alpha val="8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prstClr val="black"/>
                </a:solidFill>
                <a:latin typeface="Bookman Old Style" pitchFamily="18" charset="0"/>
              </a:rPr>
              <a:t>MODULE  :  </a:t>
            </a:r>
            <a:r>
              <a:rPr lang="en-US" sz="23900" b="1" dirty="0" smtClean="0">
                <a:solidFill>
                  <a:prstClr val="black"/>
                </a:solidFill>
                <a:latin typeface="Bookman Old Style" pitchFamily="18" charset="0"/>
              </a:rPr>
              <a:t>26</a:t>
            </a:r>
            <a:endParaRPr lang="en-US" sz="40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200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ounded Rectangle 24"/>
          <p:cNvSpPr/>
          <p:nvPr/>
        </p:nvSpPr>
        <p:spPr>
          <a:xfrm>
            <a:off x="391768" y="903258"/>
            <a:ext cx="7533032" cy="3849717"/>
          </a:xfrm>
          <a:prstGeom prst="roundRect">
            <a:avLst>
              <a:gd name="adj" fmla="val 4605"/>
            </a:avLst>
          </a:prstGeom>
          <a:gradFill>
            <a:gsLst>
              <a:gs pos="0">
                <a:srgbClr val="FFC000">
                  <a:alpha val="61000"/>
                </a:srgbClr>
              </a:gs>
              <a:gs pos="100000">
                <a:schemeClr val="bg1"/>
              </a:gs>
            </a:gsLst>
            <a:lin ang="5400000" scaled="0"/>
          </a:gradFill>
          <a:ln w="19050">
            <a:solidFill>
              <a:schemeClr val="tx1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ln>
                <a:solidFill>
                  <a:srgbClr val="FFC000"/>
                </a:solidFill>
              </a:ln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416135" y="960545"/>
            <a:ext cx="7755458" cy="696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7925" tIns="38963" rIns="77925" bIns="38963">
            <a:spAutoFit/>
          </a:bodyPr>
          <a:lstStyle>
            <a:lvl1pPr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algn="just" eaLnBrk="0" fontAlgn="base" hangingPunct="0">
              <a:spcBef>
                <a:spcPts val="513"/>
              </a:spcBef>
              <a:spcAft>
                <a:spcPct val="0"/>
              </a:spcAft>
              <a:defRPr/>
            </a:pPr>
            <a:r>
              <a:rPr lang="en-US" altLang="en-US" kern="0" dirty="0" smtClean="0">
                <a:solidFill>
                  <a:srgbClr val="000514"/>
                </a:solidFill>
                <a:latin typeface="Bookman Old Style" panose="02050604050505020204" pitchFamily="18" charset="0"/>
              </a:rPr>
              <a:t>The segment joining a vertex and the midpoint of the </a:t>
            </a:r>
          </a:p>
          <a:p>
            <a:pPr algn="just" eaLnBrk="0" fontAlgn="base" hangingPunct="0">
              <a:spcBef>
                <a:spcPts val="513"/>
              </a:spcBef>
              <a:spcAft>
                <a:spcPct val="0"/>
              </a:spcAft>
              <a:defRPr/>
            </a:pPr>
            <a:r>
              <a:rPr lang="en-US" altLang="en-US" kern="0" dirty="0" smtClean="0">
                <a:solidFill>
                  <a:srgbClr val="000514"/>
                </a:solidFill>
                <a:latin typeface="Bookman Old Style" panose="02050604050505020204" pitchFamily="18" charset="0"/>
              </a:rPr>
              <a:t>side opposite to it is called a Median of the triangle.</a:t>
            </a:r>
          </a:p>
        </p:txBody>
      </p: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3013339" y="352222"/>
            <a:ext cx="3280089" cy="378863"/>
            <a:chOff x="485" y="11"/>
            <a:chExt cx="3935" cy="319"/>
          </a:xfrm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</p:grpSpPr>
        <p:sp>
          <p:nvSpPr>
            <p:cNvPr id="4" name="AutoShape 14"/>
            <p:cNvSpPr>
              <a:spLocks noChangeArrowheads="1"/>
            </p:cNvSpPr>
            <p:nvPr/>
          </p:nvSpPr>
          <p:spPr bwMode="auto">
            <a:xfrm>
              <a:off x="488" y="11"/>
              <a:ext cx="3899" cy="311"/>
            </a:xfrm>
            <a:prstGeom prst="rect">
              <a:avLst/>
            </a:prstGeom>
            <a:solidFill>
              <a:srgbClr val="800000"/>
            </a:solidFill>
            <a:ln>
              <a:solidFill>
                <a:schemeClr val="bg1"/>
              </a:solidFill>
            </a:ln>
            <a:effectLst>
              <a:glow rad="63500">
                <a:srgbClr val="800000">
                  <a:alpha val="40000"/>
                </a:srgbClr>
              </a:glow>
              <a:outerShdw blurRad="190500" dist="228600" dir="2700000" algn="ctr">
                <a:srgbClr val="000000">
                  <a:alpha val="30000"/>
                </a:srgbClr>
              </a:outerShdw>
            </a:effectLst>
            <a:extLst/>
          </p:spPr>
          <p:txBody>
            <a:bodyPr wrap="square" rtlCol="0">
              <a:spAutoFit/>
            </a:bodyPr>
            <a:lstStyle/>
            <a:p>
              <a:pPr algn="ctr"/>
              <a:endParaRPr lang="en-US" altLang="en-US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5" name="Rectangle 23"/>
            <p:cNvSpPr>
              <a:spLocks noChangeArrowheads="1"/>
            </p:cNvSpPr>
            <p:nvPr/>
          </p:nvSpPr>
          <p:spPr bwMode="auto">
            <a:xfrm>
              <a:off x="485" y="19"/>
              <a:ext cx="3935" cy="311"/>
            </a:xfrm>
            <a:prstGeom prst="rect">
              <a:avLst/>
            </a:prstGeom>
            <a:noFill/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p3d prstMaterial="matte">
              <a:bevelT w="127000" h="63500"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9pPr>
            </a:lstStyle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kern="0" dirty="0" smtClean="0">
                  <a:solidFill>
                    <a:srgbClr val="FFFFFF"/>
                  </a:solidFill>
                  <a:latin typeface="Bookman Old Style" panose="02050604050505020204" pitchFamily="18" charset="0"/>
                </a:rPr>
                <a:t>MEDIAN OF A TRIANGLE</a:t>
              </a:r>
            </a:p>
          </p:txBody>
        </p:sp>
      </p:grpSp>
      <p:sp>
        <p:nvSpPr>
          <p:cNvPr id="6" name="Isosceles Triangle 5"/>
          <p:cNvSpPr/>
          <p:nvPr/>
        </p:nvSpPr>
        <p:spPr>
          <a:xfrm>
            <a:off x="725505" y="2955329"/>
            <a:ext cx="2910994" cy="1524000"/>
          </a:xfrm>
          <a:prstGeom prst="triangle">
            <a:avLst>
              <a:gd name="adj" fmla="val 29551"/>
            </a:avLst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  </a:t>
            </a:r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8" name="Straight Connector 7"/>
          <p:cNvCxnSpPr>
            <a:stCxn id="6" idx="0"/>
          </p:cNvCxnSpPr>
          <p:nvPr/>
        </p:nvCxnSpPr>
        <p:spPr>
          <a:xfrm>
            <a:off x="1585733" y="2955329"/>
            <a:ext cx="595269" cy="1524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1431461" y="4393401"/>
            <a:ext cx="52390" cy="152400"/>
            <a:chOff x="6024562" y="3638550"/>
            <a:chExt cx="52390" cy="152400"/>
          </a:xfrm>
        </p:grpSpPr>
        <p:cxnSp>
          <p:nvCxnSpPr>
            <p:cNvPr id="10" name="Straight Connector 9"/>
            <p:cNvCxnSpPr/>
            <p:nvPr/>
          </p:nvCxnSpPr>
          <p:spPr>
            <a:xfrm flipV="1">
              <a:off x="6024562" y="3638550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V="1">
              <a:off x="6076952" y="3638550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2874499" y="4393401"/>
            <a:ext cx="52390" cy="152400"/>
            <a:chOff x="6024562" y="3638550"/>
            <a:chExt cx="52390" cy="152400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6024562" y="3638550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V="1">
              <a:off x="6076952" y="3638550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1395233" y="2616788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A</a:t>
            </a:r>
            <a:endParaRPr lang="en-US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36099" y="4279274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B</a:t>
            </a:r>
            <a:endParaRPr lang="en-US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557428" y="4288829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C</a:t>
            </a:r>
            <a:endParaRPr lang="en-US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1990502" y="4431674"/>
            <a:ext cx="381000" cy="369332"/>
            <a:chOff x="6583603" y="3667095"/>
            <a:chExt cx="381000" cy="369332"/>
          </a:xfrm>
        </p:grpSpPr>
        <p:sp>
          <p:nvSpPr>
            <p:cNvPr id="18" name="TextBox 17"/>
            <p:cNvSpPr txBox="1"/>
            <p:nvPr/>
          </p:nvSpPr>
          <p:spPr>
            <a:xfrm>
              <a:off x="6583603" y="3667095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D</a:t>
              </a:r>
              <a:endParaRPr lang="en-US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20" name="Oval 19"/>
            <p:cNvSpPr/>
            <p:nvPr/>
          </p:nvSpPr>
          <p:spPr>
            <a:xfrm flipH="1" flipV="1">
              <a:off x="6733701" y="3682336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22" name="Rectangle 4"/>
          <p:cNvSpPr>
            <a:spLocks noChangeArrowheads="1"/>
          </p:cNvSpPr>
          <p:nvPr/>
        </p:nvSpPr>
        <p:spPr bwMode="auto">
          <a:xfrm>
            <a:off x="398832" y="1758864"/>
            <a:ext cx="4410226" cy="3556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7925" tIns="38963" rIns="77925" bIns="38963">
            <a:spAutoFit/>
          </a:bodyPr>
          <a:lstStyle>
            <a:lvl1pPr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algn="just" eaLnBrk="0" fontAlgn="base" hangingPunct="0">
              <a:spcBef>
                <a:spcPts val="513"/>
              </a:spcBef>
              <a:spcAft>
                <a:spcPct val="0"/>
              </a:spcAft>
              <a:defRPr/>
            </a:pPr>
            <a:r>
              <a:rPr lang="en-US" altLang="en-US" kern="0" dirty="0" smtClean="0">
                <a:solidFill>
                  <a:srgbClr val="000514"/>
                </a:solidFill>
                <a:latin typeface="Bookman Old Style" panose="02050604050505020204" pitchFamily="18" charset="0"/>
              </a:rPr>
              <a:t>Point D is the midpoint of side BC.</a:t>
            </a:r>
          </a:p>
        </p:txBody>
      </p:sp>
      <p:sp>
        <p:nvSpPr>
          <p:cNvPr id="23" name="Rectangle 4"/>
          <p:cNvSpPr>
            <a:spLocks noChangeArrowheads="1"/>
          </p:cNvSpPr>
          <p:nvPr/>
        </p:nvSpPr>
        <p:spPr bwMode="auto">
          <a:xfrm>
            <a:off x="381000" y="2216064"/>
            <a:ext cx="333526" cy="3556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7925" tIns="38963" rIns="77925" bIns="38963">
            <a:spAutoFit/>
          </a:bodyPr>
          <a:lstStyle>
            <a:lvl1pPr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algn="just" eaLnBrk="0" fontAlgn="base" hangingPunct="0">
              <a:spcBef>
                <a:spcPts val="513"/>
              </a:spcBef>
              <a:spcAft>
                <a:spcPct val="0"/>
              </a:spcAft>
              <a:defRPr/>
            </a:pPr>
            <a:r>
              <a:rPr lang="en-US" altLang="en-US" kern="0" dirty="0" smtClean="0">
                <a:solidFill>
                  <a:srgbClr val="000514"/>
                </a:solidFill>
                <a:latin typeface="Symbol" panose="05050102010706020507" pitchFamily="18" charset="2"/>
              </a:rPr>
              <a:t>\</a:t>
            </a:r>
          </a:p>
        </p:txBody>
      </p:sp>
      <p:sp>
        <p:nvSpPr>
          <p:cNvPr id="24" name="Rectangle 4"/>
          <p:cNvSpPr>
            <a:spLocks noChangeArrowheads="1"/>
          </p:cNvSpPr>
          <p:nvPr/>
        </p:nvSpPr>
        <p:spPr bwMode="auto">
          <a:xfrm>
            <a:off x="684176" y="2216064"/>
            <a:ext cx="3954780" cy="3556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7925" tIns="38963" rIns="77925" bIns="38963">
            <a:spAutoFit/>
          </a:bodyPr>
          <a:lstStyle>
            <a:lvl1pPr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algn="just" eaLnBrk="0" fontAlgn="base" hangingPunct="0">
              <a:spcBef>
                <a:spcPts val="513"/>
              </a:spcBef>
              <a:spcAft>
                <a:spcPct val="0"/>
              </a:spcAft>
              <a:defRPr/>
            </a:pPr>
            <a:r>
              <a:rPr lang="en-US" altLang="en-US" kern="0" dirty="0" err="1" smtClean="0">
                <a:solidFill>
                  <a:srgbClr val="000514"/>
                </a:solidFill>
                <a:latin typeface="Bookman Old Style" panose="02050604050505020204" pitchFamily="18" charset="0"/>
              </a:rPr>
              <a:t>Seg</a:t>
            </a:r>
            <a:r>
              <a:rPr lang="en-US" altLang="en-US" kern="0" dirty="0" smtClean="0">
                <a:solidFill>
                  <a:srgbClr val="000514"/>
                </a:solidFill>
                <a:latin typeface="Bookman Old Style" panose="02050604050505020204" pitchFamily="18" charset="0"/>
              </a:rPr>
              <a:t> AD is a median of  </a:t>
            </a:r>
            <a:r>
              <a:rPr lang="en-US" altLang="en-US" kern="0" dirty="0" smtClean="0">
                <a:solidFill>
                  <a:srgbClr val="000514"/>
                </a:solidFill>
                <a:latin typeface="Symbol" panose="05050102010706020507" pitchFamily="18" charset="2"/>
              </a:rPr>
              <a:t>D</a:t>
            </a:r>
            <a:r>
              <a:rPr lang="en-US" altLang="en-US" kern="0" dirty="0" smtClean="0">
                <a:solidFill>
                  <a:srgbClr val="000514"/>
                </a:solidFill>
                <a:latin typeface="Bookman Old Style" panose="02050604050505020204" pitchFamily="18" charset="0"/>
              </a:rPr>
              <a:t>ABC.</a:t>
            </a:r>
          </a:p>
        </p:txBody>
      </p:sp>
    </p:spTree>
    <p:extLst>
      <p:ext uri="{BB962C8B-B14F-4D97-AF65-F5344CB8AC3E}">
        <p14:creationId xmlns:p14="http://schemas.microsoft.com/office/powerpoint/2010/main" val="1789465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6" grpId="0" animBg="1"/>
      <p:bldP spid="16" grpId="0"/>
      <p:bldP spid="17" grpId="0"/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Freeform 177"/>
          <p:cNvSpPr/>
          <p:nvPr/>
        </p:nvSpPr>
        <p:spPr>
          <a:xfrm flipH="1">
            <a:off x="5273960" y="1169104"/>
            <a:ext cx="905256" cy="1388793"/>
          </a:xfrm>
          <a:custGeom>
            <a:avLst/>
            <a:gdLst>
              <a:gd name="connsiteX0" fmla="*/ 0 w 889000"/>
              <a:gd name="connsiteY0" fmla="*/ 0 h 1504950"/>
              <a:gd name="connsiteX1" fmla="*/ 6350 w 889000"/>
              <a:gd name="connsiteY1" fmla="*/ 1504950 h 1504950"/>
              <a:gd name="connsiteX2" fmla="*/ 889000 w 889000"/>
              <a:gd name="connsiteY2" fmla="*/ 1492250 h 1504950"/>
              <a:gd name="connsiteX3" fmla="*/ 0 w 889000"/>
              <a:gd name="connsiteY3" fmla="*/ 0 h 1504950"/>
              <a:gd name="connsiteX0" fmla="*/ 84544 w 882688"/>
              <a:gd name="connsiteY0" fmla="*/ 0 h 1475609"/>
              <a:gd name="connsiteX1" fmla="*/ 38 w 882688"/>
              <a:gd name="connsiteY1" fmla="*/ 1475609 h 1475609"/>
              <a:gd name="connsiteX2" fmla="*/ 882688 w 882688"/>
              <a:gd name="connsiteY2" fmla="*/ 1462909 h 1475609"/>
              <a:gd name="connsiteX3" fmla="*/ 84544 w 882688"/>
              <a:gd name="connsiteY3" fmla="*/ 0 h 1475609"/>
              <a:gd name="connsiteX0" fmla="*/ 111792 w 882679"/>
              <a:gd name="connsiteY0" fmla="*/ 0 h 1456048"/>
              <a:gd name="connsiteX1" fmla="*/ 29 w 882679"/>
              <a:gd name="connsiteY1" fmla="*/ 1456048 h 1456048"/>
              <a:gd name="connsiteX2" fmla="*/ 882679 w 882679"/>
              <a:gd name="connsiteY2" fmla="*/ 1443348 h 1456048"/>
              <a:gd name="connsiteX3" fmla="*/ 111792 w 882679"/>
              <a:gd name="connsiteY3" fmla="*/ 0 h 1456048"/>
              <a:gd name="connsiteX0" fmla="*/ 111792 w 864508"/>
              <a:gd name="connsiteY0" fmla="*/ 0 h 1456048"/>
              <a:gd name="connsiteX1" fmla="*/ 29 w 864508"/>
              <a:gd name="connsiteY1" fmla="*/ 1456048 h 1456048"/>
              <a:gd name="connsiteX2" fmla="*/ 864508 w 864508"/>
              <a:gd name="connsiteY2" fmla="*/ 1374885 h 1456048"/>
              <a:gd name="connsiteX3" fmla="*/ 111792 w 864508"/>
              <a:gd name="connsiteY3" fmla="*/ 0 h 1456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4508" h="1456048">
                <a:moveTo>
                  <a:pt x="111792" y="0"/>
                </a:moveTo>
                <a:cubicBezTo>
                  <a:pt x="113909" y="501650"/>
                  <a:pt x="-2088" y="954398"/>
                  <a:pt x="29" y="1456048"/>
                </a:cubicBezTo>
                <a:lnTo>
                  <a:pt x="864508" y="1374885"/>
                </a:lnTo>
                <a:cubicBezTo>
                  <a:pt x="568175" y="877468"/>
                  <a:pt x="408125" y="497417"/>
                  <a:pt x="111792" y="0"/>
                </a:cubicBezTo>
                <a:close/>
              </a:path>
            </a:pathLst>
          </a:cu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0" name="Freeform 69"/>
          <p:cNvSpPr/>
          <p:nvPr/>
        </p:nvSpPr>
        <p:spPr>
          <a:xfrm flipH="1">
            <a:off x="7225035" y="1073043"/>
            <a:ext cx="911602" cy="1377677"/>
          </a:xfrm>
          <a:custGeom>
            <a:avLst/>
            <a:gdLst>
              <a:gd name="connsiteX0" fmla="*/ 0 w 889000"/>
              <a:gd name="connsiteY0" fmla="*/ 0 h 1504950"/>
              <a:gd name="connsiteX1" fmla="*/ 6350 w 889000"/>
              <a:gd name="connsiteY1" fmla="*/ 1504950 h 1504950"/>
              <a:gd name="connsiteX2" fmla="*/ 889000 w 889000"/>
              <a:gd name="connsiteY2" fmla="*/ 1492250 h 1504950"/>
              <a:gd name="connsiteX3" fmla="*/ 0 w 889000"/>
              <a:gd name="connsiteY3" fmla="*/ 0 h 1504950"/>
              <a:gd name="connsiteX0" fmla="*/ 103555 w 882681"/>
              <a:gd name="connsiteY0" fmla="*/ 0 h 1455170"/>
              <a:gd name="connsiteX1" fmla="*/ 31 w 882681"/>
              <a:gd name="connsiteY1" fmla="*/ 1455170 h 1455170"/>
              <a:gd name="connsiteX2" fmla="*/ 882681 w 882681"/>
              <a:gd name="connsiteY2" fmla="*/ 1442470 h 1455170"/>
              <a:gd name="connsiteX3" fmla="*/ 103555 w 882681"/>
              <a:gd name="connsiteY3" fmla="*/ 0 h 1455170"/>
              <a:gd name="connsiteX0" fmla="*/ 103555 w 890006"/>
              <a:gd name="connsiteY0" fmla="*/ 0 h 1455170"/>
              <a:gd name="connsiteX1" fmla="*/ 31 w 890006"/>
              <a:gd name="connsiteY1" fmla="*/ 1455170 h 1455170"/>
              <a:gd name="connsiteX2" fmla="*/ 890006 w 890006"/>
              <a:gd name="connsiteY2" fmla="*/ 1425877 h 1455170"/>
              <a:gd name="connsiteX3" fmla="*/ 103555 w 890006"/>
              <a:gd name="connsiteY3" fmla="*/ 0 h 1455170"/>
              <a:gd name="connsiteX0" fmla="*/ 103555 w 875356"/>
              <a:gd name="connsiteY0" fmla="*/ 0 h 1455170"/>
              <a:gd name="connsiteX1" fmla="*/ 31 w 875356"/>
              <a:gd name="connsiteY1" fmla="*/ 1455170 h 1455170"/>
              <a:gd name="connsiteX2" fmla="*/ 875356 w 875356"/>
              <a:gd name="connsiteY2" fmla="*/ 1400987 h 1455170"/>
              <a:gd name="connsiteX3" fmla="*/ 103555 w 875356"/>
              <a:gd name="connsiteY3" fmla="*/ 0 h 1455170"/>
              <a:gd name="connsiteX0" fmla="*/ 103555 w 824081"/>
              <a:gd name="connsiteY0" fmla="*/ 0 h 1455170"/>
              <a:gd name="connsiteX1" fmla="*/ 31 w 824081"/>
              <a:gd name="connsiteY1" fmla="*/ 1455170 h 1455170"/>
              <a:gd name="connsiteX2" fmla="*/ 824081 w 824081"/>
              <a:gd name="connsiteY2" fmla="*/ 1367800 h 1455170"/>
              <a:gd name="connsiteX3" fmla="*/ 103555 w 824081"/>
              <a:gd name="connsiteY3" fmla="*/ 0 h 1455170"/>
              <a:gd name="connsiteX0" fmla="*/ 96233 w 816759"/>
              <a:gd name="connsiteY0" fmla="*/ 0 h 1496653"/>
              <a:gd name="connsiteX1" fmla="*/ 34 w 816759"/>
              <a:gd name="connsiteY1" fmla="*/ 1496653 h 1496653"/>
              <a:gd name="connsiteX2" fmla="*/ 816759 w 816759"/>
              <a:gd name="connsiteY2" fmla="*/ 1367800 h 1496653"/>
              <a:gd name="connsiteX3" fmla="*/ 96233 w 816759"/>
              <a:gd name="connsiteY3" fmla="*/ 0 h 1496653"/>
              <a:gd name="connsiteX0" fmla="*/ 96233 w 875358"/>
              <a:gd name="connsiteY0" fmla="*/ 0 h 1496653"/>
              <a:gd name="connsiteX1" fmla="*/ 34 w 875358"/>
              <a:gd name="connsiteY1" fmla="*/ 1496653 h 1496653"/>
              <a:gd name="connsiteX2" fmla="*/ 875358 w 875358"/>
              <a:gd name="connsiteY2" fmla="*/ 1400986 h 1496653"/>
              <a:gd name="connsiteX3" fmla="*/ 96233 w 875358"/>
              <a:gd name="connsiteY3" fmla="*/ 0 h 1496653"/>
              <a:gd name="connsiteX0" fmla="*/ 102370 w 881495"/>
              <a:gd name="connsiteY0" fmla="*/ 0 h 1455641"/>
              <a:gd name="connsiteX1" fmla="*/ 31 w 881495"/>
              <a:gd name="connsiteY1" fmla="*/ 1455641 h 1455641"/>
              <a:gd name="connsiteX2" fmla="*/ 881495 w 881495"/>
              <a:gd name="connsiteY2" fmla="*/ 1400986 h 1455641"/>
              <a:gd name="connsiteX3" fmla="*/ 102370 w 881495"/>
              <a:gd name="connsiteY3" fmla="*/ 0 h 1455641"/>
              <a:gd name="connsiteX0" fmla="*/ 102370 w 881495"/>
              <a:gd name="connsiteY0" fmla="*/ 0 h 1482982"/>
              <a:gd name="connsiteX1" fmla="*/ 31 w 881495"/>
              <a:gd name="connsiteY1" fmla="*/ 1482982 h 1482982"/>
              <a:gd name="connsiteX2" fmla="*/ 881495 w 881495"/>
              <a:gd name="connsiteY2" fmla="*/ 1400986 h 1482982"/>
              <a:gd name="connsiteX3" fmla="*/ 102370 w 881495"/>
              <a:gd name="connsiteY3" fmla="*/ 0 h 1482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81495" h="1482982">
                <a:moveTo>
                  <a:pt x="102370" y="0"/>
                </a:moveTo>
                <a:cubicBezTo>
                  <a:pt x="104487" y="501650"/>
                  <a:pt x="-2086" y="981332"/>
                  <a:pt x="31" y="1482982"/>
                </a:cubicBezTo>
                <a:lnTo>
                  <a:pt x="881495" y="1400986"/>
                </a:lnTo>
                <a:cubicBezTo>
                  <a:pt x="585162" y="903569"/>
                  <a:pt x="398703" y="497417"/>
                  <a:pt x="102370" y="0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7" name="Rounded Rectangle 176"/>
          <p:cNvSpPr/>
          <p:nvPr/>
        </p:nvSpPr>
        <p:spPr>
          <a:xfrm>
            <a:off x="457043" y="1231583"/>
            <a:ext cx="1477190" cy="282632"/>
          </a:xfrm>
          <a:prstGeom prst="roundRect">
            <a:avLst/>
          </a:prstGeom>
          <a:noFill/>
          <a:ln w="28575" cap="flat" cmpd="sng" algn="ctr">
            <a:solidFill>
              <a:srgbClr val="FFFF00"/>
            </a:solidFill>
            <a:prstDash val="solid"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rtlCol="0" anchor="ctr"/>
          <a:lstStyle/>
          <a:p>
            <a:pPr algn="ctr"/>
            <a:endParaRPr lang="en-US" b="1" kern="0">
              <a:solidFill>
                <a:prstClr val="white"/>
              </a:solidFill>
            </a:endParaRPr>
          </a:p>
        </p:txBody>
      </p:sp>
      <p:sp>
        <p:nvSpPr>
          <p:cNvPr id="176" name="Rounded Rectangle 175"/>
          <p:cNvSpPr/>
          <p:nvPr/>
        </p:nvSpPr>
        <p:spPr>
          <a:xfrm>
            <a:off x="1046388" y="1500082"/>
            <a:ext cx="1673225" cy="291196"/>
          </a:xfrm>
          <a:prstGeom prst="roundRect">
            <a:avLst/>
          </a:prstGeom>
          <a:noFill/>
          <a:ln w="28575" cap="flat" cmpd="sng" algn="ctr">
            <a:solidFill>
              <a:srgbClr val="FFFF00"/>
            </a:solidFill>
            <a:prstDash val="solid"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rtlCol="0" anchor="ctr"/>
          <a:lstStyle/>
          <a:p>
            <a:pPr algn="ctr"/>
            <a:endParaRPr lang="en-US" b="1" kern="0">
              <a:solidFill>
                <a:prstClr val="white"/>
              </a:solidFill>
            </a:endParaRPr>
          </a:p>
        </p:txBody>
      </p:sp>
      <p:sp>
        <p:nvSpPr>
          <p:cNvPr id="175" name="Rounded Rectangle 174"/>
          <p:cNvSpPr/>
          <p:nvPr/>
        </p:nvSpPr>
        <p:spPr>
          <a:xfrm>
            <a:off x="457043" y="956213"/>
            <a:ext cx="1477190" cy="282632"/>
          </a:xfrm>
          <a:prstGeom prst="roundRect">
            <a:avLst/>
          </a:prstGeom>
          <a:noFill/>
          <a:ln w="28575" cap="flat" cmpd="sng" algn="ctr">
            <a:solidFill>
              <a:srgbClr val="FFFF00"/>
            </a:solidFill>
            <a:prstDash val="solid"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rtlCol="0" anchor="ctr"/>
          <a:lstStyle/>
          <a:p>
            <a:pPr algn="ctr"/>
            <a:endParaRPr lang="en-US" b="1" kern="0">
              <a:solidFill>
                <a:prstClr val="white"/>
              </a:solidFill>
            </a:endParaRPr>
          </a:p>
        </p:txBody>
      </p:sp>
      <p:sp>
        <p:nvSpPr>
          <p:cNvPr id="174" name="Rounded Rectangle 173"/>
          <p:cNvSpPr/>
          <p:nvPr/>
        </p:nvSpPr>
        <p:spPr>
          <a:xfrm>
            <a:off x="6036300" y="680138"/>
            <a:ext cx="944871" cy="282632"/>
          </a:xfrm>
          <a:prstGeom prst="roundRect">
            <a:avLst/>
          </a:prstGeom>
          <a:noFill/>
          <a:ln w="28575" cap="flat" cmpd="sng" algn="ctr">
            <a:solidFill>
              <a:srgbClr val="FFFF00"/>
            </a:solidFill>
            <a:prstDash val="solid"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rtlCol="0" anchor="ctr"/>
          <a:lstStyle/>
          <a:p>
            <a:pPr algn="ctr"/>
            <a:endParaRPr lang="en-US" b="1" kern="0">
              <a:solidFill>
                <a:prstClr val="white"/>
              </a:solidFill>
            </a:endParaRPr>
          </a:p>
        </p:txBody>
      </p:sp>
      <p:sp>
        <p:nvSpPr>
          <p:cNvPr id="170" name="Rounded Rectangle 169"/>
          <p:cNvSpPr/>
          <p:nvPr/>
        </p:nvSpPr>
        <p:spPr>
          <a:xfrm>
            <a:off x="3536320" y="400409"/>
            <a:ext cx="3844174" cy="282632"/>
          </a:xfrm>
          <a:prstGeom prst="roundRect">
            <a:avLst/>
          </a:prstGeom>
          <a:noFill/>
          <a:ln w="28575" cap="flat" cmpd="sng" algn="ctr">
            <a:solidFill>
              <a:srgbClr val="FFFF00"/>
            </a:solidFill>
            <a:prstDash val="solid"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rtlCol="0" anchor="ctr"/>
          <a:lstStyle/>
          <a:p>
            <a:pPr algn="ctr"/>
            <a:endParaRPr lang="en-US" b="1" kern="0">
              <a:solidFill>
                <a:prstClr val="white"/>
              </a:solidFill>
            </a:endParaRPr>
          </a:p>
        </p:txBody>
      </p:sp>
      <p:sp>
        <p:nvSpPr>
          <p:cNvPr id="167" name="Rounded Rectangle 166"/>
          <p:cNvSpPr/>
          <p:nvPr/>
        </p:nvSpPr>
        <p:spPr>
          <a:xfrm>
            <a:off x="472927" y="698602"/>
            <a:ext cx="5023943" cy="282632"/>
          </a:xfrm>
          <a:prstGeom prst="roundRect">
            <a:avLst/>
          </a:prstGeom>
          <a:noFill/>
          <a:ln w="28575" cap="flat" cmpd="sng" algn="ctr">
            <a:solidFill>
              <a:srgbClr val="FFFF00"/>
            </a:solidFill>
            <a:prstDash val="solid"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rtlCol="0" anchor="ctr"/>
          <a:lstStyle/>
          <a:p>
            <a:pPr algn="ctr"/>
            <a:endParaRPr lang="en-US" b="1" kern="0">
              <a:solidFill>
                <a:prstClr val="white"/>
              </a:solidFill>
            </a:endParaRPr>
          </a:p>
        </p:txBody>
      </p:sp>
      <p:sp>
        <p:nvSpPr>
          <p:cNvPr id="161" name="Rounded Rectangle 160"/>
          <p:cNvSpPr/>
          <p:nvPr/>
        </p:nvSpPr>
        <p:spPr>
          <a:xfrm>
            <a:off x="457043" y="400708"/>
            <a:ext cx="2560893" cy="282632"/>
          </a:xfrm>
          <a:prstGeom prst="roundRect">
            <a:avLst/>
          </a:prstGeom>
          <a:noFill/>
          <a:ln w="28575" cap="flat" cmpd="sng" algn="ctr">
            <a:solidFill>
              <a:srgbClr val="FFFF00"/>
            </a:solidFill>
            <a:prstDash val="solid"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rtlCol="0" anchor="ctr"/>
          <a:lstStyle/>
          <a:p>
            <a:pPr algn="ctr"/>
            <a:endParaRPr lang="en-US" b="1" kern="0">
              <a:solidFill>
                <a:prstClr val="white"/>
              </a:solidFill>
            </a:endParaRPr>
          </a:p>
        </p:txBody>
      </p:sp>
      <p:sp>
        <p:nvSpPr>
          <p:cNvPr id="166" name="Rounded Rectangle 165"/>
          <p:cNvSpPr/>
          <p:nvPr/>
        </p:nvSpPr>
        <p:spPr>
          <a:xfrm>
            <a:off x="452910" y="688420"/>
            <a:ext cx="3033539" cy="282632"/>
          </a:xfrm>
          <a:prstGeom prst="roundRect">
            <a:avLst/>
          </a:prstGeom>
          <a:noFill/>
          <a:ln w="28575" cap="flat" cmpd="sng" algn="ctr">
            <a:solidFill>
              <a:srgbClr val="FFFF00"/>
            </a:solidFill>
            <a:prstDash val="solid"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rtlCol="0" anchor="ctr"/>
          <a:lstStyle/>
          <a:p>
            <a:pPr algn="ctr"/>
            <a:endParaRPr lang="en-US" b="1" kern="0">
              <a:solidFill>
                <a:prstClr val="white"/>
              </a:solidFill>
            </a:endParaRPr>
          </a:p>
        </p:txBody>
      </p:sp>
      <p:grpSp>
        <p:nvGrpSpPr>
          <p:cNvPr id="53" name="Group 109"/>
          <p:cNvGrpSpPr>
            <a:grpSpLocks/>
          </p:cNvGrpSpPr>
          <p:nvPr/>
        </p:nvGrpSpPr>
        <p:grpSpPr bwMode="auto">
          <a:xfrm>
            <a:off x="2765228" y="2483141"/>
            <a:ext cx="2376046" cy="352847"/>
            <a:chOff x="3109318" y="1983444"/>
            <a:chExt cx="2376281" cy="352653"/>
          </a:xfrm>
        </p:grpSpPr>
        <p:sp>
          <p:nvSpPr>
            <p:cNvPr id="51371" name="Rectangle 107"/>
            <p:cNvSpPr>
              <a:spLocks noChangeArrowheads="1"/>
            </p:cNvSpPr>
            <p:nvPr/>
          </p:nvSpPr>
          <p:spPr bwMode="auto">
            <a:xfrm rot="10800000">
              <a:off x="3109318" y="1997729"/>
              <a:ext cx="423556" cy="338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>
                  <a:solidFill>
                    <a:srgbClr val="700070"/>
                  </a:solidFill>
                  <a:latin typeface="Bookman Old Style" pitchFamily="18" charset="0"/>
                  <a:sym typeface="Symbol" pitchFamily="18" charset="2"/>
                </a:rPr>
                <a:t></a:t>
              </a:r>
              <a:r>
                <a:rPr lang="en-US" sz="1600" b="1" dirty="0">
                  <a:solidFill>
                    <a:srgbClr val="700070"/>
                  </a:solidFill>
                  <a:latin typeface="Bookman Old Style" pitchFamily="18" charset="0"/>
                </a:rPr>
                <a:t>]</a:t>
              </a:r>
              <a:endParaRPr lang="en-US" sz="1600" b="1" i="1" dirty="0">
                <a:solidFill>
                  <a:srgbClr val="700070"/>
                </a:solidFill>
                <a:latin typeface="Book Antiqua" pitchFamily="18" charset="0"/>
              </a:endParaRPr>
            </a:p>
          </p:txBody>
        </p:sp>
        <p:sp>
          <p:nvSpPr>
            <p:cNvPr id="51372" name="Rectangle 108"/>
            <p:cNvSpPr>
              <a:spLocks noChangeArrowheads="1"/>
            </p:cNvSpPr>
            <p:nvPr/>
          </p:nvSpPr>
          <p:spPr bwMode="auto">
            <a:xfrm>
              <a:off x="3367503" y="1983444"/>
              <a:ext cx="2118096" cy="338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>
                  <a:solidFill>
                    <a:srgbClr val="700070"/>
                  </a:solidFill>
                  <a:latin typeface="Bookman Old Style" pitchFamily="18" charset="0"/>
                </a:rPr>
                <a:t>AM is the </a:t>
              </a:r>
              <a:r>
                <a:rPr lang="en-US" sz="1600" b="1" dirty="0" smtClean="0">
                  <a:solidFill>
                    <a:srgbClr val="700070"/>
                  </a:solidFill>
                  <a:latin typeface="Bookman Old Style" pitchFamily="18" charset="0"/>
                </a:rPr>
                <a:t>median]</a:t>
              </a:r>
              <a:endParaRPr lang="en-US" sz="1600" b="1" i="1" dirty="0">
                <a:solidFill>
                  <a:srgbClr val="700070"/>
                </a:solidFill>
                <a:latin typeface="Book Antiqua" pitchFamily="18" charset="0"/>
              </a:endParaRPr>
            </a:p>
          </p:txBody>
        </p:sp>
      </p:grpSp>
      <p:grpSp>
        <p:nvGrpSpPr>
          <p:cNvPr id="69" name="Group 125"/>
          <p:cNvGrpSpPr>
            <a:grpSpLocks/>
          </p:cNvGrpSpPr>
          <p:nvPr/>
        </p:nvGrpSpPr>
        <p:grpSpPr bwMode="auto">
          <a:xfrm>
            <a:off x="2806050" y="3026230"/>
            <a:ext cx="2324751" cy="363958"/>
            <a:chOff x="3109311" y="1989792"/>
            <a:chExt cx="2325052" cy="363761"/>
          </a:xfrm>
        </p:grpSpPr>
        <p:sp>
          <p:nvSpPr>
            <p:cNvPr id="51361" name="Rectangle 126"/>
            <p:cNvSpPr>
              <a:spLocks noChangeArrowheads="1"/>
            </p:cNvSpPr>
            <p:nvPr/>
          </p:nvSpPr>
          <p:spPr bwMode="auto">
            <a:xfrm rot="10800000">
              <a:off x="3109311" y="2015183"/>
              <a:ext cx="423569" cy="3383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>
                  <a:solidFill>
                    <a:srgbClr val="700070"/>
                  </a:solidFill>
                  <a:latin typeface="Bookman Old Style" pitchFamily="18" charset="0"/>
                  <a:sym typeface="Symbol" pitchFamily="18" charset="2"/>
                </a:rPr>
                <a:t></a:t>
              </a:r>
              <a:r>
                <a:rPr lang="en-US" sz="1600" b="1" dirty="0">
                  <a:solidFill>
                    <a:srgbClr val="700070"/>
                  </a:solidFill>
                  <a:latin typeface="Bookman Old Style" pitchFamily="18" charset="0"/>
                </a:rPr>
                <a:t>]</a:t>
              </a:r>
              <a:endParaRPr lang="en-US" sz="1600" b="1" i="1" dirty="0">
                <a:solidFill>
                  <a:srgbClr val="700070"/>
                </a:solidFill>
                <a:latin typeface="Book Antiqua" pitchFamily="18" charset="0"/>
              </a:endParaRPr>
            </a:p>
          </p:txBody>
        </p:sp>
        <p:sp>
          <p:nvSpPr>
            <p:cNvPr id="51362" name="Rectangle 127"/>
            <p:cNvSpPr>
              <a:spLocks noChangeArrowheads="1"/>
            </p:cNvSpPr>
            <p:nvPr/>
          </p:nvSpPr>
          <p:spPr bwMode="auto">
            <a:xfrm>
              <a:off x="3367504" y="1989792"/>
              <a:ext cx="2066859" cy="338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>
                  <a:solidFill>
                    <a:srgbClr val="700070"/>
                  </a:solidFill>
                  <a:latin typeface="Bookman Old Style" pitchFamily="18" charset="0"/>
                </a:rPr>
                <a:t>PN is the </a:t>
              </a:r>
              <a:r>
                <a:rPr lang="en-US" sz="1600" b="1" dirty="0" smtClean="0">
                  <a:solidFill>
                    <a:srgbClr val="700070"/>
                  </a:solidFill>
                  <a:latin typeface="Bookman Old Style" pitchFamily="18" charset="0"/>
                </a:rPr>
                <a:t>median]</a:t>
              </a:r>
              <a:endParaRPr lang="en-US" sz="1600" b="1" i="1" dirty="0">
                <a:solidFill>
                  <a:srgbClr val="700070"/>
                </a:solidFill>
                <a:latin typeface="Book Antiqua" pitchFamily="18" charset="0"/>
              </a:endParaRPr>
            </a:p>
          </p:txBody>
        </p:sp>
      </p:grpSp>
      <p:sp>
        <p:nvSpPr>
          <p:cNvPr id="148" name="Rectangle 147"/>
          <p:cNvSpPr>
            <a:spLocks noChangeArrowheads="1"/>
          </p:cNvSpPr>
          <p:nvPr/>
        </p:nvSpPr>
        <p:spPr bwMode="auto">
          <a:xfrm>
            <a:off x="2479902" y="3826147"/>
            <a:ext cx="245131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700070"/>
                </a:solidFill>
                <a:latin typeface="Bookman Old Style" pitchFamily="18" charset="0"/>
              </a:rPr>
              <a:t>[From (</a:t>
            </a:r>
            <a:r>
              <a:rPr lang="en-US" sz="1600" b="1" dirty="0" err="1">
                <a:solidFill>
                  <a:srgbClr val="700070"/>
                </a:solidFill>
                <a:latin typeface="Bookman Old Style" pitchFamily="18" charset="0"/>
              </a:rPr>
              <a:t>i</a:t>
            </a:r>
            <a:r>
              <a:rPr lang="en-US" sz="1600" b="1" dirty="0" smtClean="0">
                <a:solidFill>
                  <a:srgbClr val="700070"/>
                </a:solidFill>
                <a:latin typeface="Bookman Old Style" pitchFamily="18" charset="0"/>
              </a:rPr>
              <a:t>), (</a:t>
            </a:r>
            <a:r>
              <a:rPr lang="en-US" sz="1600" b="1" dirty="0">
                <a:solidFill>
                  <a:srgbClr val="700070"/>
                </a:solidFill>
                <a:latin typeface="Bookman Old Style" pitchFamily="18" charset="0"/>
              </a:rPr>
              <a:t>ii</a:t>
            </a:r>
            <a:r>
              <a:rPr lang="en-US" sz="1600" b="1" dirty="0" smtClean="0">
                <a:solidFill>
                  <a:srgbClr val="700070"/>
                </a:solidFill>
                <a:latin typeface="Bookman Old Style" pitchFamily="18" charset="0"/>
              </a:rPr>
              <a:t>) and (iii)]</a:t>
            </a:r>
            <a:endParaRPr lang="en-US" sz="1600" b="1" i="1" dirty="0">
              <a:solidFill>
                <a:srgbClr val="700070"/>
              </a:solidFill>
              <a:latin typeface="Book Antiqua" pitchFamily="18" charset="0"/>
            </a:endParaRPr>
          </a:p>
        </p:txBody>
      </p:sp>
      <p:sp>
        <p:nvSpPr>
          <p:cNvPr id="155" name="Rounded Rectangle 154"/>
          <p:cNvSpPr/>
          <p:nvPr/>
        </p:nvSpPr>
        <p:spPr>
          <a:xfrm>
            <a:off x="817229" y="3844606"/>
            <a:ext cx="1058466" cy="309912"/>
          </a:xfrm>
          <a:prstGeom prst="roundRect">
            <a:avLst/>
          </a:prstGeom>
          <a:noFill/>
          <a:ln w="28575">
            <a:solidFill>
              <a:srgbClr val="FF006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b="1">
              <a:solidFill>
                <a:prstClr val="white"/>
              </a:solidFill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3160060" y="1867957"/>
            <a:ext cx="1166372" cy="359797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b="1">
              <a:solidFill>
                <a:prstClr val="white"/>
              </a:solidFill>
            </a:endParaRPr>
          </a:p>
        </p:txBody>
      </p:sp>
      <p:sp>
        <p:nvSpPr>
          <p:cNvPr id="154" name="Rounded Rectangle 153"/>
          <p:cNvSpPr/>
          <p:nvPr/>
        </p:nvSpPr>
        <p:spPr>
          <a:xfrm>
            <a:off x="3236637" y="1897120"/>
            <a:ext cx="1031691" cy="285750"/>
          </a:xfrm>
          <a:prstGeom prst="roundRect">
            <a:avLst/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b="1">
              <a:solidFill>
                <a:prstClr val="white"/>
              </a:solidFill>
            </a:endParaRPr>
          </a:p>
        </p:txBody>
      </p:sp>
      <p:sp>
        <p:nvSpPr>
          <p:cNvPr id="141" name="Rounded Rectangle 140"/>
          <p:cNvSpPr/>
          <p:nvPr/>
        </p:nvSpPr>
        <p:spPr>
          <a:xfrm>
            <a:off x="403691" y="3026218"/>
            <a:ext cx="412273" cy="356235"/>
          </a:xfrm>
          <a:prstGeom prst="roundRect">
            <a:avLst/>
          </a:prstGeom>
          <a:noFill/>
          <a:ln w="28575">
            <a:solidFill>
              <a:srgbClr val="FF006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b="1">
              <a:solidFill>
                <a:prstClr val="white"/>
              </a:solidFill>
            </a:endParaRPr>
          </a:p>
        </p:txBody>
      </p:sp>
      <p:sp>
        <p:nvSpPr>
          <p:cNvPr id="142" name="Rounded Rectangle 141"/>
          <p:cNvSpPr/>
          <p:nvPr/>
        </p:nvSpPr>
        <p:spPr>
          <a:xfrm>
            <a:off x="413537" y="2476121"/>
            <a:ext cx="416396" cy="356235"/>
          </a:xfrm>
          <a:prstGeom prst="roundRect">
            <a:avLst/>
          </a:prstGeom>
          <a:noFill/>
          <a:ln w="28575">
            <a:solidFill>
              <a:srgbClr val="FF006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b="1">
              <a:solidFill>
                <a:prstClr val="white"/>
              </a:solidFill>
            </a:endParaRPr>
          </a:p>
        </p:txBody>
      </p:sp>
      <p:sp>
        <p:nvSpPr>
          <p:cNvPr id="132" name="Rounded Rectangle 131"/>
          <p:cNvSpPr/>
          <p:nvPr/>
        </p:nvSpPr>
        <p:spPr>
          <a:xfrm>
            <a:off x="1944576" y="3014991"/>
            <a:ext cx="424766" cy="359797"/>
          </a:xfrm>
          <a:prstGeom prst="roundRect">
            <a:avLst/>
          </a:prstGeom>
          <a:noFill/>
          <a:ln w="28575">
            <a:solidFill>
              <a:srgbClr val="FF006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b="1">
              <a:solidFill>
                <a:prstClr val="white"/>
              </a:solidFill>
            </a:endParaRPr>
          </a:p>
        </p:txBody>
      </p:sp>
      <p:sp>
        <p:nvSpPr>
          <p:cNvPr id="131" name="Rounded Rectangle 130"/>
          <p:cNvSpPr/>
          <p:nvPr/>
        </p:nvSpPr>
        <p:spPr>
          <a:xfrm>
            <a:off x="1955679" y="2499496"/>
            <a:ext cx="404150" cy="289060"/>
          </a:xfrm>
          <a:prstGeom prst="roundRect">
            <a:avLst/>
          </a:prstGeom>
          <a:noFill/>
          <a:ln w="28575">
            <a:solidFill>
              <a:srgbClr val="FF006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b="1">
              <a:solidFill>
                <a:prstClr val="white"/>
              </a:solidFill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3160060" y="1454066"/>
            <a:ext cx="1166372" cy="359797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b="1">
              <a:solidFill>
                <a:prstClr val="white"/>
              </a:solidFill>
            </a:endParaRPr>
          </a:p>
        </p:txBody>
      </p:sp>
      <p:sp>
        <p:nvSpPr>
          <p:cNvPr id="80" name="Rounded Rectangle 79"/>
          <p:cNvSpPr/>
          <p:nvPr/>
        </p:nvSpPr>
        <p:spPr>
          <a:xfrm>
            <a:off x="3226111" y="1491089"/>
            <a:ext cx="1034270" cy="285750"/>
          </a:xfrm>
          <a:prstGeom prst="roundRect">
            <a:avLst/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b="1">
              <a:solidFill>
                <a:prstClr val="white"/>
              </a:solidFill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3160060" y="1044038"/>
            <a:ext cx="1166372" cy="359797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b="1">
              <a:solidFill>
                <a:prstClr val="white"/>
              </a:solidFill>
            </a:endParaRPr>
          </a:p>
        </p:txBody>
      </p:sp>
      <p:sp>
        <p:nvSpPr>
          <p:cNvPr id="62" name="Rectangle 61"/>
          <p:cNvSpPr>
            <a:spLocks noChangeArrowheads="1"/>
          </p:cNvSpPr>
          <p:nvPr/>
        </p:nvSpPr>
        <p:spPr bwMode="auto">
          <a:xfrm>
            <a:off x="3166643" y="1863937"/>
            <a:ext cx="118654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Bookman Old Style" pitchFamily="18" charset="0"/>
              </a:rPr>
              <a:t>AM = PN</a:t>
            </a:r>
            <a:endParaRPr lang="en-US" b="1" i="1" dirty="0">
              <a:solidFill>
                <a:srgbClr val="000000"/>
              </a:solidFill>
              <a:latin typeface="Book Antiqua" pitchFamily="18" charset="0"/>
            </a:endParaRPr>
          </a:p>
        </p:txBody>
      </p:sp>
      <p:sp>
        <p:nvSpPr>
          <p:cNvPr id="79" name="Rounded Rectangle 78"/>
          <p:cNvSpPr/>
          <p:nvPr/>
        </p:nvSpPr>
        <p:spPr>
          <a:xfrm>
            <a:off x="3242572" y="1075680"/>
            <a:ext cx="1001349" cy="285750"/>
          </a:xfrm>
          <a:prstGeom prst="roundRect">
            <a:avLst/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b="1">
              <a:solidFill>
                <a:prstClr val="white"/>
              </a:solidFill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5062163" y="692865"/>
            <a:ext cx="424656" cy="28575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b="1">
              <a:solidFill>
                <a:prstClr val="white"/>
              </a:solidFill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2391234" y="681673"/>
            <a:ext cx="1717126" cy="28575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b="1">
              <a:solidFill>
                <a:prstClr val="white"/>
              </a:solidFill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2602140" y="385917"/>
            <a:ext cx="424656" cy="277347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b="1">
              <a:solidFill>
                <a:prstClr val="white"/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2408464" y="690701"/>
            <a:ext cx="2092325" cy="28575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b="1">
              <a:solidFill>
                <a:prstClr val="white"/>
              </a:solidFill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1694547" y="403935"/>
            <a:ext cx="437692" cy="277347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b="1">
              <a:solidFill>
                <a:prstClr val="white"/>
              </a:solidFill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78014" y="353696"/>
            <a:ext cx="7816850" cy="175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</a:rPr>
              <a:t>   </a:t>
            </a:r>
            <a:r>
              <a:rPr lang="en-US" b="1" dirty="0">
                <a:solidFill>
                  <a:srgbClr val="0000FF"/>
                </a:solidFill>
                <a:latin typeface="Bookman Old Style" pitchFamily="18" charset="0"/>
              </a:rPr>
              <a:t>Two sides AB and BC and median AM of one triangle ABC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FF"/>
                </a:solidFill>
                <a:latin typeface="Bookman Old Style" pitchFamily="18" charset="0"/>
              </a:rPr>
              <a:t>    are respectively equal to sides PQ and QR and median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FF"/>
                </a:solidFill>
                <a:latin typeface="Bookman Old Style" pitchFamily="18" charset="0"/>
              </a:rPr>
              <a:t>    PN of </a:t>
            </a:r>
            <a:r>
              <a:rPr lang="en-US" b="1" dirty="0">
                <a:solidFill>
                  <a:srgbClr val="0000FF"/>
                </a:solidFill>
                <a:latin typeface="Symbol" pitchFamily="18" charset="2"/>
              </a:rPr>
              <a:t>D</a:t>
            </a:r>
            <a:r>
              <a:rPr lang="en-US" b="1" dirty="0">
                <a:solidFill>
                  <a:srgbClr val="0000FF"/>
                </a:solidFill>
                <a:latin typeface="Bookman Old Style" pitchFamily="18" charset="0"/>
              </a:rPr>
              <a:t>PQR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FF"/>
                </a:solidFill>
                <a:latin typeface="Bookman Old Style" pitchFamily="18" charset="0"/>
              </a:rPr>
              <a:t>     Show that :  </a:t>
            </a:r>
            <a:endParaRPr lang="en-US" b="1" dirty="0" smtClean="0">
              <a:solidFill>
                <a:srgbClr val="0000FF"/>
              </a:solidFill>
              <a:latin typeface="Bookman Old Style" pitchFamily="18" charset="0"/>
            </a:endParaRP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</a:rPr>
              <a:t>(</a:t>
            </a:r>
            <a:r>
              <a:rPr lang="en-US" b="1" dirty="0" err="1" smtClean="0">
                <a:solidFill>
                  <a:srgbClr val="0000FF"/>
                </a:solidFill>
                <a:latin typeface="Bookman Old Style" pitchFamily="18" charset="0"/>
              </a:rPr>
              <a:t>i</a:t>
            </a:r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</a:rPr>
              <a:t>)	</a:t>
            </a:r>
            <a:r>
              <a:rPr lang="en-US" b="1" dirty="0" smtClean="0">
                <a:solidFill>
                  <a:srgbClr val="0000FF"/>
                </a:solidFill>
                <a:latin typeface="Symbol" pitchFamily="18" charset="2"/>
              </a:rPr>
              <a:t>D</a:t>
            </a:r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</a:rPr>
              <a:t>ABM </a:t>
            </a:r>
            <a:r>
              <a:rPr lang="en-US" b="1" dirty="0" smtClean="0">
                <a:solidFill>
                  <a:srgbClr val="0000FF"/>
                </a:solidFill>
                <a:latin typeface="Symbol" pitchFamily="18" charset="2"/>
              </a:rPr>
              <a:t>@ D</a:t>
            </a:r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</a:rPr>
              <a:t>PQN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</a:rPr>
              <a:t>(</a:t>
            </a:r>
            <a:r>
              <a:rPr lang="en-US" b="1" dirty="0">
                <a:solidFill>
                  <a:srgbClr val="0000FF"/>
                </a:solidFill>
                <a:latin typeface="Bookman Old Style" pitchFamily="18" charset="0"/>
              </a:rPr>
              <a:t>ii)	</a:t>
            </a:r>
            <a:r>
              <a:rPr lang="en-US" b="1" dirty="0">
                <a:solidFill>
                  <a:srgbClr val="0000FF"/>
                </a:solidFill>
                <a:latin typeface="Symbol" pitchFamily="18" charset="2"/>
              </a:rPr>
              <a:t>D</a:t>
            </a:r>
            <a:r>
              <a:rPr lang="en-US" b="1" dirty="0">
                <a:solidFill>
                  <a:srgbClr val="0000FF"/>
                </a:solidFill>
                <a:latin typeface="Bookman Old Style" pitchFamily="18" charset="0"/>
              </a:rPr>
              <a:t>ABC </a:t>
            </a:r>
            <a:r>
              <a:rPr lang="en-US" b="1" dirty="0">
                <a:solidFill>
                  <a:srgbClr val="0000FF"/>
                </a:solidFill>
                <a:latin typeface="Symbol" pitchFamily="18" charset="2"/>
              </a:rPr>
              <a:t>@ D</a:t>
            </a:r>
            <a:r>
              <a:rPr lang="en-US" b="1" dirty="0">
                <a:solidFill>
                  <a:srgbClr val="0000FF"/>
                </a:solidFill>
                <a:latin typeface="Bookman Old Style" pitchFamily="18" charset="0"/>
              </a:rPr>
              <a:t>PQR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5851370" y="872377"/>
            <a:ext cx="3508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prstClr val="black"/>
                </a:solidFill>
                <a:latin typeface="Bookman Old Style" pitchFamily="18" charset="0"/>
              </a:rPr>
              <a:t>A</a:t>
            </a:r>
          </a:p>
        </p:txBody>
      </p: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5004667" y="2400878"/>
            <a:ext cx="3561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prstClr val="black"/>
                </a:solidFill>
                <a:latin typeface="Bookman Old Style" pitchFamily="18" charset="0"/>
              </a:rPr>
              <a:t>B</a:t>
            </a:r>
          </a:p>
        </p:txBody>
      </p: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5965247" y="2519485"/>
            <a:ext cx="4000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prstClr val="black"/>
                </a:solidFill>
                <a:latin typeface="Bookman Old Style" pitchFamily="18" charset="0"/>
              </a:rPr>
              <a:t>M</a:t>
            </a:r>
          </a:p>
        </p:txBody>
      </p: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6844282" y="2574901"/>
            <a:ext cx="3571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prstClr val="black"/>
                </a:solidFill>
                <a:latin typeface="Bookman Old Style" pitchFamily="18" charset="0"/>
              </a:rPr>
              <a:t>C</a:t>
            </a:r>
          </a:p>
        </p:txBody>
      </p: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6990340" y="2306206"/>
            <a:ext cx="3683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prstClr val="black"/>
                </a:solidFill>
                <a:latin typeface="Bookman Old Style" pitchFamily="18" charset="0"/>
              </a:rPr>
              <a:t>Q</a:t>
            </a: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7967805" y="2412426"/>
            <a:ext cx="3571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prstClr val="black"/>
                </a:solidFill>
                <a:latin typeface="Bookman Old Style" pitchFamily="18" charset="0"/>
              </a:rPr>
              <a:t>N</a:t>
            </a:r>
          </a:p>
        </p:txBody>
      </p:sp>
      <p:sp>
        <p:nvSpPr>
          <p:cNvPr id="33" name="TextBox 32"/>
          <p:cNvSpPr txBox="1">
            <a:spLocks noChangeArrowheads="1"/>
          </p:cNvSpPr>
          <p:nvPr/>
        </p:nvSpPr>
        <p:spPr bwMode="auto">
          <a:xfrm>
            <a:off x="8847426" y="2479390"/>
            <a:ext cx="3635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prstClr val="black"/>
                </a:solidFill>
                <a:latin typeface="Bookman Old Style" pitchFamily="18" charset="0"/>
              </a:rPr>
              <a:t>R</a:t>
            </a: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7916134" y="724478"/>
            <a:ext cx="3365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prstClr val="black"/>
                </a:solidFill>
                <a:latin typeface="Bookman Old Style" pitchFamily="18" charset="0"/>
              </a:rPr>
              <a:t>P</a:t>
            </a:r>
          </a:p>
        </p:txBody>
      </p:sp>
      <p:sp>
        <p:nvSpPr>
          <p:cNvPr id="44" name="Rectangle 43"/>
          <p:cNvSpPr>
            <a:spLocks noChangeArrowheads="1"/>
          </p:cNvSpPr>
          <p:nvPr/>
        </p:nvSpPr>
        <p:spPr bwMode="auto">
          <a:xfrm>
            <a:off x="3180931" y="1040024"/>
            <a:ext cx="114967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Bookman Old Style" pitchFamily="18" charset="0"/>
              </a:rPr>
              <a:t>AB = </a:t>
            </a:r>
            <a:r>
              <a:rPr lang="en-US" b="1" dirty="0" smtClean="0">
                <a:solidFill>
                  <a:srgbClr val="000000"/>
                </a:solidFill>
                <a:latin typeface="Bookman Old Style" pitchFamily="18" charset="0"/>
              </a:rPr>
              <a:t>PQ</a:t>
            </a:r>
            <a:endParaRPr lang="en-US" b="1" i="1" dirty="0">
              <a:solidFill>
                <a:srgbClr val="000000"/>
              </a:solidFill>
              <a:latin typeface="Book Antiqua" pitchFamily="18" charset="0"/>
            </a:endParaRPr>
          </a:p>
        </p:txBody>
      </p:sp>
      <p:sp>
        <p:nvSpPr>
          <p:cNvPr id="52" name="Rectangle 51"/>
          <p:cNvSpPr>
            <a:spLocks noChangeArrowheads="1"/>
          </p:cNvSpPr>
          <p:nvPr/>
        </p:nvSpPr>
        <p:spPr bwMode="auto">
          <a:xfrm>
            <a:off x="3161881" y="1449599"/>
            <a:ext cx="118173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Bookman Old Style" pitchFamily="18" charset="0"/>
              </a:rPr>
              <a:t>BC = QR</a:t>
            </a:r>
            <a:endParaRPr lang="en-US" b="1" i="1" dirty="0">
              <a:solidFill>
                <a:srgbClr val="000000"/>
              </a:solidFill>
              <a:latin typeface="Book Antiqua" pitchFamily="18" charset="0"/>
            </a:endParaRPr>
          </a:p>
        </p:txBody>
      </p:sp>
      <p:grpSp>
        <p:nvGrpSpPr>
          <p:cNvPr id="20" name="Group 7"/>
          <p:cNvGrpSpPr>
            <a:grpSpLocks/>
          </p:cNvGrpSpPr>
          <p:nvPr/>
        </p:nvGrpSpPr>
        <p:grpSpPr bwMode="auto">
          <a:xfrm>
            <a:off x="7996642" y="1725857"/>
            <a:ext cx="153204" cy="93133"/>
            <a:chOff x="6704616" y="2689198"/>
            <a:chExt cx="153204" cy="93266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6705218" y="2689198"/>
              <a:ext cx="152400" cy="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6705420" y="2733369"/>
              <a:ext cx="152400" cy="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6704616" y="2782464"/>
              <a:ext cx="153204" cy="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4" name="Group 19"/>
          <p:cNvGrpSpPr>
            <a:grpSpLocks/>
          </p:cNvGrpSpPr>
          <p:nvPr/>
        </p:nvGrpSpPr>
        <p:grpSpPr bwMode="auto">
          <a:xfrm rot="21271844">
            <a:off x="6039294" y="1842630"/>
            <a:ext cx="154136" cy="95880"/>
            <a:chOff x="6704045" y="2687818"/>
            <a:chExt cx="154136" cy="96016"/>
          </a:xfrm>
        </p:grpSpPr>
        <p:cxnSp>
          <p:nvCxnSpPr>
            <p:cNvPr id="21" name="Straight Connector 20"/>
            <p:cNvCxnSpPr/>
            <p:nvPr/>
          </p:nvCxnSpPr>
          <p:spPr>
            <a:xfrm>
              <a:off x="6705781" y="2687818"/>
              <a:ext cx="152400" cy="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6705403" y="2733368"/>
              <a:ext cx="152400" cy="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6704044" y="2783849"/>
              <a:ext cx="152400" cy="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2" name="TextBox 101"/>
          <p:cNvSpPr txBox="1">
            <a:spLocks noChangeArrowheads="1"/>
          </p:cNvSpPr>
          <p:nvPr/>
        </p:nvSpPr>
        <p:spPr bwMode="auto">
          <a:xfrm>
            <a:off x="366939" y="2471421"/>
            <a:ext cx="132760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BM = CM =</a:t>
            </a:r>
          </a:p>
        </p:txBody>
      </p:sp>
      <p:grpSp>
        <p:nvGrpSpPr>
          <p:cNvPr id="37" name="Group 102"/>
          <p:cNvGrpSpPr>
            <a:grpSpLocks/>
          </p:cNvGrpSpPr>
          <p:nvPr/>
        </p:nvGrpSpPr>
        <p:grpSpPr bwMode="auto">
          <a:xfrm>
            <a:off x="1625603" y="2347569"/>
            <a:ext cx="775627" cy="578949"/>
            <a:chOff x="1833023" y="3597851"/>
            <a:chExt cx="775269" cy="579153"/>
          </a:xfrm>
        </p:grpSpPr>
        <p:sp>
          <p:nvSpPr>
            <p:cNvPr id="51373" name="TextBox 103"/>
            <p:cNvSpPr txBox="1">
              <a:spLocks noChangeArrowheads="1"/>
            </p:cNvSpPr>
            <p:nvPr/>
          </p:nvSpPr>
          <p:spPr bwMode="auto">
            <a:xfrm>
              <a:off x="2124087" y="3721417"/>
              <a:ext cx="484205" cy="3386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>
                  <a:solidFill>
                    <a:prstClr val="black"/>
                  </a:solidFill>
                  <a:latin typeface="Bookman Old Style" pitchFamily="18" charset="0"/>
                </a:rPr>
                <a:t>BC</a:t>
              </a:r>
            </a:p>
          </p:txBody>
        </p:sp>
        <p:sp>
          <p:nvSpPr>
            <p:cNvPr id="51374" name="TextBox 104"/>
            <p:cNvSpPr txBox="1">
              <a:spLocks noChangeArrowheads="1"/>
            </p:cNvSpPr>
            <p:nvPr/>
          </p:nvSpPr>
          <p:spPr bwMode="auto">
            <a:xfrm>
              <a:off x="1833023" y="3597851"/>
              <a:ext cx="320775" cy="3386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>
                  <a:solidFill>
                    <a:prstClr val="black"/>
                  </a:solidFill>
                  <a:latin typeface="Bookman Old Style" pitchFamily="18" charset="0"/>
                </a:rPr>
                <a:t>1</a:t>
              </a:r>
            </a:p>
          </p:txBody>
        </p:sp>
        <p:sp>
          <p:nvSpPr>
            <p:cNvPr id="51375" name="TextBox 105"/>
            <p:cNvSpPr txBox="1">
              <a:spLocks noChangeArrowheads="1"/>
            </p:cNvSpPr>
            <p:nvPr/>
          </p:nvSpPr>
          <p:spPr bwMode="auto">
            <a:xfrm>
              <a:off x="1833023" y="3838332"/>
              <a:ext cx="320775" cy="3386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>
                  <a:solidFill>
                    <a:prstClr val="black"/>
                  </a:solidFill>
                  <a:latin typeface="Bookman Old Style" pitchFamily="18" charset="0"/>
                </a:rPr>
                <a:t>2</a:t>
              </a:r>
            </a:p>
          </p:txBody>
        </p:sp>
        <p:cxnSp>
          <p:nvCxnSpPr>
            <p:cNvPr id="107" name="Straight Connector 106"/>
            <p:cNvCxnSpPr/>
            <p:nvPr/>
          </p:nvCxnSpPr>
          <p:spPr>
            <a:xfrm>
              <a:off x="1836197" y="3897994"/>
              <a:ext cx="31894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0" name="TextBox 119"/>
          <p:cNvSpPr txBox="1">
            <a:spLocks noChangeArrowheads="1"/>
          </p:cNvSpPr>
          <p:nvPr/>
        </p:nvSpPr>
        <p:spPr bwMode="auto">
          <a:xfrm>
            <a:off x="357414" y="3019108"/>
            <a:ext cx="127150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QN = RN =</a:t>
            </a:r>
          </a:p>
        </p:txBody>
      </p:sp>
      <p:grpSp>
        <p:nvGrpSpPr>
          <p:cNvPr id="68" name="Group 120"/>
          <p:cNvGrpSpPr>
            <a:grpSpLocks/>
          </p:cNvGrpSpPr>
          <p:nvPr/>
        </p:nvGrpSpPr>
        <p:grpSpPr bwMode="auto">
          <a:xfrm>
            <a:off x="1622425" y="2892142"/>
            <a:ext cx="793295" cy="591386"/>
            <a:chOff x="1833023" y="3594713"/>
            <a:chExt cx="793005" cy="591592"/>
          </a:xfrm>
        </p:grpSpPr>
        <p:sp>
          <p:nvSpPr>
            <p:cNvPr id="51363" name="TextBox 121"/>
            <p:cNvSpPr txBox="1">
              <a:spLocks noChangeArrowheads="1"/>
            </p:cNvSpPr>
            <p:nvPr/>
          </p:nvSpPr>
          <p:spPr bwMode="auto">
            <a:xfrm>
              <a:off x="2117740" y="3724592"/>
              <a:ext cx="508288" cy="3386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>
                  <a:solidFill>
                    <a:prstClr val="black"/>
                  </a:solidFill>
                  <a:latin typeface="Bookman Old Style" pitchFamily="18" charset="0"/>
                </a:rPr>
                <a:t>QR</a:t>
              </a:r>
            </a:p>
          </p:txBody>
        </p:sp>
        <p:sp>
          <p:nvSpPr>
            <p:cNvPr id="51364" name="TextBox 122"/>
            <p:cNvSpPr txBox="1">
              <a:spLocks noChangeArrowheads="1"/>
            </p:cNvSpPr>
            <p:nvPr/>
          </p:nvSpPr>
          <p:spPr bwMode="auto">
            <a:xfrm>
              <a:off x="1833023" y="3594713"/>
              <a:ext cx="320805" cy="3386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>
                  <a:solidFill>
                    <a:prstClr val="black"/>
                  </a:solidFill>
                  <a:latin typeface="Bookman Old Style" pitchFamily="18" charset="0"/>
                </a:rPr>
                <a:t>1</a:t>
              </a:r>
            </a:p>
          </p:txBody>
        </p:sp>
        <p:sp>
          <p:nvSpPr>
            <p:cNvPr id="51365" name="TextBox 123"/>
            <p:cNvSpPr txBox="1">
              <a:spLocks noChangeArrowheads="1"/>
            </p:cNvSpPr>
            <p:nvPr/>
          </p:nvSpPr>
          <p:spPr bwMode="auto">
            <a:xfrm>
              <a:off x="1833023" y="3847633"/>
              <a:ext cx="320805" cy="3386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>
                  <a:solidFill>
                    <a:prstClr val="black"/>
                  </a:solidFill>
                  <a:latin typeface="Bookman Old Style" pitchFamily="18" charset="0"/>
                </a:rPr>
                <a:t>2</a:t>
              </a:r>
            </a:p>
          </p:txBody>
        </p:sp>
        <p:cxnSp>
          <p:nvCxnSpPr>
            <p:cNvPr id="125" name="Straight Connector 124"/>
            <p:cNvCxnSpPr/>
            <p:nvPr/>
          </p:nvCxnSpPr>
          <p:spPr>
            <a:xfrm>
              <a:off x="1836197" y="3897995"/>
              <a:ext cx="31897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7" name="Rectangle 136"/>
          <p:cNvSpPr>
            <a:spLocks noChangeArrowheads="1"/>
          </p:cNvSpPr>
          <p:nvPr/>
        </p:nvSpPr>
        <p:spPr bwMode="auto">
          <a:xfrm>
            <a:off x="330427" y="3438258"/>
            <a:ext cx="107273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BC </a:t>
            </a:r>
            <a:r>
              <a:rPr lang="en-US" sz="1600" b="1" dirty="0">
                <a:solidFill>
                  <a:srgbClr val="000000"/>
                </a:solidFill>
                <a:latin typeface="Bookman Old Style" pitchFamily="18" charset="0"/>
              </a:rPr>
              <a:t>= QR</a:t>
            </a:r>
            <a:endParaRPr lang="en-US" sz="1600" b="1" i="1" dirty="0">
              <a:solidFill>
                <a:srgbClr val="000000"/>
              </a:solidFill>
              <a:latin typeface="Book Antiqua" pitchFamily="18" charset="0"/>
            </a:endParaRPr>
          </a:p>
        </p:txBody>
      </p:sp>
      <p:sp>
        <p:nvSpPr>
          <p:cNvPr id="147" name="Rectangle 146"/>
          <p:cNvSpPr>
            <a:spLocks noChangeArrowheads="1"/>
          </p:cNvSpPr>
          <p:nvPr/>
        </p:nvSpPr>
        <p:spPr bwMode="auto">
          <a:xfrm>
            <a:off x="800210" y="3826147"/>
            <a:ext cx="110479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BM </a:t>
            </a:r>
            <a:r>
              <a:rPr lang="en-US" sz="1600" b="1" dirty="0">
                <a:solidFill>
                  <a:srgbClr val="000000"/>
                </a:solidFill>
                <a:latin typeface="Bookman Old Style" pitchFamily="18" charset="0"/>
              </a:rPr>
              <a:t>= QN</a:t>
            </a:r>
            <a:endParaRPr lang="en-US" sz="1600" b="1" i="1" dirty="0">
              <a:solidFill>
                <a:srgbClr val="000000"/>
              </a:solidFill>
              <a:latin typeface="Book Antiqua" pitchFamily="18" charset="0"/>
            </a:endParaRPr>
          </a:p>
        </p:txBody>
      </p:sp>
      <p:sp>
        <p:nvSpPr>
          <p:cNvPr id="149" name="Rectangle 148"/>
          <p:cNvSpPr>
            <a:spLocks noChangeArrowheads="1"/>
          </p:cNvSpPr>
          <p:nvPr/>
        </p:nvSpPr>
        <p:spPr bwMode="auto">
          <a:xfrm>
            <a:off x="304800" y="4190186"/>
            <a:ext cx="226696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0000"/>
                </a:solidFill>
                <a:latin typeface="Bookman Old Style" pitchFamily="18" charset="0"/>
              </a:rPr>
              <a:t>In </a:t>
            </a:r>
            <a:r>
              <a:rPr lang="en-US" sz="1600" b="1" dirty="0">
                <a:solidFill>
                  <a:srgbClr val="000000"/>
                </a:solidFill>
                <a:latin typeface="Symbol" pitchFamily="18" charset="2"/>
              </a:rPr>
              <a:t>D</a:t>
            </a:r>
            <a:r>
              <a:rPr lang="en-US" sz="1600" b="1" dirty="0">
                <a:solidFill>
                  <a:srgbClr val="000000"/>
                </a:solidFill>
                <a:latin typeface="Bookman Old Style" pitchFamily="18" charset="0"/>
              </a:rPr>
              <a:t>ABM and </a:t>
            </a:r>
            <a:r>
              <a:rPr lang="en-US" sz="1600" b="1" dirty="0">
                <a:solidFill>
                  <a:srgbClr val="000000"/>
                </a:solidFill>
                <a:latin typeface="Symbol" pitchFamily="18" charset="2"/>
              </a:rPr>
              <a:t>D</a:t>
            </a:r>
            <a:r>
              <a:rPr lang="en-US" sz="1600" b="1" dirty="0">
                <a:solidFill>
                  <a:srgbClr val="000000"/>
                </a:solidFill>
                <a:latin typeface="Bookman Old Style" pitchFamily="18" charset="0"/>
              </a:rPr>
              <a:t>PQN,</a:t>
            </a:r>
            <a:endParaRPr lang="en-US" sz="1600" b="1" i="1" dirty="0">
              <a:solidFill>
                <a:srgbClr val="000000"/>
              </a:solidFill>
              <a:latin typeface="Book Antiqua" pitchFamily="18" charset="0"/>
            </a:endParaRPr>
          </a:p>
        </p:txBody>
      </p:sp>
      <p:sp>
        <p:nvSpPr>
          <p:cNvPr id="150" name="Rectangle 149"/>
          <p:cNvSpPr>
            <a:spLocks noChangeArrowheads="1"/>
          </p:cNvSpPr>
          <p:nvPr/>
        </p:nvSpPr>
        <p:spPr bwMode="auto">
          <a:xfrm>
            <a:off x="845243" y="4434026"/>
            <a:ext cx="104387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rgbClr val="000000"/>
                </a:solidFill>
                <a:latin typeface="Bookman Old Style" pitchFamily="18" charset="0"/>
              </a:rPr>
              <a:t>AB = PQ</a:t>
            </a:r>
            <a:endParaRPr lang="en-US" sz="1600" b="1" i="1">
              <a:solidFill>
                <a:srgbClr val="000000"/>
              </a:solidFill>
              <a:latin typeface="Book Antiqua" pitchFamily="18" charset="0"/>
            </a:endParaRPr>
          </a:p>
        </p:txBody>
      </p:sp>
      <p:sp>
        <p:nvSpPr>
          <p:cNvPr id="151" name="Rectangle 150"/>
          <p:cNvSpPr>
            <a:spLocks noChangeArrowheads="1"/>
          </p:cNvSpPr>
          <p:nvPr/>
        </p:nvSpPr>
        <p:spPr bwMode="auto">
          <a:xfrm>
            <a:off x="2479902" y="4434026"/>
            <a:ext cx="92204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rgbClr val="700070"/>
                </a:solidFill>
                <a:latin typeface="Bookman Old Style" pitchFamily="18" charset="0"/>
              </a:rPr>
              <a:t>[Given</a:t>
            </a:r>
            <a:r>
              <a:rPr lang="en-US" sz="1600" b="1" dirty="0">
                <a:solidFill>
                  <a:srgbClr val="700070"/>
                </a:solidFill>
                <a:latin typeface="Bookman Old Style" pitchFamily="18" charset="0"/>
              </a:rPr>
              <a:t>]</a:t>
            </a:r>
            <a:endParaRPr lang="en-US" sz="1600" b="1" i="1" dirty="0">
              <a:solidFill>
                <a:srgbClr val="700070"/>
              </a:solidFill>
              <a:latin typeface="Book Antiqua" pitchFamily="18" charset="0"/>
            </a:endParaRPr>
          </a:p>
        </p:txBody>
      </p:sp>
      <p:sp>
        <p:nvSpPr>
          <p:cNvPr id="152" name="Rectangle 151"/>
          <p:cNvSpPr>
            <a:spLocks noChangeArrowheads="1"/>
          </p:cNvSpPr>
          <p:nvPr/>
        </p:nvSpPr>
        <p:spPr bwMode="auto">
          <a:xfrm>
            <a:off x="790575" y="4795976"/>
            <a:ext cx="107753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0000"/>
                </a:solidFill>
                <a:latin typeface="Bookman Old Style" pitchFamily="18" charset="0"/>
              </a:rPr>
              <a:t>AM = PN</a:t>
            </a:r>
            <a:endParaRPr lang="en-US" sz="1600" b="1" i="1" dirty="0">
              <a:solidFill>
                <a:srgbClr val="000000"/>
              </a:solidFill>
              <a:latin typeface="Book Antiqua" pitchFamily="18" charset="0"/>
            </a:endParaRPr>
          </a:p>
        </p:txBody>
      </p:sp>
      <p:sp>
        <p:nvSpPr>
          <p:cNvPr id="153" name="Rectangle 152"/>
          <p:cNvSpPr>
            <a:spLocks noChangeArrowheads="1"/>
          </p:cNvSpPr>
          <p:nvPr/>
        </p:nvSpPr>
        <p:spPr bwMode="auto">
          <a:xfrm>
            <a:off x="2479902" y="4795976"/>
            <a:ext cx="92204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rgbClr val="700070"/>
                </a:solidFill>
                <a:latin typeface="Bookman Old Style" pitchFamily="18" charset="0"/>
              </a:rPr>
              <a:t>[Given</a:t>
            </a:r>
            <a:r>
              <a:rPr lang="en-US" sz="1600" b="1" dirty="0">
                <a:solidFill>
                  <a:srgbClr val="700070"/>
                </a:solidFill>
                <a:latin typeface="Bookman Old Style" pitchFamily="18" charset="0"/>
              </a:rPr>
              <a:t>]</a:t>
            </a:r>
            <a:endParaRPr lang="en-US" sz="1600" b="1" i="1" dirty="0">
              <a:solidFill>
                <a:srgbClr val="700070"/>
              </a:solidFill>
              <a:latin typeface="Book Antiqua" pitchFamily="18" charset="0"/>
            </a:endParaRPr>
          </a:p>
        </p:txBody>
      </p:sp>
      <p:cxnSp>
        <p:nvCxnSpPr>
          <p:cNvPr id="157" name="Straight Connector 156"/>
          <p:cNvCxnSpPr/>
          <p:nvPr/>
        </p:nvCxnSpPr>
        <p:spPr>
          <a:xfrm>
            <a:off x="3692858" y="4192113"/>
            <a:ext cx="0" cy="9223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Rectangle 158"/>
          <p:cNvSpPr>
            <a:spLocks noChangeArrowheads="1"/>
          </p:cNvSpPr>
          <p:nvPr/>
        </p:nvSpPr>
        <p:spPr bwMode="auto">
          <a:xfrm>
            <a:off x="4092917" y="4275237"/>
            <a:ext cx="110479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0000"/>
                </a:solidFill>
                <a:latin typeface="Bookman Old Style" pitchFamily="18" charset="0"/>
              </a:rPr>
              <a:t>BM = QN</a:t>
            </a:r>
            <a:endParaRPr lang="en-US" sz="1600" b="1" i="1" dirty="0">
              <a:solidFill>
                <a:srgbClr val="000000"/>
              </a:solidFill>
              <a:latin typeface="Book Antiqua" pitchFamily="18" charset="0"/>
            </a:endParaRPr>
          </a:p>
        </p:txBody>
      </p:sp>
      <p:sp>
        <p:nvSpPr>
          <p:cNvPr id="160" name="Rectangle 159"/>
          <p:cNvSpPr>
            <a:spLocks noChangeArrowheads="1"/>
          </p:cNvSpPr>
          <p:nvPr/>
        </p:nvSpPr>
        <p:spPr bwMode="auto">
          <a:xfrm>
            <a:off x="5571258" y="4269904"/>
            <a:ext cx="127150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700070"/>
                </a:solidFill>
                <a:latin typeface="Bookman Old Style" pitchFamily="18" charset="0"/>
              </a:rPr>
              <a:t>[From (iv)]</a:t>
            </a:r>
            <a:endParaRPr lang="en-US" sz="1600" b="1" i="1" dirty="0">
              <a:solidFill>
                <a:srgbClr val="700070"/>
              </a:solidFill>
              <a:latin typeface="Book Antiqua" pitchFamily="18" charset="0"/>
            </a:endParaRPr>
          </a:p>
        </p:txBody>
      </p:sp>
      <p:sp>
        <p:nvSpPr>
          <p:cNvPr id="168" name="Rectangle 167"/>
          <p:cNvSpPr>
            <a:spLocks noChangeArrowheads="1"/>
          </p:cNvSpPr>
          <p:nvPr/>
        </p:nvSpPr>
        <p:spPr bwMode="auto">
          <a:xfrm>
            <a:off x="3789316" y="4626699"/>
            <a:ext cx="188865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Symbol" pitchFamily="18" charset="2"/>
                <a:sym typeface="Symbol" pitchFamily="18" charset="2"/>
              </a:rPr>
              <a:t>  </a:t>
            </a:r>
            <a:r>
              <a:rPr lang="en-US" sz="1600" b="1" dirty="0" smtClean="0">
                <a:solidFill>
                  <a:prstClr val="black"/>
                </a:solidFill>
                <a:latin typeface="Symbol" pitchFamily="18" charset="2"/>
              </a:rPr>
              <a:t>D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ABM </a:t>
            </a:r>
            <a:r>
              <a:rPr lang="en-US" sz="1600" b="1" dirty="0">
                <a:solidFill>
                  <a:prstClr val="black"/>
                </a:solidFill>
                <a:latin typeface="Symbol" pitchFamily="18" charset="2"/>
              </a:rPr>
              <a:t>@ D</a:t>
            </a: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PQN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169" name="Rectangle 168"/>
          <p:cNvSpPr>
            <a:spLocks noChangeArrowheads="1"/>
          </p:cNvSpPr>
          <p:nvPr/>
        </p:nvSpPr>
        <p:spPr bwMode="auto">
          <a:xfrm>
            <a:off x="5580830" y="4611459"/>
            <a:ext cx="172034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700070"/>
                </a:solidFill>
                <a:latin typeface="Bookman Old Style" pitchFamily="18" charset="0"/>
              </a:rPr>
              <a:t>[SSS </a:t>
            </a:r>
            <a:r>
              <a:rPr lang="en-US" sz="1600" b="1" dirty="0" smtClean="0">
                <a:solidFill>
                  <a:srgbClr val="700070"/>
                </a:solidFill>
                <a:latin typeface="Bookman Old Style" pitchFamily="18" charset="0"/>
              </a:rPr>
              <a:t>criterion]</a:t>
            </a:r>
            <a:endParaRPr lang="en-US" sz="1600" b="1" i="1" dirty="0">
              <a:solidFill>
                <a:srgbClr val="700070"/>
              </a:solidFill>
              <a:latin typeface="Book Antiqua" pitchFamily="18" charset="0"/>
            </a:endParaRPr>
          </a:p>
        </p:txBody>
      </p:sp>
      <p:sp>
        <p:nvSpPr>
          <p:cNvPr id="179" name="Rectangle 178"/>
          <p:cNvSpPr>
            <a:spLocks noChangeArrowheads="1"/>
          </p:cNvSpPr>
          <p:nvPr/>
        </p:nvSpPr>
        <p:spPr bwMode="auto">
          <a:xfrm>
            <a:off x="2325965" y="2469327"/>
            <a:ext cx="59503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…(</a:t>
            </a:r>
            <a:r>
              <a:rPr lang="en-US" sz="1600" b="1" dirty="0" err="1" smtClean="0">
                <a:solidFill>
                  <a:srgbClr val="000000"/>
                </a:solidFill>
                <a:latin typeface="Bookman Old Style" pitchFamily="18" charset="0"/>
              </a:rPr>
              <a:t>i</a:t>
            </a:r>
            <a:r>
              <a:rPr 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)</a:t>
            </a:r>
            <a:endParaRPr lang="en-US" sz="1600" b="1" i="1" dirty="0">
              <a:solidFill>
                <a:srgbClr val="000000"/>
              </a:solidFill>
              <a:latin typeface="Book Antiqua" pitchFamily="18" charset="0"/>
            </a:endParaRPr>
          </a:p>
        </p:txBody>
      </p:sp>
      <p:sp>
        <p:nvSpPr>
          <p:cNvPr id="180" name="Rectangle 179"/>
          <p:cNvSpPr>
            <a:spLocks noChangeArrowheads="1"/>
          </p:cNvSpPr>
          <p:nvPr/>
        </p:nvSpPr>
        <p:spPr bwMode="auto">
          <a:xfrm>
            <a:off x="2311400" y="3008310"/>
            <a:ext cx="66877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…(ii)</a:t>
            </a:r>
            <a:endParaRPr lang="en-US" sz="1600" b="1" i="1" dirty="0">
              <a:solidFill>
                <a:srgbClr val="000000"/>
              </a:solidFill>
              <a:latin typeface="Book Antiqua" pitchFamily="18" charset="0"/>
            </a:endParaRPr>
          </a:p>
        </p:txBody>
      </p:sp>
      <p:sp>
        <p:nvSpPr>
          <p:cNvPr id="181" name="Rectangle 180"/>
          <p:cNvSpPr>
            <a:spLocks noChangeArrowheads="1"/>
          </p:cNvSpPr>
          <p:nvPr/>
        </p:nvSpPr>
        <p:spPr bwMode="auto">
          <a:xfrm>
            <a:off x="1887763" y="3438258"/>
            <a:ext cx="74251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…(iii)</a:t>
            </a:r>
            <a:endParaRPr lang="en-US" sz="1600" b="1" i="1" dirty="0">
              <a:solidFill>
                <a:srgbClr val="000000"/>
              </a:solidFill>
              <a:latin typeface="Book Antiqua" pitchFamily="18" charset="0"/>
            </a:endParaRPr>
          </a:p>
        </p:txBody>
      </p:sp>
      <p:sp>
        <p:nvSpPr>
          <p:cNvPr id="182" name="Rectangle 181"/>
          <p:cNvSpPr>
            <a:spLocks noChangeArrowheads="1"/>
          </p:cNvSpPr>
          <p:nvPr/>
        </p:nvSpPr>
        <p:spPr bwMode="auto">
          <a:xfrm>
            <a:off x="1834199" y="3834822"/>
            <a:ext cx="71846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…(iv)</a:t>
            </a:r>
            <a:endParaRPr lang="en-US" sz="1600" b="1" i="1" dirty="0">
              <a:solidFill>
                <a:srgbClr val="000000"/>
              </a:solidFill>
              <a:latin typeface="Book Antiqua" pitchFamily="18" charset="0"/>
            </a:endParaRPr>
          </a:p>
        </p:txBody>
      </p:sp>
      <p:sp>
        <p:nvSpPr>
          <p:cNvPr id="183" name="Rectangle 182"/>
          <p:cNvSpPr>
            <a:spLocks noChangeArrowheads="1"/>
          </p:cNvSpPr>
          <p:nvPr/>
        </p:nvSpPr>
        <p:spPr bwMode="auto">
          <a:xfrm>
            <a:off x="175260" y="3819943"/>
            <a:ext cx="3626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rgbClr val="000000"/>
                </a:solidFill>
                <a:latin typeface="Bookman Old Style" pitchFamily="18" charset="0"/>
                <a:sym typeface="Symbol" pitchFamily="18" charset="2"/>
              </a:rPr>
              <a:t></a:t>
            </a:r>
            <a:endParaRPr lang="en-US" sz="1600" b="1" i="1" dirty="0">
              <a:solidFill>
                <a:srgbClr val="000000"/>
              </a:solidFill>
              <a:latin typeface="Book Antiqua" pitchFamily="18" charset="0"/>
            </a:endParaRPr>
          </a:p>
        </p:txBody>
      </p:sp>
      <p:grpSp>
        <p:nvGrpSpPr>
          <p:cNvPr id="124" name="Group 123"/>
          <p:cNvGrpSpPr/>
          <p:nvPr/>
        </p:nvGrpSpPr>
        <p:grpSpPr>
          <a:xfrm>
            <a:off x="157883" y="2052896"/>
            <a:ext cx="973343" cy="369332"/>
            <a:chOff x="63500" y="722312"/>
            <a:chExt cx="973343" cy="369332"/>
          </a:xfrm>
        </p:grpSpPr>
        <p:sp>
          <p:nvSpPr>
            <p:cNvPr id="126" name="Rectangle 125"/>
            <p:cNvSpPr/>
            <p:nvPr/>
          </p:nvSpPr>
          <p:spPr>
            <a:xfrm>
              <a:off x="103897" y="760609"/>
              <a:ext cx="875166" cy="31092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27" name="TextBox 126"/>
            <p:cNvSpPr txBox="1">
              <a:spLocks noChangeArrowheads="1"/>
            </p:cNvSpPr>
            <p:nvPr/>
          </p:nvSpPr>
          <p:spPr bwMode="auto">
            <a:xfrm>
              <a:off x="63500" y="722312"/>
              <a:ext cx="97334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 smtClean="0">
                  <a:solidFill>
                    <a:srgbClr val="FFFF00"/>
                  </a:solidFill>
                  <a:latin typeface="Bookman Old Style" panose="02050604050505020204" pitchFamily="18" charset="0"/>
                </a:rPr>
                <a:t>Proof :</a:t>
              </a:r>
              <a:endParaRPr lang="en-US" b="1" dirty="0">
                <a:solidFill>
                  <a:srgbClr val="FFFF00"/>
                </a:solidFill>
                <a:latin typeface="Bookman Old Style" panose="02050604050505020204" pitchFamily="18" charset="0"/>
              </a:endParaRPr>
            </a:p>
          </p:txBody>
        </p:sp>
      </p:grpSp>
      <p:sp>
        <p:nvSpPr>
          <p:cNvPr id="133" name="Rectangle 132"/>
          <p:cNvSpPr/>
          <p:nvPr/>
        </p:nvSpPr>
        <p:spPr>
          <a:xfrm>
            <a:off x="4122463" y="4612285"/>
            <a:ext cx="1505215" cy="34685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b="1">
              <a:solidFill>
                <a:prstClr val="black"/>
              </a:solidFill>
            </a:endParaRPr>
          </a:p>
        </p:txBody>
      </p:sp>
      <p:grpSp>
        <p:nvGrpSpPr>
          <p:cNvPr id="134" name="Group 133"/>
          <p:cNvGrpSpPr/>
          <p:nvPr/>
        </p:nvGrpSpPr>
        <p:grpSpPr>
          <a:xfrm>
            <a:off x="3043536" y="-22424"/>
            <a:ext cx="2410857" cy="400110"/>
            <a:chOff x="2890835" y="-1774"/>
            <a:chExt cx="2773411" cy="508032"/>
          </a:xfrm>
          <a:solidFill>
            <a:schemeClr val="tx2">
              <a:lumMod val="75000"/>
            </a:schemeClr>
          </a:solidFill>
        </p:grpSpPr>
        <p:sp>
          <p:nvSpPr>
            <p:cNvPr id="135" name="Rounded Rectangle 134"/>
            <p:cNvSpPr/>
            <p:nvPr/>
          </p:nvSpPr>
          <p:spPr>
            <a:xfrm>
              <a:off x="2890835" y="25400"/>
              <a:ext cx="2731373" cy="4572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2923591" y="-1774"/>
              <a:ext cx="2740655" cy="5080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000" b="1">
                  <a:solidFill>
                    <a:srgbClr val="FFFF00"/>
                  </a:solidFill>
                  <a:latin typeface="Bookman Old Style" panose="02050604050505020204" pitchFamily="18" charset="0"/>
                </a:defRPr>
              </a:lvl1pPr>
            </a:lstStyle>
            <a:p>
              <a:r>
                <a:rPr lang="en-US" dirty="0"/>
                <a:t>Exercise 7.3-Q.3</a:t>
              </a:r>
            </a:p>
          </p:txBody>
        </p:sp>
      </p:grpSp>
      <p:sp>
        <p:nvSpPr>
          <p:cNvPr id="8" name="Isosceles Triangle 7"/>
          <p:cNvSpPr/>
          <p:nvPr/>
        </p:nvSpPr>
        <p:spPr>
          <a:xfrm>
            <a:off x="5243835" y="1174703"/>
            <a:ext cx="1813389" cy="1465239"/>
          </a:xfrm>
          <a:custGeom>
            <a:avLst/>
            <a:gdLst>
              <a:gd name="connsiteX0" fmla="*/ 0 w 1470343"/>
              <a:gd name="connsiteY0" fmla="*/ 1570001 h 1570001"/>
              <a:gd name="connsiteX1" fmla="*/ 735172 w 1470343"/>
              <a:gd name="connsiteY1" fmla="*/ 0 h 1570001"/>
              <a:gd name="connsiteX2" fmla="*/ 1470343 w 1470343"/>
              <a:gd name="connsiteY2" fmla="*/ 1570001 h 1570001"/>
              <a:gd name="connsiteX3" fmla="*/ 0 w 1470343"/>
              <a:gd name="connsiteY3" fmla="*/ 1570001 h 1570001"/>
              <a:gd name="connsiteX0" fmla="*/ 0 w 1655071"/>
              <a:gd name="connsiteY0" fmla="*/ 1376038 h 1570001"/>
              <a:gd name="connsiteX1" fmla="*/ 919900 w 1655071"/>
              <a:gd name="connsiteY1" fmla="*/ 0 h 1570001"/>
              <a:gd name="connsiteX2" fmla="*/ 1655071 w 1655071"/>
              <a:gd name="connsiteY2" fmla="*/ 1570001 h 1570001"/>
              <a:gd name="connsiteX3" fmla="*/ 0 w 1655071"/>
              <a:gd name="connsiteY3" fmla="*/ 1376038 h 1570001"/>
              <a:gd name="connsiteX0" fmla="*/ 0 w 1618126"/>
              <a:gd name="connsiteY0" fmla="*/ 1376038 h 1496110"/>
              <a:gd name="connsiteX1" fmla="*/ 919900 w 1618126"/>
              <a:gd name="connsiteY1" fmla="*/ 0 h 1496110"/>
              <a:gd name="connsiteX2" fmla="*/ 1618126 w 1618126"/>
              <a:gd name="connsiteY2" fmla="*/ 1496110 h 1496110"/>
              <a:gd name="connsiteX3" fmla="*/ 0 w 1618126"/>
              <a:gd name="connsiteY3" fmla="*/ 1376038 h 1496110"/>
              <a:gd name="connsiteX0" fmla="*/ 0 w 1710490"/>
              <a:gd name="connsiteY0" fmla="*/ 1376038 h 1514582"/>
              <a:gd name="connsiteX1" fmla="*/ 919900 w 1710490"/>
              <a:gd name="connsiteY1" fmla="*/ 0 h 1514582"/>
              <a:gd name="connsiteX2" fmla="*/ 1710490 w 1710490"/>
              <a:gd name="connsiteY2" fmla="*/ 1514582 h 1514582"/>
              <a:gd name="connsiteX3" fmla="*/ 0 w 1710490"/>
              <a:gd name="connsiteY3" fmla="*/ 1376038 h 1514582"/>
              <a:gd name="connsiteX0" fmla="*/ 0 w 1655072"/>
              <a:gd name="connsiteY0" fmla="*/ 1339093 h 1514582"/>
              <a:gd name="connsiteX1" fmla="*/ 864482 w 1655072"/>
              <a:gd name="connsiteY1" fmla="*/ 0 h 1514582"/>
              <a:gd name="connsiteX2" fmla="*/ 1655072 w 1655072"/>
              <a:gd name="connsiteY2" fmla="*/ 1514582 h 1514582"/>
              <a:gd name="connsiteX3" fmla="*/ 0 w 1655072"/>
              <a:gd name="connsiteY3" fmla="*/ 1339093 h 1514582"/>
              <a:gd name="connsiteX0" fmla="*/ 0 w 1701254"/>
              <a:gd name="connsiteY0" fmla="*/ 1339093 h 1514582"/>
              <a:gd name="connsiteX1" fmla="*/ 864482 w 1701254"/>
              <a:gd name="connsiteY1" fmla="*/ 0 h 1514582"/>
              <a:gd name="connsiteX2" fmla="*/ 1701254 w 1701254"/>
              <a:gd name="connsiteY2" fmla="*/ 1514582 h 1514582"/>
              <a:gd name="connsiteX3" fmla="*/ 0 w 1701254"/>
              <a:gd name="connsiteY3" fmla="*/ 1339093 h 1514582"/>
              <a:gd name="connsiteX0" fmla="*/ 0 w 1793618"/>
              <a:gd name="connsiteY0" fmla="*/ 1339093 h 1542291"/>
              <a:gd name="connsiteX1" fmla="*/ 864482 w 1793618"/>
              <a:gd name="connsiteY1" fmla="*/ 0 h 1542291"/>
              <a:gd name="connsiteX2" fmla="*/ 1793618 w 1793618"/>
              <a:gd name="connsiteY2" fmla="*/ 1542291 h 1542291"/>
              <a:gd name="connsiteX3" fmla="*/ 0 w 1793618"/>
              <a:gd name="connsiteY3" fmla="*/ 1339093 h 1542291"/>
              <a:gd name="connsiteX0" fmla="*/ 0 w 1738200"/>
              <a:gd name="connsiteY0" fmla="*/ 1339093 h 1496109"/>
              <a:gd name="connsiteX1" fmla="*/ 864482 w 1738200"/>
              <a:gd name="connsiteY1" fmla="*/ 0 h 1496109"/>
              <a:gd name="connsiteX2" fmla="*/ 1738200 w 1738200"/>
              <a:gd name="connsiteY2" fmla="*/ 1496109 h 1496109"/>
              <a:gd name="connsiteX3" fmla="*/ 0 w 1738200"/>
              <a:gd name="connsiteY3" fmla="*/ 1339093 h 1496109"/>
              <a:gd name="connsiteX0" fmla="*/ 0 w 1738200"/>
              <a:gd name="connsiteY0" fmla="*/ 1237493 h 1394509"/>
              <a:gd name="connsiteX1" fmla="*/ 809063 w 1738200"/>
              <a:gd name="connsiteY1" fmla="*/ 0 h 1394509"/>
              <a:gd name="connsiteX2" fmla="*/ 1738200 w 1738200"/>
              <a:gd name="connsiteY2" fmla="*/ 1394509 h 1394509"/>
              <a:gd name="connsiteX3" fmla="*/ 0 w 1738200"/>
              <a:gd name="connsiteY3" fmla="*/ 1237493 h 1394509"/>
              <a:gd name="connsiteX0" fmla="*/ 0 w 1826652"/>
              <a:gd name="connsiteY0" fmla="*/ 1237493 h 1352754"/>
              <a:gd name="connsiteX1" fmla="*/ 809063 w 1826652"/>
              <a:gd name="connsiteY1" fmla="*/ 0 h 1352754"/>
              <a:gd name="connsiteX2" fmla="*/ 1826652 w 1826652"/>
              <a:gd name="connsiteY2" fmla="*/ 1352754 h 1352754"/>
              <a:gd name="connsiteX3" fmla="*/ 0 w 1826652"/>
              <a:gd name="connsiteY3" fmla="*/ 1237493 h 1352754"/>
              <a:gd name="connsiteX0" fmla="*/ 0 w 1853188"/>
              <a:gd name="connsiteY0" fmla="*/ 1237493 h 1386158"/>
              <a:gd name="connsiteX1" fmla="*/ 809063 w 1853188"/>
              <a:gd name="connsiteY1" fmla="*/ 0 h 1386158"/>
              <a:gd name="connsiteX2" fmla="*/ 1853188 w 1853188"/>
              <a:gd name="connsiteY2" fmla="*/ 1386158 h 1386158"/>
              <a:gd name="connsiteX3" fmla="*/ 0 w 1853188"/>
              <a:gd name="connsiteY3" fmla="*/ 1237493 h 1386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3188" h="1386158">
                <a:moveTo>
                  <a:pt x="0" y="1237493"/>
                </a:moveTo>
                <a:lnTo>
                  <a:pt x="809063" y="0"/>
                </a:lnTo>
                <a:lnTo>
                  <a:pt x="1853188" y="1386158"/>
                </a:lnTo>
                <a:lnTo>
                  <a:pt x="0" y="1237493"/>
                </a:ln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6044759" y="1183939"/>
            <a:ext cx="136983" cy="13763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Isosceles Triangle 7"/>
          <p:cNvSpPr/>
          <p:nvPr/>
        </p:nvSpPr>
        <p:spPr>
          <a:xfrm>
            <a:off x="7225035" y="1066222"/>
            <a:ext cx="1810512" cy="1463040"/>
          </a:xfrm>
          <a:custGeom>
            <a:avLst/>
            <a:gdLst>
              <a:gd name="connsiteX0" fmla="*/ 0 w 1470343"/>
              <a:gd name="connsiteY0" fmla="*/ 1570001 h 1570001"/>
              <a:gd name="connsiteX1" fmla="*/ 735172 w 1470343"/>
              <a:gd name="connsiteY1" fmla="*/ 0 h 1570001"/>
              <a:gd name="connsiteX2" fmla="*/ 1470343 w 1470343"/>
              <a:gd name="connsiteY2" fmla="*/ 1570001 h 1570001"/>
              <a:gd name="connsiteX3" fmla="*/ 0 w 1470343"/>
              <a:gd name="connsiteY3" fmla="*/ 1570001 h 1570001"/>
              <a:gd name="connsiteX0" fmla="*/ 0 w 1655071"/>
              <a:gd name="connsiteY0" fmla="*/ 1376038 h 1570001"/>
              <a:gd name="connsiteX1" fmla="*/ 919900 w 1655071"/>
              <a:gd name="connsiteY1" fmla="*/ 0 h 1570001"/>
              <a:gd name="connsiteX2" fmla="*/ 1655071 w 1655071"/>
              <a:gd name="connsiteY2" fmla="*/ 1570001 h 1570001"/>
              <a:gd name="connsiteX3" fmla="*/ 0 w 1655071"/>
              <a:gd name="connsiteY3" fmla="*/ 1376038 h 1570001"/>
              <a:gd name="connsiteX0" fmla="*/ 0 w 1618126"/>
              <a:gd name="connsiteY0" fmla="*/ 1376038 h 1496110"/>
              <a:gd name="connsiteX1" fmla="*/ 919900 w 1618126"/>
              <a:gd name="connsiteY1" fmla="*/ 0 h 1496110"/>
              <a:gd name="connsiteX2" fmla="*/ 1618126 w 1618126"/>
              <a:gd name="connsiteY2" fmla="*/ 1496110 h 1496110"/>
              <a:gd name="connsiteX3" fmla="*/ 0 w 1618126"/>
              <a:gd name="connsiteY3" fmla="*/ 1376038 h 1496110"/>
              <a:gd name="connsiteX0" fmla="*/ 0 w 1710490"/>
              <a:gd name="connsiteY0" fmla="*/ 1376038 h 1514582"/>
              <a:gd name="connsiteX1" fmla="*/ 919900 w 1710490"/>
              <a:gd name="connsiteY1" fmla="*/ 0 h 1514582"/>
              <a:gd name="connsiteX2" fmla="*/ 1710490 w 1710490"/>
              <a:gd name="connsiteY2" fmla="*/ 1514582 h 1514582"/>
              <a:gd name="connsiteX3" fmla="*/ 0 w 1710490"/>
              <a:gd name="connsiteY3" fmla="*/ 1376038 h 1514582"/>
              <a:gd name="connsiteX0" fmla="*/ 0 w 1655072"/>
              <a:gd name="connsiteY0" fmla="*/ 1339093 h 1514582"/>
              <a:gd name="connsiteX1" fmla="*/ 864482 w 1655072"/>
              <a:gd name="connsiteY1" fmla="*/ 0 h 1514582"/>
              <a:gd name="connsiteX2" fmla="*/ 1655072 w 1655072"/>
              <a:gd name="connsiteY2" fmla="*/ 1514582 h 1514582"/>
              <a:gd name="connsiteX3" fmla="*/ 0 w 1655072"/>
              <a:gd name="connsiteY3" fmla="*/ 1339093 h 1514582"/>
              <a:gd name="connsiteX0" fmla="*/ 0 w 1701254"/>
              <a:gd name="connsiteY0" fmla="*/ 1339093 h 1514582"/>
              <a:gd name="connsiteX1" fmla="*/ 864482 w 1701254"/>
              <a:gd name="connsiteY1" fmla="*/ 0 h 1514582"/>
              <a:gd name="connsiteX2" fmla="*/ 1701254 w 1701254"/>
              <a:gd name="connsiteY2" fmla="*/ 1514582 h 1514582"/>
              <a:gd name="connsiteX3" fmla="*/ 0 w 1701254"/>
              <a:gd name="connsiteY3" fmla="*/ 1339093 h 1514582"/>
              <a:gd name="connsiteX0" fmla="*/ 0 w 1793618"/>
              <a:gd name="connsiteY0" fmla="*/ 1339093 h 1542291"/>
              <a:gd name="connsiteX1" fmla="*/ 864482 w 1793618"/>
              <a:gd name="connsiteY1" fmla="*/ 0 h 1542291"/>
              <a:gd name="connsiteX2" fmla="*/ 1793618 w 1793618"/>
              <a:gd name="connsiteY2" fmla="*/ 1542291 h 1542291"/>
              <a:gd name="connsiteX3" fmla="*/ 0 w 1793618"/>
              <a:gd name="connsiteY3" fmla="*/ 1339093 h 1542291"/>
              <a:gd name="connsiteX0" fmla="*/ 0 w 1738200"/>
              <a:gd name="connsiteY0" fmla="*/ 1339093 h 1496109"/>
              <a:gd name="connsiteX1" fmla="*/ 864482 w 1738200"/>
              <a:gd name="connsiteY1" fmla="*/ 0 h 1496109"/>
              <a:gd name="connsiteX2" fmla="*/ 1738200 w 1738200"/>
              <a:gd name="connsiteY2" fmla="*/ 1496109 h 1496109"/>
              <a:gd name="connsiteX3" fmla="*/ 0 w 1738200"/>
              <a:gd name="connsiteY3" fmla="*/ 1339093 h 1496109"/>
              <a:gd name="connsiteX0" fmla="*/ 0 w 1738200"/>
              <a:gd name="connsiteY0" fmla="*/ 1237493 h 1394509"/>
              <a:gd name="connsiteX1" fmla="*/ 809063 w 1738200"/>
              <a:gd name="connsiteY1" fmla="*/ 0 h 1394509"/>
              <a:gd name="connsiteX2" fmla="*/ 1738200 w 1738200"/>
              <a:gd name="connsiteY2" fmla="*/ 1394509 h 1394509"/>
              <a:gd name="connsiteX3" fmla="*/ 0 w 1738200"/>
              <a:gd name="connsiteY3" fmla="*/ 1237493 h 1394509"/>
              <a:gd name="connsiteX0" fmla="*/ 0 w 1826652"/>
              <a:gd name="connsiteY0" fmla="*/ 1237493 h 1352754"/>
              <a:gd name="connsiteX1" fmla="*/ 809063 w 1826652"/>
              <a:gd name="connsiteY1" fmla="*/ 0 h 1352754"/>
              <a:gd name="connsiteX2" fmla="*/ 1826652 w 1826652"/>
              <a:gd name="connsiteY2" fmla="*/ 1352754 h 1352754"/>
              <a:gd name="connsiteX3" fmla="*/ 0 w 1826652"/>
              <a:gd name="connsiteY3" fmla="*/ 1237493 h 1352754"/>
              <a:gd name="connsiteX0" fmla="*/ 0 w 1853188"/>
              <a:gd name="connsiteY0" fmla="*/ 1237493 h 1386158"/>
              <a:gd name="connsiteX1" fmla="*/ 809063 w 1853188"/>
              <a:gd name="connsiteY1" fmla="*/ 0 h 1386158"/>
              <a:gd name="connsiteX2" fmla="*/ 1853188 w 1853188"/>
              <a:gd name="connsiteY2" fmla="*/ 1386158 h 1386158"/>
              <a:gd name="connsiteX3" fmla="*/ 0 w 1853188"/>
              <a:gd name="connsiteY3" fmla="*/ 1237493 h 1386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3188" h="1386158">
                <a:moveTo>
                  <a:pt x="0" y="1237493"/>
                </a:moveTo>
                <a:lnTo>
                  <a:pt x="809063" y="0"/>
                </a:lnTo>
                <a:lnTo>
                  <a:pt x="1853188" y="1386158"/>
                </a:lnTo>
                <a:lnTo>
                  <a:pt x="0" y="1237493"/>
                </a:ln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129" name="Straight Connector 128"/>
          <p:cNvCxnSpPr/>
          <p:nvPr/>
        </p:nvCxnSpPr>
        <p:spPr>
          <a:xfrm>
            <a:off x="8015467" y="1075519"/>
            <a:ext cx="134379" cy="13938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550455" y="1829103"/>
            <a:ext cx="142176" cy="54172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8" name="Group 37"/>
          <p:cNvGrpSpPr/>
          <p:nvPr/>
        </p:nvGrpSpPr>
        <p:grpSpPr>
          <a:xfrm>
            <a:off x="5670262" y="2451915"/>
            <a:ext cx="60749" cy="142178"/>
            <a:chOff x="5551480" y="2500972"/>
            <a:chExt cx="60749" cy="142178"/>
          </a:xfrm>
        </p:grpSpPr>
        <p:cxnSp>
          <p:nvCxnSpPr>
            <p:cNvPr id="144" name="Straight Connector 143"/>
            <p:cNvCxnSpPr/>
            <p:nvPr/>
          </p:nvCxnSpPr>
          <p:spPr>
            <a:xfrm flipV="1">
              <a:off x="5551480" y="2500972"/>
              <a:ext cx="15778" cy="142178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/>
          </p:nvCxnSpPr>
          <p:spPr>
            <a:xfrm flipV="1">
              <a:off x="5596451" y="2500972"/>
              <a:ext cx="15778" cy="142178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91" name="Straight Connector 90"/>
          <p:cNvCxnSpPr/>
          <p:nvPr/>
        </p:nvCxnSpPr>
        <p:spPr>
          <a:xfrm>
            <a:off x="5253941" y="2482796"/>
            <a:ext cx="908012" cy="67020"/>
          </a:xfrm>
          <a:prstGeom prst="line">
            <a:avLst/>
          </a:prstGeom>
          <a:ln w="38100">
            <a:solidFill>
              <a:srgbClr val="C0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6186076" y="2554579"/>
            <a:ext cx="866814" cy="71076"/>
          </a:xfrm>
          <a:prstGeom prst="line">
            <a:avLst/>
          </a:prstGeom>
          <a:ln w="38100">
            <a:solidFill>
              <a:srgbClr val="00FFFF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87"/>
          <p:cNvSpPr/>
          <p:nvPr/>
        </p:nvSpPr>
        <p:spPr>
          <a:xfrm>
            <a:off x="6118860" y="2487422"/>
            <a:ext cx="109728" cy="109728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b="1">
              <a:solidFill>
                <a:prstClr val="white"/>
              </a:solidFill>
            </a:endParaRPr>
          </a:p>
        </p:txBody>
      </p:sp>
      <p:grpSp>
        <p:nvGrpSpPr>
          <p:cNvPr id="163" name="Group 162"/>
          <p:cNvGrpSpPr/>
          <p:nvPr/>
        </p:nvGrpSpPr>
        <p:grpSpPr>
          <a:xfrm>
            <a:off x="7684696" y="2327595"/>
            <a:ext cx="60749" cy="142178"/>
            <a:chOff x="5551480" y="2500972"/>
            <a:chExt cx="60749" cy="142178"/>
          </a:xfrm>
        </p:grpSpPr>
        <p:cxnSp>
          <p:nvCxnSpPr>
            <p:cNvPr id="164" name="Straight Connector 163"/>
            <p:cNvCxnSpPr/>
            <p:nvPr/>
          </p:nvCxnSpPr>
          <p:spPr>
            <a:xfrm flipV="1">
              <a:off x="5551480" y="2500972"/>
              <a:ext cx="15778" cy="142178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flipV="1">
              <a:off x="5596451" y="2500972"/>
              <a:ext cx="15778" cy="142178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7" name="Straight Connector 6"/>
          <p:cNvCxnSpPr/>
          <p:nvPr/>
        </p:nvCxnSpPr>
        <p:spPr>
          <a:xfrm>
            <a:off x="7537256" y="1714840"/>
            <a:ext cx="140779" cy="77327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>
            <a:endCxn id="128" idx="2"/>
          </p:cNvCxnSpPr>
          <p:nvPr/>
        </p:nvCxnSpPr>
        <p:spPr>
          <a:xfrm>
            <a:off x="8149846" y="2444212"/>
            <a:ext cx="885701" cy="85050"/>
          </a:xfrm>
          <a:prstGeom prst="line">
            <a:avLst/>
          </a:prstGeom>
          <a:ln w="38100">
            <a:solidFill>
              <a:srgbClr val="00FFFF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>
            <a:off x="7210537" y="2354727"/>
            <a:ext cx="939309" cy="95993"/>
          </a:xfrm>
          <a:prstGeom prst="line">
            <a:avLst/>
          </a:prstGeom>
          <a:ln w="38100">
            <a:solidFill>
              <a:srgbClr val="C0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Oval 155"/>
          <p:cNvSpPr/>
          <p:nvPr/>
        </p:nvSpPr>
        <p:spPr>
          <a:xfrm>
            <a:off x="8109332" y="2375282"/>
            <a:ext cx="109728" cy="109728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b="1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550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5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500"/>
                            </p:stCondLst>
                            <p:childTnLst>
                              <p:par>
                                <p:cTn id="13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500"/>
                            </p:stCondLst>
                            <p:childTnLst>
                              <p:par>
                                <p:cTn id="13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500"/>
                            </p:stCondLst>
                            <p:childTnLst>
                              <p:par>
                                <p:cTn id="1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1000"/>
                            </p:stCondLst>
                            <p:childTnLst>
                              <p:par>
                                <p:cTn id="1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1500"/>
                            </p:stCondLst>
                            <p:childTnLst>
                              <p:par>
                                <p:cTn id="1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6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 nodeType="clickPar">
                      <p:stCondLst>
                        <p:cond delay="indefinite"/>
                      </p:stCondLst>
                      <p:childTnLst>
                        <p:par>
                          <p:cTn id="1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500"/>
                            </p:stCondLst>
                            <p:childTnLst>
                              <p:par>
                                <p:cTn id="17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500"/>
                            </p:stCondLst>
                            <p:childTnLst>
                              <p:par>
                                <p:cTn id="18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500"/>
                            </p:stCondLst>
                            <p:childTnLst>
                              <p:par>
                                <p:cTn id="18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500"/>
                            </p:stCondLst>
                            <p:childTnLst>
                              <p:par>
                                <p:cTn id="18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 nodeType="clickPar">
                      <p:stCondLst>
                        <p:cond delay="indefinite"/>
                      </p:stCondLst>
                      <p:childTnLst>
                        <p:par>
                          <p:cTn id="1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4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>
                            <p:stCondLst>
                              <p:cond delay="500"/>
                            </p:stCondLst>
                            <p:childTnLst>
                              <p:par>
                                <p:cTn id="19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8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 nodeType="clickPar">
                      <p:stCondLst>
                        <p:cond delay="indefinite"/>
                      </p:stCondLst>
                      <p:childTnLst>
                        <p:par>
                          <p:cTn id="2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3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500"/>
                            </p:stCondLst>
                            <p:childTnLst>
                              <p:par>
                                <p:cTn id="2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 nodeType="clickPar">
                      <p:stCondLst>
                        <p:cond delay="indefinite"/>
                      </p:stCondLst>
                      <p:childTnLst>
                        <p:par>
                          <p:cTn id="2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1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6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7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8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9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2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3" fill="hold">
                            <p:stCondLst>
                              <p:cond delay="1000"/>
                            </p:stCondLst>
                            <p:childTnLst>
                              <p:par>
                                <p:cTn id="23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7" fill="hold">
                            <p:stCondLst>
                              <p:cond delay="1500"/>
                            </p:stCondLst>
                            <p:childTnLst>
                              <p:par>
                                <p:cTn id="2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 nodeType="clickPar">
                      <p:stCondLst>
                        <p:cond delay="indefinite"/>
                      </p:stCondLst>
                      <p:childTnLst>
                        <p:par>
                          <p:cTn id="2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4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4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8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9" fill="hold">
                            <p:stCondLst>
                              <p:cond delay="1000"/>
                            </p:stCondLst>
                            <p:childTnLst>
                              <p:par>
                                <p:cTn id="2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2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hold" nodeType="clickPar">
                      <p:stCondLst>
                        <p:cond delay="indefinite"/>
                      </p:stCondLst>
                      <p:childTnLst>
                        <p:par>
                          <p:cTn id="2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6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5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6" fill="hold" nodeType="clickPar">
                      <p:stCondLst>
                        <p:cond delay="indefinite"/>
                      </p:stCondLst>
                      <p:childTnLst>
                        <p:par>
                          <p:cTn id="2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5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7" fill="hold">
                            <p:stCondLst>
                              <p:cond delay="500"/>
                            </p:stCondLst>
                            <p:childTnLst>
                              <p:par>
                                <p:cTn id="30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9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2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5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7" fill="hold" nodeType="clickPar">
                      <p:stCondLst>
                        <p:cond delay="indefinite"/>
                      </p:stCondLst>
                      <p:childTnLst>
                        <p:par>
                          <p:cTn id="3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1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5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0" fill="hold" nodeType="clickPar">
                      <p:stCondLst>
                        <p:cond delay="indefinite"/>
                      </p:stCondLst>
                      <p:childTnLst>
                        <p:par>
                          <p:cTn id="3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4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8" fill="hold" nodeType="clickPar">
                      <p:stCondLst>
                        <p:cond delay="indefinite"/>
                      </p:stCondLst>
                      <p:childTnLst>
                        <p:par>
                          <p:cTn id="3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2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3" fill="hold" nodeType="clickPar">
                      <p:stCondLst>
                        <p:cond delay="indefinite"/>
                      </p:stCondLst>
                      <p:childTnLst>
                        <p:par>
                          <p:cTn id="3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7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1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2" fill="hold" nodeType="clickPar">
                      <p:stCondLst>
                        <p:cond delay="indefinite"/>
                      </p:stCondLst>
                      <p:childTnLst>
                        <p:par>
                          <p:cTn id="3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6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7" fill="hold">
                      <p:stCondLst>
                        <p:cond delay="indefinite"/>
                      </p:stCondLst>
                      <p:childTnLst>
                        <p:par>
                          <p:cTn id="358" fill="hold">
                            <p:stCondLst>
                              <p:cond delay="0"/>
                            </p:stCondLst>
                            <p:childTnLst>
                              <p:par>
                                <p:cTn id="3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1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2" fill="hold" nodeType="clickPar">
                      <p:stCondLst>
                        <p:cond delay="indefinite"/>
                      </p:stCondLst>
                      <p:childTnLst>
                        <p:par>
                          <p:cTn id="3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6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7" fill="hold">
                      <p:stCondLst>
                        <p:cond delay="indefinite"/>
                      </p:stCondLst>
                      <p:childTnLst>
                        <p:par>
                          <p:cTn id="368" fill="hold">
                            <p:stCondLst>
                              <p:cond delay="0"/>
                            </p:stCondLst>
                            <p:childTnLst>
                              <p:par>
                                <p:cTn id="3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1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2" fill="hold">
                            <p:stCondLst>
                              <p:cond delay="500"/>
                            </p:stCondLst>
                            <p:childTnLst>
                              <p:par>
                                <p:cTn id="3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5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0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3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6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9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1" fill="hold" nodeType="clickPar">
                      <p:stCondLst>
                        <p:cond delay="indefinite"/>
                      </p:stCondLst>
                      <p:childTnLst>
                        <p:par>
                          <p:cTn id="3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3" presetID="22" presetClass="entr" presetSubtype="1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5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6" presetID="22" presetClass="entr" presetSubtype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9" fill="hold">
                      <p:stCondLst>
                        <p:cond delay="indefinite"/>
                      </p:stCondLst>
                      <p:childTnLst>
                        <p:par>
                          <p:cTn id="400" fill="hold">
                            <p:stCondLst>
                              <p:cond delay="0"/>
                            </p:stCondLst>
                            <p:childTnLst>
                              <p:par>
                                <p:cTn id="4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3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4" fill="hold" nodeType="clickPar">
                      <p:stCondLst>
                        <p:cond delay="indefinite"/>
                      </p:stCondLst>
                      <p:childTnLst>
                        <p:par>
                          <p:cTn id="4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9" fill="hold" nodeType="clickPar">
                      <p:stCondLst>
                        <p:cond delay="indefinite"/>
                      </p:stCondLst>
                      <p:childTnLst>
                        <p:par>
                          <p:cTn id="4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3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4" fill="hold" nodeType="clickPar">
                      <p:stCondLst>
                        <p:cond delay="indefinite"/>
                      </p:stCondLst>
                      <p:childTnLst>
                        <p:par>
                          <p:cTn id="4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8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3" fill="hold" nodeType="clickPar">
                      <p:stCondLst>
                        <p:cond delay="indefinite"/>
                      </p:stCondLst>
                      <p:childTnLst>
                        <p:par>
                          <p:cTn id="4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7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8" fill="hold" nodeType="clickPar">
                      <p:stCondLst>
                        <p:cond delay="indefinite"/>
                      </p:stCondLst>
                      <p:childTnLst>
                        <p:par>
                          <p:cTn id="4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2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5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7" fill="hold" nodeType="clickPar">
                      <p:stCondLst>
                        <p:cond delay="indefinite"/>
                      </p:stCondLst>
                      <p:childTnLst>
                        <p:par>
                          <p:cTn id="4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1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2" fill="hold" nodeType="clickPar">
                      <p:stCondLst>
                        <p:cond delay="indefinite"/>
                      </p:stCondLst>
                      <p:childTnLst>
                        <p:par>
                          <p:cTn id="4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6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7" fill="hold" nodeType="clickPar">
                      <p:stCondLst>
                        <p:cond delay="indefinite"/>
                      </p:stCondLst>
                      <p:childTnLst>
                        <p:par>
                          <p:cTn id="4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1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2" fill="hold" nodeType="clickPar">
                      <p:stCondLst>
                        <p:cond delay="indefinite"/>
                      </p:stCondLst>
                      <p:childTnLst>
                        <p:par>
                          <p:cTn id="4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6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9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1" fill="hold" nodeType="clickPar">
                      <p:stCondLst>
                        <p:cond delay="indefinite"/>
                      </p:stCondLst>
                      <p:childTnLst>
                        <p:par>
                          <p:cTn id="4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5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6" fill="hold" nodeType="clickPar">
                      <p:stCondLst>
                        <p:cond delay="indefinite"/>
                      </p:stCondLst>
                      <p:childTnLst>
                        <p:par>
                          <p:cTn id="4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0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1" fill="hold" nodeType="clickPar">
                      <p:stCondLst>
                        <p:cond delay="indefinite"/>
                      </p:stCondLst>
                      <p:childTnLst>
                        <p:par>
                          <p:cTn id="4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5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6" fill="hold">
                            <p:stCondLst>
                              <p:cond delay="500"/>
                            </p:stCondLst>
                            <p:childTnLst>
                              <p:par>
                                <p:cTn id="477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9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0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1"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" grpId="0" animBg="1"/>
      <p:bldP spid="178" grpId="1" animBg="1"/>
      <p:bldP spid="178" grpId="2" animBg="1"/>
      <p:bldP spid="70" grpId="0" animBg="1"/>
      <p:bldP spid="70" grpId="1" animBg="1"/>
      <p:bldP spid="70" grpId="2" animBg="1"/>
      <p:bldP spid="177" grpId="0" animBg="1"/>
      <p:bldP spid="176" grpId="0" animBg="1"/>
      <p:bldP spid="175" grpId="0" animBg="1"/>
      <p:bldP spid="175" grpId="1" animBg="1"/>
      <p:bldP spid="174" grpId="0" animBg="1"/>
      <p:bldP spid="174" grpId="1" animBg="1"/>
      <p:bldP spid="170" grpId="0" animBg="1"/>
      <p:bldP spid="170" grpId="1" animBg="1"/>
      <p:bldP spid="167" grpId="0" animBg="1"/>
      <p:bldP spid="167" grpId="1" animBg="1"/>
      <p:bldP spid="161" grpId="0" animBg="1"/>
      <p:bldP spid="161" grpId="1" animBg="1"/>
      <p:bldP spid="166" grpId="0" animBg="1"/>
      <p:bldP spid="166" grpId="1" animBg="1"/>
      <p:bldP spid="148" grpId="0"/>
      <p:bldP spid="62" grpId="0"/>
      <p:bldP spid="2" grpId="0" build="p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44" grpId="0"/>
      <p:bldP spid="52" grpId="0"/>
      <p:bldP spid="102" grpId="0"/>
      <p:bldP spid="120" grpId="0"/>
      <p:bldP spid="137" grpId="0"/>
      <p:bldP spid="147" grpId="0"/>
      <p:bldP spid="149" grpId="0"/>
      <p:bldP spid="150" grpId="0"/>
      <p:bldP spid="151" grpId="0"/>
      <p:bldP spid="152" grpId="0"/>
      <p:bldP spid="153" grpId="0"/>
      <p:bldP spid="159" grpId="0"/>
      <p:bldP spid="160" grpId="0"/>
      <p:bldP spid="168" grpId="0"/>
      <p:bldP spid="169" grpId="0"/>
      <p:bldP spid="179" grpId="0"/>
      <p:bldP spid="180" grpId="0"/>
      <p:bldP spid="181" grpId="0"/>
      <p:bldP spid="182" grpId="0"/>
      <p:bldP spid="183" grpId="0"/>
      <p:bldP spid="133" grpId="0" animBg="1"/>
      <p:bldP spid="8" grpId="0" animBg="1"/>
      <p:bldP spid="12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Isosceles Triangle 102"/>
          <p:cNvSpPr/>
          <p:nvPr/>
        </p:nvSpPr>
        <p:spPr>
          <a:xfrm>
            <a:off x="7101975" y="1140985"/>
            <a:ext cx="1813503" cy="1441971"/>
          </a:xfrm>
          <a:custGeom>
            <a:avLst/>
            <a:gdLst>
              <a:gd name="connsiteX0" fmla="*/ 0 w 1628860"/>
              <a:gd name="connsiteY0" fmla="*/ 1506626 h 1506626"/>
              <a:gd name="connsiteX1" fmla="*/ 814430 w 1628860"/>
              <a:gd name="connsiteY1" fmla="*/ 0 h 1506626"/>
              <a:gd name="connsiteX2" fmla="*/ 1628860 w 1628860"/>
              <a:gd name="connsiteY2" fmla="*/ 1506626 h 1506626"/>
              <a:gd name="connsiteX3" fmla="*/ 0 w 1628860"/>
              <a:gd name="connsiteY3" fmla="*/ 1506626 h 1506626"/>
              <a:gd name="connsiteX0" fmla="*/ 0 w 1748933"/>
              <a:gd name="connsiteY0" fmla="*/ 1506626 h 1598989"/>
              <a:gd name="connsiteX1" fmla="*/ 814430 w 1748933"/>
              <a:gd name="connsiteY1" fmla="*/ 0 h 1598989"/>
              <a:gd name="connsiteX2" fmla="*/ 1748933 w 1748933"/>
              <a:gd name="connsiteY2" fmla="*/ 1598989 h 1598989"/>
              <a:gd name="connsiteX3" fmla="*/ 0 w 1748933"/>
              <a:gd name="connsiteY3" fmla="*/ 1506626 h 1598989"/>
              <a:gd name="connsiteX0" fmla="*/ 0 w 1739696"/>
              <a:gd name="connsiteY0" fmla="*/ 1441971 h 1598989"/>
              <a:gd name="connsiteX1" fmla="*/ 805193 w 1739696"/>
              <a:gd name="connsiteY1" fmla="*/ 0 h 1598989"/>
              <a:gd name="connsiteX2" fmla="*/ 1739696 w 1739696"/>
              <a:gd name="connsiteY2" fmla="*/ 1598989 h 1598989"/>
              <a:gd name="connsiteX3" fmla="*/ 0 w 1739696"/>
              <a:gd name="connsiteY3" fmla="*/ 1441971 h 1598989"/>
              <a:gd name="connsiteX0" fmla="*/ 0 w 1739696"/>
              <a:gd name="connsiteY0" fmla="*/ 1257244 h 1414262"/>
              <a:gd name="connsiteX1" fmla="*/ 740539 w 1739696"/>
              <a:gd name="connsiteY1" fmla="*/ 0 h 1414262"/>
              <a:gd name="connsiteX2" fmla="*/ 1739696 w 1739696"/>
              <a:gd name="connsiteY2" fmla="*/ 1414262 h 1414262"/>
              <a:gd name="connsiteX3" fmla="*/ 0 w 1739696"/>
              <a:gd name="connsiteY3" fmla="*/ 1257244 h 1414262"/>
              <a:gd name="connsiteX0" fmla="*/ 0 w 1748933"/>
              <a:gd name="connsiteY0" fmla="*/ 1275716 h 1414262"/>
              <a:gd name="connsiteX1" fmla="*/ 749776 w 1748933"/>
              <a:gd name="connsiteY1" fmla="*/ 0 h 1414262"/>
              <a:gd name="connsiteX2" fmla="*/ 1748933 w 1748933"/>
              <a:gd name="connsiteY2" fmla="*/ 1414262 h 1414262"/>
              <a:gd name="connsiteX3" fmla="*/ 0 w 1748933"/>
              <a:gd name="connsiteY3" fmla="*/ 1275716 h 1414262"/>
              <a:gd name="connsiteX0" fmla="*/ 0 w 1795115"/>
              <a:gd name="connsiteY0" fmla="*/ 1275716 h 1414262"/>
              <a:gd name="connsiteX1" fmla="*/ 795958 w 1795115"/>
              <a:gd name="connsiteY1" fmla="*/ 0 h 1414262"/>
              <a:gd name="connsiteX2" fmla="*/ 1795115 w 1795115"/>
              <a:gd name="connsiteY2" fmla="*/ 1414262 h 1414262"/>
              <a:gd name="connsiteX3" fmla="*/ 0 w 1795115"/>
              <a:gd name="connsiteY3" fmla="*/ 1275716 h 1414262"/>
              <a:gd name="connsiteX0" fmla="*/ 0 w 1767406"/>
              <a:gd name="connsiteY0" fmla="*/ 1275716 h 1423499"/>
              <a:gd name="connsiteX1" fmla="*/ 795958 w 1767406"/>
              <a:gd name="connsiteY1" fmla="*/ 0 h 1423499"/>
              <a:gd name="connsiteX2" fmla="*/ 1767406 w 1767406"/>
              <a:gd name="connsiteY2" fmla="*/ 1423499 h 1423499"/>
              <a:gd name="connsiteX3" fmla="*/ 0 w 1767406"/>
              <a:gd name="connsiteY3" fmla="*/ 1275716 h 1423499"/>
              <a:gd name="connsiteX0" fmla="*/ 0 w 1767406"/>
              <a:gd name="connsiteY0" fmla="*/ 1294188 h 1441971"/>
              <a:gd name="connsiteX1" fmla="*/ 777956 w 1767406"/>
              <a:gd name="connsiteY1" fmla="*/ 0 h 1441971"/>
              <a:gd name="connsiteX2" fmla="*/ 1767406 w 1767406"/>
              <a:gd name="connsiteY2" fmla="*/ 1441971 h 1441971"/>
              <a:gd name="connsiteX3" fmla="*/ 0 w 1767406"/>
              <a:gd name="connsiteY3" fmla="*/ 1294188 h 1441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7406" h="1441971">
                <a:moveTo>
                  <a:pt x="0" y="1294188"/>
                </a:moveTo>
                <a:lnTo>
                  <a:pt x="777956" y="0"/>
                </a:lnTo>
                <a:lnTo>
                  <a:pt x="1767406" y="1441971"/>
                </a:lnTo>
                <a:lnTo>
                  <a:pt x="0" y="1294188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Isosceles Triangle 9"/>
          <p:cNvSpPr/>
          <p:nvPr/>
        </p:nvSpPr>
        <p:spPr>
          <a:xfrm>
            <a:off x="5033847" y="1206264"/>
            <a:ext cx="1781696" cy="1451725"/>
          </a:xfrm>
          <a:custGeom>
            <a:avLst/>
            <a:gdLst>
              <a:gd name="connsiteX0" fmla="*/ 0 w 1615440"/>
              <a:gd name="connsiteY0" fmla="*/ 1501140 h 1501140"/>
              <a:gd name="connsiteX1" fmla="*/ 807720 w 1615440"/>
              <a:gd name="connsiteY1" fmla="*/ 0 h 1501140"/>
              <a:gd name="connsiteX2" fmla="*/ 1615440 w 1615440"/>
              <a:gd name="connsiteY2" fmla="*/ 1501140 h 1501140"/>
              <a:gd name="connsiteX3" fmla="*/ 0 w 1615440"/>
              <a:gd name="connsiteY3" fmla="*/ 1501140 h 1501140"/>
              <a:gd name="connsiteX0" fmla="*/ 0 w 1800168"/>
              <a:gd name="connsiteY0" fmla="*/ 1501140 h 1538085"/>
              <a:gd name="connsiteX1" fmla="*/ 807720 w 1800168"/>
              <a:gd name="connsiteY1" fmla="*/ 0 h 1538085"/>
              <a:gd name="connsiteX2" fmla="*/ 1800168 w 1800168"/>
              <a:gd name="connsiteY2" fmla="*/ 1538085 h 1538085"/>
              <a:gd name="connsiteX3" fmla="*/ 0 w 1800168"/>
              <a:gd name="connsiteY3" fmla="*/ 1501140 h 1538085"/>
              <a:gd name="connsiteX0" fmla="*/ 0 w 1763223"/>
              <a:gd name="connsiteY0" fmla="*/ 1362594 h 1538085"/>
              <a:gd name="connsiteX1" fmla="*/ 770775 w 1763223"/>
              <a:gd name="connsiteY1" fmla="*/ 0 h 1538085"/>
              <a:gd name="connsiteX2" fmla="*/ 1763223 w 1763223"/>
              <a:gd name="connsiteY2" fmla="*/ 1538085 h 1538085"/>
              <a:gd name="connsiteX3" fmla="*/ 0 w 1763223"/>
              <a:gd name="connsiteY3" fmla="*/ 1362594 h 1538085"/>
              <a:gd name="connsiteX0" fmla="*/ 0 w 1763223"/>
              <a:gd name="connsiteY0" fmla="*/ 1260994 h 1436485"/>
              <a:gd name="connsiteX1" fmla="*/ 789248 w 1763223"/>
              <a:gd name="connsiteY1" fmla="*/ 0 h 1436485"/>
              <a:gd name="connsiteX2" fmla="*/ 1763223 w 1763223"/>
              <a:gd name="connsiteY2" fmla="*/ 1436485 h 1436485"/>
              <a:gd name="connsiteX3" fmla="*/ 0 w 1763223"/>
              <a:gd name="connsiteY3" fmla="*/ 1260994 h 1436485"/>
              <a:gd name="connsiteX0" fmla="*/ 0 w 1781696"/>
              <a:gd name="connsiteY0" fmla="*/ 1279467 h 1436485"/>
              <a:gd name="connsiteX1" fmla="*/ 807721 w 1781696"/>
              <a:gd name="connsiteY1" fmla="*/ 0 h 1436485"/>
              <a:gd name="connsiteX2" fmla="*/ 1781696 w 1781696"/>
              <a:gd name="connsiteY2" fmla="*/ 1436485 h 1436485"/>
              <a:gd name="connsiteX3" fmla="*/ 0 w 1781696"/>
              <a:gd name="connsiteY3" fmla="*/ 1279467 h 1436485"/>
              <a:gd name="connsiteX0" fmla="*/ 0 w 1781696"/>
              <a:gd name="connsiteY0" fmla="*/ 1294707 h 1451725"/>
              <a:gd name="connsiteX1" fmla="*/ 792481 w 1781696"/>
              <a:gd name="connsiteY1" fmla="*/ 0 h 1451725"/>
              <a:gd name="connsiteX2" fmla="*/ 1781696 w 1781696"/>
              <a:gd name="connsiteY2" fmla="*/ 1451725 h 1451725"/>
              <a:gd name="connsiteX3" fmla="*/ 0 w 1781696"/>
              <a:gd name="connsiteY3" fmla="*/ 1294707 h 1451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81696" h="1451725">
                <a:moveTo>
                  <a:pt x="0" y="1294707"/>
                </a:moveTo>
                <a:lnTo>
                  <a:pt x="792481" y="0"/>
                </a:lnTo>
                <a:lnTo>
                  <a:pt x="1781696" y="1451725"/>
                </a:lnTo>
                <a:lnTo>
                  <a:pt x="0" y="1294707"/>
                </a:lnTo>
                <a:close/>
              </a:path>
            </a:pathLst>
          </a:cu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2" name="Rounded Rectangle 91"/>
          <p:cNvSpPr/>
          <p:nvPr/>
        </p:nvSpPr>
        <p:spPr>
          <a:xfrm>
            <a:off x="1154756" y="2838034"/>
            <a:ext cx="1102171" cy="285750"/>
          </a:xfrm>
          <a:prstGeom prst="roundRect">
            <a:avLst/>
          </a:prstGeom>
          <a:noFill/>
          <a:ln w="28575">
            <a:solidFill>
              <a:srgbClr val="FF006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b="1">
              <a:solidFill>
                <a:prstClr val="white"/>
              </a:solidFill>
            </a:endParaRPr>
          </a:p>
        </p:txBody>
      </p:sp>
      <p:sp>
        <p:nvSpPr>
          <p:cNvPr id="77" name="Pie 76"/>
          <p:cNvSpPr/>
          <p:nvPr/>
        </p:nvSpPr>
        <p:spPr>
          <a:xfrm rot="994182">
            <a:off x="6872742" y="2181731"/>
            <a:ext cx="479798" cy="481016"/>
          </a:xfrm>
          <a:prstGeom prst="pie">
            <a:avLst>
              <a:gd name="adj1" fmla="val 17023986"/>
              <a:gd name="adj2" fmla="val 21059111"/>
            </a:avLst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76" name="Pie 75"/>
          <p:cNvSpPr/>
          <p:nvPr/>
        </p:nvSpPr>
        <p:spPr>
          <a:xfrm rot="1408485">
            <a:off x="4763755" y="2244551"/>
            <a:ext cx="531511" cy="521551"/>
          </a:xfrm>
          <a:prstGeom prst="pie">
            <a:avLst>
              <a:gd name="adj1" fmla="val 16760255"/>
              <a:gd name="adj2" fmla="val 20421742"/>
            </a:avLst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52239" name="TextBox 9"/>
          <p:cNvSpPr txBox="1">
            <a:spLocks noChangeArrowheads="1"/>
          </p:cNvSpPr>
          <p:nvPr/>
        </p:nvSpPr>
        <p:spPr bwMode="auto">
          <a:xfrm>
            <a:off x="5668962" y="895350"/>
            <a:ext cx="3508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prstClr val="black"/>
                </a:solidFill>
                <a:latin typeface="Bookman Old Style" pitchFamily="18" charset="0"/>
              </a:rPr>
              <a:t>A</a:t>
            </a:r>
          </a:p>
        </p:txBody>
      </p:sp>
      <p:sp>
        <p:nvSpPr>
          <p:cNvPr id="52240" name="TextBox 10"/>
          <p:cNvSpPr txBox="1">
            <a:spLocks noChangeArrowheads="1"/>
          </p:cNvSpPr>
          <p:nvPr/>
        </p:nvSpPr>
        <p:spPr bwMode="auto">
          <a:xfrm>
            <a:off x="7740650" y="830262"/>
            <a:ext cx="3365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prstClr val="black"/>
                </a:solidFill>
                <a:latin typeface="Bookman Old Style" pitchFamily="18" charset="0"/>
              </a:rPr>
              <a:t>P</a:t>
            </a:r>
          </a:p>
        </p:txBody>
      </p:sp>
      <p:sp>
        <p:nvSpPr>
          <p:cNvPr id="52247" name="TextBox 45"/>
          <p:cNvSpPr txBox="1">
            <a:spLocks noChangeArrowheads="1"/>
          </p:cNvSpPr>
          <p:nvPr/>
        </p:nvSpPr>
        <p:spPr bwMode="auto">
          <a:xfrm>
            <a:off x="5773782" y="2527593"/>
            <a:ext cx="4000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prstClr val="black"/>
                </a:solidFill>
                <a:latin typeface="Bookman Old Style" pitchFamily="18" charset="0"/>
              </a:rPr>
              <a:t>M</a:t>
            </a:r>
          </a:p>
        </p:txBody>
      </p:sp>
      <p:sp>
        <p:nvSpPr>
          <p:cNvPr id="52248" name="TextBox 46"/>
          <p:cNvSpPr txBox="1">
            <a:spLocks noChangeArrowheads="1"/>
          </p:cNvSpPr>
          <p:nvPr/>
        </p:nvSpPr>
        <p:spPr bwMode="auto">
          <a:xfrm>
            <a:off x="6652817" y="2592245"/>
            <a:ext cx="3571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prstClr val="black"/>
                </a:solidFill>
                <a:latin typeface="Bookman Old Style" pitchFamily="18" charset="0"/>
              </a:rPr>
              <a:t>C</a:t>
            </a:r>
          </a:p>
        </p:txBody>
      </p:sp>
      <p:sp>
        <p:nvSpPr>
          <p:cNvPr id="52249" name="TextBox 47"/>
          <p:cNvSpPr txBox="1">
            <a:spLocks noChangeArrowheads="1"/>
          </p:cNvSpPr>
          <p:nvPr/>
        </p:nvSpPr>
        <p:spPr bwMode="auto">
          <a:xfrm>
            <a:off x="6881999" y="2352386"/>
            <a:ext cx="3683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prstClr val="black"/>
                </a:solidFill>
                <a:latin typeface="Bookman Old Style" pitchFamily="18" charset="0"/>
              </a:rPr>
              <a:t>Q</a:t>
            </a:r>
          </a:p>
        </p:txBody>
      </p:sp>
      <p:sp>
        <p:nvSpPr>
          <p:cNvPr id="52250" name="TextBox 48"/>
          <p:cNvSpPr txBox="1">
            <a:spLocks noChangeArrowheads="1"/>
          </p:cNvSpPr>
          <p:nvPr/>
        </p:nvSpPr>
        <p:spPr bwMode="auto">
          <a:xfrm>
            <a:off x="7840992" y="2458606"/>
            <a:ext cx="3571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prstClr val="black"/>
                </a:solidFill>
                <a:latin typeface="Bookman Old Style" pitchFamily="18" charset="0"/>
              </a:rPr>
              <a:t>N</a:t>
            </a:r>
          </a:p>
        </p:txBody>
      </p:sp>
      <p:sp>
        <p:nvSpPr>
          <p:cNvPr id="52251" name="TextBox 49"/>
          <p:cNvSpPr txBox="1">
            <a:spLocks noChangeArrowheads="1"/>
          </p:cNvSpPr>
          <p:nvPr/>
        </p:nvSpPr>
        <p:spPr bwMode="auto">
          <a:xfrm>
            <a:off x="8743518" y="2523258"/>
            <a:ext cx="3635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prstClr val="black"/>
                </a:solidFill>
                <a:latin typeface="Bookman Old Style" pitchFamily="18" charset="0"/>
              </a:rPr>
              <a:t>R</a:t>
            </a:r>
          </a:p>
        </p:txBody>
      </p:sp>
      <p:sp>
        <p:nvSpPr>
          <p:cNvPr id="52252" name="TextBox 50"/>
          <p:cNvSpPr txBox="1">
            <a:spLocks noChangeArrowheads="1"/>
          </p:cNvSpPr>
          <p:nvPr/>
        </p:nvSpPr>
        <p:spPr bwMode="auto">
          <a:xfrm>
            <a:off x="4822438" y="2460918"/>
            <a:ext cx="3524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prstClr val="black"/>
                </a:solidFill>
                <a:latin typeface="Bookman Old Style" pitchFamily="18" charset="0"/>
              </a:rPr>
              <a:t>B</a:t>
            </a:r>
          </a:p>
        </p:txBody>
      </p:sp>
      <p:sp>
        <p:nvSpPr>
          <p:cNvPr id="52" name="Rounded Rectangle 51"/>
          <p:cNvSpPr/>
          <p:nvPr/>
        </p:nvSpPr>
        <p:spPr>
          <a:xfrm>
            <a:off x="1031875" y="1800593"/>
            <a:ext cx="1673225" cy="294409"/>
          </a:xfrm>
          <a:prstGeom prst="roundRect">
            <a:avLst/>
          </a:prstGeom>
          <a:noFill/>
          <a:ln w="28575" cap="flat" cmpd="sng" algn="ctr">
            <a:solidFill>
              <a:srgbClr val="FFFF00"/>
            </a:solidFill>
            <a:prstDash val="solid"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rtlCol="0" anchor="ctr"/>
          <a:lstStyle/>
          <a:p>
            <a:pPr algn="ctr"/>
            <a:endParaRPr lang="en-US" b="1" kern="0">
              <a:solidFill>
                <a:prstClr val="white"/>
              </a:solidFill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2876308" y="1843749"/>
            <a:ext cx="1777326" cy="359797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b="1">
              <a:solidFill>
                <a:prstClr val="white"/>
              </a:solidFill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2933458" y="1872912"/>
            <a:ext cx="1637666" cy="285750"/>
          </a:xfrm>
          <a:prstGeom prst="roundRect">
            <a:avLst/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b="1">
              <a:solidFill>
                <a:prstClr val="white"/>
              </a:solidFill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3487262" y="1429858"/>
            <a:ext cx="1166372" cy="359797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b="1">
              <a:solidFill>
                <a:prstClr val="white"/>
              </a:solidFill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3553313" y="1466881"/>
            <a:ext cx="1034270" cy="285750"/>
          </a:xfrm>
          <a:prstGeom prst="roundRect">
            <a:avLst/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b="1">
              <a:solidFill>
                <a:prstClr val="white"/>
              </a:solidFill>
            </a:endParaRPr>
          </a:p>
        </p:txBody>
      </p:sp>
      <p:sp>
        <p:nvSpPr>
          <p:cNvPr id="64" name="Rounded Rectangle 63"/>
          <p:cNvSpPr/>
          <p:nvPr/>
        </p:nvSpPr>
        <p:spPr>
          <a:xfrm>
            <a:off x="3487262" y="1019830"/>
            <a:ext cx="1166372" cy="359797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b="1">
              <a:solidFill>
                <a:prstClr val="white"/>
              </a:solidFill>
            </a:endParaRPr>
          </a:p>
        </p:txBody>
      </p:sp>
      <p:sp>
        <p:nvSpPr>
          <p:cNvPr id="52278" name="Rectangle 64"/>
          <p:cNvSpPr>
            <a:spLocks noChangeArrowheads="1"/>
          </p:cNvSpPr>
          <p:nvPr/>
        </p:nvSpPr>
        <p:spPr bwMode="auto">
          <a:xfrm>
            <a:off x="2873133" y="1839729"/>
            <a:ext cx="18272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prstClr val="black"/>
                </a:solidFill>
                <a:latin typeface="Symbol" pitchFamily="18" charset="2"/>
              </a:rPr>
              <a:t>D</a:t>
            </a:r>
            <a:r>
              <a:rPr lang="en-US" b="1" dirty="0">
                <a:solidFill>
                  <a:prstClr val="black"/>
                </a:solidFill>
                <a:latin typeface="Bookman Old Style" pitchFamily="18" charset="0"/>
              </a:rPr>
              <a:t>ABM </a:t>
            </a:r>
            <a:r>
              <a:rPr lang="en-US" b="1" dirty="0">
                <a:solidFill>
                  <a:prstClr val="black"/>
                </a:solidFill>
                <a:latin typeface="Symbol" pitchFamily="18" charset="2"/>
              </a:rPr>
              <a:t>@ D</a:t>
            </a:r>
            <a:r>
              <a:rPr lang="en-US" b="1" dirty="0">
                <a:solidFill>
                  <a:prstClr val="black"/>
                </a:solidFill>
                <a:latin typeface="Bookman Old Style" pitchFamily="18" charset="0"/>
              </a:rPr>
              <a:t>PQN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66" name="Rounded Rectangle 65"/>
          <p:cNvSpPr/>
          <p:nvPr/>
        </p:nvSpPr>
        <p:spPr>
          <a:xfrm>
            <a:off x="3569774" y="1051472"/>
            <a:ext cx="1001349" cy="285750"/>
          </a:xfrm>
          <a:prstGeom prst="roundRect">
            <a:avLst/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b="1">
              <a:solidFill>
                <a:prstClr val="white"/>
              </a:solidFill>
            </a:endParaRPr>
          </a:p>
        </p:txBody>
      </p:sp>
      <p:sp>
        <p:nvSpPr>
          <p:cNvPr id="52282" name="Rectangle 66"/>
          <p:cNvSpPr>
            <a:spLocks noChangeArrowheads="1"/>
          </p:cNvSpPr>
          <p:nvPr/>
        </p:nvSpPr>
        <p:spPr bwMode="auto">
          <a:xfrm>
            <a:off x="3508133" y="1015816"/>
            <a:ext cx="114967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Bookman Old Style" pitchFamily="18" charset="0"/>
              </a:rPr>
              <a:t>AB = PQ</a:t>
            </a:r>
            <a:endParaRPr lang="en-US" b="1" i="1" dirty="0">
              <a:solidFill>
                <a:srgbClr val="000000"/>
              </a:solidFill>
              <a:latin typeface="Book Antiqua" pitchFamily="18" charset="0"/>
            </a:endParaRPr>
          </a:p>
        </p:txBody>
      </p:sp>
      <p:sp>
        <p:nvSpPr>
          <p:cNvPr id="52283" name="Rectangle 67"/>
          <p:cNvSpPr>
            <a:spLocks noChangeArrowheads="1"/>
          </p:cNvSpPr>
          <p:nvPr/>
        </p:nvSpPr>
        <p:spPr bwMode="auto">
          <a:xfrm>
            <a:off x="3489083" y="1425391"/>
            <a:ext cx="118173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Bookman Old Style" pitchFamily="18" charset="0"/>
              </a:rPr>
              <a:t>BC = QR</a:t>
            </a:r>
            <a:endParaRPr lang="en-US" b="1" i="1">
              <a:solidFill>
                <a:srgbClr val="000000"/>
              </a:solidFill>
              <a:latin typeface="Book Antiqua" pitchFamily="18" charset="0"/>
            </a:endParaRPr>
          </a:p>
        </p:txBody>
      </p:sp>
      <p:sp>
        <p:nvSpPr>
          <p:cNvPr id="78" name="Rectangle 77"/>
          <p:cNvSpPr>
            <a:spLocks noChangeArrowheads="1"/>
          </p:cNvSpPr>
          <p:nvPr/>
        </p:nvSpPr>
        <p:spPr bwMode="auto">
          <a:xfrm>
            <a:off x="790078" y="2410395"/>
            <a:ext cx="18256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Symbol" pitchFamily="18" charset="2"/>
              </a:rPr>
              <a:t>D</a:t>
            </a:r>
            <a:r>
              <a:rPr lang="en-US" b="1" dirty="0">
                <a:solidFill>
                  <a:srgbClr val="000000"/>
                </a:solidFill>
                <a:latin typeface="Bookman Old Style" pitchFamily="18" charset="0"/>
              </a:rPr>
              <a:t>ABM </a:t>
            </a:r>
            <a:r>
              <a:rPr lang="en-US" b="1" dirty="0">
                <a:solidFill>
                  <a:srgbClr val="000000"/>
                </a:solidFill>
                <a:latin typeface="Bookman Old Style" pitchFamily="18" charset="0"/>
                <a:sym typeface="Symbol" pitchFamily="18" charset="2"/>
              </a:rPr>
              <a:t></a:t>
            </a:r>
            <a:r>
              <a:rPr lang="en-US" b="1" dirty="0">
                <a:solidFill>
                  <a:srgbClr val="000000"/>
                </a:solidFill>
                <a:latin typeface="Bookman Old Style" pitchFamily="18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Symbol" pitchFamily="18" charset="2"/>
              </a:rPr>
              <a:t>D</a:t>
            </a:r>
            <a:r>
              <a:rPr lang="en-US" b="1" dirty="0">
                <a:solidFill>
                  <a:srgbClr val="000000"/>
                </a:solidFill>
                <a:latin typeface="Bookman Old Style" pitchFamily="18" charset="0"/>
              </a:rPr>
              <a:t>PQN</a:t>
            </a:r>
            <a:endParaRPr lang="en-US" b="1" i="1" dirty="0">
              <a:solidFill>
                <a:srgbClr val="000000"/>
              </a:solidFill>
              <a:latin typeface="Book Antiqua" pitchFamily="18" charset="0"/>
            </a:endParaRPr>
          </a:p>
        </p:txBody>
      </p:sp>
      <p:sp>
        <p:nvSpPr>
          <p:cNvPr id="79" name="Rectangle 78"/>
          <p:cNvSpPr>
            <a:spLocks noChangeArrowheads="1"/>
          </p:cNvSpPr>
          <p:nvPr/>
        </p:nvSpPr>
        <p:spPr bwMode="auto">
          <a:xfrm>
            <a:off x="2923678" y="2410395"/>
            <a:ext cx="103746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700070"/>
                </a:solidFill>
                <a:latin typeface="Bookman Old Style" pitchFamily="18" charset="0"/>
              </a:rPr>
              <a:t>[Proved]</a:t>
            </a:r>
            <a:endParaRPr lang="en-US" sz="1600" b="1" i="1" dirty="0">
              <a:solidFill>
                <a:srgbClr val="700070"/>
              </a:solidFill>
              <a:latin typeface="Book Antiqua" pitchFamily="18" charset="0"/>
            </a:endParaRPr>
          </a:p>
        </p:txBody>
      </p:sp>
      <p:sp>
        <p:nvSpPr>
          <p:cNvPr id="85" name="Rectangle 84"/>
          <p:cNvSpPr>
            <a:spLocks noChangeArrowheads="1"/>
          </p:cNvSpPr>
          <p:nvPr/>
        </p:nvSpPr>
        <p:spPr bwMode="auto">
          <a:xfrm>
            <a:off x="1128216" y="2800920"/>
            <a:ext cx="12557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prstClr val="black"/>
                </a:solidFill>
                <a:latin typeface="Bookman Old Style" pitchFamily="18" charset="0"/>
                <a:sym typeface="Symbol" pitchFamily="18" charset="2"/>
              </a:rPr>
              <a:t></a:t>
            </a:r>
            <a:r>
              <a:rPr lang="en-US" b="1">
                <a:solidFill>
                  <a:prstClr val="black"/>
                </a:solidFill>
                <a:latin typeface="Bookman Old Style" pitchFamily="18" charset="0"/>
              </a:rPr>
              <a:t>B = </a:t>
            </a:r>
            <a:r>
              <a:rPr lang="en-US" b="1">
                <a:solidFill>
                  <a:prstClr val="black"/>
                </a:solidFill>
                <a:latin typeface="Bookman Old Style" pitchFamily="18" charset="0"/>
                <a:sym typeface="Symbol" pitchFamily="18" charset="2"/>
              </a:rPr>
              <a:t></a:t>
            </a:r>
            <a:r>
              <a:rPr lang="en-US" b="1">
                <a:solidFill>
                  <a:prstClr val="black"/>
                </a:solidFill>
                <a:latin typeface="Bookman Old Style" pitchFamily="18" charset="0"/>
              </a:rPr>
              <a:t>Q </a:t>
            </a:r>
            <a:endParaRPr lang="en-US" b="1">
              <a:solidFill>
                <a:prstClr val="black"/>
              </a:solidFill>
            </a:endParaRPr>
          </a:p>
        </p:txBody>
      </p:sp>
      <p:sp>
        <p:nvSpPr>
          <p:cNvPr id="86" name="Rectangle 85"/>
          <p:cNvSpPr>
            <a:spLocks noChangeArrowheads="1"/>
          </p:cNvSpPr>
          <p:nvPr/>
        </p:nvSpPr>
        <p:spPr bwMode="auto">
          <a:xfrm>
            <a:off x="366216" y="2800920"/>
            <a:ext cx="3825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prstClr val="black"/>
                </a:solidFill>
                <a:latin typeface="Bookman Old Style" pitchFamily="18" charset="0"/>
                <a:sym typeface="Symbol" pitchFamily="18" charset="2"/>
              </a:rPr>
              <a:t>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87" name="Rectangle 86"/>
          <p:cNvSpPr>
            <a:spLocks noChangeArrowheads="1"/>
          </p:cNvSpPr>
          <p:nvPr/>
        </p:nvSpPr>
        <p:spPr bwMode="auto">
          <a:xfrm>
            <a:off x="2923678" y="2800920"/>
            <a:ext cx="105189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rgbClr val="700070"/>
                </a:solidFill>
                <a:latin typeface="Bookman Old Style" pitchFamily="18" charset="0"/>
              </a:rPr>
              <a:t>[c.p.c.t.]</a:t>
            </a:r>
            <a:endParaRPr lang="en-US" sz="1600" b="1" i="1" dirty="0">
              <a:solidFill>
                <a:srgbClr val="700070"/>
              </a:solidFill>
              <a:latin typeface="Book Antiqua" pitchFamily="18" charset="0"/>
            </a:endParaRPr>
          </a:p>
        </p:txBody>
      </p:sp>
      <p:sp>
        <p:nvSpPr>
          <p:cNvPr id="88" name="Rectangle 87"/>
          <p:cNvSpPr>
            <a:spLocks noChangeArrowheads="1"/>
          </p:cNvSpPr>
          <p:nvPr/>
        </p:nvSpPr>
        <p:spPr bwMode="auto">
          <a:xfrm>
            <a:off x="785212" y="3250182"/>
            <a:ext cx="24913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Bookman Old Style" pitchFamily="18" charset="0"/>
              </a:rPr>
              <a:t>In </a:t>
            </a:r>
            <a:r>
              <a:rPr lang="en-US" b="1">
                <a:solidFill>
                  <a:srgbClr val="000000"/>
                </a:solidFill>
                <a:latin typeface="Symbol" pitchFamily="18" charset="2"/>
              </a:rPr>
              <a:t>D</a:t>
            </a:r>
            <a:r>
              <a:rPr lang="en-US" b="1">
                <a:solidFill>
                  <a:srgbClr val="000000"/>
                </a:solidFill>
                <a:latin typeface="Bookman Old Style" pitchFamily="18" charset="0"/>
              </a:rPr>
              <a:t>ABC and </a:t>
            </a:r>
            <a:r>
              <a:rPr lang="en-US" b="1">
                <a:solidFill>
                  <a:srgbClr val="000000"/>
                </a:solidFill>
                <a:latin typeface="Symbol" pitchFamily="18" charset="2"/>
              </a:rPr>
              <a:t>D</a:t>
            </a:r>
            <a:r>
              <a:rPr lang="en-US" b="1">
                <a:solidFill>
                  <a:srgbClr val="000000"/>
                </a:solidFill>
                <a:latin typeface="Bookman Old Style" pitchFamily="18" charset="0"/>
              </a:rPr>
              <a:t>PQR,</a:t>
            </a:r>
            <a:endParaRPr lang="en-US" b="1" i="1">
              <a:solidFill>
                <a:srgbClr val="000000"/>
              </a:solidFill>
              <a:latin typeface="Book Antiqua" pitchFamily="18" charset="0"/>
            </a:endParaRPr>
          </a:p>
        </p:txBody>
      </p:sp>
      <p:sp>
        <p:nvSpPr>
          <p:cNvPr id="89" name="Rectangle 88"/>
          <p:cNvSpPr>
            <a:spLocks noChangeArrowheads="1"/>
          </p:cNvSpPr>
          <p:nvPr/>
        </p:nvSpPr>
        <p:spPr bwMode="auto">
          <a:xfrm>
            <a:off x="1142503" y="3604195"/>
            <a:ext cx="114967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Bookman Old Style" pitchFamily="18" charset="0"/>
              </a:rPr>
              <a:t>AB = PQ</a:t>
            </a:r>
            <a:endParaRPr lang="en-US" b="1" i="1" dirty="0">
              <a:solidFill>
                <a:srgbClr val="000000"/>
              </a:solidFill>
              <a:latin typeface="Book Antiqua" pitchFamily="18" charset="0"/>
            </a:endParaRPr>
          </a:p>
        </p:txBody>
      </p:sp>
      <p:sp>
        <p:nvSpPr>
          <p:cNvPr id="90" name="Rectangle 89"/>
          <p:cNvSpPr>
            <a:spLocks noChangeArrowheads="1"/>
          </p:cNvSpPr>
          <p:nvPr/>
        </p:nvSpPr>
        <p:spPr bwMode="auto">
          <a:xfrm>
            <a:off x="2923678" y="3604195"/>
            <a:ext cx="92204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rgbClr val="700070"/>
                </a:solidFill>
                <a:latin typeface="Bookman Old Style" pitchFamily="18" charset="0"/>
              </a:rPr>
              <a:t>[Given</a:t>
            </a:r>
            <a:r>
              <a:rPr lang="en-US" sz="1600" b="1" dirty="0">
                <a:solidFill>
                  <a:srgbClr val="700070"/>
                </a:solidFill>
                <a:latin typeface="Bookman Old Style" pitchFamily="18" charset="0"/>
              </a:rPr>
              <a:t>]</a:t>
            </a:r>
            <a:endParaRPr lang="en-US" sz="1600" b="1" i="1" dirty="0">
              <a:solidFill>
                <a:srgbClr val="700070"/>
              </a:solidFill>
              <a:latin typeface="Book Antiqua" pitchFamily="18" charset="0"/>
            </a:endParaRPr>
          </a:p>
        </p:txBody>
      </p:sp>
      <p:sp>
        <p:nvSpPr>
          <p:cNvPr id="93" name="Rectangle 92"/>
          <p:cNvSpPr>
            <a:spLocks noChangeArrowheads="1"/>
          </p:cNvSpPr>
          <p:nvPr/>
        </p:nvSpPr>
        <p:spPr bwMode="auto">
          <a:xfrm>
            <a:off x="1132978" y="3974082"/>
            <a:ext cx="12557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prstClr val="black"/>
                </a:solidFill>
                <a:latin typeface="Bookman Old Style" pitchFamily="18" charset="0"/>
                <a:sym typeface="Symbol" pitchFamily="18" charset="2"/>
              </a:rPr>
              <a:t></a:t>
            </a:r>
            <a:r>
              <a:rPr lang="en-US" b="1">
                <a:solidFill>
                  <a:prstClr val="black"/>
                </a:solidFill>
                <a:latin typeface="Bookman Old Style" pitchFamily="18" charset="0"/>
              </a:rPr>
              <a:t>B = </a:t>
            </a:r>
            <a:r>
              <a:rPr lang="en-US" b="1">
                <a:solidFill>
                  <a:prstClr val="black"/>
                </a:solidFill>
                <a:latin typeface="Bookman Old Style" pitchFamily="18" charset="0"/>
                <a:sym typeface="Symbol" pitchFamily="18" charset="2"/>
              </a:rPr>
              <a:t></a:t>
            </a:r>
            <a:r>
              <a:rPr lang="en-US" b="1">
                <a:solidFill>
                  <a:prstClr val="black"/>
                </a:solidFill>
                <a:latin typeface="Bookman Old Style" pitchFamily="18" charset="0"/>
              </a:rPr>
              <a:t>Q </a:t>
            </a:r>
            <a:endParaRPr lang="en-US" b="1">
              <a:solidFill>
                <a:prstClr val="black"/>
              </a:solidFill>
            </a:endParaRPr>
          </a:p>
        </p:txBody>
      </p:sp>
      <p:sp>
        <p:nvSpPr>
          <p:cNvPr id="94" name="Rectangle 93"/>
          <p:cNvSpPr>
            <a:spLocks noChangeArrowheads="1"/>
          </p:cNvSpPr>
          <p:nvPr/>
        </p:nvSpPr>
        <p:spPr bwMode="auto">
          <a:xfrm>
            <a:off x="2928441" y="3974082"/>
            <a:ext cx="119776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700070"/>
                </a:solidFill>
                <a:latin typeface="Bookman Old Style" pitchFamily="18" charset="0"/>
              </a:rPr>
              <a:t>[From (v)]</a:t>
            </a:r>
            <a:endParaRPr lang="en-US" sz="1600" b="1" i="1" dirty="0">
              <a:solidFill>
                <a:srgbClr val="700070"/>
              </a:solidFill>
              <a:latin typeface="Book Antiqua" pitchFamily="18" charset="0"/>
            </a:endParaRPr>
          </a:p>
        </p:txBody>
      </p:sp>
      <p:sp>
        <p:nvSpPr>
          <p:cNvPr id="95" name="Rectangle 94"/>
          <p:cNvSpPr>
            <a:spLocks noChangeArrowheads="1"/>
          </p:cNvSpPr>
          <p:nvPr/>
        </p:nvSpPr>
        <p:spPr bwMode="auto">
          <a:xfrm>
            <a:off x="1139328" y="4331270"/>
            <a:ext cx="118173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Bookman Old Style" pitchFamily="18" charset="0"/>
              </a:rPr>
              <a:t>BC = QR</a:t>
            </a:r>
            <a:endParaRPr lang="en-US" b="1" i="1" dirty="0">
              <a:solidFill>
                <a:srgbClr val="000000"/>
              </a:solidFill>
              <a:latin typeface="Book Antiqua" pitchFamily="18" charset="0"/>
            </a:endParaRPr>
          </a:p>
        </p:txBody>
      </p:sp>
      <p:sp>
        <p:nvSpPr>
          <p:cNvPr id="96" name="Rectangle 95"/>
          <p:cNvSpPr>
            <a:spLocks noChangeArrowheads="1"/>
          </p:cNvSpPr>
          <p:nvPr/>
        </p:nvSpPr>
        <p:spPr bwMode="auto">
          <a:xfrm>
            <a:off x="2922091" y="4331270"/>
            <a:ext cx="92204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rgbClr val="700070"/>
                </a:solidFill>
                <a:latin typeface="Bookman Old Style" pitchFamily="18" charset="0"/>
              </a:rPr>
              <a:t>[Given</a:t>
            </a:r>
            <a:r>
              <a:rPr lang="en-US" sz="1600" b="1" dirty="0">
                <a:solidFill>
                  <a:srgbClr val="700070"/>
                </a:solidFill>
                <a:latin typeface="Bookman Old Style" pitchFamily="18" charset="0"/>
              </a:rPr>
              <a:t>]</a:t>
            </a:r>
            <a:endParaRPr lang="en-US" sz="1600" b="1" i="1" dirty="0">
              <a:solidFill>
                <a:srgbClr val="700070"/>
              </a:solidFill>
              <a:latin typeface="Book Antiqua" pitchFamily="18" charset="0"/>
            </a:endParaRPr>
          </a:p>
        </p:txBody>
      </p:sp>
      <p:sp>
        <p:nvSpPr>
          <p:cNvPr id="98" name="Rectangle 97"/>
          <p:cNvSpPr>
            <a:spLocks noChangeArrowheads="1"/>
          </p:cNvSpPr>
          <p:nvPr/>
        </p:nvSpPr>
        <p:spPr bwMode="auto">
          <a:xfrm>
            <a:off x="348753" y="4726558"/>
            <a:ext cx="2216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prstClr val="black"/>
                </a:solidFill>
                <a:latin typeface="Symbol" pitchFamily="18" charset="2"/>
                <a:sym typeface="Symbol" pitchFamily="18" charset="2"/>
              </a:rPr>
              <a:t>    </a:t>
            </a:r>
            <a:r>
              <a:rPr lang="en-US" b="1" dirty="0">
                <a:solidFill>
                  <a:prstClr val="black"/>
                </a:solidFill>
                <a:latin typeface="Symbol" pitchFamily="18" charset="2"/>
              </a:rPr>
              <a:t>D</a:t>
            </a:r>
            <a:r>
              <a:rPr lang="en-US" b="1" dirty="0">
                <a:solidFill>
                  <a:prstClr val="black"/>
                </a:solidFill>
                <a:latin typeface="Bookman Old Style" pitchFamily="18" charset="0"/>
              </a:rPr>
              <a:t>ABC </a:t>
            </a:r>
            <a:r>
              <a:rPr lang="en-US" b="1" dirty="0">
                <a:solidFill>
                  <a:prstClr val="black"/>
                </a:solidFill>
                <a:latin typeface="Symbol" pitchFamily="18" charset="2"/>
              </a:rPr>
              <a:t>@ D</a:t>
            </a:r>
            <a:r>
              <a:rPr lang="en-US" b="1" dirty="0">
                <a:solidFill>
                  <a:prstClr val="black"/>
                </a:solidFill>
                <a:latin typeface="Bookman Old Style" pitchFamily="18" charset="0"/>
              </a:rPr>
              <a:t>PQR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99" name="Rectangle 98"/>
          <p:cNvSpPr>
            <a:spLocks noChangeArrowheads="1"/>
          </p:cNvSpPr>
          <p:nvPr/>
        </p:nvSpPr>
        <p:spPr bwMode="auto">
          <a:xfrm>
            <a:off x="2922091" y="4699570"/>
            <a:ext cx="172034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700070"/>
                </a:solidFill>
                <a:latin typeface="Bookman Old Style" pitchFamily="18" charset="0"/>
              </a:rPr>
              <a:t>[SSS </a:t>
            </a:r>
            <a:r>
              <a:rPr lang="en-US" sz="1600" b="1" dirty="0" smtClean="0">
                <a:solidFill>
                  <a:srgbClr val="700070"/>
                </a:solidFill>
                <a:latin typeface="Bookman Old Style" pitchFamily="18" charset="0"/>
              </a:rPr>
              <a:t>criterion]</a:t>
            </a:r>
            <a:endParaRPr lang="en-US" sz="1600" b="1" i="1" dirty="0">
              <a:solidFill>
                <a:srgbClr val="700070"/>
              </a:solidFill>
              <a:latin typeface="Book Antiqua" pitchFamily="18" charset="0"/>
            </a:endParaRPr>
          </a:p>
        </p:txBody>
      </p:sp>
      <p:sp>
        <p:nvSpPr>
          <p:cNvPr id="97" name="Rectangle 96"/>
          <p:cNvSpPr>
            <a:spLocks noChangeArrowheads="1"/>
          </p:cNvSpPr>
          <p:nvPr/>
        </p:nvSpPr>
        <p:spPr bwMode="auto">
          <a:xfrm>
            <a:off x="78014" y="390640"/>
            <a:ext cx="7816850" cy="175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</a:rPr>
              <a:t>   Two </a:t>
            </a:r>
            <a:r>
              <a:rPr lang="en-US" b="1" dirty="0">
                <a:solidFill>
                  <a:srgbClr val="0000FF"/>
                </a:solidFill>
                <a:latin typeface="Bookman Old Style" pitchFamily="18" charset="0"/>
              </a:rPr>
              <a:t>sides AB and BC and median AM of one triangle ABC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FF"/>
                </a:solidFill>
                <a:latin typeface="Bookman Old Style" pitchFamily="18" charset="0"/>
              </a:rPr>
              <a:t>    are respectively equal to sides PQ and QR and median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FF"/>
                </a:solidFill>
                <a:latin typeface="Bookman Old Style" pitchFamily="18" charset="0"/>
              </a:rPr>
              <a:t>    PN of </a:t>
            </a:r>
            <a:r>
              <a:rPr lang="en-US" b="1" dirty="0">
                <a:solidFill>
                  <a:srgbClr val="0000FF"/>
                </a:solidFill>
                <a:latin typeface="Symbol" pitchFamily="18" charset="2"/>
              </a:rPr>
              <a:t>D</a:t>
            </a:r>
            <a:r>
              <a:rPr lang="en-US" b="1" dirty="0">
                <a:solidFill>
                  <a:srgbClr val="0000FF"/>
                </a:solidFill>
                <a:latin typeface="Bookman Old Style" pitchFamily="18" charset="0"/>
              </a:rPr>
              <a:t>PQR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FF"/>
                </a:solidFill>
                <a:latin typeface="Bookman Old Style" pitchFamily="18" charset="0"/>
              </a:rPr>
              <a:t>     Show that :  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FF"/>
                </a:solidFill>
                <a:latin typeface="Bookman Old Style" pitchFamily="18" charset="0"/>
              </a:rPr>
              <a:t>(i)	</a:t>
            </a:r>
            <a:r>
              <a:rPr lang="en-US" b="1" dirty="0">
                <a:solidFill>
                  <a:srgbClr val="0000FF"/>
                </a:solidFill>
                <a:latin typeface="Symbol" pitchFamily="18" charset="2"/>
              </a:rPr>
              <a:t>D</a:t>
            </a:r>
            <a:r>
              <a:rPr lang="en-US" b="1" dirty="0">
                <a:solidFill>
                  <a:srgbClr val="0000FF"/>
                </a:solidFill>
                <a:latin typeface="Bookman Old Style" pitchFamily="18" charset="0"/>
              </a:rPr>
              <a:t>ABM </a:t>
            </a:r>
            <a:r>
              <a:rPr lang="en-US" b="1" dirty="0">
                <a:solidFill>
                  <a:srgbClr val="0000FF"/>
                </a:solidFill>
                <a:latin typeface="Symbol" pitchFamily="18" charset="2"/>
              </a:rPr>
              <a:t>@ D</a:t>
            </a:r>
            <a:r>
              <a:rPr lang="en-US" b="1" dirty="0">
                <a:solidFill>
                  <a:srgbClr val="0000FF"/>
                </a:solidFill>
                <a:latin typeface="Bookman Old Style" pitchFamily="18" charset="0"/>
              </a:rPr>
              <a:t>PQN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FF"/>
                </a:solidFill>
                <a:latin typeface="Bookman Old Style" pitchFamily="18" charset="0"/>
              </a:rPr>
              <a:t>(ii)	</a:t>
            </a:r>
            <a:r>
              <a:rPr lang="en-US" b="1" dirty="0">
                <a:solidFill>
                  <a:srgbClr val="0000FF"/>
                </a:solidFill>
                <a:latin typeface="Symbol" pitchFamily="18" charset="2"/>
              </a:rPr>
              <a:t>D</a:t>
            </a:r>
            <a:r>
              <a:rPr lang="en-US" b="1" dirty="0">
                <a:solidFill>
                  <a:srgbClr val="0000FF"/>
                </a:solidFill>
                <a:latin typeface="Bookman Old Style" pitchFamily="18" charset="0"/>
              </a:rPr>
              <a:t>ABC </a:t>
            </a:r>
            <a:r>
              <a:rPr lang="en-US" b="1" dirty="0">
                <a:solidFill>
                  <a:srgbClr val="0000FF"/>
                </a:solidFill>
                <a:latin typeface="Symbol" pitchFamily="18" charset="2"/>
              </a:rPr>
              <a:t>@ D</a:t>
            </a:r>
            <a:r>
              <a:rPr lang="en-US" b="1" dirty="0">
                <a:solidFill>
                  <a:srgbClr val="0000FF"/>
                </a:solidFill>
                <a:latin typeface="Bookman Old Style" pitchFamily="18" charset="0"/>
              </a:rPr>
              <a:t>PQR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104" name="Rectangle 103"/>
          <p:cNvSpPr>
            <a:spLocks noChangeArrowheads="1"/>
          </p:cNvSpPr>
          <p:nvPr/>
        </p:nvSpPr>
        <p:spPr bwMode="auto">
          <a:xfrm>
            <a:off x="2349003" y="2802077"/>
            <a:ext cx="70083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solidFill>
                  <a:srgbClr val="000000"/>
                </a:solidFill>
                <a:latin typeface="Bookman Old Style" pitchFamily="18" charset="0"/>
              </a:rPr>
              <a:t>…(v)</a:t>
            </a:r>
            <a:endParaRPr lang="en-US" b="1" i="1" dirty="0">
              <a:solidFill>
                <a:srgbClr val="000000"/>
              </a:solidFill>
              <a:latin typeface="Book Antiqua" pitchFamily="18" charset="0"/>
            </a:endParaRPr>
          </a:p>
        </p:txBody>
      </p:sp>
      <p:grpSp>
        <p:nvGrpSpPr>
          <p:cNvPr id="68" name="Group 67"/>
          <p:cNvGrpSpPr/>
          <p:nvPr/>
        </p:nvGrpSpPr>
        <p:grpSpPr>
          <a:xfrm>
            <a:off x="157883" y="2118415"/>
            <a:ext cx="973343" cy="369332"/>
            <a:chOff x="63500" y="722312"/>
            <a:chExt cx="973343" cy="369332"/>
          </a:xfrm>
        </p:grpSpPr>
        <p:sp>
          <p:nvSpPr>
            <p:cNvPr id="69" name="Rectangle 68"/>
            <p:cNvSpPr/>
            <p:nvPr/>
          </p:nvSpPr>
          <p:spPr>
            <a:xfrm>
              <a:off x="103897" y="760609"/>
              <a:ext cx="875166" cy="31092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0" name="TextBox 69"/>
            <p:cNvSpPr txBox="1">
              <a:spLocks noChangeArrowheads="1"/>
            </p:cNvSpPr>
            <p:nvPr/>
          </p:nvSpPr>
          <p:spPr bwMode="auto">
            <a:xfrm>
              <a:off x="63500" y="722312"/>
              <a:ext cx="97334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 smtClean="0">
                  <a:solidFill>
                    <a:srgbClr val="FFFF00"/>
                  </a:solidFill>
                  <a:latin typeface="Bookman Old Style" panose="02050604050505020204" pitchFamily="18" charset="0"/>
                </a:rPr>
                <a:t>Proof :</a:t>
              </a:r>
              <a:endParaRPr lang="en-US" b="1" dirty="0">
                <a:solidFill>
                  <a:srgbClr val="FFFF00"/>
                </a:solidFill>
                <a:latin typeface="Bookman Old Style" panose="02050604050505020204" pitchFamily="18" charset="0"/>
              </a:endParaRPr>
            </a:p>
          </p:txBody>
        </p:sp>
      </p:grpSp>
      <p:sp>
        <p:nvSpPr>
          <p:cNvPr id="71" name="Rectangle 70"/>
          <p:cNvSpPr/>
          <p:nvPr/>
        </p:nvSpPr>
        <p:spPr>
          <a:xfrm>
            <a:off x="803988" y="4713437"/>
            <a:ext cx="1713074" cy="368191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b="1">
              <a:solidFill>
                <a:prstClr val="black"/>
              </a:solidFill>
            </a:endParaRPr>
          </a:p>
        </p:txBody>
      </p:sp>
      <p:grpSp>
        <p:nvGrpSpPr>
          <p:cNvPr id="72" name="Group 71"/>
          <p:cNvGrpSpPr/>
          <p:nvPr/>
        </p:nvGrpSpPr>
        <p:grpSpPr>
          <a:xfrm>
            <a:off x="3043536" y="-22424"/>
            <a:ext cx="2410857" cy="400110"/>
            <a:chOff x="2890835" y="-1774"/>
            <a:chExt cx="2773411" cy="508032"/>
          </a:xfrm>
          <a:solidFill>
            <a:schemeClr val="tx2">
              <a:lumMod val="75000"/>
            </a:schemeClr>
          </a:solidFill>
        </p:grpSpPr>
        <p:sp>
          <p:nvSpPr>
            <p:cNvPr id="73" name="Rounded Rectangle 72"/>
            <p:cNvSpPr/>
            <p:nvPr/>
          </p:nvSpPr>
          <p:spPr>
            <a:xfrm>
              <a:off x="2890835" y="25400"/>
              <a:ext cx="2731373" cy="4572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2923591" y="-1774"/>
              <a:ext cx="2740655" cy="5080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FFFF00"/>
                  </a:solidFill>
                  <a:latin typeface="Bookman Old Style" panose="02050604050505020204" pitchFamily="18" charset="0"/>
                </a:rPr>
                <a:t>Exercise 7.3-Q.3</a:t>
              </a:r>
              <a:endParaRPr lang="en-US" sz="2000" b="1" dirty="0">
                <a:solidFill>
                  <a:srgbClr val="FFFF00"/>
                </a:solidFill>
                <a:latin typeface="Bookman Old Style" panose="02050604050505020204" pitchFamily="18" charset="0"/>
              </a:endParaRPr>
            </a:p>
          </p:txBody>
        </p:sp>
      </p:grpSp>
      <p:sp>
        <p:nvSpPr>
          <p:cNvPr id="75" name="Rounded Rectangle 74"/>
          <p:cNvSpPr/>
          <p:nvPr/>
        </p:nvSpPr>
        <p:spPr>
          <a:xfrm>
            <a:off x="457043" y="1240819"/>
            <a:ext cx="1477190" cy="282632"/>
          </a:xfrm>
          <a:prstGeom prst="roundRect">
            <a:avLst/>
          </a:prstGeom>
          <a:noFill/>
          <a:ln w="28575" cap="flat" cmpd="sng" algn="ctr">
            <a:solidFill>
              <a:srgbClr val="FFFF00"/>
            </a:solidFill>
            <a:prstDash val="solid"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rtlCol="0" anchor="ctr"/>
          <a:lstStyle/>
          <a:p>
            <a:pPr algn="ctr"/>
            <a:endParaRPr lang="en-US" b="1" kern="0">
              <a:solidFill>
                <a:prstClr val="white"/>
              </a:solidFill>
            </a:endParaRPr>
          </a:p>
        </p:txBody>
      </p:sp>
      <p:grpSp>
        <p:nvGrpSpPr>
          <p:cNvPr id="80" name="Group 19"/>
          <p:cNvGrpSpPr>
            <a:grpSpLocks/>
          </p:cNvGrpSpPr>
          <p:nvPr/>
        </p:nvGrpSpPr>
        <p:grpSpPr bwMode="auto">
          <a:xfrm rot="21271844">
            <a:off x="5817630" y="1870338"/>
            <a:ext cx="154136" cy="95880"/>
            <a:chOff x="6704045" y="2687818"/>
            <a:chExt cx="154136" cy="96016"/>
          </a:xfrm>
        </p:grpSpPr>
        <p:cxnSp>
          <p:nvCxnSpPr>
            <p:cNvPr id="81" name="Straight Connector 80"/>
            <p:cNvCxnSpPr/>
            <p:nvPr/>
          </p:nvCxnSpPr>
          <p:spPr>
            <a:xfrm>
              <a:off x="6705781" y="2687818"/>
              <a:ext cx="152400" cy="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>
              <a:off x="6705403" y="2733368"/>
              <a:ext cx="152400" cy="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>
              <a:off x="6704044" y="2783849"/>
              <a:ext cx="152400" cy="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4" name="Isosceles Triangle 7"/>
          <p:cNvSpPr/>
          <p:nvPr/>
        </p:nvSpPr>
        <p:spPr>
          <a:xfrm>
            <a:off x="5022171" y="1202411"/>
            <a:ext cx="1813389" cy="1465239"/>
          </a:xfrm>
          <a:custGeom>
            <a:avLst/>
            <a:gdLst>
              <a:gd name="connsiteX0" fmla="*/ 0 w 1470343"/>
              <a:gd name="connsiteY0" fmla="*/ 1570001 h 1570001"/>
              <a:gd name="connsiteX1" fmla="*/ 735172 w 1470343"/>
              <a:gd name="connsiteY1" fmla="*/ 0 h 1570001"/>
              <a:gd name="connsiteX2" fmla="*/ 1470343 w 1470343"/>
              <a:gd name="connsiteY2" fmla="*/ 1570001 h 1570001"/>
              <a:gd name="connsiteX3" fmla="*/ 0 w 1470343"/>
              <a:gd name="connsiteY3" fmla="*/ 1570001 h 1570001"/>
              <a:gd name="connsiteX0" fmla="*/ 0 w 1655071"/>
              <a:gd name="connsiteY0" fmla="*/ 1376038 h 1570001"/>
              <a:gd name="connsiteX1" fmla="*/ 919900 w 1655071"/>
              <a:gd name="connsiteY1" fmla="*/ 0 h 1570001"/>
              <a:gd name="connsiteX2" fmla="*/ 1655071 w 1655071"/>
              <a:gd name="connsiteY2" fmla="*/ 1570001 h 1570001"/>
              <a:gd name="connsiteX3" fmla="*/ 0 w 1655071"/>
              <a:gd name="connsiteY3" fmla="*/ 1376038 h 1570001"/>
              <a:gd name="connsiteX0" fmla="*/ 0 w 1618126"/>
              <a:gd name="connsiteY0" fmla="*/ 1376038 h 1496110"/>
              <a:gd name="connsiteX1" fmla="*/ 919900 w 1618126"/>
              <a:gd name="connsiteY1" fmla="*/ 0 h 1496110"/>
              <a:gd name="connsiteX2" fmla="*/ 1618126 w 1618126"/>
              <a:gd name="connsiteY2" fmla="*/ 1496110 h 1496110"/>
              <a:gd name="connsiteX3" fmla="*/ 0 w 1618126"/>
              <a:gd name="connsiteY3" fmla="*/ 1376038 h 1496110"/>
              <a:gd name="connsiteX0" fmla="*/ 0 w 1710490"/>
              <a:gd name="connsiteY0" fmla="*/ 1376038 h 1514582"/>
              <a:gd name="connsiteX1" fmla="*/ 919900 w 1710490"/>
              <a:gd name="connsiteY1" fmla="*/ 0 h 1514582"/>
              <a:gd name="connsiteX2" fmla="*/ 1710490 w 1710490"/>
              <a:gd name="connsiteY2" fmla="*/ 1514582 h 1514582"/>
              <a:gd name="connsiteX3" fmla="*/ 0 w 1710490"/>
              <a:gd name="connsiteY3" fmla="*/ 1376038 h 1514582"/>
              <a:gd name="connsiteX0" fmla="*/ 0 w 1655072"/>
              <a:gd name="connsiteY0" fmla="*/ 1339093 h 1514582"/>
              <a:gd name="connsiteX1" fmla="*/ 864482 w 1655072"/>
              <a:gd name="connsiteY1" fmla="*/ 0 h 1514582"/>
              <a:gd name="connsiteX2" fmla="*/ 1655072 w 1655072"/>
              <a:gd name="connsiteY2" fmla="*/ 1514582 h 1514582"/>
              <a:gd name="connsiteX3" fmla="*/ 0 w 1655072"/>
              <a:gd name="connsiteY3" fmla="*/ 1339093 h 1514582"/>
              <a:gd name="connsiteX0" fmla="*/ 0 w 1701254"/>
              <a:gd name="connsiteY0" fmla="*/ 1339093 h 1514582"/>
              <a:gd name="connsiteX1" fmla="*/ 864482 w 1701254"/>
              <a:gd name="connsiteY1" fmla="*/ 0 h 1514582"/>
              <a:gd name="connsiteX2" fmla="*/ 1701254 w 1701254"/>
              <a:gd name="connsiteY2" fmla="*/ 1514582 h 1514582"/>
              <a:gd name="connsiteX3" fmla="*/ 0 w 1701254"/>
              <a:gd name="connsiteY3" fmla="*/ 1339093 h 1514582"/>
              <a:gd name="connsiteX0" fmla="*/ 0 w 1793618"/>
              <a:gd name="connsiteY0" fmla="*/ 1339093 h 1542291"/>
              <a:gd name="connsiteX1" fmla="*/ 864482 w 1793618"/>
              <a:gd name="connsiteY1" fmla="*/ 0 h 1542291"/>
              <a:gd name="connsiteX2" fmla="*/ 1793618 w 1793618"/>
              <a:gd name="connsiteY2" fmla="*/ 1542291 h 1542291"/>
              <a:gd name="connsiteX3" fmla="*/ 0 w 1793618"/>
              <a:gd name="connsiteY3" fmla="*/ 1339093 h 1542291"/>
              <a:gd name="connsiteX0" fmla="*/ 0 w 1738200"/>
              <a:gd name="connsiteY0" fmla="*/ 1339093 h 1496109"/>
              <a:gd name="connsiteX1" fmla="*/ 864482 w 1738200"/>
              <a:gd name="connsiteY1" fmla="*/ 0 h 1496109"/>
              <a:gd name="connsiteX2" fmla="*/ 1738200 w 1738200"/>
              <a:gd name="connsiteY2" fmla="*/ 1496109 h 1496109"/>
              <a:gd name="connsiteX3" fmla="*/ 0 w 1738200"/>
              <a:gd name="connsiteY3" fmla="*/ 1339093 h 1496109"/>
              <a:gd name="connsiteX0" fmla="*/ 0 w 1738200"/>
              <a:gd name="connsiteY0" fmla="*/ 1237493 h 1394509"/>
              <a:gd name="connsiteX1" fmla="*/ 809063 w 1738200"/>
              <a:gd name="connsiteY1" fmla="*/ 0 h 1394509"/>
              <a:gd name="connsiteX2" fmla="*/ 1738200 w 1738200"/>
              <a:gd name="connsiteY2" fmla="*/ 1394509 h 1394509"/>
              <a:gd name="connsiteX3" fmla="*/ 0 w 1738200"/>
              <a:gd name="connsiteY3" fmla="*/ 1237493 h 1394509"/>
              <a:gd name="connsiteX0" fmla="*/ 0 w 1826652"/>
              <a:gd name="connsiteY0" fmla="*/ 1237493 h 1352754"/>
              <a:gd name="connsiteX1" fmla="*/ 809063 w 1826652"/>
              <a:gd name="connsiteY1" fmla="*/ 0 h 1352754"/>
              <a:gd name="connsiteX2" fmla="*/ 1826652 w 1826652"/>
              <a:gd name="connsiteY2" fmla="*/ 1352754 h 1352754"/>
              <a:gd name="connsiteX3" fmla="*/ 0 w 1826652"/>
              <a:gd name="connsiteY3" fmla="*/ 1237493 h 1352754"/>
              <a:gd name="connsiteX0" fmla="*/ 0 w 1853188"/>
              <a:gd name="connsiteY0" fmla="*/ 1237493 h 1386158"/>
              <a:gd name="connsiteX1" fmla="*/ 809063 w 1853188"/>
              <a:gd name="connsiteY1" fmla="*/ 0 h 1386158"/>
              <a:gd name="connsiteX2" fmla="*/ 1853188 w 1853188"/>
              <a:gd name="connsiteY2" fmla="*/ 1386158 h 1386158"/>
              <a:gd name="connsiteX3" fmla="*/ 0 w 1853188"/>
              <a:gd name="connsiteY3" fmla="*/ 1237493 h 1386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3188" h="1386158">
                <a:moveTo>
                  <a:pt x="0" y="1237493"/>
                </a:moveTo>
                <a:lnTo>
                  <a:pt x="809063" y="0"/>
                </a:lnTo>
                <a:lnTo>
                  <a:pt x="1853188" y="1386158"/>
                </a:lnTo>
                <a:lnTo>
                  <a:pt x="0" y="1237493"/>
                </a:ln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91" name="Straight Connector 90"/>
          <p:cNvCxnSpPr/>
          <p:nvPr/>
        </p:nvCxnSpPr>
        <p:spPr>
          <a:xfrm>
            <a:off x="5823095" y="1211647"/>
            <a:ext cx="136983" cy="13763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5328791" y="1856811"/>
            <a:ext cx="142176" cy="54172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01" name="Group 100"/>
          <p:cNvGrpSpPr/>
          <p:nvPr/>
        </p:nvGrpSpPr>
        <p:grpSpPr>
          <a:xfrm>
            <a:off x="5448598" y="2479623"/>
            <a:ext cx="60749" cy="142178"/>
            <a:chOff x="5551480" y="2500972"/>
            <a:chExt cx="60749" cy="142178"/>
          </a:xfrm>
        </p:grpSpPr>
        <p:cxnSp>
          <p:nvCxnSpPr>
            <p:cNvPr id="102" name="Straight Connector 101"/>
            <p:cNvCxnSpPr/>
            <p:nvPr/>
          </p:nvCxnSpPr>
          <p:spPr>
            <a:xfrm flipV="1">
              <a:off x="5551480" y="2500972"/>
              <a:ext cx="15778" cy="142178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 flipV="1">
              <a:off x="5596451" y="2500972"/>
              <a:ext cx="15778" cy="142178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36" name="Group 7"/>
          <p:cNvGrpSpPr>
            <a:grpSpLocks/>
          </p:cNvGrpSpPr>
          <p:nvPr/>
        </p:nvGrpSpPr>
        <p:grpSpPr bwMode="auto">
          <a:xfrm>
            <a:off x="7876574" y="1790509"/>
            <a:ext cx="153204" cy="93133"/>
            <a:chOff x="6704616" y="2689198"/>
            <a:chExt cx="153204" cy="93266"/>
          </a:xfrm>
        </p:grpSpPr>
        <p:cxnSp>
          <p:nvCxnSpPr>
            <p:cNvPr id="137" name="Straight Connector 136"/>
            <p:cNvCxnSpPr/>
            <p:nvPr/>
          </p:nvCxnSpPr>
          <p:spPr>
            <a:xfrm>
              <a:off x="6705218" y="2689198"/>
              <a:ext cx="152400" cy="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/>
          </p:nvCxnSpPr>
          <p:spPr>
            <a:xfrm>
              <a:off x="6705420" y="2733369"/>
              <a:ext cx="152400" cy="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/>
          </p:nvCxnSpPr>
          <p:spPr>
            <a:xfrm>
              <a:off x="6704616" y="2782464"/>
              <a:ext cx="153204" cy="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40" name="Isosceles Triangle 7"/>
          <p:cNvSpPr/>
          <p:nvPr/>
        </p:nvSpPr>
        <p:spPr>
          <a:xfrm>
            <a:off x="7104967" y="1130874"/>
            <a:ext cx="1810512" cy="1463040"/>
          </a:xfrm>
          <a:custGeom>
            <a:avLst/>
            <a:gdLst>
              <a:gd name="connsiteX0" fmla="*/ 0 w 1470343"/>
              <a:gd name="connsiteY0" fmla="*/ 1570001 h 1570001"/>
              <a:gd name="connsiteX1" fmla="*/ 735172 w 1470343"/>
              <a:gd name="connsiteY1" fmla="*/ 0 h 1570001"/>
              <a:gd name="connsiteX2" fmla="*/ 1470343 w 1470343"/>
              <a:gd name="connsiteY2" fmla="*/ 1570001 h 1570001"/>
              <a:gd name="connsiteX3" fmla="*/ 0 w 1470343"/>
              <a:gd name="connsiteY3" fmla="*/ 1570001 h 1570001"/>
              <a:gd name="connsiteX0" fmla="*/ 0 w 1655071"/>
              <a:gd name="connsiteY0" fmla="*/ 1376038 h 1570001"/>
              <a:gd name="connsiteX1" fmla="*/ 919900 w 1655071"/>
              <a:gd name="connsiteY1" fmla="*/ 0 h 1570001"/>
              <a:gd name="connsiteX2" fmla="*/ 1655071 w 1655071"/>
              <a:gd name="connsiteY2" fmla="*/ 1570001 h 1570001"/>
              <a:gd name="connsiteX3" fmla="*/ 0 w 1655071"/>
              <a:gd name="connsiteY3" fmla="*/ 1376038 h 1570001"/>
              <a:gd name="connsiteX0" fmla="*/ 0 w 1618126"/>
              <a:gd name="connsiteY0" fmla="*/ 1376038 h 1496110"/>
              <a:gd name="connsiteX1" fmla="*/ 919900 w 1618126"/>
              <a:gd name="connsiteY1" fmla="*/ 0 h 1496110"/>
              <a:gd name="connsiteX2" fmla="*/ 1618126 w 1618126"/>
              <a:gd name="connsiteY2" fmla="*/ 1496110 h 1496110"/>
              <a:gd name="connsiteX3" fmla="*/ 0 w 1618126"/>
              <a:gd name="connsiteY3" fmla="*/ 1376038 h 1496110"/>
              <a:gd name="connsiteX0" fmla="*/ 0 w 1710490"/>
              <a:gd name="connsiteY0" fmla="*/ 1376038 h 1514582"/>
              <a:gd name="connsiteX1" fmla="*/ 919900 w 1710490"/>
              <a:gd name="connsiteY1" fmla="*/ 0 h 1514582"/>
              <a:gd name="connsiteX2" fmla="*/ 1710490 w 1710490"/>
              <a:gd name="connsiteY2" fmla="*/ 1514582 h 1514582"/>
              <a:gd name="connsiteX3" fmla="*/ 0 w 1710490"/>
              <a:gd name="connsiteY3" fmla="*/ 1376038 h 1514582"/>
              <a:gd name="connsiteX0" fmla="*/ 0 w 1655072"/>
              <a:gd name="connsiteY0" fmla="*/ 1339093 h 1514582"/>
              <a:gd name="connsiteX1" fmla="*/ 864482 w 1655072"/>
              <a:gd name="connsiteY1" fmla="*/ 0 h 1514582"/>
              <a:gd name="connsiteX2" fmla="*/ 1655072 w 1655072"/>
              <a:gd name="connsiteY2" fmla="*/ 1514582 h 1514582"/>
              <a:gd name="connsiteX3" fmla="*/ 0 w 1655072"/>
              <a:gd name="connsiteY3" fmla="*/ 1339093 h 1514582"/>
              <a:gd name="connsiteX0" fmla="*/ 0 w 1701254"/>
              <a:gd name="connsiteY0" fmla="*/ 1339093 h 1514582"/>
              <a:gd name="connsiteX1" fmla="*/ 864482 w 1701254"/>
              <a:gd name="connsiteY1" fmla="*/ 0 h 1514582"/>
              <a:gd name="connsiteX2" fmla="*/ 1701254 w 1701254"/>
              <a:gd name="connsiteY2" fmla="*/ 1514582 h 1514582"/>
              <a:gd name="connsiteX3" fmla="*/ 0 w 1701254"/>
              <a:gd name="connsiteY3" fmla="*/ 1339093 h 1514582"/>
              <a:gd name="connsiteX0" fmla="*/ 0 w 1793618"/>
              <a:gd name="connsiteY0" fmla="*/ 1339093 h 1542291"/>
              <a:gd name="connsiteX1" fmla="*/ 864482 w 1793618"/>
              <a:gd name="connsiteY1" fmla="*/ 0 h 1542291"/>
              <a:gd name="connsiteX2" fmla="*/ 1793618 w 1793618"/>
              <a:gd name="connsiteY2" fmla="*/ 1542291 h 1542291"/>
              <a:gd name="connsiteX3" fmla="*/ 0 w 1793618"/>
              <a:gd name="connsiteY3" fmla="*/ 1339093 h 1542291"/>
              <a:gd name="connsiteX0" fmla="*/ 0 w 1738200"/>
              <a:gd name="connsiteY0" fmla="*/ 1339093 h 1496109"/>
              <a:gd name="connsiteX1" fmla="*/ 864482 w 1738200"/>
              <a:gd name="connsiteY1" fmla="*/ 0 h 1496109"/>
              <a:gd name="connsiteX2" fmla="*/ 1738200 w 1738200"/>
              <a:gd name="connsiteY2" fmla="*/ 1496109 h 1496109"/>
              <a:gd name="connsiteX3" fmla="*/ 0 w 1738200"/>
              <a:gd name="connsiteY3" fmla="*/ 1339093 h 1496109"/>
              <a:gd name="connsiteX0" fmla="*/ 0 w 1738200"/>
              <a:gd name="connsiteY0" fmla="*/ 1237493 h 1394509"/>
              <a:gd name="connsiteX1" fmla="*/ 809063 w 1738200"/>
              <a:gd name="connsiteY1" fmla="*/ 0 h 1394509"/>
              <a:gd name="connsiteX2" fmla="*/ 1738200 w 1738200"/>
              <a:gd name="connsiteY2" fmla="*/ 1394509 h 1394509"/>
              <a:gd name="connsiteX3" fmla="*/ 0 w 1738200"/>
              <a:gd name="connsiteY3" fmla="*/ 1237493 h 1394509"/>
              <a:gd name="connsiteX0" fmla="*/ 0 w 1826652"/>
              <a:gd name="connsiteY0" fmla="*/ 1237493 h 1352754"/>
              <a:gd name="connsiteX1" fmla="*/ 809063 w 1826652"/>
              <a:gd name="connsiteY1" fmla="*/ 0 h 1352754"/>
              <a:gd name="connsiteX2" fmla="*/ 1826652 w 1826652"/>
              <a:gd name="connsiteY2" fmla="*/ 1352754 h 1352754"/>
              <a:gd name="connsiteX3" fmla="*/ 0 w 1826652"/>
              <a:gd name="connsiteY3" fmla="*/ 1237493 h 1352754"/>
              <a:gd name="connsiteX0" fmla="*/ 0 w 1853188"/>
              <a:gd name="connsiteY0" fmla="*/ 1237493 h 1386158"/>
              <a:gd name="connsiteX1" fmla="*/ 809063 w 1853188"/>
              <a:gd name="connsiteY1" fmla="*/ 0 h 1386158"/>
              <a:gd name="connsiteX2" fmla="*/ 1853188 w 1853188"/>
              <a:gd name="connsiteY2" fmla="*/ 1386158 h 1386158"/>
              <a:gd name="connsiteX3" fmla="*/ 0 w 1853188"/>
              <a:gd name="connsiteY3" fmla="*/ 1237493 h 1386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3188" h="1386158">
                <a:moveTo>
                  <a:pt x="0" y="1237493"/>
                </a:moveTo>
                <a:lnTo>
                  <a:pt x="809063" y="0"/>
                </a:lnTo>
                <a:lnTo>
                  <a:pt x="1853188" y="1386158"/>
                </a:lnTo>
                <a:lnTo>
                  <a:pt x="0" y="1237493"/>
                </a:ln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141" name="Group 140"/>
          <p:cNvGrpSpPr/>
          <p:nvPr/>
        </p:nvGrpSpPr>
        <p:grpSpPr>
          <a:xfrm>
            <a:off x="7564628" y="2392247"/>
            <a:ext cx="60749" cy="142178"/>
            <a:chOff x="5551480" y="2500972"/>
            <a:chExt cx="60749" cy="142178"/>
          </a:xfrm>
        </p:grpSpPr>
        <p:cxnSp>
          <p:nvCxnSpPr>
            <p:cNvPr id="142" name="Straight Connector 141"/>
            <p:cNvCxnSpPr/>
            <p:nvPr/>
          </p:nvCxnSpPr>
          <p:spPr>
            <a:xfrm flipV="1">
              <a:off x="5551480" y="2500972"/>
              <a:ext cx="15778" cy="142178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 flipV="1">
              <a:off x="5596451" y="2500972"/>
              <a:ext cx="15778" cy="142178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44" name="Straight Connector 143"/>
          <p:cNvCxnSpPr/>
          <p:nvPr/>
        </p:nvCxnSpPr>
        <p:spPr>
          <a:xfrm>
            <a:off x="7417188" y="1779492"/>
            <a:ext cx="140779" cy="77327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/>
          <p:nvPr/>
        </p:nvCxnSpPr>
        <p:spPr>
          <a:xfrm>
            <a:off x="7895399" y="1151229"/>
            <a:ext cx="134379" cy="13800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9771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 nodeType="clickPar">
                      <p:stCondLst>
                        <p:cond delay="indefinite"/>
                      </p:stCondLst>
                      <p:childTnLst>
                        <p:par>
                          <p:cTn id="1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 animBg="1"/>
      <p:bldP spid="10" grpId="0" animBg="1"/>
      <p:bldP spid="77" grpId="0" animBg="1"/>
      <p:bldP spid="77" grpId="1" animBg="1"/>
      <p:bldP spid="76" grpId="0" animBg="1"/>
      <p:bldP spid="76" grpId="1" animBg="1"/>
      <p:bldP spid="78" grpId="0"/>
      <p:bldP spid="79" grpId="0"/>
      <p:bldP spid="85" grpId="0"/>
      <p:bldP spid="86" grpId="0"/>
      <p:bldP spid="87" grpId="0"/>
      <p:bldP spid="88" grpId="0"/>
      <p:bldP spid="89" grpId="0"/>
      <p:bldP spid="90" grpId="0"/>
      <p:bldP spid="93" grpId="0"/>
      <p:bldP spid="94" grpId="0"/>
      <p:bldP spid="95" grpId="0"/>
      <p:bldP spid="96" grpId="0"/>
      <p:bldP spid="98" grpId="0"/>
      <p:bldP spid="99" grpId="0"/>
      <p:bldP spid="104" grpId="0"/>
      <p:bldP spid="7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33400" y="782687"/>
            <a:ext cx="8001000" cy="3770263"/>
          </a:xfrm>
          <a:prstGeom prst="rect">
            <a:avLst/>
          </a:prstGeom>
          <a:solidFill>
            <a:srgbClr val="00B050">
              <a:alpha val="8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prstClr val="black"/>
                </a:solidFill>
                <a:latin typeface="Bookman Old Style" pitchFamily="18" charset="0"/>
              </a:rPr>
              <a:t>MODULE  :  </a:t>
            </a:r>
            <a:r>
              <a:rPr lang="en-US" sz="23900" b="1" dirty="0" smtClean="0">
                <a:solidFill>
                  <a:prstClr val="black"/>
                </a:solidFill>
                <a:latin typeface="Bookman Old Style" pitchFamily="18" charset="0"/>
              </a:rPr>
              <a:t>27</a:t>
            </a:r>
            <a:endParaRPr lang="en-US" sz="40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3488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Arc 63"/>
          <p:cNvSpPr/>
          <p:nvPr/>
        </p:nvSpPr>
        <p:spPr>
          <a:xfrm>
            <a:off x="7627621" y="2845324"/>
            <a:ext cx="1034250" cy="1034250"/>
          </a:xfrm>
          <a:prstGeom prst="arc">
            <a:avLst>
              <a:gd name="adj1" fmla="val 10814551"/>
              <a:gd name="adj2" fmla="val 12656995"/>
            </a:avLst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56" name="Arc 55"/>
          <p:cNvSpPr/>
          <p:nvPr/>
        </p:nvSpPr>
        <p:spPr>
          <a:xfrm>
            <a:off x="5265218" y="3035118"/>
            <a:ext cx="638376" cy="638376"/>
          </a:xfrm>
          <a:prstGeom prst="arc">
            <a:avLst>
              <a:gd name="adj1" fmla="val 17078725"/>
              <a:gd name="adj2" fmla="val 0"/>
            </a:avLst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78209" y="344118"/>
            <a:ext cx="1210341" cy="340519"/>
          </a:xfrm>
          <a:prstGeom prst="roundRect">
            <a:avLst/>
          </a:prstGeom>
          <a:solidFill>
            <a:srgbClr val="800000"/>
          </a:solidFill>
          <a:ln>
            <a:solidFill>
              <a:schemeClr val="bg1"/>
            </a:solidFill>
          </a:ln>
          <a:effectLst>
            <a:glow rad="63500">
              <a:srgbClr val="800000">
                <a:alpha val="40000"/>
              </a:srgbClr>
            </a:glow>
            <a:outerShdw blurRad="190500" dist="228600" dir="2700000" algn="ctr">
              <a:srgbClr val="000000">
                <a:alpha val="30000"/>
              </a:srgb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b="1">
                <a:solidFill>
                  <a:prstClr val="white"/>
                </a:solidFill>
                <a:latin typeface="Bookman Old Style" panose="02050604050505020204" pitchFamily="18" charset="0"/>
              </a:defRPr>
            </a:lvl1pPr>
          </a:lstStyle>
          <a:p>
            <a:r>
              <a:rPr lang="en-US" sz="1400" dirty="0" smtClean="0"/>
              <a:t>THEOREM</a:t>
            </a:r>
            <a:endParaRPr lang="en-IN" sz="1400" dirty="0"/>
          </a:p>
        </p:txBody>
      </p:sp>
      <p:sp>
        <p:nvSpPr>
          <p:cNvPr id="3" name="Rectangle 2"/>
          <p:cNvSpPr/>
          <p:nvPr/>
        </p:nvSpPr>
        <p:spPr>
          <a:xfrm>
            <a:off x="294267" y="811378"/>
            <a:ext cx="416206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b="1" dirty="0" smtClean="0">
                <a:solidFill>
                  <a:prstClr val="black"/>
                </a:solidFill>
                <a:latin typeface="Bookman Old Style" pitchFamily="18" charset="0"/>
              </a:rPr>
              <a:t>If two sides of a triangle are equal, </a:t>
            </a:r>
          </a:p>
          <a:p>
            <a:r>
              <a:rPr lang="en-IN" sz="1400" b="1" dirty="0" smtClean="0">
                <a:solidFill>
                  <a:prstClr val="black"/>
                </a:solidFill>
                <a:latin typeface="Bookman Old Style" pitchFamily="18" charset="0"/>
              </a:rPr>
              <a:t>then the</a:t>
            </a:r>
            <a:r>
              <a:rPr lang="en-IN" sz="1400" b="1" dirty="0">
                <a:solidFill>
                  <a:prstClr val="black"/>
                </a:solidFill>
                <a:latin typeface="Bookman Old Style" pitchFamily="18" charset="0"/>
              </a:rPr>
              <a:t> </a:t>
            </a:r>
            <a:r>
              <a:rPr lang="en-IN" sz="1400" b="1" dirty="0" smtClean="0">
                <a:solidFill>
                  <a:prstClr val="black"/>
                </a:solidFill>
                <a:latin typeface="Bookman Old Style" pitchFamily="18" charset="0"/>
              </a:rPr>
              <a:t>angles opposite to them </a:t>
            </a:r>
          </a:p>
          <a:p>
            <a:r>
              <a:rPr lang="en-IN" sz="1400" b="1" dirty="0" smtClean="0">
                <a:solidFill>
                  <a:prstClr val="black"/>
                </a:solidFill>
                <a:latin typeface="Bookman Old Style" pitchFamily="18" charset="0"/>
              </a:rPr>
              <a:t>are also equal.</a:t>
            </a:r>
            <a:endParaRPr lang="en-IN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864198" y="1537740"/>
            <a:ext cx="2183802" cy="2100810"/>
            <a:chOff x="5501715" y="1329148"/>
            <a:chExt cx="3073985" cy="2957162"/>
          </a:xfrm>
        </p:grpSpPr>
        <p:sp>
          <p:nvSpPr>
            <p:cNvPr id="5" name="Isosceles Triangle 4"/>
            <p:cNvSpPr/>
            <p:nvPr/>
          </p:nvSpPr>
          <p:spPr>
            <a:xfrm>
              <a:off x="5943600" y="1828800"/>
              <a:ext cx="2286000" cy="2286000"/>
            </a:xfrm>
            <a:prstGeom prst="triangl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prstClr val="white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832711" y="1329148"/>
              <a:ext cx="450878" cy="5632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prstClr val="black"/>
                  </a:solidFill>
                  <a:latin typeface="Bookman Old Style" pitchFamily="18" charset="0"/>
                </a:rPr>
                <a:t>A</a:t>
              </a:r>
              <a:endParaRPr lang="en-US" sz="2000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501715" y="3886200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prstClr val="black"/>
                  </a:solidFill>
                  <a:latin typeface="Bookman Old Style" pitchFamily="18" charset="0"/>
                </a:rPr>
                <a:t>B</a:t>
              </a:r>
              <a:endParaRPr lang="en-US" sz="2000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201880" y="3886200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prstClr val="black"/>
                  </a:solidFill>
                  <a:latin typeface="Bookman Old Style" pitchFamily="18" charset="0"/>
                </a:rPr>
                <a:t>C</a:t>
              </a:r>
              <a:endParaRPr lang="en-US" sz="2000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 rot="-3780000">
            <a:off x="1397007" y="2517138"/>
            <a:ext cx="3447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solidFill>
                  <a:prstClr val="black"/>
                </a:solidFill>
                <a:latin typeface="Arial Rounded MT Bold" pitchFamily="34" charset="0"/>
              </a:rPr>
              <a:t>ll</a:t>
            </a:r>
            <a:endParaRPr lang="en-US" sz="2000" b="1" dirty="0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 rot="3780000">
            <a:off x="2216419" y="2505125"/>
            <a:ext cx="371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solidFill>
                  <a:prstClr val="black"/>
                </a:solidFill>
                <a:latin typeface="Arial Rounded MT Bold" pitchFamily="34" charset="0"/>
              </a:rPr>
              <a:t>ll</a:t>
            </a:r>
            <a:endParaRPr lang="en-US" sz="2000" b="1" dirty="0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1269031" y="3374512"/>
            <a:ext cx="113890" cy="113890"/>
          </a:xfrm>
          <a:prstGeom prst="ellipse">
            <a:avLst/>
          </a:prstGeom>
          <a:solidFill>
            <a:srgbClr val="0000FF"/>
          </a:solidFill>
          <a:ln w="2857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prstClr val="white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2600331" y="3374512"/>
            <a:ext cx="113890" cy="113890"/>
          </a:xfrm>
          <a:prstGeom prst="ellipse">
            <a:avLst/>
          </a:prstGeom>
          <a:solidFill>
            <a:srgbClr val="0000FF"/>
          </a:solidFill>
          <a:ln w="2857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prstClr val="white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44359" y="3724782"/>
            <a:ext cx="20489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In 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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ABC,</a:t>
            </a:r>
          </a:p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side AB </a:t>
            </a:r>
            <a:r>
              <a:rPr lang="en-US" sz="1600" b="1" dirty="0" smtClean="0">
                <a:solidFill>
                  <a:prstClr val="black"/>
                </a:solidFill>
                <a:latin typeface="Cambria Math"/>
                <a:ea typeface="Cambria Math"/>
                <a:sym typeface="Symbol"/>
              </a:rPr>
              <a:t>≅ 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side AC</a:t>
            </a:r>
            <a:endParaRPr lang="en-US" sz="1600" b="1" dirty="0" smtClean="0">
              <a:solidFill>
                <a:srgbClr val="FF0000"/>
              </a:solidFill>
              <a:latin typeface="Bookman Old Style" pitchFamily="18" charset="0"/>
            </a:endParaRPr>
          </a:p>
        </p:txBody>
      </p:sp>
      <p:cxnSp>
        <p:nvCxnSpPr>
          <p:cNvPr id="20" name="Straight Connector 19"/>
          <p:cNvCxnSpPr>
            <a:stCxn id="5" idx="2"/>
            <a:endCxn id="5" idx="0"/>
          </p:cNvCxnSpPr>
          <p:nvPr/>
        </p:nvCxnSpPr>
        <p:spPr>
          <a:xfrm flipV="1">
            <a:off x="1178119" y="1892699"/>
            <a:ext cx="812003" cy="1624007"/>
          </a:xfrm>
          <a:prstGeom prst="line">
            <a:avLst/>
          </a:prstGeom>
          <a:ln w="38100">
            <a:solidFill>
              <a:srgbClr val="FF3300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5" idx="4"/>
            <a:endCxn id="5" idx="0"/>
          </p:cNvCxnSpPr>
          <p:nvPr/>
        </p:nvCxnSpPr>
        <p:spPr>
          <a:xfrm flipH="1" flipV="1">
            <a:off x="1990122" y="1892699"/>
            <a:ext cx="812003" cy="1624007"/>
          </a:xfrm>
          <a:prstGeom prst="line">
            <a:avLst/>
          </a:prstGeom>
          <a:ln w="38100">
            <a:solidFill>
              <a:srgbClr val="FF3300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ight Arrow 21"/>
          <p:cNvSpPr/>
          <p:nvPr/>
        </p:nvSpPr>
        <p:spPr>
          <a:xfrm rot="1800000">
            <a:off x="1652526" y="3026979"/>
            <a:ext cx="896772" cy="168736"/>
          </a:xfrm>
          <a:prstGeom prst="rightArrow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23" name="Right Arrow 22"/>
          <p:cNvSpPr/>
          <p:nvPr/>
        </p:nvSpPr>
        <p:spPr>
          <a:xfrm rot="19800000" flipH="1">
            <a:off x="1403739" y="3046030"/>
            <a:ext cx="896772" cy="168736"/>
          </a:xfrm>
          <a:prstGeom prst="rightArrow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174737" y="4382718"/>
            <a:ext cx="1064715" cy="4170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</a:t>
            </a: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B </a:t>
            </a:r>
            <a:r>
              <a:rPr lang="en-US" sz="1600" b="1" dirty="0">
                <a:solidFill>
                  <a:prstClr val="black"/>
                </a:solidFill>
                <a:latin typeface="Cambria Math"/>
                <a:ea typeface="Cambria Math"/>
                <a:sym typeface="Symbol"/>
              </a:rPr>
              <a:t>≅ </a:t>
            </a: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</a:t>
            </a: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C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81000" y="4382718"/>
            <a:ext cx="362600" cy="4135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prstClr val="black"/>
                </a:solidFill>
                <a:latin typeface="Symbol" panose="05050102010706020507" pitchFamily="18" charset="2"/>
              </a:rPr>
              <a:t>\</a:t>
            </a:r>
            <a:endParaRPr lang="en-US" sz="1600" b="1" dirty="0">
              <a:solidFill>
                <a:prstClr val="black"/>
              </a:solidFill>
              <a:latin typeface="Symbol" panose="05050102010706020507" pitchFamily="18" charset="2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1728688" y="840808"/>
            <a:ext cx="956353" cy="242935"/>
          </a:xfrm>
          <a:prstGeom prst="roundRect">
            <a:avLst/>
          </a:prstGeom>
          <a:noFill/>
          <a:ln w="12700">
            <a:solidFill>
              <a:srgbClr val="0033CC"/>
            </a:solidFill>
            <a:prstDash val="sysDash"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590550" y="853508"/>
            <a:ext cx="903900" cy="219166"/>
          </a:xfrm>
          <a:prstGeom prst="roundRect">
            <a:avLst/>
          </a:prstGeom>
          <a:noFill/>
          <a:ln w="12700">
            <a:solidFill>
              <a:srgbClr val="0033CC"/>
            </a:solidFill>
            <a:prstDash val="sysDash"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2628849" y="842900"/>
            <a:ext cx="990651" cy="240530"/>
          </a:xfrm>
          <a:prstGeom prst="roundRect">
            <a:avLst/>
          </a:prstGeom>
          <a:noFill/>
          <a:ln w="12700">
            <a:solidFill>
              <a:srgbClr val="0033CC"/>
            </a:solidFill>
            <a:prstDash val="sysDash"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1220438" y="1063958"/>
            <a:ext cx="2350933" cy="230347"/>
          </a:xfrm>
          <a:prstGeom prst="roundRect">
            <a:avLst/>
          </a:prstGeom>
          <a:noFill/>
          <a:ln w="12700">
            <a:solidFill>
              <a:srgbClr val="0033CC"/>
            </a:solidFill>
            <a:prstDash val="sysDash"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373927" y="1284128"/>
            <a:ext cx="1797062" cy="230347"/>
          </a:xfrm>
          <a:prstGeom prst="roundRect">
            <a:avLst/>
          </a:prstGeom>
          <a:noFill/>
          <a:ln w="12700">
            <a:solidFill>
              <a:srgbClr val="0033CC"/>
            </a:solidFill>
            <a:prstDash val="sysDash"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4391980" y="397383"/>
            <a:ext cx="0" cy="4480560"/>
          </a:xfrm>
          <a:prstGeom prst="line">
            <a:avLst/>
          </a:prstGeom>
          <a:ln w="19050">
            <a:solidFill>
              <a:schemeClr val="tx1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4404226" y="846114"/>
            <a:ext cx="443497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If two sides of a triangle are not equal, </a:t>
            </a:r>
          </a:p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then the angle opposite to the greater side </a:t>
            </a:r>
          </a:p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is greater.</a:t>
            </a:r>
            <a:endParaRPr lang="en-IN" sz="1400" b="1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723498" y="400415"/>
            <a:ext cx="1356440" cy="340519"/>
          </a:xfrm>
          <a:prstGeom prst="roundRect">
            <a:avLst/>
          </a:prstGeom>
          <a:solidFill>
            <a:srgbClr val="800000"/>
          </a:solidFill>
          <a:ln>
            <a:solidFill>
              <a:schemeClr val="bg1"/>
            </a:solidFill>
          </a:ln>
          <a:effectLst>
            <a:glow rad="63500">
              <a:srgbClr val="800000">
                <a:alpha val="40000"/>
              </a:srgbClr>
            </a:glow>
            <a:outerShdw blurRad="190500" dist="228600" dir="2700000" algn="ctr">
              <a:srgbClr val="000000">
                <a:alpha val="30000"/>
              </a:srgb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b="1">
                <a:solidFill>
                  <a:prstClr val="white"/>
                </a:solidFill>
                <a:latin typeface="Bookman Old Style" panose="02050604050505020204" pitchFamily="18" charset="0"/>
              </a:defRPr>
            </a:lvl1pPr>
          </a:lstStyle>
          <a:p>
            <a:r>
              <a:rPr lang="en-US" sz="1400" dirty="0" smtClean="0"/>
              <a:t>THEOREM</a:t>
            </a:r>
            <a:endParaRPr lang="en-IN" sz="1400" dirty="0"/>
          </a:p>
        </p:txBody>
      </p:sp>
      <p:sp>
        <p:nvSpPr>
          <p:cNvPr id="31" name="Rounded Rectangle 30"/>
          <p:cNvSpPr/>
          <p:nvPr/>
        </p:nvSpPr>
        <p:spPr>
          <a:xfrm>
            <a:off x="4403447" y="882083"/>
            <a:ext cx="3708169" cy="240530"/>
          </a:xfrm>
          <a:prstGeom prst="roundRect">
            <a:avLst/>
          </a:prstGeom>
          <a:noFill/>
          <a:ln w="12700">
            <a:solidFill>
              <a:srgbClr val="0033CC"/>
            </a:solidFill>
            <a:prstDash val="sysDash"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5420096" y="1669770"/>
            <a:ext cx="2856758" cy="1964970"/>
            <a:chOff x="5222932" y="1033046"/>
            <a:chExt cx="3643196" cy="2505908"/>
          </a:xfrm>
        </p:grpSpPr>
        <p:sp>
          <p:nvSpPr>
            <p:cNvPr id="33" name="Isosceles Triangle 32"/>
            <p:cNvSpPr/>
            <p:nvPr/>
          </p:nvSpPr>
          <p:spPr>
            <a:xfrm flipH="1">
              <a:off x="5405812" y="1371600"/>
              <a:ext cx="3291840" cy="1828800"/>
            </a:xfrm>
            <a:prstGeom prst="triangle">
              <a:avLst>
                <a:gd name="adj" fmla="val 84667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prstClr val="white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697776" y="1033046"/>
              <a:ext cx="33214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prstClr val="black"/>
                  </a:solidFill>
                  <a:latin typeface="Bookman Old Style" pitchFamily="18" charset="0"/>
                </a:rPr>
                <a:t>A</a:t>
              </a:r>
              <a:endParaRPr lang="en-US" sz="1600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222932" y="3200400"/>
              <a:ext cx="3369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prstClr val="black"/>
                  </a:solidFill>
                  <a:latin typeface="Bookman Old Style" pitchFamily="18" charset="0"/>
                </a:rPr>
                <a:t>B</a:t>
              </a:r>
              <a:endParaRPr lang="en-US" sz="1600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8529176" y="3200399"/>
              <a:ext cx="3369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prstClr val="black"/>
                  </a:solidFill>
                  <a:latin typeface="Bookman Old Style" pitchFamily="18" charset="0"/>
                </a:rPr>
                <a:t>C</a:t>
              </a:r>
              <a:endParaRPr lang="en-US" sz="1600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</p:grpSp>
      <p:cxnSp>
        <p:nvCxnSpPr>
          <p:cNvPr id="41" name="Straight Connector 40"/>
          <p:cNvCxnSpPr>
            <a:stCxn id="33" idx="0"/>
            <a:endCxn id="33" idx="4"/>
          </p:cNvCxnSpPr>
          <p:nvPr/>
        </p:nvCxnSpPr>
        <p:spPr>
          <a:xfrm flipH="1">
            <a:off x="5563499" y="1935242"/>
            <a:ext cx="395783" cy="1434026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5635371" y="2634343"/>
            <a:ext cx="236865" cy="70837"/>
          </a:xfrm>
          <a:prstGeom prst="line">
            <a:avLst/>
          </a:prstGeom>
          <a:ln w="28575">
            <a:solidFill>
              <a:srgbClr val="0000FF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endCxn id="33" idx="2"/>
          </p:cNvCxnSpPr>
          <p:nvPr/>
        </p:nvCxnSpPr>
        <p:spPr>
          <a:xfrm>
            <a:off x="5989320" y="1943100"/>
            <a:ext cx="2155426" cy="1426168"/>
          </a:xfrm>
          <a:prstGeom prst="line">
            <a:avLst/>
          </a:prstGeom>
          <a:ln w="38100">
            <a:solidFill>
              <a:srgbClr val="00B050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/>
          <p:cNvGrpSpPr/>
          <p:nvPr/>
        </p:nvGrpSpPr>
        <p:grpSpPr>
          <a:xfrm>
            <a:off x="6868650" y="2466426"/>
            <a:ext cx="154814" cy="186288"/>
            <a:chOff x="6552220" y="2011680"/>
            <a:chExt cx="268567" cy="323165"/>
          </a:xfrm>
          <a:effectLst>
            <a:glow rad="63500">
              <a:schemeClr val="accent1">
                <a:satMod val="175000"/>
                <a:alpha val="40000"/>
              </a:schemeClr>
            </a:glow>
          </a:effectLst>
        </p:grpSpPr>
        <p:cxnSp>
          <p:nvCxnSpPr>
            <p:cNvPr id="45" name="Straight Connector 44"/>
            <p:cNvCxnSpPr/>
            <p:nvPr/>
          </p:nvCxnSpPr>
          <p:spPr>
            <a:xfrm flipV="1">
              <a:off x="6552220" y="2011680"/>
              <a:ext cx="205486" cy="276999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V="1">
              <a:off x="6615301" y="2057846"/>
              <a:ext cx="205486" cy="276999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Rectangle 46"/>
          <p:cNvSpPr/>
          <p:nvPr/>
        </p:nvSpPr>
        <p:spPr>
          <a:xfrm>
            <a:off x="4710250" y="3848607"/>
            <a:ext cx="146195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In ABC,</a:t>
            </a:r>
          </a:p>
        </p:txBody>
      </p:sp>
      <p:sp>
        <p:nvSpPr>
          <p:cNvPr id="48" name="Rectangle 47"/>
          <p:cNvSpPr/>
          <p:nvPr/>
        </p:nvSpPr>
        <p:spPr>
          <a:xfrm>
            <a:off x="4710249" y="4143375"/>
            <a:ext cx="78506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AC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  <a:sym typeface="Symbol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5422476" y="4143375"/>
            <a:ext cx="73244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AB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5167221" y="4143375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&gt;</a:t>
            </a:r>
            <a:endParaRPr lang="en-US" sz="1600" dirty="0">
              <a:solidFill>
                <a:prstClr val="black"/>
              </a:solidFill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6334152" y="1527461"/>
            <a:ext cx="1378623" cy="474064"/>
            <a:chOff x="3326370" y="2195606"/>
            <a:chExt cx="1858175" cy="474064"/>
          </a:xfrm>
        </p:grpSpPr>
        <p:sp>
          <p:nvSpPr>
            <p:cNvPr id="52" name="Rounded Rectangle 51"/>
            <p:cNvSpPr/>
            <p:nvPr/>
          </p:nvSpPr>
          <p:spPr>
            <a:xfrm>
              <a:off x="3634441" y="2195606"/>
              <a:ext cx="1293986" cy="474064"/>
            </a:xfrm>
            <a:prstGeom prst="roundRect">
              <a:avLst/>
            </a:prstGeom>
            <a:solidFill>
              <a:srgbClr val="00FFFF">
                <a:alpha val="36000"/>
              </a:srgbClr>
            </a:solidFill>
            <a:ln w="6350">
              <a:solidFill>
                <a:srgbClr val="66FFFF"/>
              </a:solidFill>
            </a:ln>
            <a:effectLst>
              <a:glow rad="101600">
                <a:schemeClr val="accent5">
                  <a:satMod val="175000"/>
                  <a:alpha val="40000"/>
                </a:schemeClr>
              </a:glow>
              <a:outerShdw blurRad="76200" dist="12700" dir="8100000" sy="-23000" kx="800400" algn="b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>
                <a:solidFill>
                  <a:srgbClr val="7030A0"/>
                </a:solidFill>
                <a:latin typeface="Bookman Old Style" pitchFamily="18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326370" y="2288310"/>
              <a:ext cx="18581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400" b="1" dirty="0" smtClean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AC </a:t>
              </a:r>
              <a:r>
                <a:rPr lang="en-IN" sz="1400" b="1" dirty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&gt; AB</a:t>
              </a:r>
            </a:p>
          </p:txBody>
        </p:sp>
      </p:grpSp>
      <p:sp>
        <p:nvSpPr>
          <p:cNvPr id="54" name="Rounded Rectangle 53"/>
          <p:cNvSpPr/>
          <p:nvPr/>
        </p:nvSpPr>
        <p:spPr>
          <a:xfrm>
            <a:off x="4448300" y="1088270"/>
            <a:ext cx="4078986" cy="240530"/>
          </a:xfrm>
          <a:prstGeom prst="roundRect">
            <a:avLst/>
          </a:prstGeom>
          <a:noFill/>
          <a:ln w="12700">
            <a:solidFill>
              <a:srgbClr val="0033CC"/>
            </a:solidFill>
            <a:prstDash val="sysDash"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4456336" y="1313870"/>
            <a:ext cx="973360" cy="205130"/>
          </a:xfrm>
          <a:prstGeom prst="roundRect">
            <a:avLst/>
          </a:prstGeom>
          <a:noFill/>
          <a:ln w="12700">
            <a:solidFill>
              <a:srgbClr val="0033CC"/>
            </a:solidFill>
            <a:prstDash val="sysDash"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5170952" y="4452447"/>
            <a:ext cx="49828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&gt;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4679123" y="4442851"/>
            <a:ext cx="57656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</a:t>
            </a: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B</a:t>
            </a:r>
          </a:p>
        </p:txBody>
      </p:sp>
      <p:sp>
        <p:nvSpPr>
          <p:cNvPr id="59" name="Up Arrow 58"/>
          <p:cNvSpPr/>
          <p:nvPr/>
        </p:nvSpPr>
        <p:spPr>
          <a:xfrm rot="14622367">
            <a:off x="6389605" y="2506024"/>
            <a:ext cx="203378" cy="984362"/>
          </a:xfrm>
          <a:prstGeom prst="upArrow">
            <a:avLst>
              <a:gd name="adj1" fmla="val 50000"/>
              <a:gd name="adj2" fmla="val 66206"/>
            </a:avLst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 rot="1972498">
            <a:off x="6327071" y="2283146"/>
            <a:ext cx="16154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Greater side</a:t>
            </a:r>
            <a:endParaRPr lang="en-US" sz="14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4343400" y="4400550"/>
            <a:ext cx="52029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Symbol" panose="05050102010706020507" pitchFamily="18" charset="2"/>
                <a:sym typeface="Symbol"/>
              </a:rPr>
              <a:t>\</a:t>
            </a:r>
            <a:endParaRPr lang="en-US" sz="1600" b="1" dirty="0">
              <a:solidFill>
                <a:prstClr val="black"/>
              </a:solidFill>
              <a:latin typeface="Symbol" panose="05050102010706020507" pitchFamily="18" charset="2"/>
              <a:sym typeface="Symbol"/>
            </a:endParaRPr>
          </a:p>
        </p:txBody>
      </p:sp>
      <p:sp>
        <p:nvSpPr>
          <p:cNvPr id="65" name="Up Arrow 64"/>
          <p:cNvSpPr/>
          <p:nvPr/>
        </p:nvSpPr>
        <p:spPr>
          <a:xfrm rot="6749603">
            <a:off x="6602987" y="2279974"/>
            <a:ext cx="219015" cy="1366107"/>
          </a:xfrm>
          <a:prstGeom prst="upArrow">
            <a:avLst>
              <a:gd name="adj1" fmla="val 50000"/>
              <a:gd name="adj2" fmla="val 66206"/>
            </a:avLst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 rot="17102910">
            <a:off x="4791221" y="2455117"/>
            <a:ext cx="14806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Smaller side</a:t>
            </a:r>
            <a:endParaRPr lang="en-US" sz="14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7" name="Rounded Rectangular Callout 66"/>
          <p:cNvSpPr/>
          <p:nvPr/>
        </p:nvSpPr>
        <p:spPr>
          <a:xfrm>
            <a:off x="6841922" y="3546961"/>
            <a:ext cx="1302824" cy="247798"/>
          </a:xfrm>
          <a:prstGeom prst="wedgeRoundRectCallout">
            <a:avLst>
              <a:gd name="adj1" fmla="val 13528"/>
              <a:gd name="adj2" fmla="val -137381"/>
              <a:gd name="adj3" fmla="val 16667"/>
            </a:avLst>
          </a:prstGeom>
          <a:solidFill>
            <a:srgbClr val="0000FF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prstClr val="white"/>
                </a:solidFill>
                <a:latin typeface="Bookman Old Style" panose="02050604050505020204" pitchFamily="18" charset="0"/>
              </a:rPr>
              <a:t>Smaller angle</a:t>
            </a:r>
          </a:p>
        </p:txBody>
      </p:sp>
      <p:sp>
        <p:nvSpPr>
          <p:cNvPr id="62" name="Rounded Rectangular Callout 61"/>
          <p:cNvSpPr/>
          <p:nvPr/>
        </p:nvSpPr>
        <p:spPr>
          <a:xfrm>
            <a:off x="4416277" y="2972535"/>
            <a:ext cx="1208086" cy="277623"/>
          </a:xfrm>
          <a:prstGeom prst="wedgeRoundRectCallout">
            <a:avLst>
              <a:gd name="adj1" fmla="val 46973"/>
              <a:gd name="adj2" fmla="val 83086"/>
              <a:gd name="adj3" fmla="val 16667"/>
            </a:avLst>
          </a:prstGeom>
          <a:solidFill>
            <a:srgbClr val="0000FF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Greater angle</a:t>
            </a:r>
            <a:endParaRPr lang="en-US" sz="11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355035" y="4445515"/>
            <a:ext cx="62841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C</a:t>
            </a:r>
            <a:endParaRPr lang="en-US" sz="16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700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35" presetClass="emph" presetSubtype="0" repeatCount="4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6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6000"/>
                            </p:stCondLst>
                            <p:childTnLst>
                              <p:par>
                                <p:cTn id="9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35" presetClass="emph" presetSubtype="0" repeatCount="4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0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6000"/>
                            </p:stCondLst>
                            <p:childTnLst>
                              <p:par>
                                <p:cTn id="11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500"/>
                            </p:stCondLst>
                            <p:childTnLst>
                              <p:par>
                                <p:cTn id="12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75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750"/>
                            </p:stCondLst>
                            <p:childTnLst>
                              <p:par>
                                <p:cTn id="1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75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1500"/>
                            </p:stCondLst>
                            <p:childTnLst>
                              <p:par>
                                <p:cTn id="1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750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1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6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6" dur="2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7" fill="hold">
                            <p:stCondLst>
                              <p:cond delay="250"/>
                            </p:stCondLst>
                            <p:childTnLst>
                              <p:par>
                                <p:cTn id="20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9" fill="hold">
                            <p:stCondLst>
                              <p:cond delay="500"/>
                            </p:stCondLst>
                            <p:childTnLst>
                              <p:par>
                                <p:cTn id="2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35" presetClass="emph" presetSubtype="0" repeatCount="44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26" dur="4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35" presetClass="emph" presetSubtype="0" repeatCount="44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35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5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0" presetID="35" presetClass="emph" presetSubtype="0" repeatCount="44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51" dur="4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1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6" dur="2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1" dur="2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2" fill="hold">
                            <p:stCondLst>
                              <p:cond delay="250"/>
                            </p:stCondLst>
                            <p:childTnLst>
                              <p:par>
                                <p:cTn id="27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3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>
                      <p:stCondLst>
                        <p:cond delay="indefinite"/>
                      </p:stCondLst>
                      <p:childTnLst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8" presetID="35" presetClass="emph" presetSubtype="0" repeatCount="44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89" dur="4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0" fill="hold">
                      <p:stCondLst>
                        <p:cond delay="indefinite"/>
                      </p:stCondLst>
                      <p:childTnLst>
                        <p:par>
                          <p:cTn id="291" fill="hold">
                            <p:stCondLst>
                              <p:cond delay="0"/>
                            </p:stCondLst>
                            <p:childTnLst>
                              <p:par>
                                <p:cTn id="2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9" dur="2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0" fill="hold">
                            <p:stCondLst>
                              <p:cond delay="250"/>
                            </p:stCondLst>
                            <p:childTnLst>
                              <p:par>
                                <p:cTn id="30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  <p:bldP spid="64" grpId="1" animBg="1"/>
      <p:bldP spid="56" grpId="0" animBg="1"/>
      <p:bldP spid="56" grpId="1" animBg="1"/>
      <p:bldP spid="2" grpId="0" animBg="1"/>
      <p:bldP spid="9" grpId="0"/>
      <p:bldP spid="10" grpId="0"/>
      <p:bldP spid="11" grpId="0" animBg="1"/>
      <p:bldP spid="11" grpId="1" animBg="1"/>
      <p:bldP spid="12" grpId="0" animBg="1"/>
      <p:bldP spid="12" grpId="1" animBg="1"/>
      <p:bldP spid="22" grpId="0" animBg="1"/>
      <p:bldP spid="22" grpId="1" animBg="1"/>
      <p:bldP spid="23" grpId="0" animBg="1"/>
      <p:bldP spid="23" grpId="1" animBg="1"/>
      <p:bldP spid="24" grpId="0"/>
      <p:bldP spid="25" grpId="0"/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  <p:bldP spid="38" grpId="0" animBg="1"/>
      <p:bldP spid="38" grpId="1" animBg="1"/>
      <p:bldP spid="27" grpId="0" animBg="1"/>
      <p:bldP spid="27" grpId="1" animBg="1"/>
      <p:bldP spid="30" grpId="0" animBg="1"/>
      <p:bldP spid="31" grpId="0" animBg="1"/>
      <p:bldP spid="31" grpId="1" animBg="1"/>
      <p:bldP spid="48" grpId="0"/>
      <p:bldP spid="49" grpId="0"/>
      <p:bldP spid="50" grpId="0"/>
      <p:bldP spid="54" grpId="0" animBg="1"/>
      <p:bldP spid="54" grpId="1" animBg="1"/>
      <p:bldP spid="55" grpId="0" animBg="1"/>
      <p:bldP spid="55" grpId="1" animBg="1"/>
      <p:bldP spid="57" grpId="0"/>
      <p:bldP spid="58" grpId="0"/>
      <p:bldP spid="59" grpId="0" animBg="1"/>
      <p:bldP spid="59" grpId="1" animBg="1"/>
      <p:bldP spid="60" grpId="0"/>
      <p:bldP spid="61" grpId="0"/>
      <p:bldP spid="65" grpId="0" animBg="1"/>
      <p:bldP spid="65" grpId="1" animBg="1"/>
      <p:bldP spid="66" grpId="0"/>
      <p:bldP spid="67" grpId="0" animBg="1"/>
      <p:bldP spid="67" grpId="1" animBg="1"/>
      <p:bldP spid="62" grpId="0" animBg="1"/>
      <p:bldP spid="62" grpId="1" animBg="1"/>
      <p:bldP spid="6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33400" y="782687"/>
            <a:ext cx="8001000" cy="3770263"/>
          </a:xfrm>
          <a:prstGeom prst="rect">
            <a:avLst/>
          </a:prstGeom>
          <a:solidFill>
            <a:srgbClr val="00B050">
              <a:alpha val="8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prstClr val="black"/>
                </a:solidFill>
                <a:latin typeface="Bookman Old Style" pitchFamily="18" charset="0"/>
              </a:rPr>
              <a:t>MODULE  :  </a:t>
            </a:r>
            <a:r>
              <a:rPr lang="en-US" sz="23900" b="1" dirty="0" smtClean="0">
                <a:solidFill>
                  <a:prstClr val="black"/>
                </a:solidFill>
                <a:latin typeface="Bookman Old Style" pitchFamily="18" charset="0"/>
              </a:rPr>
              <a:t>28</a:t>
            </a:r>
            <a:endParaRPr lang="en-US" sz="40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1750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heme/theme1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5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8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3610</TotalTime>
  <Words>991</Words>
  <Application>Microsoft Office PowerPoint</Application>
  <PresentationFormat>On-screen Show (16:9)</PresentationFormat>
  <Paragraphs>360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16</vt:i4>
      </vt:variant>
    </vt:vector>
  </HeadingPairs>
  <TitlesOfParts>
    <vt:vector size="30" baseType="lpstr">
      <vt:lpstr>Agent Orange</vt:lpstr>
      <vt:lpstr>Arial</vt:lpstr>
      <vt:lpstr>Arial Rounded MT Bold</vt:lpstr>
      <vt:lpstr>Book Antiqua</vt:lpstr>
      <vt:lpstr>Bookman Old Style</vt:lpstr>
      <vt:lpstr>Calibri</vt:lpstr>
      <vt:lpstr>Cambria Math</vt:lpstr>
      <vt:lpstr>MT Extra</vt:lpstr>
      <vt:lpstr>Symbol</vt:lpstr>
      <vt:lpstr>2_Office Theme</vt:lpstr>
      <vt:lpstr>5_Office Theme</vt:lpstr>
      <vt:lpstr>8_Office Theme</vt:lpstr>
      <vt:lpstr>4_Office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T.S BORA</cp:lastModifiedBy>
  <cp:revision>467</cp:revision>
  <dcterms:created xsi:type="dcterms:W3CDTF">2002-01-09T06:23:01Z</dcterms:created>
  <dcterms:modified xsi:type="dcterms:W3CDTF">2022-04-23T03:56:06Z</dcterms:modified>
</cp:coreProperties>
</file>