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3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836" r:id="rId2"/>
    <p:sldMasterId id="2147483850" r:id="rId3"/>
    <p:sldMasterId id="2147483857" r:id="rId4"/>
  </p:sldMasterIdLst>
  <p:notesMasterIdLst>
    <p:notesMasterId r:id="rId17"/>
  </p:notesMasterIdLst>
  <p:sldIdLst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FFFF"/>
    <a:srgbClr val="FF7C80"/>
    <a:srgbClr val="800000"/>
    <a:srgbClr val="0000FF"/>
    <a:srgbClr val="66FFFF"/>
    <a:srgbClr val="FFCC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762" y="126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0EA9-51EB-48F2-9082-6FAF428F396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7754-69D8-4E42-9660-CF67AAC0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05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9551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999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5271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27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364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result for ppt dark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578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0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dark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0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0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41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5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048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059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4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0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3616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6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9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3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7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552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0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14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4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03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83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3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17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3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2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26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219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8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13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52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79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70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14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03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85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03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742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5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39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78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8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22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31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78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73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87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7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94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59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97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90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831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51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43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85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7431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13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50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105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40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99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116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14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2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887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5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78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2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5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702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69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09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46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85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8716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42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857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617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3087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223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61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578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44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480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70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378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076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9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15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65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0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76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8804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4004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8997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8055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66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0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3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5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9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512337" y="252132"/>
            <a:ext cx="8648700" cy="4891368"/>
            <a:chOff x="495300" y="252132"/>
            <a:chExt cx="8648700" cy="4891368"/>
          </a:xfrm>
        </p:grpSpPr>
        <p:sp>
          <p:nvSpPr>
            <p:cNvPr id="5" name="Rectangle 4"/>
            <p:cNvSpPr/>
            <p:nvPr/>
          </p:nvSpPr>
          <p:spPr>
            <a:xfrm>
              <a:off x="5486400" y="2266950"/>
              <a:ext cx="3657600" cy="2876550"/>
            </a:xfrm>
            <a:prstGeom prst="rect">
              <a:avLst/>
            </a:prstGeom>
            <a:solidFill>
              <a:srgbClr val="C0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TEACHER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799" y="261657"/>
              <a:ext cx="1077445" cy="4050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white"/>
                  </a:solidFill>
                </a:rPr>
                <a:t>ROBOMATE LOGO</a:t>
              </a:r>
              <a:endParaRPr 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  <p:sldLayoutId id="2147483817" r:id="rId75"/>
    <p:sldLayoutId id="2147483818" r:id="rId76"/>
    <p:sldLayoutId id="2147483819" r:id="rId77"/>
    <p:sldLayoutId id="2147483820" r:id="rId78"/>
    <p:sldLayoutId id="2147483821" r:id="rId79"/>
    <p:sldLayoutId id="2147483822" r:id="rId80"/>
    <p:sldLayoutId id="2147483823" r:id="rId81"/>
    <p:sldLayoutId id="2147483824" r:id="rId82"/>
    <p:sldLayoutId id="2147483825" r:id="rId83"/>
    <p:sldLayoutId id="2147483826" r:id="rId84"/>
    <p:sldLayoutId id="2147483827" r:id="rId85"/>
    <p:sldLayoutId id="2147483828" r:id="rId86"/>
    <p:sldLayoutId id="2147483829" r:id="rId87"/>
    <p:sldLayoutId id="2147483830" r:id="rId88"/>
    <p:sldLayoutId id="2147483831" r:id="rId89"/>
    <p:sldLayoutId id="2147483832" r:id="rId90"/>
    <p:sldLayoutId id="2147483833" r:id="rId9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7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dark backgroun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lated image"/>
          <p:cNvPicPr>
            <a:picLocks noChangeAspect="1" noChangeArrowheads="1"/>
          </p:cNvPicPr>
          <p:nvPr userDrawn="1"/>
        </p:nvPicPr>
        <p:blipFill>
          <a:blip r:embed="rId6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98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31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1842078" y="4560771"/>
            <a:ext cx="1157286" cy="308336"/>
          </a:xfrm>
          <a:prstGeom prst="rect">
            <a:avLst/>
          </a:prstGeom>
          <a:noFill/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ectangle 1"/>
          <p:cNvSpPr/>
          <p:nvPr/>
        </p:nvSpPr>
        <p:spPr>
          <a:xfrm>
            <a:off x="6627133" y="2172274"/>
            <a:ext cx="1469405" cy="1091693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1"/>
          <p:cNvSpPr/>
          <p:nvPr/>
        </p:nvSpPr>
        <p:spPr>
          <a:xfrm>
            <a:off x="6622807" y="1079184"/>
            <a:ext cx="1487262" cy="2198145"/>
          </a:xfrm>
          <a:custGeom>
            <a:avLst/>
            <a:gdLst>
              <a:gd name="connsiteX0" fmla="*/ 0 w 1469405"/>
              <a:gd name="connsiteY0" fmla="*/ 1091693 h 1091693"/>
              <a:gd name="connsiteX1" fmla="*/ 734703 w 1469405"/>
              <a:gd name="connsiteY1" fmla="*/ 0 h 1091693"/>
              <a:gd name="connsiteX2" fmla="*/ 1469405 w 1469405"/>
              <a:gd name="connsiteY2" fmla="*/ 1091693 h 1091693"/>
              <a:gd name="connsiteX3" fmla="*/ 0 w 1469405"/>
              <a:gd name="connsiteY3" fmla="*/ 1091693 h 1091693"/>
              <a:gd name="connsiteX0" fmla="*/ 0 w 1503023"/>
              <a:gd name="connsiteY0" fmla="*/ 3310458 h 3310458"/>
              <a:gd name="connsiteX1" fmla="*/ 768321 w 1503023"/>
              <a:gd name="connsiteY1" fmla="*/ 0 h 3310458"/>
              <a:gd name="connsiteX2" fmla="*/ 1503023 w 1503023"/>
              <a:gd name="connsiteY2" fmla="*/ 1091693 h 3310458"/>
              <a:gd name="connsiteX3" fmla="*/ 0 w 1503023"/>
              <a:gd name="connsiteY3" fmla="*/ 3310458 h 3310458"/>
              <a:gd name="connsiteX0" fmla="*/ 0 w 1503023"/>
              <a:gd name="connsiteY0" fmla="*/ 2218765 h 2218765"/>
              <a:gd name="connsiteX1" fmla="*/ 22009 w 1503023"/>
              <a:gd name="connsiteY1" fmla="*/ 1080007 h 2218765"/>
              <a:gd name="connsiteX2" fmla="*/ 1503023 w 1503023"/>
              <a:gd name="connsiteY2" fmla="*/ 0 h 2218765"/>
              <a:gd name="connsiteX3" fmla="*/ 0 w 1503023"/>
              <a:gd name="connsiteY3" fmla="*/ 2218765 h 2218765"/>
              <a:gd name="connsiteX0" fmla="*/ 0 w 1496300"/>
              <a:gd name="connsiteY0" fmla="*/ 2238936 h 2238936"/>
              <a:gd name="connsiteX1" fmla="*/ 22009 w 1496300"/>
              <a:gd name="connsiteY1" fmla="*/ 1100178 h 2238936"/>
              <a:gd name="connsiteX2" fmla="*/ 1496300 w 1496300"/>
              <a:gd name="connsiteY2" fmla="*/ 0 h 2238936"/>
              <a:gd name="connsiteX3" fmla="*/ 0 w 1496300"/>
              <a:gd name="connsiteY3" fmla="*/ 2238936 h 2238936"/>
              <a:gd name="connsiteX0" fmla="*/ 1497459 w 1497459"/>
              <a:gd name="connsiteY0" fmla="*/ 2198145 h 2198145"/>
              <a:gd name="connsiteX1" fmla="*/ 0 w 1497459"/>
              <a:gd name="connsiteY1" fmla="*/ 1100178 h 2198145"/>
              <a:gd name="connsiteX2" fmla="*/ 1474291 w 1497459"/>
              <a:gd name="connsiteY2" fmla="*/ 0 h 2198145"/>
              <a:gd name="connsiteX3" fmla="*/ 1497459 w 1497459"/>
              <a:gd name="connsiteY3" fmla="*/ 2198145 h 2198145"/>
              <a:gd name="connsiteX0" fmla="*/ 1487262 w 1487262"/>
              <a:gd name="connsiteY0" fmla="*/ 2198145 h 2198145"/>
              <a:gd name="connsiteX1" fmla="*/ 0 w 1487262"/>
              <a:gd name="connsiteY1" fmla="*/ 1100178 h 2198145"/>
              <a:gd name="connsiteX2" fmla="*/ 1474291 w 1487262"/>
              <a:gd name="connsiteY2" fmla="*/ 0 h 2198145"/>
              <a:gd name="connsiteX3" fmla="*/ 1487262 w 1487262"/>
              <a:gd name="connsiteY3" fmla="*/ 2198145 h 219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7262" h="2198145">
                <a:moveTo>
                  <a:pt x="1487262" y="2198145"/>
                </a:moveTo>
                <a:lnTo>
                  <a:pt x="0" y="1100178"/>
                </a:lnTo>
                <a:lnTo>
                  <a:pt x="1474291" y="0"/>
                </a:lnTo>
                <a:cubicBezTo>
                  <a:pt x="1478615" y="732715"/>
                  <a:pt x="1482938" y="1465430"/>
                  <a:pt x="1487262" y="219814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98220" y="3065092"/>
            <a:ext cx="1593815" cy="29455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810874" y="2087677"/>
            <a:ext cx="1593815" cy="29455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859799" y="762626"/>
            <a:ext cx="3769601" cy="2838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4587" y="1079842"/>
            <a:ext cx="1487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Draw 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3360" y="207510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8407" y="1352005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9090" y="1699250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0800000" flipH="1">
            <a:off x="1494488" y="1699250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6862" y="1699250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6102" y="2075103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BAC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1504998" y="2075103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87372" y="2075103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66792" y="207510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</a:t>
            </a:r>
            <a:r>
              <a:rPr lang="en-US" sz="1400" b="1" dirty="0" err="1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en-US" sz="14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US" sz="14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09138" y="2105680"/>
            <a:ext cx="3646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2"/>
              </a:rPr>
              <a:t>Q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Angle opposite to greater</a:t>
            </a:r>
          </a:p>
          <a:p>
            <a:r>
              <a:rPr lang="en-US" sz="14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side is greater] </a:t>
            </a:r>
            <a:endParaRPr lang="en-US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3360" y="307143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9225" y="2367430"/>
            <a:ext cx="13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ACD,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61508" y="2672230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0800000" flipH="1">
            <a:off x="1466906" y="2706202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49280" y="2672230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38768" y="307143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DAC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1479098" y="3097966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49280" y="307143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6792" y="3071438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…(ii)</a:t>
            </a:r>
            <a:endParaRPr lang="en-US" sz="14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7960" y="3086755"/>
            <a:ext cx="350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2"/>
              </a:rPr>
              <a:t>Q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Angle opposite to greater</a:t>
            </a:r>
          </a:p>
          <a:p>
            <a:r>
              <a:rPr lang="en-US" sz="14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side is greater] </a:t>
            </a:r>
            <a:endParaRPr lang="en-US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334155" y="781368"/>
            <a:ext cx="1975339" cy="2746109"/>
            <a:chOff x="4282203" y="2696159"/>
            <a:chExt cx="1115029" cy="1705119"/>
          </a:xfrm>
        </p:grpSpPr>
        <p:grpSp>
          <p:nvGrpSpPr>
            <p:cNvPr id="36" name="Group 35"/>
            <p:cNvGrpSpPr/>
            <p:nvPr/>
          </p:nvGrpSpPr>
          <p:grpSpPr>
            <a:xfrm>
              <a:off x="4282203" y="2696159"/>
              <a:ext cx="1082805" cy="1705119"/>
              <a:chOff x="2504487" y="2777889"/>
              <a:chExt cx="1082805" cy="1705119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505200" y="2952750"/>
                <a:ext cx="0" cy="13716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2667000" y="4324350"/>
                <a:ext cx="838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667000" y="3638550"/>
                <a:ext cx="0" cy="6858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667000" y="2952750"/>
                <a:ext cx="838200" cy="6858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504487" y="3514612"/>
                <a:ext cx="177533" cy="191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86739" y="4291903"/>
                <a:ext cx="179343" cy="191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404330" y="2777889"/>
                <a:ext cx="182962" cy="191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596659" y="4290877"/>
                <a:ext cx="177533" cy="191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73" name="Arc 72"/>
            <p:cNvSpPr/>
            <p:nvPr/>
          </p:nvSpPr>
          <p:spPr>
            <a:xfrm rot="16038744">
              <a:off x="5131412" y="4119696"/>
              <a:ext cx="283885" cy="247755"/>
            </a:xfrm>
            <a:prstGeom prst="arc">
              <a:avLst>
                <a:gd name="adj1" fmla="val 16200000"/>
                <a:gd name="adj2" fmla="val 44561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Arc 76"/>
            <p:cNvSpPr/>
            <p:nvPr/>
          </p:nvSpPr>
          <p:spPr>
            <a:xfrm rot="1958128">
              <a:off x="4388123" y="3480254"/>
              <a:ext cx="147596" cy="194930"/>
            </a:xfrm>
            <a:prstGeom prst="arc">
              <a:avLst>
                <a:gd name="adj1" fmla="val 16492600"/>
                <a:gd name="adj2" fmla="val 3931806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6627552" y="2165926"/>
            <a:ext cx="1479429" cy="110603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24637" y="2165808"/>
            <a:ext cx="0" cy="1106031"/>
          </a:xfrm>
          <a:prstGeom prst="line">
            <a:avLst/>
          </a:prstGeom>
          <a:ln w="28575">
            <a:solidFill>
              <a:srgbClr val="3333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629400" y="2164055"/>
            <a:ext cx="0" cy="1106031"/>
          </a:xfrm>
          <a:prstGeom prst="line">
            <a:avLst/>
          </a:prstGeom>
          <a:ln w="28575">
            <a:solidFill>
              <a:srgbClr val="3333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110541" y="1061231"/>
            <a:ext cx="0" cy="2211357"/>
          </a:xfrm>
          <a:prstGeom prst="line">
            <a:avLst/>
          </a:prstGeom>
          <a:ln w="28575">
            <a:solidFill>
              <a:srgbClr val="3333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2574805" y="3897601"/>
            <a:ext cx="1593815" cy="30651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23382" y="3906489"/>
            <a:ext cx="1625851" cy="30348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09181" y="3561805"/>
            <a:ext cx="2837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Adding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(ii),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6560" y="390905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BAC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rot="10800000" flipH="1">
            <a:off x="1415456" y="3909051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97830" y="3909051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DAC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308072" y="390905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517528" y="3906137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 rot="10800000" flipH="1">
            <a:off x="3257858" y="3906137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428040" y="390613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584488" y="4213851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BAD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15278" y="421385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524734" y="421093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83327" y="4552405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850382" y="4552405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308408" y="45524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17864" y="4552405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000716" y="767974"/>
            <a:ext cx="1040113" cy="257332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884" y="458246"/>
            <a:ext cx="8048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AB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CD are respectively the smallest and longest sides of a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quadrilateral ABCD .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Show that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 Ð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 &gt;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C 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B &gt;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D.</a:t>
            </a:r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5986909" y="2609437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Bookman Old Style" pitchFamily="18" charset="0"/>
              </a:rPr>
              <a:t>smallest</a:t>
            </a:r>
            <a:endParaRPr lang="en-US" sz="105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5400000">
            <a:off x="7897502" y="2074170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Bookman Old Style" pitchFamily="18" charset="0"/>
              </a:rPr>
              <a:t>Longest</a:t>
            </a:r>
            <a:endParaRPr lang="en-US" sz="105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62971" y="1096453"/>
            <a:ext cx="691883" cy="351848"/>
            <a:chOff x="87483" y="1431925"/>
            <a:chExt cx="658303" cy="381000"/>
          </a:xfrm>
        </p:grpSpPr>
        <p:sp>
          <p:nvSpPr>
            <p:cNvPr id="87" name="Teardrop 86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969909" y="-9034"/>
            <a:ext cx="2837994" cy="400110"/>
            <a:chOff x="2969909" y="-9034"/>
            <a:chExt cx="2837994" cy="400110"/>
          </a:xfrm>
          <a:solidFill>
            <a:schemeClr val="bg2">
              <a:lumMod val="90000"/>
            </a:schemeClr>
          </a:solidFill>
        </p:grpSpPr>
        <p:sp>
          <p:nvSpPr>
            <p:cNvPr id="93" name="Rounded Rectangle 92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28127" y="-9034"/>
              <a:ext cx="27797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7.4.Q.4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644338" y="488954"/>
            <a:ext cx="6780420" cy="2838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0872" y="770818"/>
            <a:ext cx="2074974" cy="2700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36303" y="3905828"/>
            <a:ext cx="704830" cy="3034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649263" y="3899679"/>
            <a:ext cx="684101" cy="3034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592499" y="3897170"/>
            <a:ext cx="684101" cy="3034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499975" y="3898760"/>
            <a:ext cx="684101" cy="3034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2" name="Arc 81"/>
          <p:cNvSpPr/>
          <p:nvPr/>
        </p:nvSpPr>
        <p:spPr>
          <a:xfrm rot="4959736">
            <a:off x="6456598" y="1993719"/>
            <a:ext cx="359627" cy="323697"/>
          </a:xfrm>
          <a:prstGeom prst="arc">
            <a:avLst>
              <a:gd name="adj1" fmla="val 14458237"/>
              <a:gd name="adj2" fmla="val 398959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Arc 89"/>
          <p:cNvSpPr/>
          <p:nvPr/>
        </p:nvSpPr>
        <p:spPr>
          <a:xfrm rot="11220000" flipV="1">
            <a:off x="7877094" y="3060716"/>
            <a:ext cx="469233" cy="426575"/>
          </a:xfrm>
          <a:prstGeom prst="arc">
            <a:avLst>
              <a:gd name="adj1" fmla="val 16833025"/>
              <a:gd name="adj2" fmla="val 385404"/>
            </a:avLst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Arc 105"/>
          <p:cNvSpPr/>
          <p:nvPr/>
        </p:nvSpPr>
        <p:spPr>
          <a:xfrm rot="11401464" flipV="1">
            <a:off x="7876974" y="3056995"/>
            <a:ext cx="469233" cy="430841"/>
          </a:xfrm>
          <a:prstGeom prst="arc">
            <a:avLst>
              <a:gd name="adj1" fmla="val 16833025"/>
              <a:gd name="adj2" fmla="val 19927157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Arc 69"/>
          <p:cNvSpPr/>
          <p:nvPr/>
        </p:nvSpPr>
        <p:spPr>
          <a:xfrm rot="16226435">
            <a:off x="7883917" y="3041402"/>
            <a:ext cx="457345" cy="468347"/>
          </a:xfrm>
          <a:prstGeom prst="arc">
            <a:avLst>
              <a:gd name="adj1" fmla="val 16200000"/>
              <a:gd name="adj2" fmla="val 18541794"/>
            </a:avLst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Arc 104"/>
          <p:cNvSpPr/>
          <p:nvPr/>
        </p:nvSpPr>
        <p:spPr>
          <a:xfrm rot="4959736">
            <a:off x="6444175" y="2002521"/>
            <a:ext cx="359627" cy="323697"/>
          </a:xfrm>
          <a:prstGeom prst="arc">
            <a:avLst>
              <a:gd name="adj1" fmla="val 14458237"/>
              <a:gd name="adj2" fmla="val 18613218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4884870">
            <a:off x="6445770" y="2005437"/>
            <a:ext cx="359627" cy="323697"/>
          </a:xfrm>
          <a:prstGeom prst="arc">
            <a:avLst>
              <a:gd name="adj1" fmla="val 18868287"/>
              <a:gd name="adj2" fmla="val 302343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35" presetClass="emph" presetSubtype="0" repeatCount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9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68" grpId="0" animBg="1"/>
      <p:bldP spid="68" grpId="1" animBg="1"/>
      <p:bldP spid="100" grpId="0" animBg="1"/>
      <p:bldP spid="100" grpId="1" animBg="1"/>
      <p:bldP spid="115" grpId="0" animBg="1"/>
      <p:bldP spid="115" grpId="1" animBg="1"/>
      <p:bldP spid="116" grpId="0" animBg="1"/>
      <p:bldP spid="116" grpId="1" animBg="1"/>
      <p:bldP spid="65" grpId="0" animBg="1"/>
      <p:bldP spid="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112" grpId="0" animBg="1"/>
      <p:bldP spid="112" grpId="1" animBg="1"/>
      <p:bldP spid="114" grpId="0" animBg="1"/>
      <p:bldP spid="114" grpId="1" animBg="1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04" grpId="0" animBg="1"/>
      <p:bldP spid="133" grpId="0"/>
      <p:bldP spid="134" grpId="0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2" grpId="0" animBg="1"/>
      <p:bldP spid="82" grpId="1" animBg="1"/>
      <p:bldP spid="90" grpId="0" animBg="1"/>
      <p:bldP spid="90" grpId="1" animBg="1"/>
      <p:bldP spid="106" grpId="0" animBg="1"/>
      <p:bldP spid="106" grpId="1" animBg="1"/>
      <p:bldP spid="106" grpId="2" animBg="1"/>
      <p:bldP spid="106" grpId="3" animBg="1"/>
      <p:bldP spid="106" grpId="4" animBg="1"/>
      <p:bldP spid="70" grpId="0" animBg="1"/>
      <p:bldP spid="70" grpId="1" animBg="1"/>
      <p:bldP spid="70" grpId="2" animBg="1"/>
      <p:bldP spid="70" grpId="3" animBg="1"/>
      <p:bldP spid="70" grpId="4" animBg="1"/>
      <p:bldP spid="105" grpId="0" animBg="1"/>
      <p:bldP spid="105" grpId="1" animBg="1"/>
      <p:bldP spid="105" grpId="2" animBg="1"/>
      <p:bldP spid="105" grpId="3" animBg="1"/>
      <p:bldP spid="105" grpId="4" animBg="1"/>
      <p:bldP spid="69" grpId="0" animBg="1"/>
      <p:bldP spid="69" grpId="1" animBg="1"/>
      <p:bldP spid="69" grpId="2" animBg="1"/>
      <p:bldP spid="69" grpId="3" animBg="1"/>
      <p:bldP spid="69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653943" y="4506245"/>
            <a:ext cx="1157286" cy="308336"/>
          </a:xfrm>
          <a:prstGeom prst="rect">
            <a:avLst/>
          </a:prstGeom>
          <a:noFill/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2869324" y="742950"/>
            <a:ext cx="3769601" cy="2493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541951" y="745311"/>
            <a:ext cx="1093168" cy="247290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0" name="Rectangle 1"/>
          <p:cNvSpPr/>
          <p:nvPr/>
        </p:nvSpPr>
        <p:spPr>
          <a:xfrm>
            <a:off x="6641628" y="1077661"/>
            <a:ext cx="1477810" cy="2198234"/>
          </a:xfrm>
          <a:custGeom>
            <a:avLst/>
            <a:gdLst>
              <a:gd name="connsiteX0" fmla="*/ 0 w 1474291"/>
              <a:gd name="connsiteY0" fmla="*/ 2221094 h 2221094"/>
              <a:gd name="connsiteX1" fmla="*/ 737146 w 1474291"/>
              <a:gd name="connsiteY1" fmla="*/ 0 h 2221094"/>
              <a:gd name="connsiteX2" fmla="*/ 1474291 w 1474291"/>
              <a:gd name="connsiteY2" fmla="*/ 2221094 h 2221094"/>
              <a:gd name="connsiteX3" fmla="*/ 0 w 1474291"/>
              <a:gd name="connsiteY3" fmla="*/ 2221094 h 2221094"/>
              <a:gd name="connsiteX0" fmla="*/ 0 w 1477810"/>
              <a:gd name="connsiteY0" fmla="*/ 2198234 h 2198234"/>
              <a:gd name="connsiteX1" fmla="*/ 1477810 w 1477810"/>
              <a:gd name="connsiteY1" fmla="*/ 0 h 2198234"/>
              <a:gd name="connsiteX2" fmla="*/ 1474291 w 1477810"/>
              <a:gd name="connsiteY2" fmla="*/ 2198234 h 2198234"/>
              <a:gd name="connsiteX3" fmla="*/ 0 w 1477810"/>
              <a:gd name="connsiteY3" fmla="*/ 2198234 h 219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810" h="2198234">
                <a:moveTo>
                  <a:pt x="0" y="2198234"/>
                </a:moveTo>
                <a:lnTo>
                  <a:pt x="1477810" y="0"/>
                </a:lnTo>
                <a:lnTo>
                  <a:pt x="1474291" y="2198234"/>
                </a:lnTo>
                <a:lnTo>
                  <a:pt x="0" y="219823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1"/>
          <p:cNvSpPr/>
          <p:nvPr/>
        </p:nvSpPr>
        <p:spPr>
          <a:xfrm>
            <a:off x="6625844" y="1063131"/>
            <a:ext cx="1488456" cy="2211275"/>
          </a:xfrm>
          <a:custGeom>
            <a:avLst/>
            <a:gdLst>
              <a:gd name="connsiteX0" fmla="*/ 0 w 1469405"/>
              <a:gd name="connsiteY0" fmla="*/ 1091693 h 1091693"/>
              <a:gd name="connsiteX1" fmla="*/ 0 w 1469405"/>
              <a:gd name="connsiteY1" fmla="*/ 0 h 1091693"/>
              <a:gd name="connsiteX2" fmla="*/ 1469405 w 1469405"/>
              <a:gd name="connsiteY2" fmla="*/ 1091693 h 1091693"/>
              <a:gd name="connsiteX3" fmla="*/ 0 w 1469405"/>
              <a:gd name="connsiteY3" fmla="*/ 1091693 h 1091693"/>
              <a:gd name="connsiteX0" fmla="*/ 0 w 1471961"/>
              <a:gd name="connsiteY0" fmla="*/ 2211275 h 2211275"/>
              <a:gd name="connsiteX1" fmla="*/ 1471961 w 1471961"/>
              <a:gd name="connsiteY1" fmla="*/ 0 h 2211275"/>
              <a:gd name="connsiteX2" fmla="*/ 1469405 w 1471961"/>
              <a:gd name="connsiteY2" fmla="*/ 2211275 h 2211275"/>
              <a:gd name="connsiteX3" fmla="*/ 0 w 1471961"/>
              <a:gd name="connsiteY3" fmla="*/ 2211275 h 2211275"/>
              <a:gd name="connsiteX0" fmla="*/ 16495 w 1488456"/>
              <a:gd name="connsiteY0" fmla="*/ 2211275 h 2211275"/>
              <a:gd name="connsiteX1" fmla="*/ 1488456 w 1488456"/>
              <a:gd name="connsiteY1" fmla="*/ 0 h 2211275"/>
              <a:gd name="connsiteX2" fmla="*/ 0 w 1488456"/>
              <a:gd name="connsiteY2" fmla="*/ 1113995 h 2211275"/>
              <a:gd name="connsiteX3" fmla="*/ 16495 w 1488456"/>
              <a:gd name="connsiteY3" fmla="*/ 2211275 h 221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8456" h="2211275">
                <a:moveTo>
                  <a:pt x="16495" y="2211275"/>
                </a:moveTo>
                <a:lnTo>
                  <a:pt x="1488456" y="0"/>
                </a:lnTo>
                <a:lnTo>
                  <a:pt x="0" y="1113995"/>
                </a:lnTo>
                <a:lnTo>
                  <a:pt x="16495" y="221127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68685" y="2943613"/>
            <a:ext cx="1593815" cy="28589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99277" y="1971405"/>
            <a:ext cx="1578035" cy="28589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3825" y="196454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5742" y="1414879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ABD,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9555" y="1688149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0800000" flipH="1">
            <a:off x="1264953" y="1688149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47327" y="1688149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567" y="1964547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1275463" y="1964547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57837" y="1964547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37257" y="196454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…(iii)</a:t>
            </a:r>
            <a:endParaRPr lang="en-US" sz="14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60211" y="1986379"/>
            <a:ext cx="352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2"/>
              </a:rPr>
              <a:t>Q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Angle opposite to greater</a:t>
            </a:r>
          </a:p>
          <a:p>
            <a:r>
              <a:rPr lang="en-US" sz="14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side is greater] </a:t>
            </a:r>
            <a:endParaRPr lang="en-US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3825" y="294562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9690" y="2401357"/>
            <a:ext cx="12731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BDC,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1973" y="2673139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0800000" flipH="1">
            <a:off x="1237371" y="2687015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19745" y="2673139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9233" y="294562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1249563" y="2982203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19745" y="294562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257" y="2945627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…(iv)</a:t>
            </a:r>
            <a:endParaRPr lang="en-US" sz="14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63130" y="2945589"/>
            <a:ext cx="3785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2"/>
              </a:rPr>
              <a:t>Q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Angle opposite to greater</a:t>
            </a:r>
          </a:p>
          <a:p>
            <a:r>
              <a:rPr lang="en-US" sz="14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side is greater] </a:t>
            </a:r>
            <a:endParaRPr lang="en-US" sz="14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343678" y="783818"/>
            <a:ext cx="2257569" cy="2746109"/>
            <a:chOff x="4282203" y="2696159"/>
            <a:chExt cx="1274341" cy="1705119"/>
          </a:xfrm>
        </p:grpSpPr>
        <p:grpSp>
          <p:nvGrpSpPr>
            <p:cNvPr id="36" name="Group 35"/>
            <p:cNvGrpSpPr/>
            <p:nvPr/>
          </p:nvGrpSpPr>
          <p:grpSpPr>
            <a:xfrm>
              <a:off x="4282203" y="2696159"/>
              <a:ext cx="1082805" cy="1705119"/>
              <a:chOff x="2504487" y="2777889"/>
              <a:chExt cx="1082805" cy="1705119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505200" y="2952750"/>
                <a:ext cx="0" cy="13716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2667000" y="4324350"/>
                <a:ext cx="838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667000" y="3638550"/>
                <a:ext cx="0" cy="6858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667000" y="2952750"/>
                <a:ext cx="838200" cy="6858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504487" y="3514612"/>
                <a:ext cx="177533" cy="19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86739" y="4291903"/>
                <a:ext cx="179343" cy="19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404330" y="2777889"/>
                <a:ext cx="182962" cy="19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596659" y="4290877"/>
                <a:ext cx="177533" cy="19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74" name="Arc 73"/>
            <p:cNvSpPr/>
            <p:nvPr/>
          </p:nvSpPr>
          <p:spPr>
            <a:xfrm rot="11485916">
              <a:off x="5112650" y="2736617"/>
              <a:ext cx="443894" cy="352018"/>
            </a:xfrm>
            <a:prstGeom prst="arc">
              <a:avLst>
                <a:gd name="adj1" fmla="val 16714659"/>
                <a:gd name="adj2" fmla="val 1973126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 rot="21388737">
              <a:off x="4335809" y="4108628"/>
              <a:ext cx="227109" cy="266852"/>
            </a:xfrm>
            <a:prstGeom prst="arc">
              <a:avLst>
                <a:gd name="adj1" fmla="val 16177834"/>
                <a:gd name="adj2" fmla="val 296906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H="1">
            <a:off x="6631583" y="1067570"/>
            <a:ext cx="1484920" cy="220683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27785" y="2187308"/>
            <a:ext cx="0" cy="1106031"/>
          </a:xfrm>
          <a:prstGeom prst="line">
            <a:avLst/>
          </a:prstGeom>
          <a:ln w="28575">
            <a:solidFill>
              <a:srgbClr val="3333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115461" y="1063681"/>
            <a:ext cx="0" cy="2211357"/>
          </a:xfrm>
          <a:prstGeom prst="line">
            <a:avLst/>
          </a:prstGeom>
          <a:ln w="28575">
            <a:solidFill>
              <a:srgbClr val="3333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2345270" y="3836700"/>
            <a:ext cx="1593815" cy="28589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09865" y="3832593"/>
            <a:ext cx="1593815" cy="28875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79646" y="3438525"/>
            <a:ext cx="3034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Adding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(iii)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(iv),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47025" y="382779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rot="10800000" flipH="1">
            <a:off x="1185921" y="3827790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346523" y="382779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078537" y="38277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87993" y="3824876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 rot="10800000" flipH="1">
            <a:off x="3028323" y="3824876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198505" y="382487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54953" y="4153492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085743" y="41534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295199" y="415057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53792" y="4476027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20847" y="4476027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078873" y="447602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88329" y="4476027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2232" y="1076325"/>
            <a:ext cx="1487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Draw BD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969909" y="-9034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86" name="Rounded Rectangle 8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7.4.Q.4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514061" y="3829969"/>
            <a:ext cx="663982" cy="2887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441043" y="3823045"/>
            <a:ext cx="663982" cy="2887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355443" y="3831414"/>
            <a:ext cx="663982" cy="2887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269843" y="3831414"/>
            <a:ext cx="663982" cy="2887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4884" y="458246"/>
            <a:ext cx="8048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 AB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and CD are respectively the smallest and longest sides of a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quadrilateral ABCD .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Show that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 Ð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 &gt;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C 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B &gt;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D.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62971" y="1096453"/>
            <a:ext cx="691883" cy="351848"/>
            <a:chOff x="87483" y="1431925"/>
            <a:chExt cx="658303" cy="381000"/>
          </a:xfrm>
        </p:grpSpPr>
        <p:sp>
          <p:nvSpPr>
            <p:cNvPr id="98" name="Teardrop 97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1" name="Arc 100"/>
          <p:cNvSpPr/>
          <p:nvPr/>
        </p:nvSpPr>
        <p:spPr>
          <a:xfrm rot="12699736">
            <a:off x="7797259" y="775044"/>
            <a:ext cx="643472" cy="602702"/>
          </a:xfrm>
          <a:prstGeom prst="arc">
            <a:avLst>
              <a:gd name="adj1" fmla="val 14458237"/>
              <a:gd name="adj2" fmla="val 17424874"/>
            </a:avLst>
          </a:prstGeom>
          <a:solidFill>
            <a:srgbClr val="00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 rot="3843364">
            <a:off x="6429377" y="3067259"/>
            <a:ext cx="430841" cy="411653"/>
          </a:xfrm>
          <a:prstGeom prst="arc">
            <a:avLst>
              <a:gd name="adj1" fmla="val 12282364"/>
              <a:gd name="adj2" fmla="val 17801753"/>
            </a:avLst>
          </a:prstGeom>
          <a:solidFill>
            <a:srgbClr val="66FF9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Arc 69"/>
          <p:cNvSpPr/>
          <p:nvPr/>
        </p:nvSpPr>
        <p:spPr>
          <a:xfrm rot="13533205">
            <a:off x="7844657" y="813232"/>
            <a:ext cx="498099" cy="549822"/>
          </a:xfrm>
          <a:prstGeom prst="arc">
            <a:avLst>
              <a:gd name="adj1" fmla="val 15448193"/>
              <a:gd name="adj2" fmla="val 16685766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Arc 103"/>
          <p:cNvSpPr/>
          <p:nvPr/>
        </p:nvSpPr>
        <p:spPr>
          <a:xfrm rot="12699736">
            <a:off x="7796970" y="759322"/>
            <a:ext cx="643472" cy="614816"/>
          </a:xfrm>
          <a:prstGeom prst="arc">
            <a:avLst>
              <a:gd name="adj1" fmla="val 14458237"/>
              <a:gd name="adj2" fmla="val 16424049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5" name="Arc 104"/>
          <p:cNvSpPr/>
          <p:nvPr/>
        </p:nvSpPr>
        <p:spPr>
          <a:xfrm rot="3780674">
            <a:off x="6433944" y="3074530"/>
            <a:ext cx="435149" cy="403542"/>
          </a:xfrm>
          <a:prstGeom prst="arc">
            <a:avLst>
              <a:gd name="adj1" fmla="val 14458237"/>
              <a:gd name="adj2" fmla="val 17913602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17842079">
            <a:off x="6409740" y="3075929"/>
            <a:ext cx="462791" cy="417703"/>
          </a:xfrm>
          <a:prstGeom prst="arc">
            <a:avLst>
              <a:gd name="adj1" fmla="val 19937311"/>
              <a:gd name="adj2" fmla="val 513159"/>
            </a:avLst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5986909" y="2609437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Bookman Old Style" pitchFamily="18" charset="0"/>
              </a:rPr>
              <a:t>smallest</a:t>
            </a:r>
            <a:endParaRPr lang="en-US" sz="105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rot="5400000">
            <a:off x="7897502" y="2074170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Bookman Old Style" pitchFamily="18" charset="0"/>
              </a:rPr>
              <a:t>Longest</a:t>
            </a:r>
            <a:endParaRPr lang="en-US" sz="105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0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7" grpId="0" animBg="1"/>
      <p:bldP spid="100" grpId="0" animBg="1"/>
      <p:bldP spid="100" grpId="1" animBg="1"/>
      <p:bldP spid="68" grpId="0" animBg="1"/>
      <p:bldP spid="68" grpId="1" animBg="1"/>
      <p:bldP spid="115" grpId="0" animBg="1"/>
      <p:bldP spid="115" grpId="1" animBg="1"/>
      <p:bldP spid="116" grpId="0" animBg="1"/>
      <p:bldP spid="116" grpId="1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112" grpId="0" animBg="1"/>
      <p:bldP spid="114" grpId="0" animBg="1"/>
      <p:bldP spid="114" grpId="1" animBg="1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80" grpId="0"/>
      <p:bldP spid="79" grpId="0" animBg="1"/>
      <p:bldP spid="79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101" grpId="0" animBg="1"/>
      <p:bldP spid="101" grpId="1" animBg="1"/>
      <p:bldP spid="103" grpId="0" animBg="1"/>
      <p:bldP spid="103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104" grpId="0" animBg="1"/>
      <p:bldP spid="104" grpId="1" animBg="1"/>
      <p:bldP spid="104" grpId="2" animBg="1"/>
      <p:bldP spid="104" grpId="3" animBg="1"/>
      <p:bldP spid="104" grpId="4" animBg="1"/>
      <p:bldP spid="105" grpId="0" animBg="1"/>
      <p:bldP spid="105" grpId="1" animBg="1"/>
      <p:bldP spid="105" grpId="2" animBg="1"/>
      <p:bldP spid="105" grpId="3" animBg="1"/>
      <p:bldP spid="105" grpId="4" animBg="1"/>
      <p:bldP spid="69" grpId="0" animBg="1"/>
      <p:bldP spid="69" grpId="1" animBg="1"/>
      <p:bldP spid="69" grpId="2" animBg="1"/>
      <p:bldP spid="69" grpId="3" animBg="1"/>
      <p:bldP spid="69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71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c 80"/>
          <p:cNvSpPr/>
          <p:nvPr/>
        </p:nvSpPr>
        <p:spPr>
          <a:xfrm>
            <a:off x="6420774" y="3267192"/>
            <a:ext cx="636016" cy="541862"/>
          </a:xfrm>
          <a:prstGeom prst="arc">
            <a:avLst>
              <a:gd name="adj1" fmla="val 18833200"/>
              <a:gd name="adj2" fmla="val 6621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8" name="Arc 97"/>
          <p:cNvSpPr/>
          <p:nvPr/>
        </p:nvSpPr>
        <p:spPr>
          <a:xfrm rot="8784139">
            <a:off x="8392613" y="1304249"/>
            <a:ext cx="634094" cy="541864"/>
          </a:xfrm>
          <a:prstGeom prst="arc">
            <a:avLst>
              <a:gd name="adj1" fmla="val 18185418"/>
              <a:gd name="adj2" fmla="val 20985865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6735763" y="3543755"/>
            <a:ext cx="19891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737350" y="1565730"/>
            <a:ext cx="1976438" cy="19796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718550" y="1561761"/>
            <a:ext cx="0" cy="19859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2313150" y="726125"/>
            <a:ext cx="2550678" cy="294409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33400" y="1019444"/>
            <a:ext cx="2032886" cy="291494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921897" y="716786"/>
            <a:ext cx="2244281" cy="294409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Arc 108"/>
          <p:cNvSpPr/>
          <p:nvPr/>
        </p:nvSpPr>
        <p:spPr>
          <a:xfrm>
            <a:off x="6419345" y="3276600"/>
            <a:ext cx="636016" cy="541862"/>
          </a:xfrm>
          <a:prstGeom prst="arc">
            <a:avLst>
              <a:gd name="adj1" fmla="val 18833200"/>
              <a:gd name="adj2" fmla="val 6621"/>
            </a:avLst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8" name="Arc 107"/>
          <p:cNvSpPr/>
          <p:nvPr/>
        </p:nvSpPr>
        <p:spPr>
          <a:xfrm rot="8784139">
            <a:off x="8402758" y="1297424"/>
            <a:ext cx="634094" cy="541864"/>
          </a:xfrm>
          <a:prstGeom prst="arc">
            <a:avLst>
              <a:gd name="adj1" fmla="val 18185418"/>
              <a:gd name="adj2" fmla="val 20985865"/>
            </a:avLst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639763" y="4516438"/>
            <a:ext cx="688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In a right triangle, the hypotenuse is the longest side.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9750" y="2206629"/>
            <a:ext cx="825500" cy="29305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539147" y="2943625"/>
            <a:ext cx="2589751" cy="33295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94713" y="3325021"/>
            <a:ext cx="219456" cy="2103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28575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482456" y="3325021"/>
            <a:ext cx="217044" cy="2123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28575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68941" y="4111654"/>
            <a:ext cx="1001051" cy="30021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89200" y="4111654"/>
            <a:ext cx="1010190" cy="30021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0175" y="675143"/>
            <a:ext cx="8175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Show that in a right angled triangle, the hypotenuse is </a:t>
            </a:r>
          </a:p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    the longest side.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flipH="1">
            <a:off x="6732588" y="1559380"/>
            <a:ext cx="1981200" cy="1981200"/>
          </a:xfrm>
          <a:prstGeom prst="rt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92875" y="3497718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589963" y="3497718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89963" y="1237118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7200" y="1736727"/>
            <a:ext cx="2351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ABC,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90538" y="2165354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279525" y="2165354"/>
            <a:ext cx="1131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BCA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339975" y="2165354"/>
            <a:ext cx="1131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CAB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363913" y="2165354"/>
            <a:ext cx="950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white"/>
                </a:solidFill>
                <a:latin typeface="Bookman Old Style" pitchFamily="18" charset="0"/>
              </a:rPr>
              <a:t>= 180º</a:t>
            </a: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71525" y="2546354"/>
            <a:ext cx="58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363913" y="2546354"/>
            <a:ext cx="950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white"/>
                </a:solidFill>
                <a:latin typeface="Bookman Old Style" pitchFamily="18" charset="0"/>
              </a:rPr>
              <a:t>= 180º</a:t>
            </a: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66850" y="2922763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 Ð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BCA +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CAB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375025" y="2925438"/>
            <a:ext cx="798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 90º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28405" y="3304703"/>
            <a:ext cx="4294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BCA and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CAB are acute angles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00063" y="3646139"/>
            <a:ext cx="24416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BCA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&lt; </a:t>
            </a:r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ABC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808288" y="3646139"/>
            <a:ext cx="1845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CAB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&lt; </a:t>
            </a:r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6735763" y="3540125"/>
            <a:ext cx="199866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737350" y="1566862"/>
            <a:ext cx="1976438" cy="19796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906463" y="4081567"/>
            <a:ext cx="1669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AC &gt; AB and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8718550" y="1572080"/>
            <a:ext cx="0" cy="19827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427288" y="4081567"/>
            <a:ext cx="1156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AC &gt; BC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502025" y="4051404"/>
            <a:ext cx="4727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</a:t>
            </a: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∵</a:t>
            </a: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side opposite to greater angle is </a:t>
            </a: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larger]</a:t>
            </a:r>
            <a:endParaRPr lang="en-US" sz="1600" b="1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48100" y="1140280"/>
            <a:ext cx="3162300" cy="39410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616450" y="1146630"/>
            <a:ext cx="24416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AC  AB &amp; AC  BC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848100" y="1159866"/>
            <a:ext cx="9842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Show -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279976" y="2546354"/>
            <a:ext cx="2177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BCA +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CAB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59003" y="2509200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9003" y="2923040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59003" y="3304703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59003" y="3646139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59003" y="4081567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59003" y="4516438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204861" y="14782"/>
            <a:ext cx="2481200" cy="389352"/>
            <a:chOff x="2890835" y="25400"/>
            <a:chExt cx="2731373" cy="457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2" name="Rounded Rectangle 111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72271" y="40192"/>
              <a:ext cx="2622593" cy="4006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7.4-Q.1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0650" y="1388838"/>
            <a:ext cx="965200" cy="369332"/>
            <a:chOff x="101600" y="1331688"/>
            <a:chExt cx="965200" cy="369332"/>
          </a:xfrm>
        </p:grpSpPr>
        <p:sp>
          <p:nvSpPr>
            <p:cNvPr id="3" name="Rounded Rectangle 2"/>
            <p:cNvSpPr/>
            <p:nvPr/>
          </p:nvSpPr>
          <p:spPr>
            <a:xfrm>
              <a:off x="121131" y="1348242"/>
              <a:ext cx="833497" cy="33531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101600" y="1331688"/>
              <a:ext cx="965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 dirty="0" smtClean="0">
                  <a:solidFill>
                    <a:srgbClr val="FFC000"/>
                  </a:solidFill>
                  <a:latin typeface="Bookman Old Style" panose="02050604050505020204" pitchFamily="18" charset="0"/>
                </a:rPr>
                <a:t>Proof:</a:t>
              </a:r>
              <a:endParaRPr lang="en-US" b="1" dirty="0">
                <a:solidFill>
                  <a:srgbClr val="FFC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46003" y="3663946"/>
            <a:ext cx="1726875" cy="3048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0" name="Arc 119"/>
          <p:cNvSpPr/>
          <p:nvPr/>
        </p:nvSpPr>
        <p:spPr>
          <a:xfrm rot="8784139">
            <a:off x="8390850" y="1304572"/>
            <a:ext cx="634094" cy="541864"/>
          </a:xfrm>
          <a:prstGeom prst="arc">
            <a:avLst>
              <a:gd name="adj1" fmla="val 18185418"/>
              <a:gd name="adj2" fmla="val 20985865"/>
            </a:avLst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24117" y="2089686"/>
            <a:ext cx="4135" cy="1076223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487080" y="3311173"/>
            <a:ext cx="217044" cy="2123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28575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7315126" y="3383134"/>
            <a:ext cx="1018382" cy="1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2867159" y="3681699"/>
            <a:ext cx="1726875" cy="3048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4" name="Arc 123"/>
          <p:cNvSpPr/>
          <p:nvPr/>
        </p:nvSpPr>
        <p:spPr>
          <a:xfrm>
            <a:off x="6433205" y="3262752"/>
            <a:ext cx="636016" cy="541862"/>
          </a:xfrm>
          <a:prstGeom prst="arc">
            <a:avLst>
              <a:gd name="adj1" fmla="val 18833200"/>
              <a:gd name="adj2" fmla="val 6621"/>
            </a:avLst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7298436" y="2206629"/>
            <a:ext cx="1041655" cy="1025886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5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500"/>
                            </p:stCondLst>
                            <p:childTnLst>
                              <p:par>
                                <p:cTn id="3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000"/>
                            </p:stCondLst>
                            <p:childTnLst>
                              <p:par>
                                <p:cTn id="3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98" grpId="0" animBg="1"/>
      <p:bldP spid="75" grpId="0" animBg="1"/>
      <p:bldP spid="74" grpId="0" animBg="1"/>
      <p:bldP spid="73" grpId="0" animBg="1"/>
      <p:bldP spid="109" grpId="0" animBg="1"/>
      <p:bldP spid="109" grpId="1" animBg="1"/>
      <p:bldP spid="109" grpId="2" animBg="1"/>
      <p:bldP spid="109" grpId="3" animBg="1"/>
      <p:bldP spid="109" grpId="4" animBg="1"/>
      <p:bldP spid="109" grpId="5" animBg="1"/>
      <p:bldP spid="108" grpId="0" animBg="1"/>
      <p:bldP spid="108" grpId="1" animBg="1"/>
      <p:bldP spid="108" grpId="2" animBg="1"/>
      <p:bldP spid="108" grpId="3" animBg="1"/>
      <p:bldP spid="108" grpId="4" animBg="1"/>
      <p:bldP spid="108" grpId="5" animBg="1"/>
      <p:bldP spid="97" grpId="0"/>
      <p:bldP spid="7" grpId="0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6" grpId="0" animBg="1"/>
      <p:bldP spid="8" grpId="0"/>
      <p:bldP spid="9" grpId="0"/>
      <p:bldP spid="10" grpId="0"/>
      <p:bldP spid="15" grpId="0"/>
      <p:bldP spid="31" grpId="0"/>
      <p:bldP spid="36" grpId="0"/>
      <p:bldP spid="40" grpId="0"/>
      <p:bldP spid="42" grpId="0"/>
      <p:bldP spid="44" grpId="0"/>
      <p:bldP spid="45" grpId="0"/>
      <p:bldP spid="47" grpId="0"/>
      <p:bldP spid="48" grpId="0"/>
      <p:bldP spid="59" grpId="0"/>
      <p:bldP spid="61" grpId="0"/>
      <p:bldP spid="63" grpId="0"/>
      <p:bldP spid="79" grpId="0"/>
      <p:bldP spid="91" grpId="0"/>
      <p:bldP spid="93" grpId="0"/>
      <p:bldP spid="104" grpId="0"/>
      <p:bldP spid="104" grpId="1"/>
      <p:bldP spid="92" grpId="0"/>
      <p:bldP spid="92" grpId="1"/>
      <p:bldP spid="88" grpId="0"/>
      <p:bldP spid="67" grpId="0"/>
      <p:bldP spid="68" grpId="0"/>
      <p:bldP spid="69" grpId="0"/>
      <p:bldP spid="71" grpId="0"/>
      <p:bldP spid="105" grpId="0"/>
      <p:bldP spid="106" grpId="0"/>
      <p:bldP spid="11" grpId="0" animBg="1"/>
      <p:bldP spid="11" grpId="1" animBg="1"/>
      <p:bldP spid="120" grpId="0" animBg="1"/>
      <p:bldP spid="120" grpId="1" animBg="1"/>
      <p:bldP spid="121" grpId="0" animBg="1"/>
      <p:bldP spid="121" grpId="1" animBg="1"/>
      <p:bldP spid="123" grpId="0" animBg="1"/>
      <p:bldP spid="123" grpId="1" animBg="1"/>
      <p:bldP spid="124" grpId="0" animBg="1"/>
      <p:bldP spid="1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32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/>
          <p:cNvSpPr/>
          <p:nvPr/>
        </p:nvSpPr>
        <p:spPr>
          <a:xfrm>
            <a:off x="6529550" y="3205106"/>
            <a:ext cx="1642485" cy="138282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2191004"/>
              <a:gd name="connsiteY0" fmla="*/ 914400 h 1460500"/>
              <a:gd name="connsiteX1" fmla="*/ 530352 w 2191004"/>
              <a:gd name="connsiteY1" fmla="*/ 0 h 1460500"/>
              <a:gd name="connsiteX2" fmla="*/ 2191004 w 2191004"/>
              <a:gd name="connsiteY2" fmla="*/ 1460500 h 1460500"/>
              <a:gd name="connsiteX3" fmla="*/ 0 w 2191004"/>
              <a:gd name="connsiteY3" fmla="*/ 914400 h 1460500"/>
              <a:gd name="connsiteX0" fmla="*/ 0 w 1670304"/>
              <a:gd name="connsiteY0" fmla="*/ 1435100 h 1460500"/>
              <a:gd name="connsiteX1" fmla="*/ 9652 w 1670304"/>
              <a:gd name="connsiteY1" fmla="*/ 0 h 1460500"/>
              <a:gd name="connsiteX2" fmla="*/ 1670304 w 1670304"/>
              <a:gd name="connsiteY2" fmla="*/ 1460500 h 1460500"/>
              <a:gd name="connsiteX3" fmla="*/ 0 w 1670304"/>
              <a:gd name="connsiteY3" fmla="*/ 1435100 h 1460500"/>
              <a:gd name="connsiteX0" fmla="*/ 0 w 1670304"/>
              <a:gd name="connsiteY0" fmla="*/ 1435100 h 1435100"/>
              <a:gd name="connsiteX1" fmla="*/ 9652 w 1670304"/>
              <a:gd name="connsiteY1" fmla="*/ 0 h 1435100"/>
              <a:gd name="connsiteX2" fmla="*/ 1670304 w 1670304"/>
              <a:gd name="connsiteY2" fmla="*/ 1409700 h 1435100"/>
              <a:gd name="connsiteX3" fmla="*/ 0 w 1670304"/>
              <a:gd name="connsiteY3" fmla="*/ 1435100 h 1435100"/>
              <a:gd name="connsiteX0" fmla="*/ 3725 w 1661329"/>
              <a:gd name="connsiteY0" fmla="*/ 1485900 h 1485900"/>
              <a:gd name="connsiteX1" fmla="*/ 677 w 1661329"/>
              <a:gd name="connsiteY1" fmla="*/ 0 h 1485900"/>
              <a:gd name="connsiteX2" fmla="*/ 1661329 w 1661329"/>
              <a:gd name="connsiteY2" fmla="*/ 1409700 h 1485900"/>
              <a:gd name="connsiteX3" fmla="*/ 3725 w 1661329"/>
              <a:gd name="connsiteY3" fmla="*/ 1485900 h 1485900"/>
              <a:gd name="connsiteX0" fmla="*/ 0 w 1670304"/>
              <a:gd name="connsiteY0" fmla="*/ 1435100 h 1435100"/>
              <a:gd name="connsiteX1" fmla="*/ 9652 w 1670304"/>
              <a:gd name="connsiteY1" fmla="*/ 0 h 1435100"/>
              <a:gd name="connsiteX2" fmla="*/ 1670304 w 1670304"/>
              <a:gd name="connsiteY2" fmla="*/ 1409700 h 1435100"/>
              <a:gd name="connsiteX3" fmla="*/ 0 w 1670304"/>
              <a:gd name="connsiteY3" fmla="*/ 1435100 h 1435100"/>
              <a:gd name="connsiteX0" fmla="*/ 0 w 1670304"/>
              <a:gd name="connsiteY0" fmla="*/ 1422400 h 1422400"/>
              <a:gd name="connsiteX1" fmla="*/ 9652 w 1670304"/>
              <a:gd name="connsiteY1" fmla="*/ 0 h 1422400"/>
              <a:gd name="connsiteX2" fmla="*/ 1670304 w 1670304"/>
              <a:gd name="connsiteY2" fmla="*/ 1409700 h 1422400"/>
              <a:gd name="connsiteX3" fmla="*/ 0 w 1670304"/>
              <a:gd name="connsiteY3" fmla="*/ 1422400 h 1422400"/>
              <a:gd name="connsiteX0" fmla="*/ 0 w 1739065"/>
              <a:gd name="connsiteY0" fmla="*/ 1422400 h 1422400"/>
              <a:gd name="connsiteX1" fmla="*/ 9652 w 1739065"/>
              <a:gd name="connsiteY1" fmla="*/ 0 h 1422400"/>
              <a:gd name="connsiteX2" fmla="*/ 1739065 w 1739065"/>
              <a:gd name="connsiteY2" fmla="*/ 1396352 h 1422400"/>
              <a:gd name="connsiteX3" fmla="*/ 0 w 1739065"/>
              <a:gd name="connsiteY3" fmla="*/ 1422400 h 1422400"/>
              <a:gd name="connsiteX0" fmla="*/ 0 w 1739065"/>
              <a:gd name="connsiteY0" fmla="*/ 1467899 h 1467899"/>
              <a:gd name="connsiteX1" fmla="*/ 4443 w 1739065"/>
              <a:gd name="connsiteY1" fmla="*/ 0 h 1467899"/>
              <a:gd name="connsiteX2" fmla="*/ 1739065 w 1739065"/>
              <a:gd name="connsiteY2" fmla="*/ 1441851 h 1467899"/>
              <a:gd name="connsiteX3" fmla="*/ 0 w 1739065"/>
              <a:gd name="connsiteY3" fmla="*/ 1467899 h 1467899"/>
              <a:gd name="connsiteX0" fmla="*/ 0 w 1796361"/>
              <a:gd name="connsiteY0" fmla="*/ 1467899 h 1467899"/>
              <a:gd name="connsiteX1" fmla="*/ 4443 w 1796361"/>
              <a:gd name="connsiteY1" fmla="*/ 0 h 1467899"/>
              <a:gd name="connsiteX2" fmla="*/ 1796361 w 1796361"/>
              <a:gd name="connsiteY2" fmla="*/ 1467128 h 1467899"/>
              <a:gd name="connsiteX3" fmla="*/ 0 w 1796361"/>
              <a:gd name="connsiteY3" fmla="*/ 1467899 h 14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361" h="1467899">
                <a:moveTo>
                  <a:pt x="0" y="1467899"/>
                </a:moveTo>
                <a:cubicBezTo>
                  <a:pt x="3217" y="989532"/>
                  <a:pt x="1226" y="478367"/>
                  <a:pt x="4443" y="0"/>
                </a:cubicBezTo>
                <a:lnTo>
                  <a:pt x="1796361" y="1467128"/>
                </a:lnTo>
                <a:lnTo>
                  <a:pt x="0" y="1467899"/>
                </a:lnTo>
                <a:close/>
              </a:path>
            </a:pathLst>
          </a:cu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378772" y="34326"/>
            <a:ext cx="2310829" cy="373618"/>
            <a:chOff x="2972271" y="25400"/>
            <a:chExt cx="2782143" cy="4846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2" name="Rounded Rectangle 71"/>
            <p:cNvSpPr/>
            <p:nvPr/>
          </p:nvSpPr>
          <p:spPr>
            <a:xfrm>
              <a:off x="3023041" y="25400"/>
              <a:ext cx="2731373" cy="457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72271" y="40192"/>
              <a:ext cx="2622593" cy="4698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7.4-Q.6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0" y="32385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Show that of all line segments drawn from a given point not on it, the perpendicular line segment is the shortest.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4857" y="984250"/>
            <a:ext cx="1474286" cy="369332"/>
            <a:chOff x="101600" y="1331689"/>
            <a:chExt cx="1295400" cy="369332"/>
          </a:xfrm>
        </p:grpSpPr>
        <p:sp>
          <p:nvSpPr>
            <p:cNvPr id="83" name="Rounded Rectangle 82"/>
            <p:cNvSpPr/>
            <p:nvPr/>
          </p:nvSpPr>
          <p:spPr>
            <a:xfrm>
              <a:off x="121131" y="1348242"/>
              <a:ext cx="833497" cy="33531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101600" y="1331689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 dirty="0" smtClean="0">
                  <a:solidFill>
                    <a:srgbClr val="FFC000"/>
                  </a:solidFill>
                  <a:latin typeface="Bookman Old Style" panose="02050604050505020204" pitchFamily="18" charset="0"/>
                </a:rPr>
                <a:t>Given :</a:t>
              </a:r>
              <a:endParaRPr lang="en-US" b="1" dirty="0">
                <a:solidFill>
                  <a:srgbClr val="FFC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990600" y="996950"/>
            <a:ext cx="41844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P be any point outside line</a:t>
            </a:r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</a:rPr>
              <a:t>l ,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8614" y="4596884"/>
            <a:ext cx="3017520" cy="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477000" y="314966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4684" y="295275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P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42814" y="441221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endParaRPr lang="en-US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6125" y="1427718"/>
            <a:ext cx="2018575" cy="369332"/>
            <a:chOff x="101600" y="1331689"/>
            <a:chExt cx="1295400" cy="369332"/>
          </a:xfrm>
        </p:grpSpPr>
        <p:sp>
          <p:nvSpPr>
            <p:cNvPr id="99" name="Rounded Rectangle 98"/>
            <p:cNvSpPr/>
            <p:nvPr/>
          </p:nvSpPr>
          <p:spPr>
            <a:xfrm>
              <a:off x="121131" y="1348242"/>
              <a:ext cx="833497" cy="33531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01600" y="1331689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 dirty="0" smtClean="0">
                  <a:solidFill>
                    <a:srgbClr val="FFC000"/>
                  </a:solidFill>
                  <a:latin typeface="Bookman Old Style" panose="02050604050505020204" pitchFamily="18" charset="0"/>
                </a:rPr>
                <a:t>To prove :</a:t>
              </a:r>
              <a:endParaRPr lang="en-US" b="1" dirty="0">
                <a:solidFill>
                  <a:srgbClr val="FFC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1435100" y="1427718"/>
            <a:ext cx="4895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PM is the shortest of all line segments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0" y="1884919"/>
            <a:ext cx="2922086" cy="636031"/>
            <a:chOff x="101600" y="1331689"/>
            <a:chExt cx="1295400" cy="646331"/>
          </a:xfrm>
        </p:grpSpPr>
        <p:sp>
          <p:nvSpPr>
            <p:cNvPr id="103" name="Rounded Rectangle 102"/>
            <p:cNvSpPr/>
            <p:nvPr/>
          </p:nvSpPr>
          <p:spPr>
            <a:xfrm>
              <a:off x="121131" y="1348242"/>
              <a:ext cx="833497" cy="33531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101600" y="1331689"/>
              <a:ext cx="1295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 dirty="0" smtClean="0">
                  <a:solidFill>
                    <a:srgbClr val="FFC000"/>
                  </a:solidFill>
                  <a:latin typeface="Bookman Old Style" panose="02050604050505020204" pitchFamily="18" charset="0"/>
                </a:rPr>
                <a:t>Construction :</a:t>
              </a:r>
              <a:endParaRPr lang="en-US" b="1" dirty="0">
                <a:solidFill>
                  <a:srgbClr val="FFC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057400" y="1860550"/>
            <a:ext cx="670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Take a point N on line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, join PN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0" y="2342118"/>
            <a:ext cx="2057400" cy="369332"/>
            <a:chOff x="101600" y="1331689"/>
            <a:chExt cx="1295400" cy="355326"/>
          </a:xfrm>
        </p:grpSpPr>
        <p:sp>
          <p:nvSpPr>
            <p:cNvPr id="117" name="Rounded Rectangle 116"/>
            <p:cNvSpPr/>
            <p:nvPr/>
          </p:nvSpPr>
          <p:spPr>
            <a:xfrm>
              <a:off x="121131" y="1348242"/>
              <a:ext cx="833497" cy="33531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01600" y="1331689"/>
              <a:ext cx="1295400" cy="35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 dirty="0" smtClean="0">
                  <a:solidFill>
                    <a:srgbClr val="FFC000"/>
                  </a:solidFill>
                  <a:latin typeface="Bookman Old Style" panose="02050604050505020204" pitchFamily="18" charset="0"/>
                </a:rPr>
                <a:t>Proof :</a:t>
              </a:r>
              <a:endParaRPr lang="en-US" b="1" dirty="0">
                <a:solidFill>
                  <a:srgbClr val="FFC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152400" y="2698750"/>
            <a:ext cx="815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PMN,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 +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M +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 = 180º          (sum of angles of a triangle)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1295400" y="3002518"/>
            <a:ext cx="350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 +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90º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 = 180º         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1295400" y="326921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 +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 = 180º – 90º         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3886200" y="326921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= 90º         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1905000" y="3561318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 &lt; 90º         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1905000" y="3854450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 &lt; M         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955800" y="4133850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&lt; PN          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38100" y="4690925"/>
            <a:ext cx="601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Hence, PM is the shortest of all line segments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75010" y="364319"/>
            <a:ext cx="1657133" cy="30006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5047114" y="995918"/>
            <a:ext cx="2191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PM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line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683082" y="647015"/>
            <a:ext cx="3364032" cy="30006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Connector 22"/>
          <p:cNvCxnSpPr>
            <a:stCxn id="18" idx="0"/>
          </p:cNvCxnSpPr>
          <p:nvPr/>
        </p:nvCxnSpPr>
        <p:spPr>
          <a:xfrm>
            <a:off x="6522720" y="3149660"/>
            <a:ext cx="0" cy="14472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20180" y="4414065"/>
            <a:ext cx="182880" cy="1828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11684" y="4552950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M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69258" y="346953"/>
            <a:ext cx="6788741" cy="30006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0264" y="671488"/>
            <a:ext cx="7064390" cy="30006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138160" y="45529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01000" y="4578508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N</a:t>
            </a:r>
            <a:endParaRPr lang="en-US" sz="2000" dirty="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515791" y="3182101"/>
            <a:ext cx="1685497" cy="141545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522720" y="4400550"/>
            <a:ext cx="182880" cy="182880"/>
          </a:xfrm>
          <a:prstGeom prst="rect">
            <a:avLst/>
          </a:prstGeom>
          <a:solidFill>
            <a:srgbClr val="FF0000">
              <a:alpha val="69804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302362" y="2996204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304800" y="3269218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04800" y="3561318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304800" y="3854450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304800" y="4132818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3429000" y="4133850"/>
            <a:ext cx="31748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(side opposite to greater angle is greater)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0" grpId="0"/>
      <p:bldP spid="87" grpId="0"/>
      <p:bldP spid="18" grpId="0" animBg="1"/>
      <p:bldP spid="19" grpId="0"/>
      <p:bldP spid="20" grpId="0"/>
      <p:bldP spid="101" grpId="0"/>
      <p:bldP spid="114" grpId="0"/>
      <p:bldP spid="119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21" grpId="0" animBg="1"/>
      <p:bldP spid="21" grpId="1" animBg="1"/>
      <p:bldP spid="133" grpId="0"/>
      <p:bldP spid="134" grpId="0" animBg="1"/>
      <p:bldP spid="134" grpId="1" animBg="1"/>
      <p:bldP spid="24" grpId="0" animBg="1"/>
      <p:bldP spid="135" grpId="0"/>
      <p:bldP spid="136" grpId="0" animBg="1"/>
      <p:bldP spid="136" grpId="1" animBg="1"/>
      <p:bldP spid="136" grpId="2" animBg="1"/>
      <p:bldP spid="137" grpId="0" animBg="1"/>
      <p:bldP spid="137" grpId="1" animBg="1"/>
      <p:bldP spid="137" grpId="2" animBg="1"/>
      <p:bldP spid="138" grpId="0" animBg="1"/>
      <p:bldP spid="139" grpId="0"/>
      <p:bldP spid="142" grpId="0" animBg="1"/>
      <p:bldP spid="142" grpId="1" animBg="1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33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7094367" y="1107059"/>
            <a:ext cx="1150144" cy="892969"/>
          </a:xfrm>
          <a:custGeom>
            <a:avLst/>
            <a:gdLst>
              <a:gd name="connsiteX0" fmla="*/ 1150144 w 1150144"/>
              <a:gd name="connsiteY0" fmla="*/ 892969 h 892969"/>
              <a:gd name="connsiteX1" fmla="*/ 0 w 1150144"/>
              <a:gd name="connsiteY1" fmla="*/ 892969 h 892969"/>
              <a:gd name="connsiteX2" fmla="*/ 419100 w 1150144"/>
              <a:gd name="connsiteY2" fmla="*/ 0 h 892969"/>
              <a:gd name="connsiteX3" fmla="*/ 1150144 w 1150144"/>
              <a:gd name="connsiteY3" fmla="*/ 892969 h 89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144" h="892969">
                <a:moveTo>
                  <a:pt x="1150144" y="892969"/>
                </a:moveTo>
                <a:lnTo>
                  <a:pt x="0" y="892969"/>
                </a:lnTo>
                <a:lnTo>
                  <a:pt x="419100" y="0"/>
                </a:lnTo>
                <a:lnTo>
                  <a:pt x="1150144" y="89296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63558" y="1529385"/>
            <a:ext cx="1803698" cy="27066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18886" y="2859339"/>
            <a:ext cx="2343810" cy="2710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93824" y="2135499"/>
            <a:ext cx="2343810" cy="2464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7290240">
            <a:off x="8101904" y="1848280"/>
            <a:ext cx="285212" cy="322891"/>
          </a:xfrm>
          <a:prstGeom prst="arc">
            <a:avLst>
              <a:gd name="adj1" fmla="val 17448526"/>
              <a:gd name="adj2" fmla="val 35595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926931" y="1530722"/>
            <a:ext cx="694199" cy="24938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4" name="Arc 73"/>
          <p:cNvSpPr/>
          <p:nvPr/>
        </p:nvSpPr>
        <p:spPr>
          <a:xfrm rot="6149362">
            <a:off x="7325301" y="909328"/>
            <a:ext cx="379617" cy="390698"/>
          </a:xfrm>
          <a:prstGeom prst="arc">
            <a:avLst>
              <a:gd name="adj1" fmla="val 18359424"/>
              <a:gd name="adj2" fmla="val 691146"/>
            </a:avLst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Arc 74"/>
          <p:cNvSpPr/>
          <p:nvPr/>
        </p:nvSpPr>
        <p:spPr>
          <a:xfrm rot="3690240">
            <a:off x="6962236" y="1848281"/>
            <a:ext cx="285212" cy="322891"/>
          </a:xfrm>
          <a:prstGeom prst="arc">
            <a:avLst>
              <a:gd name="adj1" fmla="val 17899275"/>
              <a:gd name="adj2" fmla="val 330448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95408" y="1541995"/>
            <a:ext cx="694199" cy="24938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5403" y="881552"/>
            <a:ext cx="2072956" cy="2493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177391" y="633309"/>
            <a:ext cx="1557442" cy="2493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792" y="342502"/>
            <a:ext cx="6157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S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ides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AB and AC of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ABC are extended to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points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P and Q respectively. Also,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PBC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&lt;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QCB.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Show that AC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&gt;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AB. 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262" y="1182455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4898" y="118245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05247" y="118245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QCB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901" y="152372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QCB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0800000" flipH="1">
            <a:off x="1595789" y="1523724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&lt;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66138" y="1523725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PBC</a:t>
            </a:r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619352" y="858485"/>
            <a:ext cx="2404705" cy="2084660"/>
            <a:chOff x="3372044" y="1337488"/>
            <a:chExt cx="2186095" cy="1722858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3414457" y="1540953"/>
              <a:ext cx="771913" cy="151939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86369" y="1540953"/>
              <a:ext cx="1262521" cy="141503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6041" y="2286313"/>
              <a:ext cx="104974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49"/>
            <p:cNvSpPr/>
            <p:nvPr/>
          </p:nvSpPr>
          <p:spPr>
            <a:xfrm>
              <a:off x="3581769" y="2690623"/>
              <a:ext cx="25807" cy="2346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5286470" y="2774951"/>
              <a:ext cx="25807" cy="2346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72044" y="2549468"/>
              <a:ext cx="275716" cy="254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59106" y="2588079"/>
              <a:ext cx="299033" cy="254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769" y="2130642"/>
              <a:ext cx="285918" cy="254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24051" y="2139362"/>
              <a:ext cx="288833" cy="254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4940" y="1337488"/>
              <a:ext cx="285918" cy="254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643915" y="148353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3400" y="1778767"/>
            <a:ext cx="3890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QCB is an exterior angle of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ABC,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47593" y="210211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QCB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10800000" flipH="1">
            <a:off x="1293709" y="2102115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31400" y="2091229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 flipH="1">
            <a:off x="2262963" y="2091229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48398" y="2091229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71053" y="2026785"/>
            <a:ext cx="364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[Exterior angle is equal to sum</a:t>
            </a:r>
          </a:p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of two interior opposite angles]</a:t>
            </a:r>
            <a:endParaRPr lang="en-IN" sz="1400" b="1" dirty="0" smtClean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905698" y="2080344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…(ii)</a:t>
            </a:r>
            <a:endParaRPr lang="en-US" sz="16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33400" y="2483299"/>
            <a:ext cx="3898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PBC is an exterior angle of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ABC,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7593" y="2830545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 rot="10800000" flipH="1">
            <a:off x="1293708" y="2830545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31400" y="2819659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10800000" flipH="1">
            <a:off x="2262963" y="2819659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48398" y="2819659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71053" y="2721135"/>
            <a:ext cx="364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[Exterior angle is equal to sum</a:t>
            </a:r>
          </a:p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of two interior opposite angles]</a:t>
            </a:r>
            <a:endParaRPr lang="en-IN" sz="1400" b="1" dirty="0" smtClean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223" y="2830370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…(iii)</a:t>
            </a:r>
            <a:endParaRPr lang="en-US" sz="16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0893" y="3250902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 rot="10800000" flipH="1">
            <a:off x="1282456" y="3250902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467891" y="3250902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flipH="1">
            <a:off x="1858366" y="3250902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057400" y="3250902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 rot="10800000" flipH="1">
            <a:off x="2820668" y="3250902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06103" y="3250902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71053" y="3246224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</a:t>
            </a:r>
            <a:r>
              <a:rPr lang="en-US" sz="1600" b="1" dirty="0" err="1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 (ii) and (iii)</a:t>
            </a:r>
            <a:endParaRPr lang="en-US" sz="16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03174" y="3335540"/>
            <a:ext cx="244618" cy="16927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145237" y="3337100"/>
            <a:ext cx="244618" cy="16927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140821" y="3568117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858366" y="3568117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057400" y="3568117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15223" y="3568117"/>
            <a:ext cx="718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latin typeface="Bookman Old Style" pitchFamily="18" charset="0"/>
              </a:rPr>
              <a:t>…(iv)</a:t>
            </a:r>
            <a:endParaRPr lang="en-US" sz="1600" dirty="0">
              <a:solidFill>
                <a:srgbClr val="FF80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01035" y="3826899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ABC,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70965" y="4103730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rot="10800000" flipH="1">
            <a:off x="1858366" y="4103730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&lt;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057400" y="4103730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471053" y="4103730"/>
            <a:ext cx="1271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[From (iv)]</a:t>
            </a:r>
            <a:endParaRPr lang="en-US" sz="16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449409" y="4439045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rot="10800000" flipH="1">
            <a:off x="1858367" y="4439045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&lt;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57400" y="4439045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81000" y="1523725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8" name="Arc 127"/>
          <p:cNvSpPr/>
          <p:nvPr/>
        </p:nvSpPr>
        <p:spPr>
          <a:xfrm rot="20856501">
            <a:off x="6915035" y="1810214"/>
            <a:ext cx="379617" cy="390698"/>
          </a:xfrm>
          <a:prstGeom prst="arc">
            <a:avLst>
              <a:gd name="adj1" fmla="val 18359424"/>
              <a:gd name="adj2" fmla="val 691146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Arc 128"/>
          <p:cNvSpPr/>
          <p:nvPr/>
        </p:nvSpPr>
        <p:spPr>
          <a:xfrm rot="13920000">
            <a:off x="8057288" y="1814377"/>
            <a:ext cx="379617" cy="390698"/>
          </a:xfrm>
          <a:prstGeom prst="arc">
            <a:avLst>
              <a:gd name="adj1" fmla="val 18359424"/>
              <a:gd name="adj2" fmla="val 21489609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0958" y="443904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36707" y="4755550"/>
            <a:ext cx="6977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[In a triangle, side opposite to greater angle is greater]</a:t>
            </a:r>
            <a:endParaRPr lang="en-US" sz="16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83971" y="1193693"/>
            <a:ext cx="658303" cy="328174"/>
            <a:chOff x="87483" y="1431925"/>
            <a:chExt cx="658303" cy="381000"/>
          </a:xfrm>
        </p:grpSpPr>
        <p:sp>
          <p:nvSpPr>
            <p:cNvPr id="121" name="Teardrop 120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69909" y="-18559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Bookman Old Style" panose="02050604050505020204" pitchFamily="18" charset="0"/>
                </a:defRPr>
              </a:lvl1pPr>
            </a:lstStyle>
            <a:p>
              <a:r>
                <a:rPr lang="en-US" dirty="0">
                  <a:solidFill>
                    <a:prstClr val="black"/>
                  </a:solidFill>
                </a:rPr>
                <a:t>Exercise 7.4.Q.2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425449" y="4440205"/>
            <a:ext cx="1154549" cy="323497"/>
          </a:xfrm>
          <a:prstGeom prst="rect">
            <a:avLst/>
          </a:prstGeom>
          <a:noFill/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05552" y="395690"/>
            <a:ext cx="4471747" cy="2148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04408" y="645968"/>
            <a:ext cx="3033499" cy="2493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090377" y="1097427"/>
            <a:ext cx="424732" cy="919833"/>
          </a:xfrm>
          <a:prstGeom prst="line">
            <a:avLst/>
          </a:prstGeom>
          <a:ln w="19050">
            <a:solidFill>
              <a:srgbClr val="FF505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705600" y="2013498"/>
            <a:ext cx="391150" cy="842666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29" idx="1"/>
          </p:cNvCxnSpPr>
          <p:nvPr/>
        </p:nvCxnSpPr>
        <p:spPr>
          <a:xfrm>
            <a:off x="7517609" y="1107124"/>
            <a:ext cx="729487" cy="902602"/>
          </a:xfrm>
          <a:prstGeom prst="line">
            <a:avLst/>
          </a:prstGeom>
          <a:ln w="19050">
            <a:solidFill>
              <a:srgbClr val="FF505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249894" y="2011214"/>
            <a:ext cx="609695" cy="752906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12" grpId="0" animBg="1"/>
      <p:bldP spid="112" grpId="1" animBg="1"/>
      <p:bldP spid="102" grpId="0" animBg="1"/>
      <p:bldP spid="102" grpId="1" animBg="1"/>
      <p:bldP spid="101" grpId="0" animBg="1"/>
      <p:bldP spid="101" grpId="1" animBg="1"/>
      <p:bldP spid="100" grpId="0" animBg="1"/>
      <p:bldP spid="100" grpId="1" animBg="1"/>
      <p:bldP spid="100" grpId="2" animBg="1"/>
      <p:bldP spid="100" grpId="3" animBg="1"/>
      <p:bldP spid="100" grpId="4" animBg="1"/>
      <p:bldP spid="86" grpId="0" animBg="1"/>
      <p:bldP spid="86" grpId="1" animBg="1"/>
      <p:bldP spid="74" grpId="0" animBg="1"/>
      <p:bldP spid="74" grpId="1" animBg="1"/>
      <p:bldP spid="74" grpId="2" animBg="1"/>
      <p:bldP spid="74" grpId="3" animBg="1"/>
      <p:bldP spid="74" grpId="4" animBg="1"/>
      <p:bldP spid="75" grpId="0" animBg="1"/>
      <p:bldP spid="75" grpId="1" animBg="1"/>
      <p:bldP spid="75" grpId="2" animBg="1"/>
      <p:bldP spid="75" grpId="3" animBg="1"/>
      <p:bldP spid="67" grpId="0" animBg="1"/>
      <p:bldP spid="67" grpId="1" animBg="1"/>
      <p:bldP spid="66" grpId="0" animBg="1"/>
      <p:bldP spid="43" grpId="0" animBg="1"/>
      <p:bldP spid="43" grpId="1" animBg="1"/>
      <p:bldP spid="12" grpId="0"/>
      <p:bldP spid="13" grpId="0"/>
      <p:bldP spid="14" grpId="0"/>
      <p:bldP spid="15" grpId="0"/>
      <p:bldP spid="16" grpId="0"/>
      <p:bldP spid="17" grpId="0"/>
      <p:bldP spid="44" grpId="0"/>
      <p:bldP spid="70" grpId="0"/>
      <p:bldP spid="78" grpId="0"/>
      <p:bldP spid="79" grpId="0"/>
      <p:bldP spid="80" grpId="0"/>
      <p:bldP spid="81" grpId="0"/>
      <p:bldP spid="82" grpId="0"/>
      <p:bldP spid="83" grpId="0"/>
      <p:bldP spid="85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3" grpId="0"/>
      <p:bldP spid="114" grpId="0"/>
      <p:bldP spid="115" grpId="0"/>
      <p:bldP spid="76" grpId="0"/>
      <p:bldP spid="77" grpId="0"/>
      <p:bldP spid="84" grpId="0"/>
      <p:bldP spid="87" grpId="0"/>
      <p:bldP spid="116" grpId="0"/>
      <p:bldP spid="117" grpId="0"/>
      <p:bldP spid="118" grpId="0"/>
      <p:bldP spid="119" grpId="0"/>
      <p:bldP spid="120" grpId="0"/>
      <p:bldP spid="127" grpId="0"/>
      <p:bldP spid="128" grpId="0" animBg="1"/>
      <p:bldP spid="128" grpId="1" animBg="1"/>
      <p:bldP spid="128" grpId="2" animBg="1"/>
      <p:bldP spid="129" grpId="0" animBg="1"/>
      <p:bldP spid="129" grpId="1" animBg="1"/>
      <p:bldP spid="129" grpId="2" animBg="1"/>
      <p:bldP spid="130" grpId="0"/>
      <p:bldP spid="131" grpId="0"/>
      <p:bldP spid="5" grpId="0" animBg="1"/>
      <p:bldP spid="96" grpId="0" animBg="1"/>
      <p:bldP spid="96" grpId="1" animBg="1"/>
      <p:bldP spid="97" grpId="0" animBg="1"/>
      <p:bldP spid="9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34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2390404" y="4230444"/>
            <a:ext cx="923531" cy="23624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127993" y="4235053"/>
            <a:ext cx="905334" cy="22702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52381" y="3111346"/>
            <a:ext cx="1247562" cy="27088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287932" y="1657206"/>
            <a:ext cx="1247562" cy="27088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1" name="Isosceles Triangle 8"/>
          <p:cNvSpPr/>
          <p:nvPr/>
        </p:nvSpPr>
        <p:spPr>
          <a:xfrm rot="16200000">
            <a:off x="6519366" y="1566414"/>
            <a:ext cx="1767565" cy="1337657"/>
          </a:xfrm>
          <a:custGeom>
            <a:avLst/>
            <a:gdLst>
              <a:gd name="connsiteX0" fmla="*/ 0 w 1036527"/>
              <a:gd name="connsiteY0" fmla="*/ 1096827 h 1096827"/>
              <a:gd name="connsiteX1" fmla="*/ 563373 w 1036527"/>
              <a:gd name="connsiteY1" fmla="*/ 0 h 1096827"/>
              <a:gd name="connsiteX2" fmla="*/ 1036527 w 1036527"/>
              <a:gd name="connsiteY2" fmla="*/ 1096827 h 1096827"/>
              <a:gd name="connsiteX3" fmla="*/ 0 w 1036527"/>
              <a:gd name="connsiteY3" fmla="*/ 1096827 h 1096827"/>
              <a:gd name="connsiteX0" fmla="*/ 0 w 1036527"/>
              <a:gd name="connsiteY0" fmla="*/ 1006617 h 1006617"/>
              <a:gd name="connsiteX1" fmla="*/ 571574 w 1036527"/>
              <a:gd name="connsiteY1" fmla="*/ 0 h 1006617"/>
              <a:gd name="connsiteX2" fmla="*/ 1036527 w 1036527"/>
              <a:gd name="connsiteY2" fmla="*/ 1006617 h 1006617"/>
              <a:gd name="connsiteX3" fmla="*/ 0 w 1036527"/>
              <a:gd name="connsiteY3" fmla="*/ 1006617 h 1006617"/>
              <a:gd name="connsiteX0" fmla="*/ 0 w 1212513"/>
              <a:gd name="connsiteY0" fmla="*/ 1006617 h 1034850"/>
              <a:gd name="connsiteX1" fmla="*/ 571574 w 1212513"/>
              <a:gd name="connsiteY1" fmla="*/ 0 h 1034850"/>
              <a:gd name="connsiteX2" fmla="*/ 1212513 w 1212513"/>
              <a:gd name="connsiteY2" fmla="*/ 1034850 h 1034850"/>
              <a:gd name="connsiteX3" fmla="*/ 0 w 1212513"/>
              <a:gd name="connsiteY3" fmla="*/ 1006617 h 1034850"/>
              <a:gd name="connsiteX0" fmla="*/ 0 w 1189218"/>
              <a:gd name="connsiteY0" fmla="*/ 1037204 h 1037204"/>
              <a:gd name="connsiteX1" fmla="*/ 548279 w 1189218"/>
              <a:gd name="connsiteY1" fmla="*/ 0 h 1037204"/>
              <a:gd name="connsiteX2" fmla="*/ 1189218 w 1189218"/>
              <a:gd name="connsiteY2" fmla="*/ 1034850 h 1037204"/>
              <a:gd name="connsiteX3" fmla="*/ 0 w 1189218"/>
              <a:gd name="connsiteY3" fmla="*/ 1037204 h 1037204"/>
              <a:gd name="connsiteX0" fmla="*/ 0 w 1189218"/>
              <a:gd name="connsiteY0" fmla="*/ 1019313 h 1019313"/>
              <a:gd name="connsiteX1" fmla="*/ 615190 w 1189218"/>
              <a:gd name="connsiteY1" fmla="*/ 0 h 1019313"/>
              <a:gd name="connsiteX2" fmla="*/ 1189218 w 1189218"/>
              <a:gd name="connsiteY2" fmla="*/ 1016959 h 1019313"/>
              <a:gd name="connsiteX3" fmla="*/ 0 w 1189218"/>
              <a:gd name="connsiteY3" fmla="*/ 1019313 h 1019313"/>
              <a:gd name="connsiteX0" fmla="*/ 0 w 1500158"/>
              <a:gd name="connsiteY0" fmla="*/ 994266 h 1016959"/>
              <a:gd name="connsiteX1" fmla="*/ 926130 w 1500158"/>
              <a:gd name="connsiteY1" fmla="*/ 0 h 1016959"/>
              <a:gd name="connsiteX2" fmla="*/ 1500158 w 1500158"/>
              <a:gd name="connsiteY2" fmla="*/ 1016959 h 1016959"/>
              <a:gd name="connsiteX3" fmla="*/ 0 w 1500158"/>
              <a:gd name="connsiteY3" fmla="*/ 994266 h 1016959"/>
              <a:gd name="connsiteX0" fmla="*/ 0 w 1500158"/>
              <a:gd name="connsiteY0" fmla="*/ 1005001 h 1016959"/>
              <a:gd name="connsiteX1" fmla="*/ 926130 w 1500158"/>
              <a:gd name="connsiteY1" fmla="*/ 0 h 1016959"/>
              <a:gd name="connsiteX2" fmla="*/ 1500158 w 1500158"/>
              <a:gd name="connsiteY2" fmla="*/ 1016959 h 1016959"/>
              <a:gd name="connsiteX3" fmla="*/ 0 w 1500158"/>
              <a:gd name="connsiteY3" fmla="*/ 1005001 h 1016959"/>
              <a:gd name="connsiteX0" fmla="*/ 0 w 1460798"/>
              <a:gd name="connsiteY0" fmla="*/ 1005001 h 1005001"/>
              <a:gd name="connsiteX1" fmla="*/ 926130 w 1460798"/>
              <a:gd name="connsiteY1" fmla="*/ 0 h 1005001"/>
              <a:gd name="connsiteX2" fmla="*/ 1460798 w 1460798"/>
              <a:gd name="connsiteY2" fmla="*/ 1002646 h 1005001"/>
              <a:gd name="connsiteX3" fmla="*/ 0 w 1460798"/>
              <a:gd name="connsiteY3" fmla="*/ 1005001 h 100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798" h="1005001">
                <a:moveTo>
                  <a:pt x="0" y="1005001"/>
                </a:moveTo>
                <a:lnTo>
                  <a:pt x="926130" y="0"/>
                </a:lnTo>
                <a:lnTo>
                  <a:pt x="1460798" y="1002646"/>
                </a:lnTo>
                <a:lnTo>
                  <a:pt x="0" y="100500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 flipH="1">
            <a:off x="5857204" y="1509299"/>
            <a:ext cx="947483" cy="702422"/>
          </a:xfrm>
          <a:custGeom>
            <a:avLst/>
            <a:gdLst>
              <a:gd name="connsiteX0" fmla="*/ 0 w 1036527"/>
              <a:gd name="connsiteY0" fmla="*/ 1096827 h 1096827"/>
              <a:gd name="connsiteX1" fmla="*/ 563373 w 1036527"/>
              <a:gd name="connsiteY1" fmla="*/ 0 h 1096827"/>
              <a:gd name="connsiteX2" fmla="*/ 1036527 w 1036527"/>
              <a:gd name="connsiteY2" fmla="*/ 1096827 h 1096827"/>
              <a:gd name="connsiteX3" fmla="*/ 0 w 1036527"/>
              <a:gd name="connsiteY3" fmla="*/ 1096827 h 1096827"/>
              <a:gd name="connsiteX0" fmla="*/ 0 w 1036527"/>
              <a:gd name="connsiteY0" fmla="*/ 1006617 h 1006617"/>
              <a:gd name="connsiteX1" fmla="*/ 571574 w 1036527"/>
              <a:gd name="connsiteY1" fmla="*/ 0 h 1006617"/>
              <a:gd name="connsiteX2" fmla="*/ 1036527 w 1036527"/>
              <a:gd name="connsiteY2" fmla="*/ 1006617 h 1006617"/>
              <a:gd name="connsiteX3" fmla="*/ 0 w 1036527"/>
              <a:gd name="connsiteY3" fmla="*/ 1006617 h 1006617"/>
              <a:gd name="connsiteX0" fmla="*/ 0 w 1036527"/>
              <a:gd name="connsiteY0" fmla="*/ 733567 h 733567"/>
              <a:gd name="connsiteX1" fmla="*/ 444574 w 1036527"/>
              <a:gd name="connsiteY1" fmla="*/ 0 h 733567"/>
              <a:gd name="connsiteX2" fmla="*/ 1036527 w 1036527"/>
              <a:gd name="connsiteY2" fmla="*/ 733567 h 733567"/>
              <a:gd name="connsiteX3" fmla="*/ 0 w 1036527"/>
              <a:gd name="connsiteY3" fmla="*/ 733567 h 733567"/>
              <a:gd name="connsiteX0" fmla="*/ 0 w 960327"/>
              <a:gd name="connsiteY0" fmla="*/ 701817 h 733567"/>
              <a:gd name="connsiteX1" fmla="*/ 368374 w 960327"/>
              <a:gd name="connsiteY1" fmla="*/ 0 h 733567"/>
              <a:gd name="connsiteX2" fmla="*/ 960327 w 960327"/>
              <a:gd name="connsiteY2" fmla="*/ 733567 h 733567"/>
              <a:gd name="connsiteX3" fmla="*/ 0 w 960327"/>
              <a:gd name="connsiteY3" fmla="*/ 701817 h 733567"/>
              <a:gd name="connsiteX0" fmla="*/ 0 w 960327"/>
              <a:gd name="connsiteY0" fmla="*/ 676417 h 708167"/>
              <a:gd name="connsiteX1" fmla="*/ 368374 w 960327"/>
              <a:gd name="connsiteY1" fmla="*/ 0 h 708167"/>
              <a:gd name="connsiteX2" fmla="*/ 960327 w 960327"/>
              <a:gd name="connsiteY2" fmla="*/ 708167 h 708167"/>
              <a:gd name="connsiteX3" fmla="*/ 0 w 960327"/>
              <a:gd name="connsiteY3" fmla="*/ 676417 h 708167"/>
              <a:gd name="connsiteX0" fmla="*/ 0 w 928577"/>
              <a:gd name="connsiteY0" fmla="*/ 676417 h 676417"/>
              <a:gd name="connsiteX1" fmla="*/ 368374 w 928577"/>
              <a:gd name="connsiteY1" fmla="*/ 0 h 676417"/>
              <a:gd name="connsiteX2" fmla="*/ 928577 w 928577"/>
              <a:gd name="connsiteY2" fmla="*/ 663717 h 676417"/>
              <a:gd name="connsiteX3" fmla="*/ 0 w 928577"/>
              <a:gd name="connsiteY3" fmla="*/ 676417 h 676417"/>
              <a:gd name="connsiteX0" fmla="*/ 0 w 922227"/>
              <a:gd name="connsiteY0" fmla="*/ 663717 h 663717"/>
              <a:gd name="connsiteX1" fmla="*/ 362024 w 922227"/>
              <a:gd name="connsiteY1" fmla="*/ 0 h 663717"/>
              <a:gd name="connsiteX2" fmla="*/ 922227 w 922227"/>
              <a:gd name="connsiteY2" fmla="*/ 663717 h 663717"/>
              <a:gd name="connsiteX3" fmla="*/ 0 w 922227"/>
              <a:gd name="connsiteY3" fmla="*/ 663717 h 663717"/>
              <a:gd name="connsiteX0" fmla="*/ 0 w 922227"/>
              <a:gd name="connsiteY0" fmla="*/ 689117 h 689117"/>
              <a:gd name="connsiteX1" fmla="*/ 342974 w 922227"/>
              <a:gd name="connsiteY1" fmla="*/ 0 h 689117"/>
              <a:gd name="connsiteX2" fmla="*/ 922227 w 922227"/>
              <a:gd name="connsiteY2" fmla="*/ 689117 h 689117"/>
              <a:gd name="connsiteX3" fmla="*/ 0 w 922227"/>
              <a:gd name="connsiteY3" fmla="*/ 689117 h 689117"/>
              <a:gd name="connsiteX0" fmla="*/ 0 w 938102"/>
              <a:gd name="connsiteY0" fmla="*/ 689117 h 695467"/>
              <a:gd name="connsiteX1" fmla="*/ 342974 w 938102"/>
              <a:gd name="connsiteY1" fmla="*/ 0 h 695467"/>
              <a:gd name="connsiteX2" fmla="*/ 938102 w 938102"/>
              <a:gd name="connsiteY2" fmla="*/ 695467 h 695467"/>
              <a:gd name="connsiteX3" fmla="*/ 0 w 938102"/>
              <a:gd name="connsiteY3" fmla="*/ 689117 h 69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02" h="695467">
                <a:moveTo>
                  <a:pt x="0" y="689117"/>
                </a:moveTo>
                <a:lnTo>
                  <a:pt x="342974" y="0"/>
                </a:lnTo>
                <a:lnTo>
                  <a:pt x="938102" y="695467"/>
                </a:lnTo>
                <a:lnTo>
                  <a:pt x="0" y="68911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Arc 37"/>
          <p:cNvSpPr/>
          <p:nvPr/>
        </p:nvSpPr>
        <p:spPr>
          <a:xfrm rot="20895033">
            <a:off x="5827879" y="2154956"/>
            <a:ext cx="316814" cy="346930"/>
          </a:xfrm>
          <a:prstGeom prst="arc">
            <a:avLst>
              <a:gd name="adj1" fmla="val 16647971"/>
              <a:gd name="adj2" fmla="val 20740721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6919411">
            <a:off x="5964502" y="1425178"/>
            <a:ext cx="152318" cy="161825"/>
          </a:xfrm>
          <a:custGeom>
            <a:avLst/>
            <a:gdLst>
              <a:gd name="connsiteX0" fmla="*/ 130736 w 261472"/>
              <a:gd name="connsiteY0" fmla="*/ 0 h 320247"/>
              <a:gd name="connsiteX1" fmla="*/ 261472 w 261472"/>
              <a:gd name="connsiteY1" fmla="*/ 160124 h 320247"/>
              <a:gd name="connsiteX2" fmla="*/ 130736 w 261472"/>
              <a:gd name="connsiteY2" fmla="*/ 160124 h 320247"/>
              <a:gd name="connsiteX3" fmla="*/ 130736 w 261472"/>
              <a:gd name="connsiteY3" fmla="*/ 0 h 320247"/>
              <a:gd name="connsiteX0" fmla="*/ 130736 w 261472"/>
              <a:gd name="connsiteY0" fmla="*/ 0 h 320247"/>
              <a:gd name="connsiteX1" fmla="*/ 261472 w 261472"/>
              <a:gd name="connsiteY1" fmla="*/ 160124 h 320247"/>
              <a:gd name="connsiteX0" fmla="*/ 36705 w 167441"/>
              <a:gd name="connsiteY0" fmla="*/ 0 h 168767"/>
              <a:gd name="connsiteX1" fmla="*/ 167441 w 167441"/>
              <a:gd name="connsiteY1" fmla="*/ 160124 h 168767"/>
              <a:gd name="connsiteX2" fmla="*/ 0 w 167441"/>
              <a:gd name="connsiteY2" fmla="*/ 168767 h 168767"/>
              <a:gd name="connsiteX3" fmla="*/ 36705 w 167441"/>
              <a:gd name="connsiteY3" fmla="*/ 0 h 168767"/>
              <a:gd name="connsiteX0" fmla="*/ 36705 w 167441"/>
              <a:gd name="connsiteY0" fmla="*/ 0 h 168767"/>
              <a:gd name="connsiteX1" fmla="*/ 167441 w 167441"/>
              <a:gd name="connsiteY1" fmla="*/ 160124 h 168767"/>
              <a:gd name="connsiteX0" fmla="*/ 36705 w 167441"/>
              <a:gd name="connsiteY0" fmla="*/ 0 h 168767"/>
              <a:gd name="connsiteX1" fmla="*/ 167441 w 167441"/>
              <a:gd name="connsiteY1" fmla="*/ 160124 h 168767"/>
              <a:gd name="connsiteX2" fmla="*/ 0 w 167441"/>
              <a:gd name="connsiteY2" fmla="*/ 168767 h 168767"/>
              <a:gd name="connsiteX3" fmla="*/ 36705 w 167441"/>
              <a:gd name="connsiteY3" fmla="*/ 0 h 168767"/>
              <a:gd name="connsiteX0" fmla="*/ 36705 w 167441"/>
              <a:gd name="connsiteY0" fmla="*/ 0 h 168767"/>
              <a:gd name="connsiteX1" fmla="*/ 164341 w 167441"/>
              <a:gd name="connsiteY1" fmla="*/ 146957 h 168767"/>
              <a:gd name="connsiteX0" fmla="*/ 36705 w 168987"/>
              <a:gd name="connsiteY0" fmla="*/ 0 h 168767"/>
              <a:gd name="connsiteX1" fmla="*/ 168987 w 168987"/>
              <a:gd name="connsiteY1" fmla="*/ 143084 h 168767"/>
              <a:gd name="connsiteX2" fmla="*/ 0 w 168987"/>
              <a:gd name="connsiteY2" fmla="*/ 168767 h 168767"/>
              <a:gd name="connsiteX3" fmla="*/ 36705 w 168987"/>
              <a:gd name="connsiteY3" fmla="*/ 0 h 168767"/>
              <a:gd name="connsiteX0" fmla="*/ 36705 w 168987"/>
              <a:gd name="connsiteY0" fmla="*/ 0 h 168767"/>
              <a:gd name="connsiteX1" fmla="*/ 164341 w 168987"/>
              <a:gd name="connsiteY1" fmla="*/ 146957 h 168767"/>
              <a:gd name="connsiteX0" fmla="*/ 36705 w 168987"/>
              <a:gd name="connsiteY0" fmla="*/ 0 h 168767"/>
              <a:gd name="connsiteX1" fmla="*/ 168987 w 168987"/>
              <a:gd name="connsiteY1" fmla="*/ 143084 h 168767"/>
              <a:gd name="connsiteX2" fmla="*/ 0 w 168987"/>
              <a:gd name="connsiteY2" fmla="*/ 168767 h 168767"/>
              <a:gd name="connsiteX3" fmla="*/ 36705 w 168987"/>
              <a:gd name="connsiteY3" fmla="*/ 0 h 168767"/>
              <a:gd name="connsiteX0" fmla="*/ 36705 w 168987"/>
              <a:gd name="connsiteY0" fmla="*/ 0 h 168767"/>
              <a:gd name="connsiteX1" fmla="*/ 164341 w 168987"/>
              <a:gd name="connsiteY1" fmla="*/ 146957 h 168767"/>
              <a:gd name="connsiteX0" fmla="*/ 30198 w 162480"/>
              <a:gd name="connsiteY0" fmla="*/ 0 h 172794"/>
              <a:gd name="connsiteX1" fmla="*/ 162480 w 162480"/>
              <a:gd name="connsiteY1" fmla="*/ 143084 h 172794"/>
              <a:gd name="connsiteX2" fmla="*/ 0 w 162480"/>
              <a:gd name="connsiteY2" fmla="*/ 172794 h 172794"/>
              <a:gd name="connsiteX3" fmla="*/ 30198 w 162480"/>
              <a:gd name="connsiteY3" fmla="*/ 0 h 172794"/>
              <a:gd name="connsiteX0" fmla="*/ 30198 w 162480"/>
              <a:gd name="connsiteY0" fmla="*/ 0 h 172794"/>
              <a:gd name="connsiteX1" fmla="*/ 157834 w 162480"/>
              <a:gd name="connsiteY1" fmla="*/ 146957 h 17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480" h="172794" stroke="0" extrusionOk="0">
                <a:moveTo>
                  <a:pt x="30198" y="0"/>
                </a:moveTo>
                <a:cubicBezTo>
                  <a:pt x="102401" y="0"/>
                  <a:pt x="162480" y="54650"/>
                  <a:pt x="162480" y="143084"/>
                </a:cubicBezTo>
                <a:lnTo>
                  <a:pt x="0" y="172794"/>
                </a:lnTo>
                <a:cubicBezTo>
                  <a:pt x="0" y="119419"/>
                  <a:pt x="19665" y="55855"/>
                  <a:pt x="30198" y="0"/>
                </a:cubicBezTo>
                <a:close/>
              </a:path>
              <a:path w="162480" h="172794" fill="none">
                <a:moveTo>
                  <a:pt x="30198" y="0"/>
                </a:moveTo>
                <a:cubicBezTo>
                  <a:pt x="102401" y="0"/>
                  <a:pt x="157834" y="58523"/>
                  <a:pt x="157834" y="146957"/>
                </a:cubicBezTo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4184" y="630736"/>
            <a:ext cx="2096746" cy="281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3" name="Arc 42"/>
          <p:cNvSpPr/>
          <p:nvPr/>
        </p:nvSpPr>
        <p:spPr>
          <a:xfrm rot="16195750">
            <a:off x="7821721" y="2853450"/>
            <a:ext cx="506506" cy="533707"/>
          </a:xfrm>
          <a:prstGeom prst="arc">
            <a:avLst>
              <a:gd name="adj1" fmla="val 18509074"/>
              <a:gd name="adj2" fmla="val 0"/>
            </a:avLst>
          </a:pr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rot="8942605">
            <a:off x="7810596" y="1095313"/>
            <a:ext cx="479816" cy="490952"/>
          </a:xfrm>
          <a:prstGeom prst="arc">
            <a:avLst>
              <a:gd name="adj1" fmla="val 17885639"/>
              <a:gd name="adj2" fmla="val 0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2685" y="630731"/>
            <a:ext cx="2400070" cy="286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535" y="604782"/>
            <a:ext cx="6051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&lt;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 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C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&lt;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D. Show that AD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&lt;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BC.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765409" y="1040206"/>
            <a:ext cx="2620069" cy="2337096"/>
            <a:chOff x="864044" y="843509"/>
            <a:chExt cx="2620069" cy="2337096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76111" y="1182954"/>
              <a:ext cx="0" cy="9657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068124" y="1124913"/>
              <a:ext cx="2114356" cy="10330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69485" y="1182063"/>
              <a:ext cx="2096825" cy="17559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75835" y="1128289"/>
              <a:ext cx="0" cy="182012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/>
            <p:cNvSpPr/>
            <p:nvPr/>
          </p:nvSpPr>
          <p:spPr>
            <a:xfrm rot="20892831">
              <a:off x="958311" y="1960086"/>
              <a:ext cx="287619" cy="320247"/>
            </a:xfrm>
            <a:prstGeom prst="arc">
              <a:avLst>
                <a:gd name="adj1" fmla="val 16524090"/>
                <a:gd name="adj2" fmla="val 2107185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1" name="Arc 50"/>
            <p:cNvSpPr/>
            <p:nvPr/>
          </p:nvSpPr>
          <p:spPr>
            <a:xfrm rot="6195033">
              <a:off x="958768" y="1075943"/>
              <a:ext cx="261472" cy="320247"/>
            </a:xfrm>
            <a:prstGeom prst="arc">
              <a:avLst>
                <a:gd name="adj1" fmla="val 17409813"/>
                <a:gd name="adj2" fmla="val 21076837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2" name="Arc 51"/>
            <p:cNvSpPr/>
            <p:nvPr/>
          </p:nvSpPr>
          <p:spPr>
            <a:xfrm rot="16735750">
              <a:off x="3006962" y="2618824"/>
              <a:ext cx="316381" cy="426249"/>
            </a:xfrm>
            <a:prstGeom prst="arc">
              <a:avLst>
                <a:gd name="adj1" fmla="val 16767529"/>
                <a:gd name="adj2" fmla="val 21048039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9602605">
              <a:off x="2922262" y="964801"/>
              <a:ext cx="382821" cy="426249"/>
            </a:xfrm>
            <a:prstGeom prst="arc">
              <a:avLst>
                <a:gd name="adj1" fmla="val 16563662"/>
                <a:gd name="adj2" fmla="val 21274229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66754" y="147178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39147" y="874477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84364" y="84350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46661" y="2842051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64044" y="21087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979756" y="1048785"/>
            <a:ext cx="1095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OAB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38953" y="1313016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 rot="10800000" flipH="1">
            <a:off x="1731624" y="1313016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46258" y="1313016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38953" y="1632978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OA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rot="10800000" flipH="1">
            <a:off x="1731624" y="1632978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46258" y="1632978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5507" y="16669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US" sz="16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83071" y="2428769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OCD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23930" y="2725274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0800000" flipH="1">
            <a:off x="1616601" y="2725274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931235" y="2725274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23930" y="3077510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10800000" flipH="1">
            <a:off x="1616601" y="3077510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&gt;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931235" y="3077510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0483" y="3077510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…(ii)</a:t>
            </a:r>
            <a:endParaRPr lang="en-US" sz="16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05971" y="3826385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Adding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and (ii)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55877" y="4179288"/>
            <a:ext cx="1083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AO + OD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 rot="10800000" flipH="1">
            <a:off x="2065801" y="4179288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&gt;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19433" y="4179288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BO + OC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75969" y="460769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47718" y="4607697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rot="10800000" flipH="1">
            <a:off x="2049730" y="4607697"/>
            <a:ext cx="29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&gt;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282345" y="4607697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5985603" y="1983049"/>
            <a:ext cx="726683" cy="37161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727039" y="1329131"/>
            <a:ext cx="1347454" cy="654955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5978633" y="1373997"/>
            <a:ext cx="750390" cy="63494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712286" y="2002589"/>
            <a:ext cx="1353342" cy="1124133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961566" y="1325956"/>
            <a:ext cx="2115634" cy="1038621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88886" y="1376859"/>
            <a:ext cx="2076742" cy="1757804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04594" y="1943092"/>
            <a:ext cx="41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[In a triangle, side opposite to greater angle is greater]</a:t>
            </a:r>
            <a:endParaRPr lang="en-US" sz="14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004594" y="3375092"/>
            <a:ext cx="41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[In a triangle, side opposite to greater angle is greater]</a:t>
            </a:r>
            <a:endParaRPr lang="en-US" sz="1400" dirty="0">
              <a:solidFill>
                <a:srgbClr val="FF8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75969" y="163297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75969" y="307751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  <a:latin typeface="Symbol" pitchFamily="18" charset="2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17421" y="1026662"/>
            <a:ext cx="691883" cy="351848"/>
            <a:chOff x="87483" y="1431925"/>
            <a:chExt cx="658303" cy="381000"/>
          </a:xfrm>
        </p:grpSpPr>
        <p:sp>
          <p:nvSpPr>
            <p:cNvPr id="79" name="Teardrop 78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615023" y="4599508"/>
            <a:ext cx="1162591" cy="346743"/>
          </a:xfrm>
          <a:prstGeom prst="rect">
            <a:avLst/>
          </a:prstGeom>
          <a:noFill/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969909" y="-9034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03" name="Rounded Rectangle 102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7.4.Q.3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19100" y="639042"/>
            <a:ext cx="992363" cy="270881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822973" y="639042"/>
            <a:ext cx="992363" cy="270881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984090" y="634618"/>
            <a:ext cx="953642" cy="270881"/>
          </a:xfrm>
          <a:prstGeom prst="roundRect">
            <a:avLst/>
          </a:prstGeom>
          <a:noFill/>
          <a:ln w="28575"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17" grpId="0" animBg="1"/>
      <p:bldP spid="117" grpId="1" animBg="1"/>
      <p:bldP spid="109" grpId="0" animBg="1"/>
      <p:bldP spid="109" grpId="1" animBg="1"/>
      <p:bldP spid="108" grpId="0" animBg="1"/>
      <p:bldP spid="108" grpId="1" animBg="1"/>
      <p:bldP spid="101" grpId="0" animBg="1"/>
      <p:bldP spid="101" grpId="1" animBg="1"/>
      <p:bldP spid="9" grpId="0" animBg="1"/>
      <p:bldP spid="9" grpId="1" animBg="1"/>
      <p:bldP spid="39" grpId="0" animBg="1"/>
      <p:bldP spid="39" grpId="1" animBg="1"/>
      <p:bldP spid="39" grpId="2" animBg="1"/>
      <p:bldP spid="39" grpId="3" animBg="1"/>
      <p:bldP spid="39" grpId="4" animBg="1"/>
      <p:bldP spid="38" grpId="0" animBg="1"/>
      <p:bldP spid="38" grpId="1" animBg="1"/>
      <p:bldP spid="38" grpId="2" animBg="1"/>
      <p:bldP spid="38" grpId="3" animBg="1"/>
      <p:bldP spid="38" grpId="4" animBg="1"/>
      <p:bldP spid="44" grpId="0" animBg="1"/>
      <p:bldP spid="44" grpId="1" animBg="1"/>
      <p:bldP spid="43" grpId="0" animBg="1"/>
      <p:bldP spid="43" grpId="1" animBg="1"/>
      <p:bldP spid="43" grpId="2" animBg="1"/>
      <p:bldP spid="43" grpId="3" animBg="1"/>
      <p:bldP spid="43" grpId="4" animBg="1"/>
      <p:bldP spid="42" grpId="0" animBg="1"/>
      <p:bldP spid="42" grpId="1" animBg="1"/>
      <p:bldP spid="42" grpId="2" animBg="1"/>
      <p:bldP spid="42" grpId="3" animBg="1"/>
      <p:bldP spid="42" grpId="4" animBg="1"/>
      <p:bldP spid="35" grpId="0" animBg="1"/>
      <p:bldP spid="35" grpId="1" animBg="1"/>
      <p:bldP spid="73" grpId="0"/>
      <p:bldP spid="81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  <p:bldP spid="95" grpId="0"/>
      <p:bldP spid="96" grpId="0"/>
      <p:bldP spid="97" grpId="0"/>
      <p:bldP spid="107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24" grpId="0"/>
      <p:bldP spid="125" grpId="0"/>
      <p:bldP spid="126" grpId="0"/>
      <p:bldP spid="127" grpId="0"/>
      <p:bldP spid="2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780</Words>
  <Application>Microsoft Office PowerPoint</Application>
  <PresentationFormat>On-screen Show (16:9)</PresentationFormat>
  <Paragraphs>263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Fan Heiti Std B</vt:lpstr>
      <vt:lpstr>Arial</vt:lpstr>
      <vt:lpstr>Bookman Old Style</vt:lpstr>
      <vt:lpstr>Calibri</vt:lpstr>
      <vt:lpstr>MT Extra</vt:lpstr>
      <vt:lpstr>Symbol</vt:lpstr>
      <vt:lpstr>2_Office Theme</vt:lpstr>
      <vt:lpstr>Office Theme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467</cp:revision>
  <dcterms:created xsi:type="dcterms:W3CDTF">2002-01-09T06:23:01Z</dcterms:created>
  <dcterms:modified xsi:type="dcterms:W3CDTF">2022-04-23T03:56:22Z</dcterms:modified>
</cp:coreProperties>
</file>