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28"/>
  </p:notesMasterIdLst>
  <p:sldIdLst>
    <p:sldId id="341" r:id="rId3"/>
    <p:sldId id="339" r:id="rId4"/>
    <p:sldId id="308" r:id="rId5"/>
    <p:sldId id="321" r:id="rId6"/>
    <p:sldId id="305" r:id="rId7"/>
    <p:sldId id="344" r:id="rId8"/>
    <p:sldId id="309" r:id="rId9"/>
    <p:sldId id="310" r:id="rId10"/>
    <p:sldId id="311" r:id="rId11"/>
    <p:sldId id="329" r:id="rId12"/>
    <p:sldId id="312" r:id="rId13"/>
    <p:sldId id="313" r:id="rId14"/>
    <p:sldId id="342" r:id="rId15"/>
    <p:sldId id="314" r:id="rId16"/>
    <p:sldId id="315" r:id="rId17"/>
    <p:sldId id="330" r:id="rId18"/>
    <p:sldId id="316" r:id="rId19"/>
    <p:sldId id="317" r:id="rId20"/>
    <p:sldId id="343" r:id="rId21"/>
    <p:sldId id="318" r:id="rId22"/>
    <p:sldId id="319" r:id="rId23"/>
    <p:sldId id="320" r:id="rId24"/>
    <p:sldId id="331" r:id="rId25"/>
    <p:sldId id="322" r:id="rId26"/>
    <p:sldId id="345" r:id="rId27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FF"/>
    <a:srgbClr val="FF9933"/>
    <a:srgbClr val="92D050"/>
    <a:srgbClr val="0099FF"/>
    <a:srgbClr val="00B0F0"/>
    <a:srgbClr val="FF0000"/>
    <a:srgbClr val="77933C"/>
    <a:srgbClr val="00B05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743" autoAdjust="0"/>
    <p:restoredTop sz="9466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538D1-E5C4-40B7-BF52-9B236A2C34C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A53C-F046-4FA6-AB32-C42C99B8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02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0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57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40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4" r:id="rId2"/>
  </p:sldLayoutIdLst>
  <p:txStyles>
    <p:titleStyle>
      <a:lvl1pPr algn="ctr" defTabSz="81631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17" indent="-306117" algn="l" defTabSz="81631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53" indent="-255097" algn="l" defTabSz="81631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9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47" indent="-204079" algn="l" defTabSz="81631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03" indent="-204079" algn="l" defTabSz="81631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859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15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17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27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1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24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8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3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9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4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1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32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49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352781" y="3478578"/>
            <a:ext cx="4790111" cy="417912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/>
          <p:cNvSpPr txBox="1"/>
          <p:nvPr/>
        </p:nvSpPr>
        <p:spPr>
          <a:xfrm>
            <a:off x="1372334" y="3486150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  <a:sym typeface="Symbol"/>
              </a:rPr>
              <a:t>Every Rectangle is a Parallelogram</a:t>
            </a:r>
            <a:endParaRPr lang="en-IN" sz="2000" b="1" baseline="30000" dirty="0"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42096" y="2114550"/>
            <a:ext cx="383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</a:t>
            </a:r>
            <a:r>
              <a:rPr lang="en-US" sz="20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ABCD is a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Rectangle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Symbol" pitchFamily="18" charset="2"/>
                <a:sym typeface="Symbol"/>
              </a:rPr>
              <a:t>\ 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A = B = C = D = 90</a:t>
            </a:r>
            <a:r>
              <a:rPr lang="en-US" sz="2000" b="1" baseline="42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o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888187" y="883778"/>
            <a:ext cx="3275378" cy="29282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ounded Rectangle 78"/>
          <p:cNvSpPr/>
          <p:nvPr/>
        </p:nvSpPr>
        <p:spPr>
          <a:xfrm>
            <a:off x="3210565" y="1162050"/>
            <a:ext cx="1285875" cy="29051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31232" y="1328697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  <a:sym typeface="Symbol"/>
              </a:rPr>
              <a:t>C</a:t>
            </a:r>
            <a:endParaRPr lang="en-IN" dirty="0"/>
          </a:p>
        </p:txBody>
      </p:sp>
      <p:sp>
        <p:nvSpPr>
          <p:cNvPr id="73" name="Rectangle 72"/>
          <p:cNvSpPr/>
          <p:nvPr/>
        </p:nvSpPr>
        <p:spPr>
          <a:xfrm>
            <a:off x="5837209" y="13286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D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8431232" y="281832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B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5837209" y="281832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A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235866" y="184157"/>
            <a:ext cx="2643672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r>
              <a:rPr lang="en-US" sz="2400" b="1" u="sng" dirty="0" smtClean="0">
                <a:solidFill>
                  <a:schemeClr val="bg1"/>
                </a:solidFill>
                <a:latin typeface="Bookman Old Style" pitchFamily="18" charset="0"/>
              </a:rPr>
              <a:t>ECTANGLE</a:t>
            </a:r>
            <a:endParaRPr lang="en-IN" sz="24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5477" y="83087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Definition :</a:t>
            </a:r>
            <a:endParaRPr lang="en-IN" b="1" baseline="30000" dirty="0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15165" y="830874"/>
            <a:ext cx="6466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quadrilateral in which each angle is a right angle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is called a Rectangle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090137" y="2876550"/>
            <a:ext cx="241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502137" y="1617881"/>
            <a:ext cx="0" cy="1258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090137" y="1617881"/>
            <a:ext cx="241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90137" y="1617881"/>
            <a:ext cx="0" cy="1258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loud 75"/>
          <p:cNvSpPr/>
          <p:nvPr/>
        </p:nvSpPr>
        <p:spPr>
          <a:xfrm>
            <a:off x="2895600" y="1403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3162869" y="1678620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consider 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ABCD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90137" y="2724150"/>
            <a:ext cx="152400" cy="1524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6090137" y="1617881"/>
            <a:ext cx="152400" cy="1524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8349737" y="2724150"/>
            <a:ext cx="152400" cy="1524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8349737" y="1617881"/>
            <a:ext cx="152400" cy="1524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Cloud 84"/>
          <p:cNvSpPr/>
          <p:nvPr/>
        </p:nvSpPr>
        <p:spPr>
          <a:xfrm>
            <a:off x="3001108" y="1347415"/>
            <a:ext cx="2532184" cy="112541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3616220" y="169246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 || 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Cloud 86"/>
          <p:cNvSpPr/>
          <p:nvPr/>
        </p:nvSpPr>
        <p:spPr>
          <a:xfrm>
            <a:off x="3001108" y="1346688"/>
            <a:ext cx="2532184" cy="112541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/>
          <p:cNvSpPr txBox="1"/>
          <p:nvPr/>
        </p:nvSpPr>
        <p:spPr>
          <a:xfrm>
            <a:off x="3616221" y="1691737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 || BC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6090137" y="2875425"/>
            <a:ext cx="241200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6090137" y="1616756"/>
            <a:ext cx="241200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501376" y="1617881"/>
            <a:ext cx="0" cy="1258669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89376" y="1617881"/>
            <a:ext cx="0" cy="1258669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loud 92"/>
          <p:cNvSpPr/>
          <p:nvPr/>
        </p:nvSpPr>
        <p:spPr>
          <a:xfrm>
            <a:off x="2632029" y="2647950"/>
            <a:ext cx="2729126" cy="121294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/>
          <p:cNvSpPr txBox="1"/>
          <p:nvPr/>
        </p:nvSpPr>
        <p:spPr>
          <a:xfrm>
            <a:off x="2835736" y="2782764"/>
            <a:ext cx="2347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Both the pairs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opposite sides are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parallel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1385" y="2952187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ABCD is also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 parallelogram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87967" y="138906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man Old Style" pitchFamily="18" charset="0"/>
                <a:sym typeface="Symbol"/>
              </a:rPr>
              <a:t>&gt;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87967" y="2649912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man Old Style" pitchFamily="18" charset="0"/>
                <a:sym typeface="Symbol"/>
              </a:rPr>
              <a:t>&gt;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56923" y="1997888"/>
            <a:ext cx="461665" cy="472661"/>
            <a:chOff x="6009361" y="1763411"/>
            <a:chExt cx="461665" cy="472661"/>
          </a:xfrm>
        </p:grpSpPr>
        <p:sp>
          <p:nvSpPr>
            <p:cNvPr id="39" name="Rectangle 38"/>
            <p:cNvSpPr/>
            <p:nvPr/>
          </p:nvSpPr>
          <p:spPr>
            <a:xfrm rot="16200000">
              <a:off x="6055688" y="182073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6055688" y="171708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272924" y="1992673"/>
            <a:ext cx="461665" cy="483091"/>
            <a:chOff x="8055140" y="1812831"/>
            <a:chExt cx="461665" cy="483091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8101467" y="188058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8101467" y="176650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9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6" grpId="0"/>
      <p:bldP spid="78" grpId="0" animBg="1"/>
      <p:bldP spid="78" grpId="1" animBg="1"/>
      <p:bldP spid="79" grpId="0" animBg="1"/>
      <p:bldP spid="79" grpId="1" animBg="1"/>
      <p:bldP spid="72" grpId="0"/>
      <p:bldP spid="73" grpId="0"/>
      <p:bldP spid="74" grpId="0"/>
      <p:bldP spid="75" grpId="0"/>
      <p:bldP spid="60" grpId="0" animBg="1"/>
      <p:bldP spid="61" grpId="0"/>
      <p:bldP spid="76" grpId="0" animBg="1"/>
      <p:bldP spid="76" grpId="1" animBg="1"/>
      <p:bldP spid="77" grpId="0"/>
      <p:bldP spid="77" grpId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5" grpId="0" animBg="1"/>
      <p:bldP spid="85" grpId="1" animBg="1"/>
      <p:bldP spid="86" grpId="0"/>
      <p:bldP spid="86" grpId="1"/>
      <p:bldP spid="87" grpId="0" animBg="1"/>
      <p:bldP spid="87" grpId="1" animBg="1"/>
      <p:bldP spid="88" grpId="0"/>
      <p:bldP spid="88" grpId="1"/>
      <p:bldP spid="93" grpId="0" animBg="1"/>
      <p:bldP spid="93" grpId="1" animBg="1"/>
      <p:bldP spid="94" grpId="0"/>
      <p:bldP spid="94" grpId="1"/>
      <p:bldP spid="95" grpId="0"/>
      <p:bldP spid="95" grpId="1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2895600" y="2136958"/>
            <a:ext cx="2979565" cy="3331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1288250" y="2136958"/>
            <a:ext cx="1633543" cy="3331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847272" y="2065572"/>
            <a:ext cx="515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Diagonals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bisect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each other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7077" y="1328697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  <a:sym typeface="Symbol"/>
              </a:rPr>
              <a:t>C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013054" y="13286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D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607077" y="281832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B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013054" y="281832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A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65982" y="272415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265982" y="1617881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525582" y="272415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525582" y="1617881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87251" y="184150"/>
            <a:ext cx="649412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ROPERTIES</a:t>
            </a: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 O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F</a:t>
            </a: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 A R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ECTANGLE</a:t>
            </a:r>
            <a:endParaRPr lang="en-IN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2895600" y="1403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175569" y="1631728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consider 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Rectangle ABCD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272" y="737152"/>
            <a:ext cx="446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Opposite sides are equal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2895600" y="1406683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183089" y="164268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Name the pairs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opposite sides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9387" y="12577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AB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4498" y="12577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5275" y="125778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CD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9387" y="16558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AD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4498" y="16558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5275" y="165588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BC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265982" y="2876550"/>
            <a:ext cx="241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77982" y="1617881"/>
            <a:ext cx="0" cy="1258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65982" y="1617881"/>
            <a:ext cx="241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65982" y="1617881"/>
            <a:ext cx="0" cy="1258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71982" y="1562100"/>
            <a:ext cx="0" cy="108000"/>
          </a:xfrm>
          <a:prstGeom prst="line">
            <a:avLst/>
          </a:prstGeom>
          <a:ln w="28575">
            <a:solidFill>
              <a:srgbClr val="F34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71982" y="2822574"/>
            <a:ext cx="0" cy="108000"/>
          </a:xfrm>
          <a:prstGeom prst="line">
            <a:avLst/>
          </a:prstGeom>
          <a:ln w="28575">
            <a:solidFill>
              <a:srgbClr val="F34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11982" y="2220545"/>
            <a:ext cx="108000" cy="53340"/>
            <a:chOff x="6036137" y="2193875"/>
            <a:chExt cx="108000" cy="5334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623982" y="2220545"/>
            <a:ext cx="108000" cy="53340"/>
            <a:chOff x="6036137" y="2193875"/>
            <a:chExt cx="108000" cy="5334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6265982" y="1616100"/>
            <a:ext cx="2412000" cy="1259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265982" y="1616100"/>
            <a:ext cx="2411240" cy="1259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88693" y="222641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O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265982" y="2875425"/>
            <a:ext cx="24120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65982" y="1616756"/>
            <a:ext cx="24120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677221" y="1617881"/>
            <a:ext cx="0" cy="1258669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65221" y="1617881"/>
            <a:ext cx="0" cy="1258669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5982" y="1617628"/>
            <a:ext cx="2412000" cy="125932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265982" y="1617628"/>
            <a:ext cx="2411240" cy="1259325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loud 61"/>
          <p:cNvSpPr/>
          <p:nvPr/>
        </p:nvSpPr>
        <p:spPr>
          <a:xfrm>
            <a:off x="3183182" y="2368062"/>
            <a:ext cx="2472836" cy="109903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>
            <a:off x="3709793" y="25832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OA = OC &amp;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549387" y="2569063"/>
            <a:ext cx="1397567" cy="369332"/>
            <a:chOff x="1549387" y="4053198"/>
            <a:chExt cx="1397567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1549387" y="405319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OA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87710" y="40531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35275" y="405319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OC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49387" y="2967160"/>
            <a:ext cx="1434436" cy="369332"/>
            <a:chOff x="1549387" y="4451295"/>
            <a:chExt cx="1434436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1549387" y="445129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OB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96527" y="445129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35275" y="44512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OD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8033179" y="1888875"/>
            <a:ext cx="57600" cy="9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808420" y="2526506"/>
            <a:ext cx="57150" cy="95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 rot="6277890">
            <a:off x="8000778" y="2510822"/>
            <a:ext cx="123823" cy="85578"/>
            <a:chOff x="8189120" y="2080889"/>
            <a:chExt cx="123823" cy="85578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rot="6277890">
            <a:off x="6814122" y="1894046"/>
            <a:ext cx="123823" cy="85578"/>
            <a:chOff x="8189120" y="2080889"/>
            <a:chExt cx="123823" cy="8557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847272" y="3449872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Diagonals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are equal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81" name="Cloud 80"/>
          <p:cNvSpPr/>
          <p:nvPr/>
        </p:nvSpPr>
        <p:spPr>
          <a:xfrm>
            <a:off x="5030174" y="3270250"/>
            <a:ext cx="2119926" cy="94219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5525401" y="354671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 = BD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549387" y="3950239"/>
            <a:ext cx="1383140" cy="369332"/>
            <a:chOff x="1549387" y="4053198"/>
            <a:chExt cx="1383140" cy="369332"/>
          </a:xfrm>
        </p:grpSpPr>
        <p:sp>
          <p:nvSpPr>
            <p:cNvPr id="88" name="TextBox 87"/>
            <p:cNvSpPr txBox="1"/>
            <p:nvPr/>
          </p:nvSpPr>
          <p:spPr>
            <a:xfrm>
              <a:off x="1549387" y="405319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AC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87710" y="40531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35275" y="4053198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BD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34026" y="2896898"/>
            <a:ext cx="1205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OB = OD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6270939" y="1619246"/>
            <a:ext cx="1207167" cy="63027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270939" y="2237196"/>
            <a:ext cx="1218131" cy="636197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7471601" y="1617628"/>
            <a:ext cx="1207167" cy="63027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7471602" y="2245518"/>
            <a:ext cx="1218131" cy="636197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7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42" grpId="0" animBg="1"/>
      <p:bldP spid="42" grpId="1" animBg="1"/>
      <p:bldP spid="43" grpId="0"/>
      <p:bldP spid="16" grpId="0"/>
      <p:bldP spid="17" grpId="0"/>
      <p:bldP spid="18" grpId="0"/>
      <p:bldP spid="19" grpId="0"/>
      <p:bldP spid="47" grpId="0" animBg="1"/>
      <p:bldP spid="48" grpId="0" animBg="1"/>
      <p:bldP spid="49" grpId="0" animBg="1"/>
      <p:bldP spid="50" grpId="0" animBg="1"/>
      <p:bldP spid="4" grpId="0" animBg="1"/>
      <p:bldP spid="5" grpId="0" animBg="1"/>
      <p:bldP spid="5" grpId="1" animBg="1"/>
      <p:bldP spid="6" grpId="0"/>
      <p:bldP spid="6" grpId="1"/>
      <p:bldP spid="7" grpId="0"/>
      <p:bldP spid="8" grpId="0" animBg="1"/>
      <p:bldP spid="8" grpId="1" animBg="1"/>
      <p:bldP spid="9" grpId="0"/>
      <p:bldP spid="9" grpId="1"/>
      <p:bldP spid="10" grpId="0"/>
      <p:bldP spid="11" grpId="0"/>
      <p:bldP spid="12" grpId="0"/>
      <p:bldP spid="13" grpId="0"/>
      <p:bldP spid="14" grpId="0"/>
      <p:bldP spid="15" grpId="0"/>
      <p:bldP spid="46" grpId="0"/>
      <p:bldP spid="62" grpId="0" animBg="1"/>
      <p:bldP spid="62" grpId="1" animBg="1"/>
      <p:bldP spid="63" grpId="0"/>
      <p:bldP spid="63" grpId="1"/>
      <p:bldP spid="80" grpId="0"/>
      <p:bldP spid="81" grpId="0" animBg="1"/>
      <p:bldP spid="81" grpId="1" animBg="1"/>
      <p:bldP spid="82" grpId="0"/>
      <p:bldP spid="82" grpId="1"/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0607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352781" y="3478578"/>
            <a:ext cx="4790111" cy="417912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4688243" y="886906"/>
            <a:ext cx="1780963" cy="29282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2163906" y="1168407"/>
            <a:ext cx="1209675" cy="25399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08980" y="1328697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  <a:sym typeface="Symbol"/>
              </a:rPr>
              <a:t>C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497609" y="12905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481607" y="275408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B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811809" y="275408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35866" y="184157"/>
            <a:ext cx="2311851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r>
              <a:rPr lang="en-US" sz="2400" b="1" u="sng" dirty="0" smtClean="0">
                <a:solidFill>
                  <a:schemeClr val="bg1"/>
                </a:solidFill>
                <a:latin typeface="Bookman Old Style" pitchFamily="18" charset="0"/>
              </a:rPr>
              <a:t>HOMBUS</a:t>
            </a:r>
            <a:endParaRPr lang="en-IN" sz="24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477" y="83087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Definition :</a:t>
            </a:r>
            <a:endParaRPr lang="en-IN" b="1" baseline="30000" dirty="0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2606" y="830874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quadrilateral having all sides equal is called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Rhombus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82469" y="2817074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00000" flipV="1">
            <a:off x="7882470" y="1473535"/>
            <a:ext cx="0" cy="14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802470" y="1569996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800000">
            <a:off x="6442469" y="1473535"/>
            <a:ext cx="0" cy="14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895600" y="1403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3162869" y="1682528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consider 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ABCD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" name="Cloud 18"/>
          <p:cNvSpPr/>
          <p:nvPr/>
        </p:nvSpPr>
        <p:spPr>
          <a:xfrm>
            <a:off x="2895600" y="1411765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3268582" y="1640143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Name all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sides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ABCD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082469" y="2815203"/>
            <a:ext cx="144000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800000" flipV="1">
            <a:off x="7882470" y="1471664"/>
            <a:ext cx="0" cy="144000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800000">
            <a:off x="6464117" y="1453597"/>
            <a:ext cx="0" cy="144000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 rot="5400000">
            <a:off x="7430373" y="1541336"/>
            <a:ext cx="108000" cy="53340"/>
            <a:chOff x="6036137" y="2193875"/>
            <a:chExt cx="108000" cy="5334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5400000">
            <a:off x="6760181" y="2790404"/>
            <a:ext cx="108000" cy="53340"/>
            <a:chOff x="6036137" y="2193875"/>
            <a:chExt cx="108000" cy="5334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1955384">
            <a:off x="7814184" y="2191396"/>
            <a:ext cx="108000" cy="53340"/>
            <a:chOff x="6036137" y="2193875"/>
            <a:chExt cx="108000" cy="5334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955384">
            <a:off x="6378984" y="2191396"/>
            <a:ext cx="108000" cy="53340"/>
            <a:chOff x="6036137" y="2193875"/>
            <a:chExt cx="108000" cy="5334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990600" y="2016264"/>
            <a:ext cx="341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</a:t>
            </a:r>
            <a:r>
              <a:rPr lang="en-US" sz="20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ABCD is a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Rhombus</a:t>
            </a:r>
          </a:p>
          <a:p>
            <a:r>
              <a:rPr lang="en-IN" sz="2000" b="1" dirty="0" smtClean="0">
                <a:solidFill>
                  <a:srgbClr val="0000FF"/>
                </a:solidFill>
                <a:latin typeface="Symbol" pitchFamily="18" charset="2"/>
              </a:rPr>
              <a:t>\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  AB = BC = CD = AD</a:t>
            </a:r>
            <a:endParaRPr lang="en-IN" sz="20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6" name="Cloud 45"/>
          <p:cNvSpPr/>
          <p:nvPr/>
        </p:nvSpPr>
        <p:spPr>
          <a:xfrm>
            <a:off x="3614444" y="2301967"/>
            <a:ext cx="2177708" cy="96787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4052318" y="256824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 || 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614444" y="2301240"/>
            <a:ext cx="2177708" cy="96787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4052319" y="257704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 || BC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18024" y="13462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man Old Style" pitchFamily="18" charset="0"/>
                <a:sym typeface="Symbol"/>
              </a:rPr>
              <a:t>&gt;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5940" y="258958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man Old Style" pitchFamily="18" charset="0"/>
                <a:sym typeface="Symbol"/>
              </a:rPr>
              <a:t>&gt;</a:t>
            </a:r>
            <a:endParaRPr lang="en-IN" sz="2400" dirty="0">
              <a:solidFill>
                <a:srgbClr val="00206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 rot="341736">
            <a:off x="6208217" y="1961927"/>
            <a:ext cx="490538" cy="443157"/>
            <a:chOff x="5988580" y="1792915"/>
            <a:chExt cx="490538" cy="443157"/>
          </a:xfrm>
        </p:grpSpPr>
        <p:sp>
          <p:nvSpPr>
            <p:cNvPr id="53" name="Rectangle 52"/>
            <p:cNvSpPr/>
            <p:nvPr/>
          </p:nvSpPr>
          <p:spPr>
            <a:xfrm rot="17532905">
              <a:off x="6034907" y="182073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7532905">
              <a:off x="6063780" y="17465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498260">
            <a:off x="7644890" y="1958425"/>
            <a:ext cx="492615" cy="446977"/>
            <a:chOff x="8051545" y="1789095"/>
            <a:chExt cx="492615" cy="446977"/>
          </a:xfrm>
        </p:grpSpPr>
        <p:sp>
          <p:nvSpPr>
            <p:cNvPr id="56" name="Rectangle 55"/>
            <p:cNvSpPr/>
            <p:nvPr/>
          </p:nvSpPr>
          <p:spPr>
            <a:xfrm rot="17532905">
              <a:off x="8097872" y="182073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7532905">
              <a:off x="8128822" y="174276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71600" y="3467040"/>
            <a:ext cx="474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  <a:sym typeface="Symbol"/>
              </a:rPr>
              <a:t>Every Rhombus is a Parallelogram</a:t>
            </a:r>
            <a:endParaRPr lang="en-IN" sz="2000" b="1" baseline="30000" dirty="0">
              <a:latin typeface="Bookman Old Style" pitchFamily="18" charset="0"/>
            </a:endParaRPr>
          </a:p>
        </p:txBody>
      </p:sp>
      <p:sp>
        <p:nvSpPr>
          <p:cNvPr id="59" name="Cloud 58"/>
          <p:cNvSpPr/>
          <p:nvPr/>
        </p:nvSpPr>
        <p:spPr>
          <a:xfrm>
            <a:off x="2632029" y="2647950"/>
            <a:ext cx="2729126" cy="121294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2973595" y="2913390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ABCD is also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 parallelogram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802470" y="1568125"/>
            <a:ext cx="1440000" cy="0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8051" y="1757417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AB  BC  CD  AD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47836" y="17574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91000" y="17574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17574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248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  <p:bldP spid="9" grpId="0"/>
      <p:bldP spid="10" grpId="0" animBg="1"/>
      <p:bldP spid="11" grpId="0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46" grpId="0" animBg="1"/>
      <p:bldP spid="46" grpId="1" animBg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  <p:bldP spid="51" grpId="0"/>
      <p:bldP spid="51" grpId="1"/>
      <p:bldP spid="58" grpId="0"/>
      <p:bldP spid="59" grpId="0" animBg="1"/>
      <p:bldP spid="59" grpId="1" animBg="1"/>
      <p:bldP spid="60" grpId="0"/>
      <p:bldP spid="60" grpId="1"/>
      <p:bldP spid="62" grpId="0"/>
      <p:bldP spid="62" grpId="1"/>
      <p:bldP spid="63" grpId="0"/>
      <p:bldP spid="63" grpId="1"/>
      <p:bldP spid="64" grpId="0"/>
      <p:bldP spid="64" grpId="1"/>
      <p:bldP spid="66" grpId="0"/>
      <p:bldP spid="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2965051" y="2156802"/>
            <a:ext cx="2902349" cy="32287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ounded Rectangle 45"/>
          <p:cNvSpPr/>
          <p:nvPr/>
        </p:nvSpPr>
        <p:spPr>
          <a:xfrm>
            <a:off x="1301750" y="2156802"/>
            <a:ext cx="1638300" cy="32287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847272" y="2065572"/>
            <a:ext cx="515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Diagonals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bisect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each other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9800000">
            <a:off x="7024608" y="2179357"/>
            <a:ext cx="120263" cy="12026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6845300" y="2822574"/>
            <a:ext cx="47625" cy="108000"/>
            <a:chOff x="6845300" y="2822574"/>
            <a:chExt cx="47625" cy="108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845300" y="2822574"/>
              <a:ext cx="0" cy="10800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892925" y="2822574"/>
              <a:ext cx="0" cy="10800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441687" y="1593006"/>
            <a:ext cx="47625" cy="108000"/>
            <a:chOff x="7441687" y="1593006"/>
            <a:chExt cx="47625" cy="108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41687" y="1593006"/>
              <a:ext cx="0" cy="10800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489312" y="1593006"/>
              <a:ext cx="0" cy="10800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8176260" y="1378505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  <a:sym typeface="Symbol"/>
              </a:rPr>
              <a:t>C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53200" y="13286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D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52892" y="281832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B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37209" y="281832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A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87251" y="184150"/>
            <a:ext cx="649412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ROPERTIES</a:t>
            </a: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 O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F</a:t>
            </a: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 A R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HOMBUS</a:t>
            </a:r>
            <a:endParaRPr lang="en-IN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2895600" y="1403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175569" y="1644428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consider 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Rhombus ABCD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272" y="744772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Opposite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angles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are equal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396899" y="2235672"/>
            <a:ext cx="108000" cy="53340"/>
            <a:chOff x="6036137" y="2193875"/>
            <a:chExt cx="108000" cy="5334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814988" y="2262342"/>
            <a:ext cx="108000" cy="53340"/>
            <a:chOff x="6036137" y="2193875"/>
            <a:chExt cx="108000" cy="5334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6803274" y="1648787"/>
            <a:ext cx="726863" cy="1219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090137" y="1647662"/>
            <a:ext cx="2153137" cy="122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60478" y="211455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O</a:t>
            </a:r>
            <a:endParaRPr lang="en-IN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803274" y="1642681"/>
            <a:ext cx="726863" cy="1233869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090137" y="1642681"/>
            <a:ext cx="2153137" cy="1234272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/>
          <p:cNvSpPr/>
          <p:nvPr/>
        </p:nvSpPr>
        <p:spPr>
          <a:xfrm>
            <a:off x="3048000" y="23431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3709793" y="259497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OA = OC &amp;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549387" y="2627678"/>
            <a:ext cx="1397567" cy="369332"/>
            <a:chOff x="1549387" y="4053198"/>
            <a:chExt cx="1397567" cy="369332"/>
          </a:xfrm>
        </p:grpSpPr>
        <p:sp>
          <p:nvSpPr>
            <p:cNvPr id="56" name="TextBox 55"/>
            <p:cNvSpPr txBox="1"/>
            <p:nvPr/>
          </p:nvSpPr>
          <p:spPr>
            <a:xfrm>
              <a:off x="1549387" y="405319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OA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87710" y="40531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5275" y="405319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OC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49387" y="3025775"/>
            <a:ext cx="1434436" cy="369332"/>
            <a:chOff x="1549387" y="4451295"/>
            <a:chExt cx="1434436" cy="369332"/>
          </a:xfrm>
        </p:grpSpPr>
        <p:sp>
          <p:nvSpPr>
            <p:cNvPr id="60" name="TextBox 59"/>
            <p:cNvSpPr txBox="1"/>
            <p:nvPr/>
          </p:nvSpPr>
          <p:spPr>
            <a:xfrm>
              <a:off x="1549387" y="445129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OB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27" y="445129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35275" y="44512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OD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47272" y="3449872"/>
            <a:ext cx="729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Diagonals are perpendicular to each other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4026" y="2896822"/>
            <a:ext cx="1205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OB = OD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805610" y="1645445"/>
            <a:ext cx="373126" cy="63339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-60000" flipH="1">
            <a:off x="6097281" y="2260099"/>
            <a:ext cx="1088537" cy="603504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56450" y="2242207"/>
            <a:ext cx="373687" cy="634343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162800" y="1645755"/>
            <a:ext cx="1083650" cy="62119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49387" y="120015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A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5725" y="12001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35275" y="120015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C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49387" y="159824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B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96526" y="159824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35275" y="159824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D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" name="Arc 2"/>
          <p:cNvSpPr/>
          <p:nvPr/>
        </p:nvSpPr>
        <p:spPr>
          <a:xfrm>
            <a:off x="5850725" y="2647950"/>
            <a:ext cx="473875" cy="473875"/>
          </a:xfrm>
          <a:prstGeom prst="arc">
            <a:avLst>
              <a:gd name="adj1" fmla="val 17947485"/>
              <a:gd name="adj2" fmla="val 3043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 rot="10800000">
            <a:off x="8006336" y="1412129"/>
            <a:ext cx="473875" cy="473875"/>
          </a:xfrm>
          <a:prstGeom prst="arc">
            <a:avLst>
              <a:gd name="adj1" fmla="val 17947485"/>
              <a:gd name="adj2" fmla="val 3043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3600000">
            <a:off x="6568927" y="1407711"/>
            <a:ext cx="473875" cy="473875"/>
          </a:xfrm>
          <a:prstGeom prst="arc">
            <a:avLst>
              <a:gd name="adj1" fmla="val 17947485"/>
              <a:gd name="adj2" fmla="val 3634278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803274" y="1648787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800000">
            <a:off x="6450899" y="1546220"/>
            <a:ext cx="0" cy="14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/>
          <p:cNvSpPr/>
          <p:nvPr/>
        </p:nvSpPr>
        <p:spPr>
          <a:xfrm rot="13500000">
            <a:off x="7286336" y="2641145"/>
            <a:ext cx="473875" cy="473875"/>
          </a:xfrm>
          <a:prstGeom prst="arc">
            <a:avLst>
              <a:gd name="adj1" fmla="val 18994004"/>
              <a:gd name="adj2" fmla="val 4545446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0137" y="2876550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800000" flipV="1">
            <a:off x="7884035" y="1546220"/>
            <a:ext cx="0" cy="14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loud 86"/>
          <p:cNvSpPr/>
          <p:nvPr/>
        </p:nvSpPr>
        <p:spPr>
          <a:xfrm>
            <a:off x="3657600" y="12001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/>
          <p:cNvSpPr txBox="1"/>
          <p:nvPr/>
        </p:nvSpPr>
        <p:spPr>
          <a:xfrm>
            <a:off x="3868146" y="1428528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Name the pairs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opposite angles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 rot="7903421">
            <a:off x="7297246" y="2549869"/>
            <a:ext cx="123823" cy="85578"/>
            <a:chOff x="8189120" y="2080889"/>
            <a:chExt cx="123823" cy="8557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 rot="7903421">
            <a:off x="6924221" y="1903614"/>
            <a:ext cx="123823" cy="85578"/>
            <a:chOff x="8189120" y="2080889"/>
            <a:chExt cx="123823" cy="8557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>
            <a:off x="7620000" y="1927282"/>
            <a:ext cx="57600" cy="9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08986" y="2509314"/>
            <a:ext cx="57150" cy="95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49387" y="401955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AC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89313" y="401955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Symbol" panose="05050102010706020507" pitchFamily="18" charset="2"/>
              </a:rPr>
              <a:t>^</a:t>
            </a:r>
            <a:endParaRPr lang="en-IN" b="1" dirty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35275" y="40195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BD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46" grpId="0" animBg="1"/>
      <p:bldP spid="46" grpId="1" animBg="1"/>
      <p:bldP spid="47" grpId="0"/>
      <p:bldP spid="79" grpId="0" animBg="1"/>
      <p:bldP spid="7" grpId="0"/>
      <p:bldP spid="8" grpId="0"/>
      <p:bldP spid="9" grpId="0"/>
      <p:bldP spid="10" grpId="0"/>
      <p:bldP spid="15" grpId="0" animBg="1"/>
      <p:bldP spid="16" grpId="0" animBg="1"/>
      <p:bldP spid="16" grpId="1" animBg="1"/>
      <p:bldP spid="17" grpId="0"/>
      <p:bldP spid="17" grpId="1"/>
      <p:bldP spid="18" grpId="0"/>
      <p:bldP spid="50" grpId="0"/>
      <p:bldP spid="53" grpId="0" animBg="1"/>
      <p:bldP spid="53" grpId="1" animBg="1"/>
      <p:bldP spid="54" grpId="0"/>
      <p:bldP spid="54" grpId="1"/>
      <p:bldP spid="78" grpId="0"/>
      <p:bldP spid="2" grpId="0"/>
      <p:bldP spid="2" grpId="1"/>
      <p:bldP spid="76" grpId="0"/>
      <p:bldP spid="77" grpId="0"/>
      <p:bldP spid="80" grpId="0"/>
      <p:bldP spid="81" grpId="0"/>
      <p:bldP spid="82" grpId="0"/>
      <p:bldP spid="83" grpId="0"/>
      <p:bldP spid="3" grpId="0" animBg="1"/>
      <p:bldP spid="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/>
      <p:bldP spid="88" grpId="1"/>
      <p:bldP spid="90" grpId="0"/>
      <p:bldP spid="91" grpId="0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5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67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2438400" y="1148986"/>
            <a:ext cx="2245802" cy="29282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52782" y="3478578"/>
            <a:ext cx="4473588" cy="417912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/>
          <p:cNvSpPr txBox="1"/>
          <p:nvPr/>
        </p:nvSpPr>
        <p:spPr>
          <a:xfrm>
            <a:off x="1371600" y="3478763"/>
            <a:ext cx="441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Every Square is a Parallelogram</a:t>
            </a:r>
            <a:endParaRPr lang="en-IN" sz="20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77976" y="2038350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</a:t>
            </a:r>
            <a:r>
              <a:rPr lang="en-US" sz="20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ABCD is a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Square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Symbol" panose="05050102010706020507" pitchFamily="18" charset="2"/>
                <a:sym typeface="Symbol"/>
              </a:rPr>
              <a:t>\  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A = B = C = D = 90</a:t>
            </a:r>
            <a:r>
              <a:rPr lang="en-US" sz="2000" b="1" baseline="42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o</a:t>
            </a:r>
            <a:endParaRPr lang="en-US" sz="2000" baseline="42000" dirty="0">
              <a:solidFill>
                <a:srgbClr val="0000FF"/>
              </a:solidFill>
              <a:latin typeface="Bookman Old Style" pitchFamily="18" charset="0"/>
              <a:sym typeface="Symbol"/>
            </a:endParaRPr>
          </a:p>
          <a:p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     AB = BC = CD = AD</a:t>
            </a:r>
            <a:endParaRPr lang="en-IN" sz="20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883263" y="883778"/>
            <a:ext cx="3288078" cy="29282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918983" y="1168407"/>
            <a:ext cx="952500" cy="29304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94392" y="1493227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454429" y="149322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102012" y="310350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22679" y="310350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5866" y="184157"/>
            <a:ext cx="1980029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  <a:latin typeface="Bookman Old Style" pitchFamily="18" charset="0"/>
              </a:rPr>
              <a:t>S</a:t>
            </a:r>
            <a:r>
              <a:rPr lang="en-US" sz="2400" b="1" u="sng" dirty="0" smtClean="0">
                <a:solidFill>
                  <a:schemeClr val="bg1"/>
                </a:solidFill>
                <a:latin typeface="Bookman Old Style" pitchFamily="18" charset="0"/>
              </a:rPr>
              <a:t>QUARE</a:t>
            </a:r>
            <a:endParaRPr lang="en-IN" sz="24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5477" y="83087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Definition :</a:t>
            </a:r>
            <a:endParaRPr lang="en-IN" b="1" baseline="30000" dirty="0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10241" y="830874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quadrilateral in which each angle is a right angle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and all sides are equal is called a Square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707357" y="3212530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146844" y="1771405"/>
            <a:ext cx="0" cy="14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707357" y="1782411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07357" y="1782410"/>
            <a:ext cx="0" cy="14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loud 75"/>
          <p:cNvSpPr/>
          <p:nvPr/>
        </p:nvSpPr>
        <p:spPr>
          <a:xfrm>
            <a:off x="2895600" y="1403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62869" y="1669828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consider 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ABCD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707357" y="3060130"/>
            <a:ext cx="152400" cy="1524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07357" y="1782411"/>
            <a:ext cx="152400" cy="1524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994444" y="3060130"/>
            <a:ext cx="152400" cy="1524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994444" y="1782411"/>
            <a:ext cx="152400" cy="1524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Cloud 84"/>
          <p:cNvSpPr/>
          <p:nvPr/>
        </p:nvSpPr>
        <p:spPr>
          <a:xfrm>
            <a:off x="3001108" y="1347415"/>
            <a:ext cx="2532184" cy="112541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16220" y="169246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 || CD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Cloud 86"/>
          <p:cNvSpPr/>
          <p:nvPr/>
        </p:nvSpPr>
        <p:spPr>
          <a:xfrm>
            <a:off x="3001108" y="1346688"/>
            <a:ext cx="2532184" cy="112541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16221" y="1691737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AD || BC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6707357" y="3211405"/>
            <a:ext cx="14400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6707357" y="1781286"/>
            <a:ext cx="14400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146083" y="1771405"/>
            <a:ext cx="0" cy="1440000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706596" y="1782410"/>
            <a:ext cx="0" cy="1440000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loud 92"/>
          <p:cNvSpPr/>
          <p:nvPr/>
        </p:nvSpPr>
        <p:spPr>
          <a:xfrm>
            <a:off x="2632029" y="2647950"/>
            <a:ext cx="2729126" cy="121294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35736" y="2782764"/>
            <a:ext cx="2347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Both the pairs of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opposite sides are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parallel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1385" y="2952187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ABCD is also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 parallelogram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16920" y="155062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man Old Style" pitchFamily="18" charset="0"/>
                <a:sym typeface="Symbol"/>
              </a:rPr>
              <a:t>&gt;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16920" y="2982736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man Old Style" pitchFamily="18" charset="0"/>
                <a:sym typeface="Symbol"/>
              </a:rPr>
              <a:t>&gt;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478242" y="2314409"/>
            <a:ext cx="461665" cy="472661"/>
            <a:chOff x="6009361" y="1763411"/>
            <a:chExt cx="461665" cy="472661"/>
          </a:xfrm>
        </p:grpSpPr>
        <p:sp>
          <p:nvSpPr>
            <p:cNvPr id="38" name="Rectangle 37"/>
            <p:cNvSpPr/>
            <p:nvPr/>
          </p:nvSpPr>
          <p:spPr>
            <a:xfrm rot="16200000">
              <a:off x="6055688" y="182073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6055688" y="171708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916290" y="2309194"/>
            <a:ext cx="461665" cy="483091"/>
            <a:chOff x="8055140" y="1812831"/>
            <a:chExt cx="461665" cy="483091"/>
          </a:xfrm>
        </p:grpSpPr>
        <p:sp>
          <p:nvSpPr>
            <p:cNvPr id="41" name="Rectangle 40"/>
            <p:cNvSpPr/>
            <p:nvPr/>
          </p:nvSpPr>
          <p:spPr>
            <a:xfrm rot="16200000">
              <a:off x="8101467" y="188058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101467" y="176650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7467600" y="1707359"/>
            <a:ext cx="0" cy="142853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8141321" y="2346631"/>
            <a:ext cx="0" cy="142853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707956" y="2346631"/>
            <a:ext cx="0" cy="142853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467600" y="3138512"/>
            <a:ext cx="0" cy="142853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4" grpId="0" animBg="1"/>
      <p:bldP spid="96" grpId="0"/>
      <p:bldP spid="78" grpId="0" animBg="1"/>
      <p:bldP spid="79" grpId="0" animBg="1"/>
      <p:bldP spid="72" grpId="0"/>
      <p:bldP spid="73" grpId="0"/>
      <p:bldP spid="74" grpId="0"/>
      <p:bldP spid="75" grpId="0"/>
      <p:bldP spid="60" grpId="0" animBg="1"/>
      <p:bldP spid="61" grpId="0"/>
      <p:bldP spid="76" grpId="0" animBg="1"/>
      <p:bldP spid="76" grpId="1" animBg="1"/>
      <p:bldP spid="77" grpId="0"/>
      <p:bldP spid="77" grpId="1"/>
      <p:bldP spid="80" grpId="0" animBg="1"/>
      <p:bldP spid="81" grpId="0" animBg="1"/>
      <p:bldP spid="82" grpId="0" animBg="1"/>
      <p:bldP spid="83" grpId="0" animBg="1"/>
      <p:bldP spid="85" grpId="0" animBg="1"/>
      <p:bldP spid="85" grpId="1" animBg="1"/>
      <p:bldP spid="86" grpId="0"/>
      <p:bldP spid="86" grpId="1"/>
      <p:bldP spid="87" grpId="0" animBg="1"/>
      <p:bldP spid="87" grpId="1" animBg="1"/>
      <p:bldP spid="88" grpId="0"/>
      <p:bldP spid="88" grpId="1"/>
      <p:bldP spid="93" grpId="0" animBg="1"/>
      <p:bldP spid="93" grpId="1" animBg="1"/>
      <p:bldP spid="94" grpId="0"/>
      <p:bldP spid="94" grpId="1"/>
      <p:bldP spid="95" grpId="0"/>
      <p:bldP spid="95" grpId="1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2941320" y="3745463"/>
            <a:ext cx="1492449" cy="3240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295400" y="3745463"/>
            <a:ext cx="1600200" cy="3240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273908" y="2565213"/>
            <a:ext cx="2231292" cy="3240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524543" y="2216448"/>
            <a:ext cx="2231292" cy="3240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rot="18831425">
            <a:off x="6651409" y="2261498"/>
            <a:ext cx="120263" cy="12026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ounded Rectangle 107"/>
          <p:cNvSpPr/>
          <p:nvPr/>
        </p:nvSpPr>
        <p:spPr>
          <a:xfrm>
            <a:off x="2897551" y="880885"/>
            <a:ext cx="2969849" cy="3240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266821" y="880885"/>
            <a:ext cx="1676403" cy="3240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7272" y="831907"/>
            <a:ext cx="515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Diagonals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bisect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each other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9324" y="1328697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7209" y="13286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79324" y="293897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409" y="293897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90137" y="288925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90137" y="1617881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78498" y="288925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78498" y="1613878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251" y="184150"/>
            <a:ext cx="649412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ROPERTIES</a:t>
            </a:r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 O</a:t>
            </a:r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F</a:t>
            </a:r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 A S</a:t>
            </a:r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QUARE</a:t>
            </a:r>
            <a:endParaRPr lang="en-IN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2895600" y="1403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5569" y="1707928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consider 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Square ABCD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90137" y="3039905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530898" y="1613877"/>
            <a:ext cx="0" cy="14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90137" y="1617881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0137" y="1617880"/>
            <a:ext cx="0" cy="14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0137" y="1616100"/>
            <a:ext cx="1440761" cy="142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090137" y="1617881"/>
            <a:ext cx="1440000" cy="1422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30273" y="214386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090137" y="1617628"/>
            <a:ext cx="1440761" cy="142115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090137" y="1617881"/>
            <a:ext cx="1440761" cy="142417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loud 61"/>
          <p:cNvSpPr/>
          <p:nvPr/>
        </p:nvSpPr>
        <p:spPr>
          <a:xfrm>
            <a:off x="3048000" y="23431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00268" y="259497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OA = OC &amp;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549387" y="1347121"/>
            <a:ext cx="1397567" cy="369332"/>
            <a:chOff x="1549387" y="4053198"/>
            <a:chExt cx="1397567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1549387" y="405319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OA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8931" y="40531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35275" y="405319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OC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49387" y="1745218"/>
            <a:ext cx="1434436" cy="369332"/>
            <a:chOff x="1549387" y="4451295"/>
            <a:chExt cx="1434436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1549387" y="445129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OB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88511" y="445129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35275" y="44512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OD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47272" y="3638550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Diagonals are equal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81" name="Cloud 80"/>
          <p:cNvSpPr/>
          <p:nvPr/>
        </p:nvSpPr>
        <p:spPr>
          <a:xfrm>
            <a:off x="4670038" y="3490867"/>
            <a:ext cx="2119926" cy="94219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65265" y="374388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AC = BD</a:t>
            </a:r>
            <a:endParaRPr lang="en-IN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549387" y="4150640"/>
            <a:ext cx="1383140" cy="369332"/>
            <a:chOff x="1549387" y="4053198"/>
            <a:chExt cx="1383140" cy="369332"/>
          </a:xfrm>
        </p:grpSpPr>
        <p:sp>
          <p:nvSpPr>
            <p:cNvPr id="88" name="TextBox 87"/>
            <p:cNvSpPr txBox="1"/>
            <p:nvPr/>
          </p:nvSpPr>
          <p:spPr>
            <a:xfrm>
              <a:off x="1549387" y="405319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AC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8893" y="40531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35275" y="4053198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BD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83" name="Straight Connector 82"/>
          <p:cNvCxnSpPr/>
          <p:nvPr/>
        </p:nvCxnSpPr>
        <p:spPr>
          <a:xfrm>
            <a:off x="6798813" y="2314801"/>
            <a:ext cx="733067" cy="72309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801207" y="1613762"/>
            <a:ext cx="733069" cy="724626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92359" y="1616857"/>
            <a:ext cx="735533" cy="72552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081752" y="2318817"/>
            <a:ext cx="735950" cy="727478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824501" y="2900918"/>
            <a:ext cx="1205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OB = OD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817702" y="1543050"/>
            <a:ext cx="0" cy="142853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7523173" y="2271723"/>
            <a:ext cx="0" cy="142853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6089808" y="2271723"/>
            <a:ext cx="0" cy="142853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17702" y="2974203"/>
            <a:ext cx="0" cy="142853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257749" y="2188928"/>
            <a:ext cx="1676403" cy="3240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8200" y="2114550"/>
            <a:ext cx="5150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Diagonals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are perpendicular </a:t>
            </a:r>
          </a:p>
          <a:p>
            <a:pPr lvl="0"/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</a:rPr>
              <a:t>   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to each </a:t>
            </a:r>
            <a:r>
              <a:rPr lang="en-US" sz="2400" b="1" u="sng" dirty="0">
                <a:solidFill>
                  <a:srgbClr val="0070C0"/>
                </a:solidFill>
                <a:latin typeface="Bookman Old Style" pitchFamily="18" charset="0"/>
              </a:rPr>
              <a:t>other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49387" y="304061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AC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89313" y="304061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Symbol" panose="05050102010706020507" pitchFamily="18" charset="2"/>
              </a:rPr>
              <a:t>^</a:t>
            </a:r>
            <a:endParaRPr lang="en-IN" b="1" dirty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35275" y="304061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BD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 rot="7099140">
            <a:off x="7095277" y="2628211"/>
            <a:ext cx="123823" cy="85578"/>
            <a:chOff x="8189120" y="2080889"/>
            <a:chExt cx="123823" cy="85578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rot="7099140">
            <a:off x="6409677" y="1951195"/>
            <a:ext cx="123823" cy="85578"/>
            <a:chOff x="8189120" y="2080889"/>
            <a:chExt cx="123823" cy="8557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7113718" y="1959337"/>
            <a:ext cx="72000" cy="7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51600" y="2606675"/>
            <a:ext cx="70787" cy="80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2" grpId="0" animBg="1"/>
      <p:bldP spid="112" grpId="1" animBg="1"/>
      <p:bldP spid="111" grpId="0" animBg="1"/>
      <p:bldP spid="111" grpId="1" animBg="1"/>
      <p:bldP spid="110" grpId="0" animBg="1"/>
      <p:bldP spid="110" grpId="1" animBg="1"/>
      <p:bldP spid="109" grpId="0" animBg="1"/>
      <p:bldP spid="109" grpId="1" animBg="1"/>
      <p:bldP spid="108" grpId="0" animBg="1"/>
      <p:bldP spid="108" grpId="1" animBg="1"/>
      <p:bldP spid="42" grpId="0" animBg="1"/>
      <p:bldP spid="42" grpId="1" animBg="1"/>
      <p:bldP spid="43" grpId="0"/>
      <p:bldP spid="16" grpId="0"/>
      <p:bldP spid="17" grpId="0"/>
      <p:bldP spid="18" grpId="0"/>
      <p:bldP spid="19" grpId="0"/>
      <p:bldP spid="47" grpId="0" animBg="1"/>
      <p:bldP spid="48" grpId="0" animBg="1"/>
      <p:bldP spid="49" grpId="0" animBg="1"/>
      <p:bldP spid="50" grpId="0" animBg="1"/>
      <p:bldP spid="4" grpId="0" animBg="1"/>
      <p:bldP spid="5" grpId="0" animBg="1"/>
      <p:bldP spid="5" grpId="1" animBg="1"/>
      <p:bldP spid="6" grpId="0"/>
      <p:bldP spid="6" grpId="1"/>
      <p:bldP spid="46" grpId="0"/>
      <p:bldP spid="62" grpId="0" animBg="1"/>
      <p:bldP spid="62" grpId="1" animBg="1"/>
      <p:bldP spid="63" grpId="0"/>
      <p:bldP spid="63" grpId="1"/>
      <p:bldP spid="80" grpId="0"/>
      <p:bldP spid="81" grpId="0" animBg="1"/>
      <p:bldP spid="81" grpId="1" animBg="1"/>
      <p:bldP spid="82" grpId="0"/>
      <p:bldP spid="82" grpId="1"/>
      <p:bldP spid="51" grpId="0"/>
      <p:bldP spid="51" grpId="1"/>
      <p:bldP spid="95" grpId="0" animBg="1"/>
      <p:bldP spid="95" grpId="1" animBg="1"/>
      <p:bldP spid="105" grpId="0"/>
      <p:bldP spid="106" grpId="0"/>
      <p:bldP spid="1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51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685800" y="309563"/>
            <a:ext cx="7772400" cy="609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dirty="0" smtClean="0">
                <a:solidFill>
                  <a:srgbClr val="002060"/>
                </a:solidFill>
                <a:latin typeface="Bookman Old Style" pitchFamily="18" charset="0"/>
              </a:rPr>
              <a:t>QUADRILATERALS</a:t>
            </a:r>
          </a:p>
        </p:txBody>
      </p:sp>
      <p:pic>
        <p:nvPicPr>
          <p:cNvPr id="3" name="Picture 2" descr="C:\Users\ADMIN\Desktop\qu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10818"/>
            <a:ext cx="1905000" cy="1632380"/>
          </a:xfrm>
          <a:prstGeom prst="hexagon">
            <a:avLst/>
          </a:prstGeom>
          <a:noFill/>
          <a:ln w="381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897888" y="2820746"/>
            <a:ext cx="1928497" cy="1633781"/>
            <a:chOff x="6400799" y="1503549"/>
            <a:chExt cx="1928497" cy="1633781"/>
          </a:xfrm>
        </p:grpSpPr>
        <p:sp>
          <p:nvSpPr>
            <p:cNvPr id="24" name="Hexagon 23"/>
            <p:cNvSpPr/>
            <p:nvPr/>
          </p:nvSpPr>
          <p:spPr>
            <a:xfrm>
              <a:off x="6424297" y="1504950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400799" y="1503549"/>
              <a:ext cx="1537590" cy="999142"/>
              <a:chOff x="4815424" y="3909848"/>
              <a:chExt cx="2057543" cy="13370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815424" y="3909848"/>
                <a:ext cx="2057543" cy="1337013"/>
                <a:chOff x="5313931" y="1283403"/>
                <a:chExt cx="3174566" cy="2062860"/>
              </a:xfrm>
            </p:grpSpPr>
            <p:sp>
              <p:nvSpPr>
                <p:cNvPr id="31" name="Arc 30"/>
                <p:cNvSpPr/>
                <p:nvPr/>
              </p:nvSpPr>
              <p:spPr>
                <a:xfrm>
                  <a:off x="6349361" y="1604841"/>
                  <a:ext cx="381000" cy="381001"/>
                </a:xfrm>
                <a:prstGeom prst="arc">
                  <a:avLst>
                    <a:gd name="adj1" fmla="val 21308419"/>
                    <a:gd name="adj2" fmla="val 7137185"/>
                  </a:avLst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 flipH="1">
                  <a:off x="7771628" y="1409981"/>
                  <a:ext cx="504835" cy="504834"/>
                </a:xfrm>
                <a:prstGeom prst="arc">
                  <a:avLst>
                    <a:gd name="adj1" fmla="val 367159"/>
                    <a:gd name="adj2" fmla="val 5705523"/>
                  </a:avLst>
                </a:prstGeom>
                <a:solidFill>
                  <a:srgbClr val="F347C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flipH="1">
                  <a:off x="7937373" y="2792143"/>
                  <a:ext cx="426719" cy="426720"/>
                </a:xfrm>
                <a:prstGeom prst="arc">
                  <a:avLst>
                    <a:gd name="adj1" fmla="val 16517113"/>
                    <a:gd name="adj2" fmla="val 32755"/>
                  </a:avLst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Arc 31"/>
                <p:cNvSpPr/>
                <p:nvPr/>
              </p:nvSpPr>
              <p:spPr>
                <a:xfrm>
                  <a:off x="5634385" y="2749632"/>
                  <a:ext cx="516502" cy="516503"/>
                </a:xfrm>
                <a:prstGeom prst="arc">
                  <a:avLst>
                    <a:gd name="adj1" fmla="val 17863612"/>
                    <a:gd name="adj2" fmla="val 32755"/>
                  </a:avLst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5313931" y="1283403"/>
                  <a:ext cx="3174566" cy="2062860"/>
                  <a:chOff x="5313931" y="1283403"/>
                  <a:chExt cx="3174566" cy="206286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7949763" y="1286296"/>
                    <a:ext cx="500092" cy="474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D</a:t>
                    </a:r>
                    <a:endParaRPr lang="en-IN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087279" y="1283403"/>
                    <a:ext cx="485254" cy="474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A</a:t>
                    </a:r>
                    <a:endParaRPr lang="en-IN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7998296" y="2871398"/>
                    <a:ext cx="490201" cy="474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C</a:t>
                    </a:r>
                    <a:endParaRPr lang="en-IN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313931" y="2702217"/>
                    <a:ext cx="485256" cy="474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B</a:t>
                    </a:r>
                    <a:endParaRPr lang="en-IN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8" name="Freeform 27"/>
              <p:cNvSpPr/>
              <p:nvPr/>
            </p:nvSpPr>
            <p:spPr>
              <a:xfrm>
                <a:off x="5168900" y="4139522"/>
                <a:ext cx="1504950" cy="901700"/>
              </a:xfrm>
              <a:custGeom>
                <a:avLst/>
                <a:gdLst>
                  <a:gd name="connsiteX0" fmla="*/ 0 w 1504950"/>
                  <a:gd name="connsiteY0" fmla="*/ 898525 h 901700"/>
                  <a:gd name="connsiteX1" fmla="*/ 428625 w 1504950"/>
                  <a:gd name="connsiteY1" fmla="*/ 92075 h 901700"/>
                  <a:gd name="connsiteX2" fmla="*/ 1412875 w 1504950"/>
                  <a:gd name="connsiteY2" fmla="*/ 0 h 901700"/>
                  <a:gd name="connsiteX3" fmla="*/ 1504950 w 1504950"/>
                  <a:gd name="connsiteY3" fmla="*/ 892175 h 901700"/>
                  <a:gd name="connsiteX4" fmla="*/ 1454150 w 1504950"/>
                  <a:gd name="connsiteY4" fmla="*/ 901700 h 901700"/>
                  <a:gd name="connsiteX5" fmla="*/ 0 w 1504950"/>
                  <a:gd name="connsiteY5" fmla="*/ 898525 h 90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950" h="901700">
                    <a:moveTo>
                      <a:pt x="0" y="898525"/>
                    </a:moveTo>
                    <a:lnTo>
                      <a:pt x="428625" y="92075"/>
                    </a:lnTo>
                    <a:lnTo>
                      <a:pt x="1412875" y="0"/>
                    </a:lnTo>
                    <a:lnTo>
                      <a:pt x="1504950" y="892175"/>
                    </a:lnTo>
                    <a:lnTo>
                      <a:pt x="1454150" y="901700"/>
                    </a:lnTo>
                    <a:lnTo>
                      <a:pt x="0" y="898525"/>
                    </a:lnTo>
                    <a:close/>
                  </a:path>
                </a:pathLst>
              </a:cu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42089" y="2556339"/>
              <a:ext cx="16610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Comic Sans MS" pitchFamily="66" charset="0"/>
                  <a:sym typeface="Symbol"/>
                </a:rPr>
                <a:t>A+B</a:t>
              </a:r>
              <a:r>
                <a:rPr lang="en-US" sz="1000" b="1" dirty="0" smtClean="0">
                  <a:latin typeface="Bookman Old Style" pitchFamily="18" charset="0"/>
                  <a:sym typeface="Symbol"/>
                </a:rPr>
                <a:t>+</a:t>
              </a:r>
              <a:r>
                <a:rPr lang="en-US" sz="1000" b="1" dirty="0" smtClean="0">
                  <a:latin typeface="Comic Sans MS" pitchFamily="66" charset="0"/>
                  <a:sym typeface="Symbol"/>
                </a:rPr>
                <a:t>C</a:t>
              </a:r>
              <a:r>
                <a:rPr lang="en-US" sz="1000" b="1" dirty="0" smtClean="0">
                  <a:latin typeface="Bookman Old Style" pitchFamily="18" charset="0"/>
                  <a:sym typeface="Symbol"/>
                </a:rPr>
                <a:t>+</a:t>
              </a:r>
              <a:r>
                <a:rPr lang="en-US" sz="1000" b="1" dirty="0" smtClean="0">
                  <a:latin typeface="Comic Sans MS" pitchFamily="66" charset="0"/>
                  <a:sym typeface="Symbol"/>
                </a:rPr>
                <a:t>D</a:t>
              </a:r>
              <a:r>
                <a:rPr lang="en-US" sz="1000" b="1" dirty="0" smtClean="0">
                  <a:latin typeface="Bookman Old Style" pitchFamily="18" charset="0"/>
                  <a:sym typeface="Symbol"/>
                </a:rPr>
                <a:t> = </a:t>
              </a:r>
              <a:r>
                <a:rPr lang="en-US" sz="1000" b="1" dirty="0" smtClean="0">
                  <a:latin typeface="Comic Sans MS" panose="030F0702030302020204" pitchFamily="66" charset="0"/>
                  <a:sym typeface="Symbol"/>
                </a:rPr>
                <a:t>360</a:t>
              </a:r>
              <a:r>
                <a:rPr lang="en-US" sz="1000" b="1" baseline="48000" dirty="0" smtClean="0">
                  <a:latin typeface="Bookman Old Style" pitchFamily="18" charset="0"/>
                  <a:sym typeface="Symbol"/>
                </a:rPr>
                <a:t>o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77020" y="1978696"/>
            <a:ext cx="1904999" cy="1633781"/>
            <a:chOff x="2477020" y="1978696"/>
            <a:chExt cx="1904999" cy="1633781"/>
          </a:xfrm>
        </p:grpSpPr>
        <p:sp>
          <p:nvSpPr>
            <p:cNvPr id="18" name="Hexagon 17"/>
            <p:cNvSpPr/>
            <p:nvPr/>
          </p:nvSpPr>
          <p:spPr>
            <a:xfrm>
              <a:off x="2477020" y="1980097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20210" y="1978696"/>
              <a:ext cx="1503416" cy="916094"/>
              <a:chOff x="5658085" y="1283403"/>
              <a:chExt cx="3104010" cy="189139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799920" y="1286296"/>
                <a:ext cx="500093" cy="474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D</a:t>
                </a:r>
                <a:endParaRPr lang="en-IN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87279" y="1283403"/>
                <a:ext cx="485254" cy="474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A</a:t>
                </a:r>
                <a:endParaRPr lang="en-IN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271894" y="2665166"/>
                <a:ext cx="490201" cy="474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C</a:t>
                </a:r>
                <a:endParaRPr lang="en-IN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58085" y="2699935"/>
                <a:ext cx="485256" cy="474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B</a:t>
                </a:r>
                <a:endParaRPr lang="en-IN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089889" y="2857440"/>
              <a:ext cx="721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Comic Sans MS" pitchFamily="66" charset="0"/>
                  <a:sym typeface="Symbol"/>
                </a:rPr>
                <a:t>AD </a:t>
              </a:r>
              <a:r>
                <a:rPr lang="en-US" sz="1000" b="1" dirty="0" err="1" smtClean="0">
                  <a:latin typeface="Comic Sans MS" pitchFamily="66" charset="0"/>
                  <a:sym typeface="Symbol"/>
                </a:rPr>
                <a:t>ll</a:t>
              </a:r>
              <a:r>
                <a:rPr lang="en-US" sz="1000" b="1" dirty="0" smtClean="0">
                  <a:latin typeface="Comic Sans MS" pitchFamily="66" charset="0"/>
                  <a:sym typeface="Symbol"/>
                </a:rPr>
                <a:t> BC</a:t>
              </a:r>
            </a:p>
            <a:p>
              <a:pPr algn="ctr"/>
              <a:r>
                <a:rPr lang="en-US" sz="1000" b="1" dirty="0" smtClean="0">
                  <a:latin typeface="Comic Sans MS" pitchFamily="66" charset="0"/>
                  <a:sym typeface="Symbol"/>
                </a:rPr>
                <a:t>AB = DC</a:t>
              </a:r>
            </a:p>
          </p:txBody>
        </p:sp>
        <p:sp>
          <p:nvSpPr>
            <p:cNvPr id="38" name="Trapezoid 37"/>
            <p:cNvSpPr/>
            <p:nvPr/>
          </p:nvSpPr>
          <p:spPr>
            <a:xfrm>
              <a:off x="2895600" y="2139250"/>
              <a:ext cx="1054073" cy="641645"/>
            </a:xfrm>
            <a:prstGeom prst="trapezoid">
              <a:avLst>
                <a:gd name="adj" fmla="val 39855"/>
              </a:avLst>
            </a:prstGeom>
            <a:solidFill>
              <a:srgbClr val="FF9933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964657" y="241935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132" y="241935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3381375" y="2100263"/>
              <a:ext cx="47625" cy="76200"/>
            </a:xfrm>
            <a:custGeom>
              <a:avLst/>
              <a:gdLst>
                <a:gd name="connsiteX0" fmla="*/ 7144 w 47625"/>
                <a:gd name="connsiteY0" fmla="*/ 0 h 76200"/>
                <a:gd name="connsiteX1" fmla="*/ 47625 w 47625"/>
                <a:gd name="connsiteY1" fmla="*/ 40481 h 76200"/>
                <a:gd name="connsiteX2" fmla="*/ 0 w 4762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76200">
                  <a:moveTo>
                    <a:pt x="7144" y="0"/>
                  </a:moveTo>
                  <a:lnTo>
                    <a:pt x="47625" y="40481"/>
                  </a:lnTo>
                  <a:lnTo>
                    <a:pt x="0" y="76200"/>
                  </a:ln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3381375" y="2743198"/>
              <a:ext cx="47625" cy="76200"/>
            </a:xfrm>
            <a:custGeom>
              <a:avLst/>
              <a:gdLst>
                <a:gd name="connsiteX0" fmla="*/ 7144 w 47625"/>
                <a:gd name="connsiteY0" fmla="*/ 0 h 76200"/>
                <a:gd name="connsiteX1" fmla="*/ 47625 w 47625"/>
                <a:gd name="connsiteY1" fmla="*/ 40481 h 76200"/>
                <a:gd name="connsiteX2" fmla="*/ 0 w 4762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76200">
                  <a:moveTo>
                    <a:pt x="7144" y="0"/>
                  </a:moveTo>
                  <a:lnTo>
                    <a:pt x="47625" y="40481"/>
                  </a:lnTo>
                  <a:lnTo>
                    <a:pt x="0" y="76200"/>
                  </a:ln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3506" y="3254218"/>
              <a:ext cx="1444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Comic Sans MS" pitchFamily="66" charset="0"/>
                  <a:sym typeface="Symbol"/>
                </a:rPr>
                <a:t>Isosceles Trapezium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5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8135273" y="154305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78229" y="151447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82987" y="317237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84504" y="317237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943600" y="3223113"/>
            <a:ext cx="255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147358" y="1782411"/>
            <a:ext cx="352117" cy="144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708637" y="1782410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943600" y="1782794"/>
            <a:ext cx="763758" cy="1440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979043" y="1170255"/>
            <a:ext cx="3942024" cy="29282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2320972"/>
            <a:ext cx="3155031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ABCD is a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Trapezium</a:t>
            </a:r>
          </a:p>
          <a:p>
            <a:endParaRPr lang="en-US" sz="2000" b="1" baseline="30000" dirty="0">
              <a:solidFill>
                <a:srgbClr val="0000FF"/>
              </a:solidFill>
              <a:latin typeface="Bookman Old Style" pitchFamily="18" charset="0"/>
              <a:sym typeface="Symbol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AD </a:t>
            </a:r>
            <a:r>
              <a:rPr lang="en-US" sz="2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ll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BC</a:t>
            </a:r>
            <a:endParaRPr lang="en-IN" sz="20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214221" y="883778"/>
            <a:ext cx="1135721" cy="29282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02284" y="882657"/>
            <a:ext cx="1312558" cy="29304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866" y="184157"/>
            <a:ext cx="256192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  <a:latin typeface="Bookman Old Style" pitchFamily="18" charset="0"/>
              </a:rPr>
              <a:t>T</a:t>
            </a:r>
            <a:r>
              <a:rPr lang="en-US" sz="2400" b="1" u="sng" dirty="0" smtClean="0">
                <a:solidFill>
                  <a:schemeClr val="bg1"/>
                </a:solidFill>
                <a:latin typeface="Bookman Old Style" pitchFamily="18" charset="0"/>
              </a:rPr>
              <a:t>RAPEZIUM</a:t>
            </a:r>
            <a:endParaRPr lang="en-IN" sz="24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477" y="83087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Definition :</a:t>
            </a:r>
            <a:endParaRPr lang="en-IN" b="1" baseline="30000" dirty="0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7242" y="830874"/>
            <a:ext cx="645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quadrilateral is said to be a trapezium, if only one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pair of opposite sides is parallel.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2895600" y="1403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2869" y="1669828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consider 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ABCD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Cloud 17"/>
          <p:cNvSpPr/>
          <p:nvPr/>
        </p:nvSpPr>
        <p:spPr>
          <a:xfrm>
            <a:off x="3001108" y="1454638"/>
            <a:ext cx="2532184" cy="112541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16221" y="1799687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AD || BC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943600" y="3212530"/>
            <a:ext cx="25560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00837" y="1782410"/>
            <a:ext cx="1440761" cy="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5400000">
            <a:off x="7186268" y="1546463"/>
            <a:ext cx="461665" cy="472661"/>
            <a:chOff x="6009361" y="1763411"/>
            <a:chExt cx="461665" cy="472661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6055688" y="182073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6055688" y="171708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5400000">
            <a:off x="7020940" y="2973563"/>
            <a:ext cx="461665" cy="483091"/>
            <a:chOff x="8055140" y="1812831"/>
            <a:chExt cx="461665" cy="483091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8101467" y="188058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101467" y="176650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85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7" grpId="0" animBg="1"/>
      <p:bldP spid="37" grpId="1" animBg="1"/>
      <p:bldP spid="2" grpId="0"/>
      <p:bldP spid="3" grpId="0" animBg="1"/>
      <p:bldP spid="3" grpId="1" animBg="1"/>
      <p:bldP spid="4" grpId="0" animBg="1"/>
      <p:bldP spid="4" grpId="1" animBg="1"/>
      <p:bldP spid="9" grpId="0" animBg="1"/>
      <p:bldP spid="10" grpId="0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7327384" y="888962"/>
            <a:ext cx="1206499" cy="29282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42227" y="888962"/>
            <a:ext cx="2194682" cy="29282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91654" y="1162050"/>
            <a:ext cx="2453640" cy="29304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5866" y="184157"/>
            <a:ext cx="458971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  <a:latin typeface="Bookman Old Style" pitchFamily="18" charset="0"/>
              </a:rPr>
              <a:t>I</a:t>
            </a:r>
            <a:r>
              <a:rPr lang="en-US" sz="2400" b="1" u="sng" dirty="0" smtClean="0">
                <a:solidFill>
                  <a:schemeClr val="bg1"/>
                </a:solidFill>
                <a:latin typeface="Bookman Old Style" pitchFamily="18" charset="0"/>
              </a:rPr>
              <a:t>SOSCELES</a:t>
            </a:r>
            <a:r>
              <a:rPr lang="en-IN" sz="3200" b="1" u="sng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  <a:latin typeface="Bookman Old Style" pitchFamily="18" charset="0"/>
              </a:rPr>
              <a:t>T</a:t>
            </a:r>
            <a:r>
              <a:rPr lang="en-US" sz="2400" b="1" u="sng" dirty="0" smtClean="0">
                <a:solidFill>
                  <a:schemeClr val="bg1"/>
                </a:solidFill>
                <a:latin typeface="Bookman Old Style" pitchFamily="18" charset="0"/>
              </a:rPr>
              <a:t>RAPEZIUM</a:t>
            </a:r>
            <a:endParaRPr lang="en-IN" sz="24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477" y="83087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Definition :</a:t>
            </a:r>
            <a:endParaRPr lang="en-IN" b="1" baseline="30000" dirty="0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6234" y="830874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Trapezium in which the non-parallel sides are equal,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is called an isosceles trapezium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2895600" y="1403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2869" y="1669828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consider 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trapezium ABCD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96272" y="127635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02969" y="127635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68712" y="294377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70204" y="294377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943600" y="2995653"/>
            <a:ext cx="25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934325" y="1562100"/>
            <a:ext cx="558000" cy="14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492240" y="1565534"/>
            <a:ext cx="14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943602" y="1557338"/>
            <a:ext cx="557211" cy="14383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/>
          <p:cNvSpPr/>
          <p:nvPr/>
        </p:nvSpPr>
        <p:spPr>
          <a:xfrm>
            <a:off x="2895600" y="1565642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52168" y="1785228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are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non-parallel sides 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6922" y="197379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AB </a:t>
            </a:r>
            <a:r>
              <a:rPr lang="en-US" sz="11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&amp; </a:t>
            </a:r>
            <a:r>
              <a:rPr lang="en-US" sz="11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DC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90012" y="1974850"/>
            <a:ext cx="12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AB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sz="1100" b="1" dirty="0" smtClean="0">
                <a:latin typeface="Comic Sans MS" pitchFamily="66" charset="0"/>
              </a:rPr>
              <a:t>  </a:t>
            </a:r>
            <a:r>
              <a:rPr lang="en-US" b="1" dirty="0" smtClean="0">
                <a:latin typeface="Comic Sans MS" pitchFamily="66" charset="0"/>
              </a:rPr>
              <a:t> 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DC</a:t>
            </a:r>
            <a:endParaRPr lang="en-IN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3864" y="217480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7934325" y="1562100"/>
            <a:ext cx="558000" cy="1440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943602" y="1557338"/>
            <a:ext cx="557211" cy="143831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1152425">
            <a:off x="6174523" y="2241760"/>
            <a:ext cx="108000" cy="53340"/>
            <a:chOff x="6036137" y="2193875"/>
            <a:chExt cx="108000" cy="5334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0466854">
            <a:off x="8152476" y="2241760"/>
            <a:ext cx="108000" cy="53340"/>
            <a:chOff x="6036137" y="2193875"/>
            <a:chExt cx="108000" cy="5334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793630" y="2826961"/>
            <a:ext cx="4610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ABCD is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an Isosceles Trapezium</a:t>
            </a:r>
            <a:endParaRPr lang="en-IN" sz="20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7066207" y="1327592"/>
            <a:ext cx="461665" cy="472661"/>
            <a:chOff x="6009361" y="1763411"/>
            <a:chExt cx="461665" cy="472661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6055688" y="182073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6055688" y="171708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rot="5400000">
            <a:off x="7071422" y="2754692"/>
            <a:ext cx="461665" cy="483091"/>
            <a:chOff x="8055140" y="1812831"/>
            <a:chExt cx="461665" cy="483091"/>
          </a:xfrm>
        </p:grpSpPr>
        <p:sp>
          <p:nvSpPr>
            <p:cNvPr id="45" name="Rectangle 44"/>
            <p:cNvSpPr/>
            <p:nvPr/>
          </p:nvSpPr>
          <p:spPr>
            <a:xfrm rot="16200000">
              <a:off x="8101467" y="188058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101467" y="176650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86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3.08642E-6 L -0.25382 0.03951 " pathEditMode="relative" rAng="0" ptsTypes="AA">
                                      <p:cBhvr>
                                        <p:cTn id="12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5" y="1975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6" grpId="0" animBg="1"/>
      <p:bldP spid="47" grpId="0" animBg="1"/>
      <p:bldP spid="28" grpId="0" animBg="1"/>
      <p:bldP spid="29" grpId="0"/>
      <p:bldP spid="31" grpId="0" animBg="1"/>
      <p:bldP spid="31" grpId="1" animBg="1"/>
      <p:bldP spid="32" grpId="0"/>
      <p:bldP spid="32" grpId="1"/>
      <p:bldP spid="33" grpId="0"/>
      <p:bldP spid="34" grpId="0"/>
      <p:bldP spid="35" grpId="0"/>
      <p:bldP spid="36" grpId="0"/>
      <p:bldP spid="49" grpId="0" animBg="1"/>
      <p:bldP spid="49" grpId="1" animBg="1"/>
      <p:bldP spid="50" grpId="0"/>
      <p:bldP spid="50" grpId="1"/>
      <p:bldP spid="51" grpId="0"/>
      <p:bldP spid="51" grpId="1"/>
      <p:bldP spid="52" grpId="0"/>
      <p:bldP spid="52" grpId="1"/>
      <p:bldP spid="52" grpId="2"/>
      <p:bldP spid="54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1495402" y="3417533"/>
            <a:ext cx="2771798" cy="3240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6375423" y="1123557"/>
            <a:ext cx="112175" cy="11217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79598" y="1057786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78726" y="243101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C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33152" y="1097496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B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182733" y="259296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5866" y="184157"/>
            <a:ext cx="143981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  <a:latin typeface="Bookman Old Style" pitchFamily="18" charset="0"/>
              </a:rPr>
              <a:t>K</a:t>
            </a:r>
            <a:r>
              <a:rPr lang="en-US" sz="2400" b="1" u="sng" dirty="0" smtClean="0">
                <a:solidFill>
                  <a:schemeClr val="bg1"/>
                </a:solidFill>
                <a:latin typeface="Bookman Old Style" pitchFamily="18" charset="0"/>
              </a:rPr>
              <a:t>ITE</a:t>
            </a:r>
            <a:endParaRPr lang="en-IN" sz="24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75059" y="590477"/>
            <a:ext cx="817826" cy="655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545887" y="586245"/>
            <a:ext cx="829172" cy="666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545887" y="1252330"/>
            <a:ext cx="829172" cy="1179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63715" y="1241625"/>
            <a:ext cx="822915" cy="1190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9800" y="188601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Symbol" panose="05050102010706020507" pitchFamily="18" charset="2"/>
                <a:sym typeface="Symbol"/>
              </a:rPr>
              <a:t>\    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</a:t>
            </a:r>
            <a:r>
              <a:rPr lang="en-US" sz="20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ABCD is a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Kite</a:t>
            </a:r>
            <a:endParaRPr lang="en-IN" sz="20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375059" y="590350"/>
            <a:ext cx="817826" cy="65539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45887" y="586118"/>
            <a:ext cx="829172" cy="66608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545887" y="1252203"/>
            <a:ext cx="829172" cy="1179919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363715" y="1241498"/>
            <a:ext cx="822915" cy="1190625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743371" y="590780"/>
            <a:ext cx="1401263" cy="400110"/>
            <a:chOff x="1371771" y="2277562"/>
            <a:chExt cx="1401263" cy="400110"/>
          </a:xfrm>
        </p:grpSpPr>
        <p:sp>
          <p:nvSpPr>
            <p:cNvPr id="46" name="TextBox 45"/>
            <p:cNvSpPr txBox="1"/>
            <p:nvPr/>
          </p:nvSpPr>
          <p:spPr>
            <a:xfrm>
              <a:off x="1371771" y="2277562"/>
              <a:ext cx="534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  <a:latin typeface="Comic Sans MS" pitchFamily="66" charset="0"/>
                  <a:sym typeface="Symbol"/>
                </a:rPr>
                <a:t>AB</a:t>
              </a:r>
              <a:endParaRPr lang="en-IN" sz="2000" b="1" baseline="30000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16471" y="2277562"/>
              <a:ext cx="5565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  <a:latin typeface="Comic Sans MS" pitchFamily="66" charset="0"/>
                  <a:sym typeface="Symbol"/>
                </a:rPr>
                <a:t>AD</a:t>
              </a:r>
              <a:endParaRPr lang="en-IN" sz="2000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91905" y="2277562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IN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TextBox 6"/>
          <p:cNvSpPr txBox="1"/>
          <p:nvPr/>
        </p:nvSpPr>
        <p:spPr>
          <a:xfrm>
            <a:off x="2743200" y="28575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Bookman Old Style" pitchFamily="18" charset="0"/>
              </a:rPr>
              <a:t>In </a:t>
            </a:r>
            <a:r>
              <a:rPr lang="en-US" dirty="0" smtClean="0">
                <a:latin typeface="Bookman Old Style" pitchFamily="18" charset="0"/>
                <a:sym typeface="Symbol"/>
              </a:rPr>
              <a:t>ABCD,</a:t>
            </a:r>
            <a:endParaRPr lang="en-IN" baseline="30000" dirty="0"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916536" y="878618"/>
            <a:ext cx="71438" cy="91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54735" y="877732"/>
            <a:ext cx="72000" cy="93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 rot="19556293">
            <a:off x="5867854" y="1763991"/>
            <a:ext cx="108000" cy="53340"/>
            <a:chOff x="6036137" y="2193875"/>
            <a:chExt cx="108000" cy="5334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1982832">
            <a:off x="6755400" y="1763991"/>
            <a:ext cx="108000" cy="53340"/>
            <a:chOff x="6036137" y="2193875"/>
            <a:chExt cx="108000" cy="5334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6036137" y="2193875"/>
              <a:ext cx="1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36137" y="2247215"/>
              <a:ext cx="1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757799" y="979818"/>
            <a:ext cx="1372408" cy="400110"/>
            <a:chOff x="1386199" y="2277562"/>
            <a:chExt cx="1372408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1386199" y="2277562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  <a:latin typeface="Comic Sans MS" pitchFamily="66" charset="0"/>
                  <a:sym typeface="Symbol"/>
                </a:rPr>
                <a:t>BC</a:t>
              </a:r>
              <a:endParaRPr lang="en-IN" sz="2000" b="1" baseline="30000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30898" y="2277562"/>
              <a:ext cx="5277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  <a:latin typeface="Comic Sans MS" pitchFamily="66" charset="0"/>
                  <a:sym typeface="Symbol"/>
                </a:rPr>
                <a:t>DC</a:t>
              </a:r>
              <a:endParaRPr lang="en-IN" sz="2000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91905" y="2277562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IN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133600" y="14754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  <a:sym typeface="Symbol"/>
              </a:rPr>
              <a:t>and</a:t>
            </a:r>
            <a:endParaRPr lang="en-IN" sz="2000" b="1" baseline="30000" dirty="0">
              <a:latin typeface="Comic Sans MS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58692" y="1485900"/>
            <a:ext cx="53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AB</a:t>
            </a:r>
            <a:endParaRPr lang="en-IN" sz="2000" b="1" baseline="300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29040" y="1485900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BC</a:t>
            </a:r>
            <a:endParaRPr lang="en-IN" sz="20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6600" y="1418368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mic Sans MS" pitchFamily="66" charset="0"/>
                <a:sym typeface="Symbol"/>
              </a:rPr>
              <a:t>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375059" y="590477"/>
            <a:ext cx="0" cy="183795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4" idx="1"/>
          </p:cNvCxnSpPr>
          <p:nvPr/>
        </p:nvCxnSpPr>
        <p:spPr>
          <a:xfrm flipV="1">
            <a:off x="5566740" y="1242452"/>
            <a:ext cx="1612858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5909640" y="1199707"/>
            <a:ext cx="114300" cy="95250"/>
          </a:xfrm>
          <a:custGeom>
            <a:avLst/>
            <a:gdLst>
              <a:gd name="connsiteX0" fmla="*/ 0 w 114300"/>
              <a:gd name="connsiteY0" fmla="*/ 0 h 95250"/>
              <a:gd name="connsiteX1" fmla="*/ 59531 w 114300"/>
              <a:gd name="connsiteY1" fmla="*/ 95250 h 95250"/>
              <a:gd name="connsiteX2" fmla="*/ 114300 w 114300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95250">
                <a:moveTo>
                  <a:pt x="0" y="0"/>
                </a:moveTo>
                <a:lnTo>
                  <a:pt x="59531" y="95250"/>
                </a:lnTo>
                <a:lnTo>
                  <a:pt x="1143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6671640" y="1199707"/>
            <a:ext cx="114300" cy="95250"/>
          </a:xfrm>
          <a:custGeom>
            <a:avLst/>
            <a:gdLst>
              <a:gd name="connsiteX0" fmla="*/ 0 w 114300"/>
              <a:gd name="connsiteY0" fmla="*/ 0 h 95250"/>
              <a:gd name="connsiteX1" fmla="*/ 59531 w 114300"/>
              <a:gd name="connsiteY1" fmla="*/ 95250 h 95250"/>
              <a:gd name="connsiteX2" fmla="*/ 114300 w 114300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95250">
                <a:moveTo>
                  <a:pt x="0" y="0"/>
                </a:moveTo>
                <a:lnTo>
                  <a:pt x="59531" y="95250"/>
                </a:lnTo>
                <a:lnTo>
                  <a:pt x="1143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051435" y="3056556"/>
            <a:ext cx="3731849" cy="3240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81000" y="3056556"/>
            <a:ext cx="2699863" cy="3240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7446" y="2414988"/>
            <a:ext cx="4825706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ROPERTY </a:t>
            </a:r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O</a:t>
            </a:r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F</a:t>
            </a:r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 A K</a:t>
            </a:r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ITE</a:t>
            </a:r>
            <a:endParaRPr lang="en-IN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068041" y="1166129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O</a:t>
            </a:r>
            <a:endParaRPr lang="en-IN" dirty="0"/>
          </a:p>
        </p:txBody>
      </p:sp>
      <p:grpSp>
        <p:nvGrpSpPr>
          <p:cNvPr id="78" name="Group 77"/>
          <p:cNvGrpSpPr/>
          <p:nvPr/>
        </p:nvGrpSpPr>
        <p:grpSpPr>
          <a:xfrm>
            <a:off x="458246" y="3935312"/>
            <a:ext cx="1388439" cy="400110"/>
            <a:chOff x="1371771" y="2277562"/>
            <a:chExt cx="1388439" cy="400110"/>
          </a:xfrm>
        </p:grpSpPr>
        <p:sp>
          <p:nvSpPr>
            <p:cNvPr id="79" name="TextBox 78"/>
            <p:cNvSpPr txBox="1"/>
            <p:nvPr/>
          </p:nvSpPr>
          <p:spPr>
            <a:xfrm>
              <a:off x="1371771" y="2277562"/>
              <a:ext cx="534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  <a:latin typeface="Comic Sans MS" pitchFamily="66" charset="0"/>
                  <a:sym typeface="Symbol"/>
                </a:rPr>
                <a:t>AC</a:t>
              </a:r>
              <a:endParaRPr lang="en-IN" sz="2000" b="1" baseline="30000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29295" y="2277562"/>
              <a:ext cx="5309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  <a:latin typeface="Comic Sans MS" pitchFamily="66" charset="0"/>
                  <a:sym typeface="Symbol"/>
                </a:rPr>
                <a:t>BD</a:t>
              </a:r>
              <a:endParaRPr lang="en-IN" sz="2000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891905" y="2277562"/>
              <a:ext cx="3529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Symbol" panose="05050102010706020507" pitchFamily="18" charset="2"/>
                  <a:sym typeface="Symbol"/>
                </a:rPr>
                <a:t>^</a:t>
              </a:r>
              <a:endParaRPr lang="en-IN" sz="2000" b="1" dirty="0">
                <a:solidFill>
                  <a:srgbClr val="C00000"/>
                </a:solidFill>
                <a:latin typeface="Symbol" panose="05050102010706020507" pitchFamily="18" charset="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49430" y="4324350"/>
            <a:ext cx="1418895" cy="400110"/>
            <a:chOff x="1362955" y="2277562"/>
            <a:chExt cx="1418895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1362955" y="2277562"/>
              <a:ext cx="551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  <a:latin typeface="Comic Sans MS" pitchFamily="66" charset="0"/>
                  <a:sym typeface="Symbol"/>
                </a:rPr>
                <a:t>OB</a:t>
              </a:r>
              <a:endParaRPr lang="en-IN" sz="2000" b="1" baseline="30000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07654" y="2277562"/>
              <a:ext cx="5741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  <a:latin typeface="Comic Sans MS" pitchFamily="66" charset="0"/>
                  <a:sym typeface="Symbol"/>
                </a:rPr>
                <a:t>OD</a:t>
              </a:r>
              <a:endParaRPr lang="en-IN" sz="2000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891905" y="2277562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IN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4038599" y="3057528"/>
            <a:ext cx="2322227" cy="3240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343180" y="3067050"/>
            <a:ext cx="1441920" cy="3240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0" y="2959953"/>
            <a:ext cx="7984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Longer diagonal is the Perpendicular Bisector </a:t>
            </a:r>
          </a:p>
          <a:p>
            <a:pPr lvl="0"/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</a:rPr>
              <a:t>  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of the shorter diagonal.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7" grpId="0" animBg="1"/>
      <p:bldP spid="4" grpId="0"/>
      <p:bldP spid="5" grpId="0"/>
      <p:bldP spid="6" grpId="0"/>
      <p:bldP spid="7" grpId="0"/>
      <p:bldP spid="8" grpId="0" animBg="1"/>
      <p:bldP spid="19" grpId="0"/>
      <p:bldP spid="49" grpId="0"/>
      <p:bldP spid="59" grpId="0"/>
      <p:bldP spid="68" grpId="0"/>
      <p:bldP spid="69" grpId="0"/>
      <p:bldP spid="20" grpId="0"/>
      <p:bldP spid="29" grpId="0" animBg="1"/>
      <p:bldP spid="71" grpId="0" animBg="1"/>
      <p:bldP spid="72" grpId="0" animBg="1"/>
      <p:bldP spid="73" grpId="0" animBg="1"/>
      <p:bldP spid="75" grpId="0" animBg="1"/>
      <p:bldP spid="76" grpId="0"/>
      <p:bldP spid="86" grpId="0" animBg="1"/>
      <p:bldP spid="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8859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05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4791918" y="790493"/>
            <a:ext cx="1123334" cy="3111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195037" y="4548626"/>
            <a:ext cx="4017293" cy="3924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ounded Rectangle 250"/>
          <p:cNvSpPr/>
          <p:nvPr/>
        </p:nvSpPr>
        <p:spPr>
          <a:xfrm>
            <a:off x="1954409" y="3516779"/>
            <a:ext cx="842505" cy="274171"/>
          </a:xfrm>
          <a:prstGeom prst="roundRect">
            <a:avLst/>
          </a:prstGeom>
          <a:solidFill>
            <a:srgbClr val="95B3D7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solidFill>
                  <a:sysClr val="window" lastClr="FFFFFF"/>
                </a:solidFill>
              </a:rPr>
              <a:t>        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533400" y="470272"/>
            <a:ext cx="3200400" cy="3111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86420" y="3126246"/>
            <a:ext cx="1930646" cy="274171"/>
          </a:xfrm>
          <a:prstGeom prst="roundRect">
            <a:avLst/>
          </a:prstGeom>
          <a:solidFill>
            <a:srgbClr val="95B3D7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solidFill>
                  <a:sysClr val="window" lastClr="FFFFFF"/>
                </a:solidFill>
              </a:rPr>
              <a:t>        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H="1" flipV="1">
            <a:off x="6489456" y="1558290"/>
            <a:ext cx="2087880" cy="144399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rc 116"/>
          <p:cNvSpPr/>
          <p:nvPr/>
        </p:nvSpPr>
        <p:spPr>
          <a:xfrm rot="20948571">
            <a:off x="8357777" y="2780343"/>
            <a:ext cx="442988" cy="450194"/>
          </a:xfrm>
          <a:prstGeom prst="arc">
            <a:avLst>
              <a:gd name="adj1" fmla="val 11464142"/>
              <a:gd name="adj2" fmla="val 16852920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6500886" y="1556110"/>
            <a:ext cx="2072640" cy="14439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762000" y="194029"/>
            <a:ext cx="5153252" cy="3111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993887" y="206535"/>
            <a:ext cx="1680210" cy="3111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94343" y="154445"/>
            <a:ext cx="7882053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If the diagonals of a parallelogram are equal,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then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333" y="154445"/>
            <a:ext cx="448500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4771" y="436211"/>
            <a:ext cx="3407643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that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a rectangle.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56872" y="763177"/>
            <a:ext cx="6354458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Given :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 parallelogram ABCD in which AC = BD.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58034" y="1073651"/>
            <a:ext cx="4011976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To prove : </a:t>
            </a:r>
            <a:r>
              <a:rPr lang="en-US" dirty="0" err="1" smtClean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dirty="0" err="1" smtClean="0">
                <a:solidFill>
                  <a:prstClr val="black"/>
                </a:solidFill>
                <a:latin typeface="Bookman Old Style" pitchFamily="18" charset="0"/>
              </a:rPr>
              <a:t>ABCD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is a rectangle.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81477" y="1384125"/>
            <a:ext cx="974284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Proof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168503" y="1742605"/>
            <a:ext cx="131572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906856" y="1744268"/>
            <a:ext cx="3619239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[Opp. sides of a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parallelogram]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67702" y="2074754"/>
            <a:ext cx="1290077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AB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06788" y="2074754"/>
            <a:ext cx="1865554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[Common side]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168503" y="2388614"/>
            <a:ext cx="1302901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AC  =  DB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918482" y="2388614"/>
            <a:ext cx="969476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918482" y="2741979"/>
            <a:ext cx="2248672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By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SSS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criterion]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94343" y="2765160"/>
            <a:ext cx="2427918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 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DAB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72030" y="3076962"/>
            <a:ext cx="2407369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DAB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467410" y="3078794"/>
            <a:ext cx="124679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C.P.C.T.]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72030" y="4189500"/>
            <a:ext cx="2469887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DAB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180º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6489625" y="1550513"/>
            <a:ext cx="2095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317824" y="1160324"/>
            <a:ext cx="369953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436793" y="1185060"/>
            <a:ext cx="357129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459076" y="2995191"/>
            <a:ext cx="357129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317832" y="3027012"/>
            <a:ext cx="342701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1184769" y="1666818"/>
            <a:ext cx="4241005" cy="1328373"/>
            <a:chOff x="988751" y="6610350"/>
            <a:chExt cx="4241005" cy="1328373"/>
          </a:xfrm>
        </p:grpSpPr>
        <p:sp>
          <p:nvSpPr>
            <p:cNvPr id="155" name="Cloud 154"/>
            <p:cNvSpPr/>
            <p:nvPr/>
          </p:nvSpPr>
          <p:spPr>
            <a:xfrm>
              <a:off x="988751" y="6610350"/>
              <a:ext cx="4241005" cy="132837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107665" y="6770271"/>
              <a:ext cx="39549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    For a parallelogram to 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 be a rectangle, one of its angle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 should be a right angle</a:t>
              </a: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086908" y="1408574"/>
            <a:ext cx="2509961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DAB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CBA,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5891354" y="763177"/>
            <a:ext cx="2901764" cy="307777"/>
            <a:chOff x="5858010" y="3661604"/>
            <a:chExt cx="2901764" cy="307777"/>
          </a:xfrm>
        </p:grpSpPr>
        <p:sp>
          <p:nvSpPr>
            <p:cNvPr id="111" name="Rounded Rectangle 110"/>
            <p:cNvSpPr/>
            <p:nvPr/>
          </p:nvSpPr>
          <p:spPr>
            <a:xfrm>
              <a:off x="6012235" y="3674060"/>
              <a:ext cx="2600801" cy="2828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prstClr val="white"/>
                  </a:solidFill>
                </a:rPr>
                <a:t> </a:t>
              </a:r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858010" y="3661604"/>
              <a:ext cx="29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HINT – Prove : DAB = 90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0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472030" y="4564148"/>
            <a:ext cx="2334459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DAB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90º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3342038" y="4548626"/>
            <a:ext cx="375549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Hence, </a:t>
            </a:r>
            <a:r>
              <a:rPr lang="en-US" b="1" dirty="0" err="1" smtClean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b="1" dirty="0" err="1" smtClean="0">
                <a:solidFill>
                  <a:prstClr val="black"/>
                </a:solidFill>
                <a:latin typeface="Bookman Old Style" pitchFamily="18" charset="0"/>
              </a:rPr>
              <a:t>ABCD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is a rectangle.</a:t>
            </a:r>
          </a:p>
        </p:txBody>
      </p:sp>
      <p:sp>
        <p:nvSpPr>
          <p:cNvPr id="216" name="Arc 215"/>
          <p:cNvSpPr/>
          <p:nvPr/>
        </p:nvSpPr>
        <p:spPr>
          <a:xfrm rot="20948571">
            <a:off x="6271731" y="2825101"/>
            <a:ext cx="434633" cy="376852"/>
          </a:xfrm>
          <a:prstGeom prst="arc">
            <a:avLst>
              <a:gd name="adj1" fmla="val 16907123"/>
              <a:gd name="adj2" fmla="val 389442"/>
            </a:avLst>
          </a:prstGeom>
          <a:solidFill>
            <a:srgbClr val="FFFF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2057400" y="2819219"/>
            <a:ext cx="2505623" cy="1099702"/>
            <a:chOff x="1913977" y="7829550"/>
            <a:chExt cx="2505623" cy="1099702"/>
          </a:xfrm>
        </p:grpSpPr>
        <p:sp>
          <p:nvSpPr>
            <p:cNvPr id="220" name="Cloud 219"/>
            <p:cNvSpPr/>
            <p:nvPr/>
          </p:nvSpPr>
          <p:spPr>
            <a:xfrm>
              <a:off x="2025663" y="7829550"/>
              <a:ext cx="2393937" cy="99802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913977" y="8005922"/>
              <a:ext cx="23423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    Let us consider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DAB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  <a:p>
              <a:pPr algn="ctr"/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624976" y="1388946"/>
            <a:ext cx="3504963" cy="1461210"/>
            <a:chOff x="1356772" y="6673140"/>
            <a:chExt cx="3504963" cy="1461210"/>
          </a:xfrm>
        </p:grpSpPr>
        <p:sp>
          <p:nvSpPr>
            <p:cNvPr id="227" name="Cloud 226"/>
            <p:cNvSpPr/>
            <p:nvPr/>
          </p:nvSpPr>
          <p:spPr>
            <a:xfrm>
              <a:off x="1356772" y="6673140"/>
              <a:ext cx="3504963" cy="146121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777726" y="6770271"/>
              <a:ext cx="261481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    we know that,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In parallelogram, 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Adjacent angles are 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supplementary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798003" y="2571750"/>
            <a:ext cx="3292889" cy="1207612"/>
            <a:chOff x="1487590" y="6657975"/>
            <a:chExt cx="3292889" cy="1207612"/>
          </a:xfrm>
        </p:grpSpPr>
        <p:sp>
          <p:nvSpPr>
            <p:cNvPr id="230" name="Cloud 229"/>
            <p:cNvSpPr/>
            <p:nvPr/>
          </p:nvSpPr>
          <p:spPr>
            <a:xfrm>
              <a:off x="1746987" y="6657975"/>
              <a:ext cx="2896664" cy="120761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487590" y="7038975"/>
              <a:ext cx="329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\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DA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B  + 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CBA  =  180</a:t>
              </a:r>
              <a:r>
                <a:rPr lang="en-US" b="1" baseline="36000" dirty="0" smtClean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172150" y="2859528"/>
            <a:ext cx="2896664" cy="1328373"/>
            <a:chOff x="1700290" y="6405712"/>
            <a:chExt cx="2896664" cy="1328373"/>
          </a:xfrm>
        </p:grpSpPr>
        <p:sp>
          <p:nvSpPr>
            <p:cNvPr id="236" name="Cloud 235"/>
            <p:cNvSpPr/>
            <p:nvPr/>
          </p:nvSpPr>
          <p:spPr>
            <a:xfrm>
              <a:off x="1700290" y="6405712"/>
              <a:ext cx="2896664" cy="132837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042740" y="6690803"/>
              <a:ext cx="2186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DAB belongs to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Which triangle ?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902727" y="1584948"/>
            <a:ext cx="3186330" cy="1607331"/>
            <a:chOff x="1600794" y="6593121"/>
            <a:chExt cx="3186330" cy="1607331"/>
          </a:xfrm>
        </p:grpSpPr>
        <p:sp>
          <p:nvSpPr>
            <p:cNvPr id="239" name="Cloud 238"/>
            <p:cNvSpPr/>
            <p:nvPr/>
          </p:nvSpPr>
          <p:spPr>
            <a:xfrm>
              <a:off x="1600794" y="6593121"/>
              <a:ext cx="3186330" cy="160733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962492" y="6752652"/>
              <a:ext cx="235833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proving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Angles congruent,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Prove triangles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congruent 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2340317" y="3333750"/>
            <a:ext cx="3186330" cy="1607331"/>
            <a:chOff x="1602154" y="6483826"/>
            <a:chExt cx="3186330" cy="1607331"/>
          </a:xfrm>
        </p:grpSpPr>
        <p:sp>
          <p:nvSpPr>
            <p:cNvPr id="233" name="Cloud 232"/>
            <p:cNvSpPr/>
            <p:nvPr/>
          </p:nvSpPr>
          <p:spPr>
            <a:xfrm>
              <a:off x="1602154" y="6483826"/>
              <a:ext cx="3186330" cy="160733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62298" y="6712426"/>
              <a:ext cx="25587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Now, for 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proving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DAB = 90</a:t>
              </a:r>
              <a:r>
                <a:rPr lang="en-US" b="1" baseline="36000" dirty="0" smtClean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Just Prove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DAB =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CBA</a:t>
              </a:r>
            </a:p>
          </p:txBody>
        </p:sp>
      </p:grpSp>
      <p:sp>
        <p:nvSpPr>
          <p:cNvPr id="241" name="Freeform 240"/>
          <p:cNvSpPr/>
          <p:nvPr/>
        </p:nvSpPr>
        <p:spPr>
          <a:xfrm>
            <a:off x="6487551" y="1543050"/>
            <a:ext cx="2085975" cy="1457325"/>
          </a:xfrm>
          <a:custGeom>
            <a:avLst/>
            <a:gdLst>
              <a:gd name="connsiteX0" fmla="*/ 0 w 2085975"/>
              <a:gd name="connsiteY0" fmla="*/ 0 h 1457325"/>
              <a:gd name="connsiteX1" fmla="*/ 0 w 2085975"/>
              <a:gd name="connsiteY1" fmla="*/ 1457325 h 1457325"/>
              <a:gd name="connsiteX2" fmla="*/ 2085975 w 2085975"/>
              <a:gd name="connsiteY2" fmla="*/ 1457325 h 1457325"/>
              <a:gd name="connsiteX3" fmla="*/ 0 w 2085975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975" h="1457325">
                <a:moveTo>
                  <a:pt x="0" y="0"/>
                </a:moveTo>
                <a:lnTo>
                  <a:pt x="0" y="1457325"/>
                </a:lnTo>
                <a:lnTo>
                  <a:pt x="2085975" y="14573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1"/>
          <p:cNvSpPr/>
          <p:nvPr/>
        </p:nvSpPr>
        <p:spPr>
          <a:xfrm flipH="1">
            <a:off x="6465171" y="1552576"/>
            <a:ext cx="2117883" cy="1457325"/>
          </a:xfrm>
          <a:custGeom>
            <a:avLst/>
            <a:gdLst>
              <a:gd name="connsiteX0" fmla="*/ 0 w 2085975"/>
              <a:gd name="connsiteY0" fmla="*/ 0 h 1457325"/>
              <a:gd name="connsiteX1" fmla="*/ 0 w 2085975"/>
              <a:gd name="connsiteY1" fmla="*/ 1457325 h 1457325"/>
              <a:gd name="connsiteX2" fmla="*/ 2085975 w 2085975"/>
              <a:gd name="connsiteY2" fmla="*/ 1457325 h 1457325"/>
              <a:gd name="connsiteX3" fmla="*/ 0 w 2085975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975" h="1457325">
                <a:moveTo>
                  <a:pt x="0" y="0"/>
                </a:moveTo>
                <a:lnTo>
                  <a:pt x="0" y="1457325"/>
                </a:lnTo>
                <a:lnTo>
                  <a:pt x="2085975" y="1457325"/>
                </a:lnTo>
                <a:lnTo>
                  <a:pt x="0" y="0"/>
                </a:lnTo>
                <a:close/>
              </a:path>
            </a:pathLst>
          </a:custGeom>
          <a:solidFill>
            <a:srgbClr val="008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3" name="Group 242"/>
          <p:cNvGrpSpPr/>
          <p:nvPr/>
        </p:nvGrpSpPr>
        <p:grpSpPr>
          <a:xfrm>
            <a:off x="2491609" y="2741979"/>
            <a:ext cx="2896664" cy="1328373"/>
            <a:chOff x="1700290" y="6405712"/>
            <a:chExt cx="2896664" cy="1328373"/>
          </a:xfrm>
        </p:grpSpPr>
        <p:sp>
          <p:nvSpPr>
            <p:cNvPr id="244" name="Cloud 243"/>
            <p:cNvSpPr/>
            <p:nvPr/>
          </p:nvSpPr>
          <p:spPr>
            <a:xfrm>
              <a:off x="1700290" y="6405712"/>
              <a:ext cx="2896664" cy="132837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067521" y="6732152"/>
              <a:ext cx="21788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CBA belongs to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Which triangle?</a:t>
              </a:r>
            </a:p>
          </p:txBody>
        </p:sp>
      </p:grpSp>
      <p:sp>
        <p:nvSpPr>
          <p:cNvPr id="247" name="Rectangle 246"/>
          <p:cNvSpPr/>
          <p:nvPr/>
        </p:nvSpPr>
        <p:spPr>
          <a:xfrm>
            <a:off x="533052" y="3448596"/>
            <a:ext cx="3272991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DAB  +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CBA  =  180</a:t>
            </a:r>
            <a:r>
              <a:rPr lang="en-US" baseline="38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baseline="38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2883424" y="3076962"/>
            <a:ext cx="623227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baseline="38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850171" y="3448596"/>
            <a:ext cx="4295707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[Adjacent angles are supplementary]</a:t>
            </a:r>
            <a:endParaRPr lang="en-US" baseline="380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72030" y="3878348"/>
            <a:ext cx="3261770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DAB  +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DAB  =  180</a:t>
            </a:r>
            <a:r>
              <a:rPr lang="en-US" baseline="38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baseline="38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3828033" y="3878348"/>
            <a:ext cx="1124967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dirty="0" err="1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)]</a:t>
            </a:r>
            <a:endParaRPr lang="en-US" baseline="380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255" name="Arc 254"/>
          <p:cNvSpPr/>
          <p:nvPr/>
        </p:nvSpPr>
        <p:spPr>
          <a:xfrm rot="20948571">
            <a:off x="6271731" y="2825101"/>
            <a:ext cx="434633" cy="376852"/>
          </a:xfrm>
          <a:prstGeom prst="arc">
            <a:avLst>
              <a:gd name="adj1" fmla="val 16907123"/>
              <a:gd name="adj2" fmla="val 389442"/>
            </a:avLst>
          </a:prstGeom>
          <a:solidFill>
            <a:srgbClr val="FFFF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6489625" y="1542726"/>
            <a:ext cx="0" cy="1467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Arc 255"/>
          <p:cNvSpPr/>
          <p:nvPr/>
        </p:nvSpPr>
        <p:spPr>
          <a:xfrm rot="20948571">
            <a:off x="8357777" y="2780343"/>
            <a:ext cx="442988" cy="450194"/>
          </a:xfrm>
          <a:prstGeom prst="arc">
            <a:avLst>
              <a:gd name="adj1" fmla="val 11464142"/>
              <a:gd name="adj2" fmla="val 16852920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6483741" y="3005807"/>
            <a:ext cx="2103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8579853" y="1545450"/>
            <a:ext cx="0" cy="1464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/>
          <p:cNvGrpSpPr/>
          <p:nvPr/>
        </p:nvGrpSpPr>
        <p:grpSpPr>
          <a:xfrm>
            <a:off x="2440651" y="2710899"/>
            <a:ext cx="2176306" cy="1097829"/>
            <a:chOff x="2060469" y="6520984"/>
            <a:chExt cx="2176306" cy="1097829"/>
          </a:xfrm>
        </p:grpSpPr>
        <p:sp>
          <p:nvSpPr>
            <p:cNvPr id="259" name="Cloud 258"/>
            <p:cNvSpPr/>
            <p:nvPr/>
          </p:nvSpPr>
          <p:spPr>
            <a:xfrm>
              <a:off x="2060469" y="6520984"/>
              <a:ext cx="2176306" cy="1097829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648610" y="6732152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FF00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sz="2400" b="1" dirty="0" smtClean="0">
                  <a:solidFill>
                    <a:srgbClr val="FFFF00"/>
                  </a:solidFill>
                  <a:latin typeface="Comic Sans MS" panose="030F0702030302020204" pitchFamily="66" charset="0"/>
                  <a:sym typeface="Symbol"/>
                </a:rPr>
                <a:t>CBA</a:t>
              </a:r>
              <a:endParaRPr lang="en-US" sz="2400" b="1" dirty="0" smtClean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799805" y="2681533"/>
            <a:ext cx="2176306" cy="1097829"/>
            <a:chOff x="2060469" y="6520984"/>
            <a:chExt cx="2176306" cy="1097829"/>
          </a:xfrm>
        </p:grpSpPr>
        <p:sp>
          <p:nvSpPr>
            <p:cNvPr id="262" name="Cloud 261"/>
            <p:cNvSpPr/>
            <p:nvPr/>
          </p:nvSpPr>
          <p:spPr>
            <a:xfrm>
              <a:off x="2060469" y="6520984"/>
              <a:ext cx="2176306" cy="1097829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649412" y="6732152"/>
              <a:ext cx="1015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sz="2400" b="1" dirty="0" smtClean="0">
                  <a:solidFill>
                    <a:srgbClr val="FFFF00"/>
                  </a:solidFill>
                  <a:latin typeface="Comic Sans MS" panose="030F0702030302020204" pitchFamily="66" charset="0"/>
                  <a:sym typeface="Symbol"/>
                </a:rPr>
                <a:t>DAB</a:t>
              </a:r>
              <a:endParaRPr lang="en-US" sz="2400" b="1" dirty="0" smtClean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265" name="Straight Connector 264"/>
          <p:cNvCxnSpPr/>
          <p:nvPr/>
        </p:nvCxnSpPr>
        <p:spPr>
          <a:xfrm>
            <a:off x="6387086" y="2259655"/>
            <a:ext cx="2179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8476850" y="2259655"/>
            <a:ext cx="2179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0" name="Group 269"/>
          <p:cNvGrpSpPr/>
          <p:nvPr/>
        </p:nvGrpSpPr>
        <p:grpSpPr>
          <a:xfrm>
            <a:off x="7537773" y="2955862"/>
            <a:ext cx="115330" cy="115330"/>
            <a:chOff x="6818870" y="3152899"/>
            <a:chExt cx="115330" cy="115330"/>
          </a:xfrm>
        </p:grpSpPr>
        <p:cxnSp>
          <p:nvCxnSpPr>
            <p:cNvPr id="268" name="Straight Connector 267"/>
            <p:cNvCxnSpPr/>
            <p:nvPr/>
          </p:nvCxnSpPr>
          <p:spPr>
            <a:xfrm flipH="1">
              <a:off x="6818870" y="3152899"/>
              <a:ext cx="115330" cy="115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16200000" flipH="1">
              <a:off x="6818870" y="3152899"/>
              <a:ext cx="115330" cy="115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254" grpId="0" animBg="1"/>
      <p:bldP spid="251" grpId="0" animBg="1"/>
      <p:bldP spid="246" grpId="0" animBg="1"/>
      <p:bldP spid="246" grpId="1" animBg="1"/>
      <p:bldP spid="115" grpId="0" animBg="1"/>
      <p:bldP spid="117" grpId="0" animBg="1"/>
      <p:bldP spid="120" grpId="0" animBg="1"/>
      <p:bldP spid="120" grpId="1" animBg="1"/>
      <p:bldP spid="121" grpId="0" animBg="1"/>
      <p:bldP spid="121" grpId="1" animBg="1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3" grpId="0"/>
      <p:bldP spid="134" grpId="0"/>
      <p:bldP spid="135" grpId="0"/>
      <p:bldP spid="136" grpId="0"/>
      <p:bldP spid="137" grpId="0"/>
      <p:bldP spid="139" grpId="0"/>
      <p:bldP spid="142" grpId="0"/>
      <p:bldP spid="148" grpId="0"/>
      <p:bldP spid="149" grpId="0"/>
      <p:bldP spid="150" grpId="0"/>
      <p:bldP spid="151" grpId="0"/>
      <p:bldP spid="169" grpId="0"/>
      <p:bldP spid="214" grpId="0"/>
      <p:bldP spid="215" grpId="0"/>
      <p:bldP spid="216" grpId="3" animBg="1"/>
      <p:bldP spid="241" grpId="0" animBg="1"/>
      <p:bldP spid="242" grpId="0" animBg="1"/>
      <p:bldP spid="247" grpId="0"/>
      <p:bldP spid="249" grpId="0"/>
      <p:bldP spid="250" grpId="0"/>
      <p:bldP spid="252" grpId="0"/>
      <p:bldP spid="253" grpId="0"/>
      <p:bldP spid="255" grpId="0" animBg="1"/>
      <p:bldP spid="2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7904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936604" y="1428750"/>
            <a:ext cx="4302396" cy="1295400"/>
          </a:xfrm>
          <a:prstGeom prst="cloudCallout">
            <a:avLst>
              <a:gd name="adj1" fmla="val -31460"/>
              <a:gd name="adj2" fmla="val -8357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507855" y="412853"/>
            <a:ext cx="412829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QUADRILATERALS</a:t>
            </a:r>
            <a:endParaRPr lang="en-IN" sz="2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8364" y="1602085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word ‘QUADRILATERAL’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is derived from two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Greek words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3594" y="416249"/>
            <a:ext cx="1120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QUAD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4690" y="416249"/>
            <a:ext cx="1697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LATERAL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5696" y="1004767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  </a:t>
            </a:r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  <a:sym typeface="Symbol"/>
              </a:rPr>
              <a:t>FOUR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0298" y="1004767"/>
            <a:ext cx="1766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  </a:t>
            </a:r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  <a:sym typeface="Symbol"/>
              </a:rPr>
              <a:t>SIDES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28600" y="152839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Definition  :</a:t>
            </a:r>
            <a:endParaRPr lang="en-IN" b="1" baseline="30000" dirty="0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1716198" y="1528396"/>
            <a:ext cx="648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Any four sided closed figure is called a Quadrilateral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876800" y="1868494"/>
            <a:ext cx="2946988" cy="2074856"/>
            <a:chOff x="5638800" y="2190750"/>
            <a:chExt cx="2946988" cy="2074856"/>
          </a:xfrm>
        </p:grpSpPr>
        <p:sp>
          <p:nvSpPr>
            <p:cNvPr id="64" name="Rectangle 63"/>
            <p:cNvSpPr/>
            <p:nvPr/>
          </p:nvSpPr>
          <p:spPr>
            <a:xfrm>
              <a:off x="8001000" y="2190750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D</a:t>
              </a: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17598" y="2354818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</a:t>
              </a: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29600" y="3896274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</a:t>
              </a: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38800" y="3726418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</a:t>
              </a: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929312" y="2505075"/>
              <a:ext cx="2300288" cy="1514475"/>
            </a:xfrm>
            <a:custGeom>
              <a:avLst/>
              <a:gdLst>
                <a:gd name="connsiteX0" fmla="*/ 666750 w 2300288"/>
                <a:gd name="connsiteY0" fmla="*/ 180975 h 1514475"/>
                <a:gd name="connsiteX1" fmla="*/ 0 w 2300288"/>
                <a:gd name="connsiteY1" fmla="*/ 1423988 h 1514475"/>
                <a:gd name="connsiteX2" fmla="*/ 2300288 w 2300288"/>
                <a:gd name="connsiteY2" fmla="*/ 1514475 h 1514475"/>
                <a:gd name="connsiteX3" fmla="*/ 2128838 w 2300288"/>
                <a:gd name="connsiteY3" fmla="*/ 0 h 1514475"/>
                <a:gd name="connsiteX4" fmla="*/ 666750 w 2300288"/>
                <a:gd name="connsiteY4" fmla="*/ 1809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0288" h="1514475">
                  <a:moveTo>
                    <a:pt x="666750" y="180975"/>
                  </a:moveTo>
                  <a:lnTo>
                    <a:pt x="0" y="1423988"/>
                  </a:lnTo>
                  <a:lnTo>
                    <a:pt x="2300288" y="1514475"/>
                  </a:lnTo>
                  <a:lnTo>
                    <a:pt x="2128838" y="0"/>
                  </a:lnTo>
                  <a:lnTo>
                    <a:pt x="666750" y="180975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77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83951E-6 L -0.24323 0.11235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0" y="561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83951E-6 L 0.0691 0.11297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64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/>
      <p:bldP spid="3" grpId="1"/>
      <p:bldP spid="6" grpId="0"/>
      <p:bldP spid="6" grpId="1"/>
      <p:bldP spid="6" grpId="2"/>
      <p:bldP spid="8" grpId="0"/>
      <p:bldP spid="8" grpId="1"/>
      <p:bldP spid="8" grpId="2"/>
      <p:bldP spid="12" grpId="0"/>
      <p:bldP spid="13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474" y="2621451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sym typeface="Symbol"/>
              </a:rPr>
              <a:t>= </a:t>
            </a:r>
            <a:r>
              <a:rPr lang="en-US" sz="2000" b="1" dirty="0" smtClean="0">
                <a:latin typeface="Bookman Old Style" pitchFamily="18" charset="0"/>
                <a:sym typeface="Symbol"/>
              </a:rPr>
              <a:t>360</a:t>
            </a:r>
            <a:r>
              <a:rPr lang="en-US" sz="2000" b="1" dirty="0" smtClean="0">
                <a:latin typeface="Bookman Old Style" pitchFamily="18" charset="0"/>
                <a:ea typeface="Tahoma"/>
                <a:cs typeface="Tahoma"/>
                <a:sym typeface="Symbol"/>
              </a:rPr>
              <a:t>°</a:t>
            </a:r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9200" y="1675954"/>
            <a:ext cx="868721" cy="27106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09623" y="1675954"/>
            <a:ext cx="619102" cy="27106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43836" y="2621451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  <a:sym typeface="Symbol"/>
              </a:rPr>
              <a:t></a:t>
            </a:r>
            <a:r>
              <a:rPr lang="en-US" sz="2000" b="1" dirty="0" smtClean="0">
                <a:latin typeface="Bookman Old Style" pitchFamily="18" charset="0"/>
                <a:sym typeface="Symbol"/>
              </a:rPr>
              <a:t>C</a:t>
            </a:r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0079" y="2621451"/>
            <a:ext cx="582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  <a:sym typeface="Symbol"/>
              </a:rPr>
              <a:t></a:t>
            </a:r>
            <a:r>
              <a:rPr lang="en-US" sz="2000" b="1" dirty="0" smtClean="0">
                <a:latin typeface="Bookman Old Style" pitchFamily="18" charset="0"/>
                <a:sym typeface="Symbol"/>
              </a:rPr>
              <a:t>D</a:t>
            </a:r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34547" y="262145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+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5561" y="262145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+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227" y="262145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  <a:sym typeface="Symbol"/>
              </a:rPr>
              <a:t></a:t>
            </a:r>
            <a:r>
              <a:rPr lang="en-US" sz="2000" b="1" dirty="0" smtClean="0">
                <a:latin typeface="Bookman Old Style" pitchFamily="18" charset="0"/>
                <a:sym typeface="Symbol"/>
              </a:rPr>
              <a:t>A</a:t>
            </a:r>
            <a:endParaRPr lang="en-IN" sz="2000" b="1" baseline="30000" dirty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6447" y="2621451"/>
            <a:ext cx="566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  <a:sym typeface="Symbol"/>
              </a:rPr>
              <a:t></a:t>
            </a:r>
            <a:r>
              <a:rPr lang="en-US" sz="2000" b="1" dirty="0" smtClean="0">
                <a:latin typeface="Bookman Old Style" pitchFamily="18" charset="0"/>
                <a:sym typeface="Symbol"/>
              </a:rPr>
              <a:t>B</a:t>
            </a:r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5975" y="262145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+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93617" y="1675954"/>
            <a:ext cx="1563908" cy="27106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3503392" y="1675954"/>
            <a:ext cx="1563908" cy="27106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6"/>
          <p:cNvSpPr txBox="1"/>
          <p:nvPr/>
        </p:nvSpPr>
        <p:spPr>
          <a:xfrm>
            <a:off x="275359" y="102507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en-US" b="1" u="sng" dirty="0" smtClean="0">
                <a:latin typeface="Bookman Old Style" pitchFamily="18" charset="0"/>
                <a:ea typeface="Cambria Math"/>
              </a:rPr>
              <a:t>Statement:</a:t>
            </a:r>
            <a:endParaRPr lang="en-IN" b="1" u="sng" baseline="30000" dirty="0">
              <a:latin typeface="Bookman Old Style" pitchFamily="18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564919" y="162652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Bookman Old Style" pitchFamily="18" charset="0"/>
              </a:rPr>
              <a:t>Sum of all the angles of a quadrilateral is 360</a:t>
            </a:r>
            <a:r>
              <a:rPr lang="en-US" dirty="0" smtClean="0">
                <a:latin typeface="Tahoma"/>
                <a:ea typeface="Tahoma"/>
                <a:cs typeface="Tahoma"/>
              </a:rPr>
              <a:t>°</a:t>
            </a:r>
            <a:endParaRPr lang="en-IN" baseline="30000" dirty="0">
              <a:latin typeface="Bookman Old Style" pitchFamily="18" charset="0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2286000" y="2345959"/>
            <a:ext cx="2954242" cy="113656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2829172" y="2568829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consider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ABCD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2286000" y="2349586"/>
            <a:ext cx="2954242" cy="113656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2529330" y="2557935"/>
            <a:ext cx="25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Name all the angles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ABCD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3324" y="273454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A, B, C &amp; D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564919" y="222983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Bookman Old Style" pitchFamily="18" charset="0"/>
              </a:rPr>
              <a:t>In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ABCD,</a:t>
            </a:r>
            <a:endParaRPr lang="en-IN" b="1" baseline="30000" dirty="0">
              <a:latin typeface="Bookman Old Style" pitchFamily="18" charset="0"/>
            </a:endParaRPr>
          </a:p>
        </p:txBody>
      </p:sp>
      <p:sp>
        <p:nvSpPr>
          <p:cNvPr id="36" name="TextBox 6"/>
          <p:cNvSpPr txBox="1"/>
          <p:nvPr/>
        </p:nvSpPr>
        <p:spPr>
          <a:xfrm>
            <a:off x="150715" y="419040"/>
            <a:ext cx="6707285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ANGLE SUM PROPERTY OF A QUADRILATERAL</a:t>
            </a:r>
            <a:endParaRPr lang="en-IN" sz="20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7796208" y="1375571"/>
            <a:ext cx="504834" cy="504834"/>
          </a:xfrm>
          <a:prstGeom prst="arc">
            <a:avLst>
              <a:gd name="adj1" fmla="val 367159"/>
              <a:gd name="adj2" fmla="val 5705523"/>
            </a:avLst>
          </a:prstGeom>
          <a:solidFill>
            <a:srgbClr val="F347C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c 38"/>
          <p:cNvSpPr/>
          <p:nvPr/>
        </p:nvSpPr>
        <p:spPr>
          <a:xfrm flipH="1">
            <a:off x="7961952" y="2797058"/>
            <a:ext cx="426720" cy="426720"/>
          </a:xfrm>
          <a:prstGeom prst="arc">
            <a:avLst>
              <a:gd name="adj1" fmla="val 16517113"/>
              <a:gd name="adj2" fmla="val 32755"/>
            </a:avLst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c 39"/>
          <p:cNvSpPr/>
          <p:nvPr/>
        </p:nvSpPr>
        <p:spPr>
          <a:xfrm>
            <a:off x="6334614" y="1575347"/>
            <a:ext cx="381000" cy="381000"/>
          </a:xfrm>
          <a:prstGeom prst="arc">
            <a:avLst>
              <a:gd name="adj1" fmla="val 21308419"/>
              <a:gd name="adj2" fmla="val 713718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c 40"/>
          <p:cNvSpPr/>
          <p:nvPr/>
        </p:nvSpPr>
        <p:spPr>
          <a:xfrm>
            <a:off x="5604889" y="2754548"/>
            <a:ext cx="516502" cy="516502"/>
          </a:xfrm>
          <a:prstGeom prst="arc">
            <a:avLst>
              <a:gd name="adj1" fmla="val 17863612"/>
              <a:gd name="adj2" fmla="val 32755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/>
          <p:cNvGrpSpPr/>
          <p:nvPr/>
        </p:nvGrpSpPr>
        <p:grpSpPr>
          <a:xfrm>
            <a:off x="5603529" y="1335094"/>
            <a:ext cx="2854671" cy="1998656"/>
            <a:chOff x="5603529" y="1335094"/>
            <a:chExt cx="2854671" cy="1998656"/>
          </a:xfrm>
        </p:grpSpPr>
        <p:sp>
          <p:nvSpPr>
            <p:cNvPr id="42" name="Rectangle 41"/>
            <p:cNvSpPr/>
            <p:nvPr/>
          </p:nvSpPr>
          <p:spPr>
            <a:xfrm>
              <a:off x="7998748" y="133509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D</a:t>
              </a: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73454" y="1477969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</a:t>
              </a: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02012" y="2964418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</a:t>
              </a: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03529" y="2964418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</a:t>
              </a:r>
              <a:endParaRPr lang="en-IN" dirty="0">
                <a:solidFill>
                  <a:prstClr val="black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859884" y="3015157"/>
              <a:ext cx="2321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8048625" y="1618701"/>
              <a:ext cx="128954" cy="1396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526382" y="1630369"/>
              <a:ext cx="1522243" cy="136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859884" y="1767152"/>
              <a:ext cx="666499" cy="12480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662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 animBg="1"/>
      <p:bldP spid="18" grpId="1" animBg="1"/>
      <p:bldP spid="19" grpId="0" animBg="1"/>
      <p:bldP spid="19" grpId="1" animBg="1"/>
      <p:bldP spid="20" grpId="0"/>
      <p:bldP spid="21" grpId="0"/>
      <p:bldP spid="22" grpId="0" animBg="1"/>
      <p:bldP spid="22" grpId="1" animBg="1"/>
      <p:bldP spid="23" grpId="0"/>
      <p:bldP spid="23" grpId="1"/>
      <p:bldP spid="32" grpId="0" animBg="1"/>
      <p:bldP spid="32" grpId="1" animBg="1"/>
      <p:bldP spid="33" grpId="0"/>
      <p:bldP spid="33" grpId="1"/>
      <p:bldP spid="34" grpId="0"/>
      <p:bldP spid="34" grpId="1"/>
      <p:bldP spid="35" grpId="0"/>
      <p:bldP spid="3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585768" y="2887557"/>
            <a:ext cx="1108364" cy="28625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86350" y="133350"/>
            <a:ext cx="2254250" cy="34636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0584" y="4403036"/>
            <a:ext cx="7399337" cy="37851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6312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293" y="113778"/>
            <a:ext cx="6926307" cy="37105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pPr defTabSz="816312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angles of quadrilateral are in the ratio 3 : 5 : 9 : 13.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867" y="113778"/>
            <a:ext cx="448500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16312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279" y="410204"/>
            <a:ext cx="4908849" cy="37105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pPr defTabSz="816312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Find all the</a:t>
            </a:r>
            <a:r>
              <a:rPr lang="en-US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angles of the quadrilateral.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5868" y="704048"/>
            <a:ext cx="707849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6225" y="1285251"/>
            <a:ext cx="4489670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Angles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are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)º, (5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)º, (9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)º and (13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)º.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6082" y="1598223"/>
            <a:ext cx="1181285" cy="369802"/>
            <a:chOff x="866103" y="1700228"/>
            <a:chExt cx="1181285" cy="369802"/>
          </a:xfrm>
        </p:grpSpPr>
        <p:sp>
          <p:nvSpPr>
            <p:cNvPr id="31" name="Rectangle 30"/>
            <p:cNvSpPr/>
            <p:nvPr/>
          </p:nvSpPr>
          <p:spPr>
            <a:xfrm>
              <a:off x="866103" y="1700228"/>
              <a:ext cx="384379" cy="369802"/>
            </a:xfrm>
            <a:prstGeom prst="rect">
              <a:avLst/>
            </a:prstGeom>
          </p:spPr>
          <p:txBody>
            <a:bodyPr wrap="none" lIns="91906" tIns="45953" rIns="91906" bIns="45953">
              <a:spAutoFit/>
            </a:bodyPr>
            <a:lstStyle/>
            <a:p>
              <a:pPr defTabSz="816312"/>
              <a:r>
                <a:rPr lang="en-US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03697" y="1700228"/>
              <a:ext cx="443691" cy="369802"/>
            </a:xfrm>
            <a:prstGeom prst="rect">
              <a:avLst/>
            </a:prstGeom>
          </p:spPr>
          <p:txBody>
            <a:bodyPr wrap="none" lIns="91906" tIns="45953" rIns="91906" bIns="45953">
              <a:spAutoFit/>
            </a:bodyPr>
            <a:lstStyle/>
            <a:p>
              <a:pPr defTabSz="816312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b="1" i="1" dirty="0" smtClean="0">
                  <a:solidFill>
                    <a:prstClr val="black"/>
                  </a:solidFill>
                  <a:latin typeface="Book Antiqua" pitchFamily="18" charset="0"/>
                </a:rPr>
                <a:t>x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114800" y="1597599"/>
            <a:ext cx="4577485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[Angle sum property of a quadrilateral]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6082" y="1916005"/>
            <a:ext cx="38551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12562" y="2353868"/>
            <a:ext cx="645669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i="1" dirty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6082" y="2353868"/>
            <a:ext cx="38551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32040" y="2225201"/>
            <a:ext cx="61598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270436" y="2553663"/>
            <a:ext cx="5479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0102" y="2524955"/>
            <a:ext cx="47254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93401" y="2834217"/>
            <a:ext cx="645669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i="1" dirty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6082" y="2834217"/>
            <a:ext cx="38551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22308" y="2834217"/>
            <a:ext cx="47254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6115" y="4411748"/>
            <a:ext cx="8277885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pPr defTabSz="816312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angles of the quadrilateral are  36</a:t>
            </a:r>
            <a:r>
              <a:rPr lang="en-US" b="1" baseline="4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, 60</a:t>
            </a:r>
            <a:r>
              <a:rPr lang="en-US" b="1" baseline="4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, 108</a:t>
            </a:r>
            <a:r>
              <a:rPr lang="en-US" b="1" baseline="4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and 156</a:t>
            </a:r>
            <a:r>
              <a:rPr lang="en-US" b="1" baseline="4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7140" y="126160"/>
            <a:ext cx="6801250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pPr defTabSz="816312"/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The angles of quadrilateral are in the ratio 3 : 5 : 9 : 13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6226" y="704048"/>
            <a:ext cx="6459036" cy="37105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The angles of quadrilateral are in the ratio 3 : 5 : 9 : 13.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93953" y="1916005"/>
            <a:ext cx="1352315" cy="369802"/>
            <a:chOff x="1413831" y="2065090"/>
            <a:chExt cx="1352315" cy="369802"/>
          </a:xfrm>
        </p:grpSpPr>
        <p:sp>
          <p:nvSpPr>
            <p:cNvPr id="37" name="Rectangle 36"/>
            <p:cNvSpPr/>
            <p:nvPr/>
          </p:nvSpPr>
          <p:spPr>
            <a:xfrm>
              <a:off x="1413831" y="2065090"/>
              <a:ext cx="862074" cy="369802"/>
            </a:xfrm>
            <a:prstGeom prst="rect">
              <a:avLst/>
            </a:prstGeom>
          </p:spPr>
          <p:txBody>
            <a:bodyPr wrap="none" lIns="91906" tIns="45953" rIns="91906" bIns="45953">
              <a:spAutoFit/>
            </a:bodyPr>
            <a:lstStyle/>
            <a:p>
              <a:pPr defTabSz="816312"/>
              <a:r>
                <a:rPr lang="en-US" dirty="0">
                  <a:solidFill>
                    <a:prstClr val="black"/>
                  </a:solidFill>
                  <a:latin typeface="Bookman Old Style" pitchFamily="18" charset="0"/>
                </a:rPr>
                <a:t>30</a:t>
              </a:r>
              <a:r>
                <a:rPr lang="en-US" b="1" i="1" dirty="0">
                  <a:solidFill>
                    <a:prstClr val="black"/>
                  </a:solidFill>
                  <a:latin typeface="Book Antiqua" pitchFamily="18" charset="0"/>
                </a:rPr>
                <a:t>x</a:t>
              </a:r>
              <a:r>
                <a:rPr lang="en-US" i="1" dirty="0">
                  <a:solidFill>
                    <a:prstClr val="black"/>
                  </a:solidFill>
                  <a:latin typeface="Bookman Old Style" pitchFamily="18" charset="0"/>
                </a:rPr>
                <a:t>  </a:t>
              </a:r>
              <a:r>
                <a:rPr lang="en-US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153478" y="2065090"/>
              <a:ext cx="61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16312"/>
              <a:r>
                <a:rPr lang="en-US" dirty="0">
                  <a:solidFill>
                    <a:prstClr val="black"/>
                  </a:solidFill>
                  <a:latin typeface="Bookman Old Style" pitchFamily="18" charset="0"/>
                </a:rPr>
                <a:t>360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46239" y="993713"/>
            <a:ext cx="3609621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Let the common multiple be 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815" y="414303"/>
            <a:ext cx="4812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312"/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all the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angles of the quadrilateral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6082" y="1284003"/>
            <a:ext cx="38551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954781" y="1698103"/>
            <a:ext cx="4638039" cy="1201528"/>
          </a:xfrm>
          <a:prstGeom prst="cloudCallout">
            <a:avLst>
              <a:gd name="adj1" fmla="val -40690"/>
              <a:gd name="adj2" fmla="val -9462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312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1935" y="1962150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312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What do we know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about all the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816312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angles of the quadrilateral 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93055" y="1956162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312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Sum of all angles of a</a:t>
            </a:r>
          </a:p>
          <a:p>
            <a:pPr algn="ctr" defTabSz="816312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quadrilateral is 360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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389961" y="2632222"/>
            <a:ext cx="311151" cy="149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316922" y="2321065"/>
            <a:ext cx="434976" cy="177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11375" y="2124905"/>
            <a:ext cx="361937" cy="254386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sz="1050" b="1" dirty="0">
                <a:solidFill>
                  <a:srgbClr val="C00000"/>
                </a:solidFill>
                <a:latin typeface="Bookman Old Style" pitchFamily="18" charset="0"/>
              </a:rPr>
              <a:t>12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73170" y="3165058"/>
            <a:ext cx="765894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algn="r"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  </a:t>
            </a:r>
            <a:r>
              <a:rPr lang="en-US" i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4989" y="3165058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12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19649" y="3165058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36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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73170" y="3473171"/>
            <a:ext cx="765894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algn="r"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  </a:t>
            </a:r>
            <a:r>
              <a:rPr lang="en-US" i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364989" y="3473171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5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12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19649" y="3473171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60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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73170" y="3771345"/>
            <a:ext cx="765894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algn="r"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  </a:t>
            </a:r>
            <a:r>
              <a:rPr lang="en-US" i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64989" y="3771345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9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12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19638" y="3771345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108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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30502" y="4079458"/>
            <a:ext cx="908562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algn="r"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  </a:t>
            </a:r>
            <a:r>
              <a:rPr lang="en-US" i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22321" y="4079458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13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12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19638" y="4079458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 156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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Cloud Callout 63"/>
          <p:cNvSpPr/>
          <p:nvPr/>
        </p:nvSpPr>
        <p:spPr>
          <a:xfrm>
            <a:off x="4000883" y="1683900"/>
            <a:ext cx="4216399" cy="1092298"/>
          </a:xfrm>
          <a:prstGeom prst="cloudCallout">
            <a:avLst>
              <a:gd name="adj1" fmla="val -40690"/>
              <a:gd name="adj2" fmla="val -9462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312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19600" y="2038350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312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the common multiple be x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6" name="Cloud Callout 65"/>
          <p:cNvSpPr/>
          <p:nvPr/>
        </p:nvSpPr>
        <p:spPr>
          <a:xfrm>
            <a:off x="4114800" y="1733550"/>
            <a:ext cx="3484627" cy="902725"/>
          </a:xfrm>
          <a:prstGeom prst="cloudCallout">
            <a:avLst>
              <a:gd name="adj1" fmla="val -42057"/>
              <a:gd name="adj2" fmla="val -11150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312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78788" y="2019300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312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angles are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2000" y="196215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312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3x</a:t>
            </a:r>
            <a:r>
              <a:rPr lang="en-US" b="1" baseline="30000" dirty="0">
                <a:solidFill>
                  <a:srgbClr val="FFFF00"/>
                </a:solidFill>
                <a:latin typeface="Comic Sans MS" pitchFamily="66" charset="0"/>
              </a:rPr>
              <a:t>º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, 5x</a:t>
            </a:r>
            <a:r>
              <a:rPr lang="en-US" b="1" baseline="30000" dirty="0">
                <a:solidFill>
                  <a:srgbClr val="FFFF00"/>
                </a:solidFill>
                <a:latin typeface="Comic Sans MS" pitchFamily="66" charset="0"/>
              </a:rPr>
              <a:t>º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, 9x</a:t>
            </a:r>
            <a:r>
              <a:rPr lang="en-US" b="1" baseline="30000" dirty="0">
                <a:solidFill>
                  <a:srgbClr val="FFFF00"/>
                </a:solidFill>
                <a:latin typeface="Comic Sans MS" pitchFamily="66" charset="0"/>
              </a:rPr>
              <a:t>º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&amp; 13x</a:t>
            </a:r>
            <a:r>
              <a:rPr lang="en-US" b="1" baseline="30000" dirty="0">
                <a:solidFill>
                  <a:srgbClr val="FFFF00"/>
                </a:solidFill>
                <a:latin typeface="Comic Sans MS" pitchFamily="66" charset="0"/>
              </a:rPr>
              <a:t>º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95400" y="1598223"/>
            <a:ext cx="655287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28800" y="1598223"/>
            <a:ext cx="655287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62200" y="1598223"/>
            <a:ext cx="797954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24200" y="1598223"/>
            <a:ext cx="825206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16312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 360</a:t>
            </a:r>
          </a:p>
        </p:txBody>
      </p:sp>
      <p:sp>
        <p:nvSpPr>
          <p:cNvPr id="9" name="Curved Up Arrow 8"/>
          <p:cNvSpPr/>
          <p:nvPr/>
        </p:nvSpPr>
        <p:spPr>
          <a:xfrm>
            <a:off x="1676400" y="2190750"/>
            <a:ext cx="762000" cy="260350"/>
          </a:xfrm>
          <a:prstGeom prst="curvedUpArrow">
            <a:avLst>
              <a:gd name="adj1" fmla="val 25000"/>
              <a:gd name="adj2" fmla="val 75815"/>
              <a:gd name="adj3" fmla="val 25000"/>
            </a:avLst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3" grpId="3" animBg="1"/>
      <p:bldP spid="73" grpId="4" animBg="1"/>
      <p:bldP spid="73" grpId="5" animBg="1"/>
      <p:bldP spid="73" grpId="6" animBg="1"/>
      <p:bldP spid="73" grpId="7" animBg="1"/>
      <p:bldP spid="5" grpId="0" animBg="1"/>
      <p:bldP spid="5" grpId="1" animBg="1"/>
      <p:bldP spid="17" grpId="0" animBg="1"/>
      <p:bldP spid="20" grpId="0"/>
      <p:bldP spid="22" grpId="0"/>
      <p:bldP spid="25" grpId="0"/>
      <p:bldP spid="27" grpId="0"/>
      <p:bldP spid="29" grpId="0"/>
      <p:bldP spid="35" grpId="0"/>
      <p:bldP spid="38" grpId="0"/>
      <p:bldP spid="40" grpId="0"/>
      <p:bldP spid="41" grpId="0"/>
      <p:bldP spid="43" grpId="0"/>
      <p:bldP spid="47" grpId="0"/>
      <p:bldP spid="48" grpId="0"/>
      <p:bldP spid="49" grpId="0"/>
      <p:bldP spid="50" grpId="0"/>
      <p:bldP spid="52" grpId="0"/>
      <p:bldP spid="2" grpId="0"/>
      <p:bldP spid="2" grpId="1"/>
      <p:bldP spid="24" grpId="0"/>
      <p:bldP spid="30" grpId="0"/>
      <p:bldP spid="4" grpId="0"/>
      <p:bldP spid="4" grpId="1"/>
      <p:bldP spid="32" grpId="0"/>
      <p:bldP spid="6" grpId="0" animBg="1"/>
      <p:bldP spid="6" grpId="1" animBg="1"/>
      <p:bldP spid="7" grpId="0"/>
      <p:bldP spid="7" grpId="1"/>
      <p:bldP spid="34" grpId="0"/>
      <p:bldP spid="34" grpId="1"/>
      <p:bldP spid="46" grpId="0"/>
      <p:bldP spid="16" grpId="0"/>
      <p:bldP spid="51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/>
      <p:bldP spid="67" grpId="1"/>
      <p:bldP spid="68" grpId="0"/>
      <p:bldP spid="68" grpId="1"/>
      <p:bldP spid="69" grpId="0"/>
      <p:bldP spid="70" grpId="0"/>
      <p:bldP spid="71" grpId="0"/>
      <p:bldP spid="72" grpId="0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90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6772" y="184150"/>
            <a:ext cx="6038966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ookman Old Style" pitchFamily="18" charset="0"/>
              </a:rPr>
              <a:t>Types of </a:t>
            </a: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Quadrilaterals</a:t>
            </a:r>
            <a:endParaRPr lang="en-IN" sz="2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772" y="742950"/>
            <a:ext cx="3071675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r>
              <a:rPr lang="en-US" sz="2000" b="1" u="sng" dirty="0" smtClean="0">
                <a:solidFill>
                  <a:schemeClr val="bg1"/>
                </a:solidFill>
                <a:latin typeface="Bookman Old Style" pitchFamily="18" charset="0"/>
              </a:rPr>
              <a:t>ARALLELOGRAM</a:t>
            </a:r>
            <a:endParaRPr lang="en-IN" sz="20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772" y="1466049"/>
            <a:ext cx="231505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r>
              <a:rPr lang="en-US" sz="2000" b="1" u="sng" dirty="0" smtClean="0">
                <a:solidFill>
                  <a:schemeClr val="bg1"/>
                </a:solidFill>
                <a:latin typeface="Bookman Old Style" pitchFamily="18" charset="0"/>
              </a:rPr>
              <a:t>ECTANGLE</a:t>
            </a:r>
            <a:endParaRPr lang="en-IN" sz="20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772" y="2171441"/>
            <a:ext cx="203934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r>
              <a:rPr lang="en-US" sz="2000" b="1" u="sng" dirty="0" smtClean="0">
                <a:solidFill>
                  <a:schemeClr val="bg1"/>
                </a:solidFill>
                <a:latin typeface="Bookman Old Style" pitchFamily="18" charset="0"/>
              </a:rPr>
              <a:t>HOMBUS</a:t>
            </a:r>
            <a:endParaRPr lang="en-IN" sz="20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772" y="2876833"/>
            <a:ext cx="176041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  <a:latin typeface="Bookman Old Style" pitchFamily="18" charset="0"/>
              </a:rPr>
              <a:t>S</a:t>
            </a:r>
            <a:r>
              <a:rPr lang="en-US" sz="2000" b="1" u="sng" dirty="0" smtClean="0">
                <a:solidFill>
                  <a:schemeClr val="bg1"/>
                </a:solidFill>
                <a:latin typeface="Bookman Old Style" pitchFamily="18" charset="0"/>
              </a:rPr>
              <a:t>QUARE</a:t>
            </a:r>
            <a:endParaRPr lang="en-IN" sz="20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772" y="3582225"/>
            <a:ext cx="224612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  <a:latin typeface="Bookman Old Style" pitchFamily="18" charset="0"/>
              </a:rPr>
              <a:t>T</a:t>
            </a:r>
            <a:r>
              <a:rPr lang="en-US" sz="2000" b="1" u="sng" dirty="0" smtClean="0">
                <a:solidFill>
                  <a:schemeClr val="bg1"/>
                </a:solidFill>
                <a:latin typeface="Bookman Old Style" pitchFamily="18" charset="0"/>
              </a:rPr>
              <a:t>RAPEZIUM</a:t>
            </a:r>
            <a:endParaRPr lang="en-IN" sz="20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772" y="4287619"/>
            <a:ext cx="131318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  <a:latin typeface="Bookman Old Style" pitchFamily="18" charset="0"/>
              </a:rPr>
              <a:t>K</a:t>
            </a:r>
            <a:r>
              <a:rPr lang="en-US" sz="2000" b="1" u="sng" dirty="0" smtClean="0">
                <a:solidFill>
                  <a:schemeClr val="bg1"/>
                </a:solidFill>
                <a:latin typeface="Bookman Old Style" pitchFamily="18" charset="0"/>
              </a:rPr>
              <a:t>ITE</a:t>
            </a:r>
            <a:endParaRPr lang="en-IN" sz="20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c 51"/>
          <p:cNvSpPr/>
          <p:nvPr/>
        </p:nvSpPr>
        <p:spPr>
          <a:xfrm>
            <a:off x="7786205" y="2774159"/>
            <a:ext cx="437464" cy="433864"/>
          </a:xfrm>
          <a:prstGeom prst="arc">
            <a:avLst>
              <a:gd name="adj1" fmla="val 10969301"/>
              <a:gd name="adj2" fmla="val 17421908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c 58"/>
          <p:cNvSpPr/>
          <p:nvPr/>
        </p:nvSpPr>
        <p:spPr>
          <a:xfrm rot="21069464">
            <a:off x="8241793" y="1391015"/>
            <a:ext cx="575978" cy="575978"/>
          </a:xfrm>
          <a:prstGeom prst="arc">
            <a:avLst>
              <a:gd name="adj1" fmla="val 7220380"/>
              <a:gd name="adj2" fmla="val 112395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697793" y="3502024"/>
            <a:ext cx="7410219" cy="417912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746701" y="3500549"/>
            <a:ext cx="7361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  <a:sym typeface="Symbol"/>
              </a:rPr>
              <a:t>Adjacent angles of a parallelogram are Supplementary</a:t>
            </a:r>
            <a:endParaRPr lang="en-IN" sz="2000" b="1" baseline="30000" dirty="0">
              <a:latin typeface="Bookman Old Style" pitchFamily="18" charset="0"/>
            </a:endParaRPr>
          </a:p>
        </p:txBody>
      </p:sp>
      <p:sp>
        <p:nvSpPr>
          <p:cNvPr id="45" name="Arc 44"/>
          <p:cNvSpPr/>
          <p:nvPr/>
        </p:nvSpPr>
        <p:spPr>
          <a:xfrm>
            <a:off x="5730240" y="2773211"/>
            <a:ext cx="426720" cy="426720"/>
          </a:xfrm>
          <a:prstGeom prst="arc">
            <a:avLst>
              <a:gd name="adj1" fmla="val 17538286"/>
              <a:gd name="adj2" fmla="val 32755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c 43"/>
          <p:cNvSpPr/>
          <p:nvPr/>
        </p:nvSpPr>
        <p:spPr>
          <a:xfrm>
            <a:off x="6286500" y="1496737"/>
            <a:ext cx="381000" cy="381000"/>
          </a:xfrm>
          <a:prstGeom prst="arc">
            <a:avLst>
              <a:gd name="adj1" fmla="val 4872"/>
              <a:gd name="adj2" fmla="val 673142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1995122" y="1295258"/>
            <a:ext cx="3277918" cy="292827"/>
          </a:xfrm>
          <a:prstGeom prst="roundRect">
            <a:avLst/>
          </a:prstGeom>
          <a:solidFill>
            <a:srgbClr val="F0F00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5132167" y="1020683"/>
            <a:ext cx="1715634" cy="27106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45477" y="97155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</a:rPr>
              <a:t>Definition :</a:t>
            </a:r>
            <a:endParaRPr lang="en-IN" b="1" baseline="30000" dirty="0">
              <a:solidFill>
                <a:schemeClr val="tx2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971550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quadrilateral is called a Parallelogram if its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opposite sides are parallel.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2895600" y="1914972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253140" y="2201406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consider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ABCD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943600" y="2985402"/>
            <a:ext cx="2057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1690002"/>
            <a:ext cx="2057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001000" y="1690002"/>
            <a:ext cx="5334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943600" y="1690002"/>
            <a:ext cx="5334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45500" y="138731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  <a:sym typeface="Symbol"/>
              </a:rPr>
              <a:t>C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210006" y="138731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D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987712" y="2876936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B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637918" y="2876936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A</a:t>
            </a:r>
            <a:endParaRPr lang="en-IN" dirty="0"/>
          </a:p>
        </p:txBody>
      </p:sp>
      <p:sp>
        <p:nvSpPr>
          <p:cNvPr id="24" name="Cloud 23"/>
          <p:cNvSpPr/>
          <p:nvPr/>
        </p:nvSpPr>
        <p:spPr>
          <a:xfrm>
            <a:off x="2895600" y="191207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3616220" y="230401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 || 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943600" y="2984190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77000" y="1688790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285499" y="146961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man Old Style" pitchFamily="18" charset="0"/>
                <a:sym typeface="Symbol"/>
              </a:rPr>
              <a:t>&gt;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11038" y="276380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man Old Style" pitchFamily="18" charset="0"/>
                <a:sym typeface="Symbol"/>
              </a:rPr>
              <a:t>&gt;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2895600" y="1911343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3616221" y="230328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 || BC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001495" y="1690002"/>
            <a:ext cx="533400" cy="129540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44095" y="1690002"/>
            <a:ext cx="533400" cy="129540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991755" y="2024663"/>
            <a:ext cx="503228" cy="472661"/>
            <a:chOff x="5988580" y="1763411"/>
            <a:chExt cx="503228" cy="472661"/>
          </a:xfrm>
        </p:grpSpPr>
        <p:sp>
          <p:nvSpPr>
            <p:cNvPr id="34" name="Rectangle 33"/>
            <p:cNvSpPr/>
            <p:nvPr/>
          </p:nvSpPr>
          <p:spPr>
            <a:xfrm rot="17532905">
              <a:off x="6034907" y="182073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7532905">
              <a:off x="6076470" y="171708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2389" y="2074083"/>
            <a:ext cx="508755" cy="483091"/>
            <a:chOff x="8031595" y="1812831"/>
            <a:chExt cx="508755" cy="483091"/>
          </a:xfrm>
        </p:grpSpPr>
        <p:sp>
          <p:nvSpPr>
            <p:cNvPr id="35" name="Rectangle 34"/>
            <p:cNvSpPr/>
            <p:nvPr/>
          </p:nvSpPr>
          <p:spPr>
            <a:xfrm rot="17532905">
              <a:off x="8077922" y="1880583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7532905">
              <a:off x="8125012" y="1766504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81000" y="1911343"/>
            <a:ext cx="390523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ABCD is a Parallelogram</a:t>
            </a:r>
          </a:p>
          <a:p>
            <a:endParaRPr lang="en-US" sz="2000" b="1" baseline="30000" dirty="0">
              <a:solidFill>
                <a:srgbClr val="0000FF"/>
              </a:solidFill>
              <a:latin typeface="Bookman Old Style" pitchFamily="18" charset="0"/>
              <a:sym typeface="Symbol"/>
            </a:endParaRPr>
          </a:p>
          <a:p>
            <a:pPr marL="342900" indent="-342900">
              <a:buFont typeface="Symbol"/>
              <a:buChar char="\"/>
            </a:pP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AB </a:t>
            </a:r>
            <a:r>
              <a:rPr lang="en-US" sz="20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ll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CD  and</a:t>
            </a:r>
          </a:p>
          <a:p>
            <a:r>
              <a:rPr lang="en-US" sz="20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AD </a:t>
            </a:r>
            <a:r>
              <a:rPr lang="en-US" sz="20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ll</a:t>
            </a: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BC </a:t>
            </a:r>
            <a:endParaRPr lang="en-IN" sz="20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1" name="Cloud 40"/>
          <p:cNvSpPr/>
          <p:nvPr/>
        </p:nvSpPr>
        <p:spPr>
          <a:xfrm>
            <a:off x="2701836" y="1823659"/>
            <a:ext cx="3083836" cy="13705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3616220" y="230302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 || 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7214" y="2165859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 is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transversal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20884" y="231622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+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D  =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3326" y="2316229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?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28527" y="231622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180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ea typeface="Tahoma"/>
                <a:cs typeface="Tahoma"/>
                <a:sym typeface="Symbol"/>
              </a:rPr>
              <a:t>°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4219513" y="3254642"/>
            <a:ext cx="2251626" cy="668470"/>
          </a:xfrm>
          <a:prstGeom prst="wedgeRoundRectCallout">
            <a:avLst>
              <a:gd name="adj1" fmla="val -53375"/>
              <a:gd name="adj2" fmla="val -138430"/>
              <a:gd name="adj3" fmla="val 16667"/>
            </a:avLst>
          </a:prstGeom>
          <a:solidFill>
            <a:srgbClr val="D9969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31236" y="3276781"/>
            <a:ext cx="2251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nterior angles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are supplementary</a:t>
            </a:r>
            <a:endParaRPr lang="en-US" b="1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096" y="2154124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 &amp; D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are adjacent angles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76600" y="2278618"/>
            <a:ext cx="196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+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C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=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180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ea typeface="Tahoma"/>
                <a:cs typeface="Tahoma"/>
                <a:sym typeface="Symbol"/>
              </a:rPr>
              <a:t>°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6600" y="1962150"/>
            <a:ext cx="205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They are all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pairs of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adjacent angles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30751" y="2114550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 what can we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conclude from this ?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0065" y="1962150"/>
            <a:ext cx="3032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Similarly,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    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A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+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B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=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180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ea typeface="Tahoma"/>
                <a:cs typeface="Tahoma"/>
                <a:sym typeface="Symbol"/>
              </a:rPr>
              <a:t>°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and 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+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D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=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180</a:t>
            </a:r>
            <a:r>
              <a:rPr lang="en-US" b="1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Symbol"/>
              </a:rPr>
              <a:t>°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35866" y="184157"/>
            <a:ext cx="3555782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r>
              <a:rPr lang="en-US" sz="2400" b="1" u="sng" dirty="0" smtClean="0">
                <a:solidFill>
                  <a:schemeClr val="bg1"/>
                </a:solidFill>
                <a:latin typeface="Bookman Old Style" pitchFamily="18" charset="0"/>
              </a:rPr>
              <a:t>ARALLELOGRAM</a:t>
            </a:r>
            <a:endParaRPr lang="en-IN" sz="2400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9" grpId="0" animBg="1"/>
      <p:bldP spid="59" grpId="1" animBg="1"/>
      <p:bldP spid="58" grpId="0" animBg="1"/>
      <p:bldP spid="45" grpId="0" animBg="1"/>
      <p:bldP spid="45" grpId="1" animBg="1"/>
      <p:bldP spid="44" grpId="0" animBg="1"/>
      <p:bldP spid="44" grpId="1" animBg="1"/>
      <p:bldP spid="23" grpId="0" animBg="1"/>
      <p:bldP spid="23" grpId="1" animBg="1"/>
      <p:bldP spid="22" grpId="0" animBg="1"/>
      <p:bldP spid="22" grpId="1" animBg="1"/>
      <p:bldP spid="7" grpId="0"/>
      <p:bldP spid="9" grpId="0" animBg="1"/>
      <p:bldP spid="9" grpId="1" animBg="1"/>
      <p:bldP spid="10" grpId="0"/>
      <p:bldP spid="10" grpId="1"/>
      <p:bldP spid="18" grpId="0"/>
      <p:bldP spid="19" grpId="0"/>
      <p:bldP spid="20" grpId="0"/>
      <p:bldP spid="21" grpId="0"/>
      <p:bldP spid="24" grpId="0" animBg="1"/>
      <p:bldP spid="24" grpId="1" animBg="1"/>
      <p:bldP spid="25" grpId="0"/>
      <p:bldP spid="25" grpId="1"/>
      <p:bldP spid="28" grpId="0"/>
      <p:bldP spid="28" grpId="1"/>
      <p:bldP spid="28" grpId="2"/>
      <p:bldP spid="29" grpId="0"/>
      <p:bldP spid="29" grpId="1"/>
      <p:bldP spid="29" grpId="2"/>
      <p:bldP spid="30" grpId="0" animBg="1"/>
      <p:bldP spid="30" grpId="1" animBg="1"/>
      <p:bldP spid="31" grpId="0"/>
      <p:bldP spid="31" grpId="1"/>
      <p:bldP spid="41" grpId="0" animBg="1"/>
      <p:bldP spid="41" grpId="1" animBg="1"/>
      <p:bldP spid="42" grpId="0"/>
      <p:bldP spid="42" grpId="1"/>
      <p:bldP spid="43" grpId="0"/>
      <p:bldP spid="43" grpId="1"/>
      <p:bldP spid="46" grpId="0"/>
      <p:bldP spid="46" grpId="1"/>
      <p:bldP spid="47" grpId="0"/>
      <p:bldP spid="47" grpId="1"/>
      <p:bldP spid="48" grpId="0"/>
      <p:bldP spid="48" grpId="1"/>
      <p:bldP spid="49" grpId="0" animBg="1"/>
      <p:bldP spid="49" grpId="1" animBg="1"/>
      <p:bldP spid="50" grpId="0"/>
      <p:bldP spid="50" grpId="1"/>
      <p:bldP spid="51" grpId="0"/>
      <p:bldP spid="51" grpId="1"/>
      <p:bldP spid="53" grpId="0"/>
      <p:bldP spid="53" grpId="1"/>
      <p:bldP spid="54" grpId="0"/>
      <p:bldP spid="54" grpId="1"/>
      <p:bldP spid="55" grpId="0"/>
      <p:bldP spid="55" grpId="1"/>
      <p:bldP spid="2" grpId="0"/>
      <p:bldP spid="2" grpId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47272" y="2065572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Opposite angles are equal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952751" y="3519201"/>
            <a:ext cx="2969246" cy="3070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>
            <a:off x="1295400" y="3510543"/>
            <a:ext cx="1657351" cy="3070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847272" y="3449872"/>
            <a:ext cx="515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Diagonals bisect each other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0" name="Arc 59"/>
          <p:cNvSpPr/>
          <p:nvPr/>
        </p:nvSpPr>
        <p:spPr>
          <a:xfrm flipH="1">
            <a:off x="7792407" y="2778566"/>
            <a:ext cx="426720" cy="426720"/>
          </a:xfrm>
          <a:prstGeom prst="arc">
            <a:avLst>
              <a:gd name="adj1" fmla="val 14832423"/>
              <a:gd name="adj2" fmla="val 32755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c 60"/>
          <p:cNvSpPr/>
          <p:nvPr/>
        </p:nvSpPr>
        <p:spPr>
          <a:xfrm flipH="1">
            <a:off x="8286750" y="1440175"/>
            <a:ext cx="504834" cy="504834"/>
          </a:xfrm>
          <a:prstGeom prst="arc">
            <a:avLst>
              <a:gd name="adj1" fmla="val 4872"/>
              <a:gd name="adj2" fmla="val 402656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/>
          <p:cNvSpPr/>
          <p:nvPr/>
        </p:nvSpPr>
        <p:spPr>
          <a:xfrm>
            <a:off x="5685349" y="2733675"/>
            <a:ext cx="516502" cy="516502"/>
          </a:xfrm>
          <a:prstGeom prst="arc">
            <a:avLst>
              <a:gd name="adj1" fmla="val 17538286"/>
              <a:gd name="adj2" fmla="val 32755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c 58"/>
          <p:cNvSpPr/>
          <p:nvPr/>
        </p:nvSpPr>
        <p:spPr>
          <a:xfrm>
            <a:off x="6286500" y="1502092"/>
            <a:ext cx="381000" cy="381000"/>
          </a:xfrm>
          <a:prstGeom prst="arc">
            <a:avLst>
              <a:gd name="adj1" fmla="val 4872"/>
              <a:gd name="adj2" fmla="val 6731421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87251" y="184150"/>
            <a:ext cx="649412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ROPERTIES</a:t>
            </a: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 O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F</a:t>
            </a: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 A P</a:t>
            </a:r>
            <a:r>
              <a:rPr lang="en-US" sz="2000" b="1" dirty="0" smtClean="0">
                <a:solidFill>
                  <a:schemeClr val="bg1"/>
                </a:solidFill>
                <a:latin typeface="Bookman Old Style" pitchFamily="18" charset="0"/>
              </a:rPr>
              <a:t>ARALLELOGRAM</a:t>
            </a:r>
            <a:endParaRPr lang="en-IN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2895600" y="1403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001644" y="1631728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consider 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parallelogram ABCD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943600" y="2990850"/>
            <a:ext cx="2057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77000" y="1695450"/>
            <a:ext cx="2057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001000" y="1695450"/>
            <a:ext cx="5334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943600" y="1695450"/>
            <a:ext cx="5334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445500" y="139276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  <a:sym typeface="Symbol"/>
              </a:rPr>
              <a:t>C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210006" y="139276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D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987712" y="288238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B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637918" y="288238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47272" y="742170"/>
            <a:ext cx="446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  <a:latin typeface="Bookman Old Style" pitchFamily="18" charset="0"/>
              </a:rPr>
              <a:t>Opposite sides are equal</a:t>
            </a:r>
            <a:endParaRPr lang="en-IN" sz="2400" b="1" u="sng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20" name="Cloud 19"/>
          <p:cNvSpPr/>
          <p:nvPr/>
        </p:nvSpPr>
        <p:spPr>
          <a:xfrm>
            <a:off x="2895600" y="1414303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183089" y="164268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Name the pairs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opposite sides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43600" y="2996890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01490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001495" y="1702702"/>
            <a:ext cx="533400" cy="129540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944095" y="1702702"/>
            <a:ext cx="533400" cy="129540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49387" y="12577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AB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92118" y="12577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5275" y="125778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CD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9387" y="16558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AD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92118" y="16558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5275" y="165588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BC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477125" y="1641474"/>
            <a:ext cx="0" cy="108000"/>
          </a:xfrm>
          <a:prstGeom prst="line">
            <a:avLst/>
          </a:prstGeom>
          <a:ln w="38100">
            <a:solidFill>
              <a:srgbClr val="F34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88175" y="2936874"/>
            <a:ext cx="0" cy="108000"/>
          </a:xfrm>
          <a:prstGeom prst="line">
            <a:avLst/>
          </a:prstGeom>
          <a:ln w="38100">
            <a:solidFill>
              <a:srgbClr val="F34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rot="516041">
            <a:off x="8198961" y="2326639"/>
            <a:ext cx="123823" cy="85578"/>
            <a:chOff x="8189120" y="2080889"/>
            <a:chExt cx="123823" cy="8557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38100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38100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516041">
            <a:off x="6142695" y="2326639"/>
            <a:ext cx="123823" cy="85578"/>
            <a:chOff x="8189120" y="2080889"/>
            <a:chExt cx="123823" cy="8557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38100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38100">
              <a:solidFill>
                <a:srgbClr val="F34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549387" y="262373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A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95725" y="26237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35275" y="26237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C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9387" y="30218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B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96526" y="30218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IN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35275" y="302183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D</a:t>
            </a:r>
            <a:endParaRPr lang="en-IN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56" name="Cloud 55"/>
          <p:cNvSpPr/>
          <p:nvPr/>
        </p:nvSpPr>
        <p:spPr>
          <a:xfrm>
            <a:off x="2895600" y="2400513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3106146" y="2628891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Name the pairs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opposite angles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477000" y="1695450"/>
            <a:ext cx="152400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43600" y="1695450"/>
            <a:ext cx="259080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041403" y="232167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O</a:t>
            </a:r>
            <a:endParaRPr lang="en-IN" dirty="0"/>
          </a:p>
        </p:txBody>
      </p:sp>
      <p:sp>
        <p:nvSpPr>
          <p:cNvPr id="70" name="Cloud 69"/>
          <p:cNvSpPr/>
          <p:nvPr/>
        </p:nvSpPr>
        <p:spPr>
          <a:xfrm>
            <a:off x="5257800" y="3181350"/>
            <a:ext cx="2743200" cy="1219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/>
          <p:cNvSpPr txBox="1"/>
          <p:nvPr/>
        </p:nvSpPr>
        <p:spPr>
          <a:xfrm>
            <a:off x="5896147" y="343317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OA = OC &amp;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6477000" y="1695450"/>
            <a:ext cx="775091" cy="654952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943600" y="2350402"/>
            <a:ext cx="1295400" cy="64044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549387" y="4053198"/>
            <a:ext cx="1397567" cy="369332"/>
            <a:chOff x="1549387" y="4053198"/>
            <a:chExt cx="1397567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1549387" y="405319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OA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86107" y="405319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Comic Sans MS" pitchFamily="66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35275" y="405319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OC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549387" y="4451295"/>
            <a:ext cx="1434436" cy="369332"/>
            <a:chOff x="1549387" y="4451295"/>
            <a:chExt cx="1434436" cy="369332"/>
          </a:xfrm>
        </p:grpSpPr>
        <p:sp>
          <p:nvSpPr>
            <p:cNvPr id="85" name="TextBox 84"/>
            <p:cNvSpPr txBox="1"/>
            <p:nvPr/>
          </p:nvSpPr>
          <p:spPr>
            <a:xfrm>
              <a:off x="1549387" y="445129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OB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94924" y="445129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Comic Sans MS" pitchFamily="66" charset="0"/>
                </a:rPr>
                <a:t>=</a:t>
              </a:r>
              <a:endParaRPr lang="en-IN" b="1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35275" y="44512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omic Sans MS" pitchFamily="66" charset="0"/>
                </a:rPr>
                <a:t>OD</a:t>
              </a:r>
              <a:endParaRPr lang="en-IN" b="1" dirty="0">
                <a:solidFill>
                  <a:srgbClr val="00B050"/>
                </a:solidFill>
                <a:latin typeface="Comic Sans MS" pitchFamily="66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020380" y="3790950"/>
            <a:ext cx="1205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OB = OD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90" name="Straight Connector 89"/>
          <p:cNvCxnSpPr>
            <a:stCxn id="61" idx="1"/>
          </p:cNvCxnSpPr>
          <p:nvPr/>
        </p:nvCxnSpPr>
        <p:spPr>
          <a:xfrm flipH="1">
            <a:off x="7238139" y="1692592"/>
            <a:ext cx="1301028" cy="652361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52091" y="2350402"/>
            <a:ext cx="748909" cy="626225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822409" y="1987300"/>
            <a:ext cx="57600" cy="9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648450" y="2574131"/>
            <a:ext cx="57150" cy="95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 rot="6805832">
            <a:off x="7561407" y="2628297"/>
            <a:ext cx="123823" cy="85578"/>
            <a:chOff x="8189120" y="2080889"/>
            <a:chExt cx="123823" cy="8557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6805832">
            <a:off x="6777977" y="1957545"/>
            <a:ext cx="123823" cy="85578"/>
            <a:chOff x="8189120" y="2080889"/>
            <a:chExt cx="123823" cy="85578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8208170" y="2080889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189120" y="2133277"/>
              <a:ext cx="104773" cy="3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8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00"/>
                            </p:stCondLst>
                            <p:childTnLst>
                              <p:par>
                                <p:cTn id="2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4" grpId="0" animBg="1"/>
      <p:bldP spid="64" grpId="1" animBg="1"/>
      <p:bldP spid="65" grpId="0" animBg="1"/>
      <p:bldP spid="65" grpId="1" animBg="1"/>
      <p:bldP spid="66" grpId="0"/>
      <p:bldP spid="60" grpId="0" animBg="1"/>
      <p:bldP spid="60" grpId="1" animBg="1"/>
      <p:bldP spid="61" grpId="0" animBg="1"/>
      <p:bldP spid="61" grpId="1" animBg="1"/>
      <p:bldP spid="58" grpId="0" animBg="1"/>
      <p:bldP spid="58" grpId="1" animBg="1"/>
      <p:bldP spid="59" grpId="0" animBg="1"/>
      <p:bldP spid="59" grpId="1" animBg="1"/>
      <p:bldP spid="5" grpId="0" animBg="1"/>
      <p:bldP spid="5" grpId="1" animBg="1"/>
      <p:bldP spid="6" grpId="0"/>
      <p:bldP spid="6" grpId="1"/>
      <p:bldP spid="15" grpId="0"/>
      <p:bldP spid="16" grpId="0"/>
      <p:bldP spid="17" grpId="0"/>
      <p:bldP spid="18" grpId="0"/>
      <p:bldP spid="19" grpId="0"/>
      <p:bldP spid="20" grpId="0" animBg="1"/>
      <p:bldP spid="20" grpId="1" animBg="1"/>
      <p:bldP spid="21" grpId="0"/>
      <p:bldP spid="21" grpId="1"/>
      <p:bldP spid="26" grpId="0"/>
      <p:bldP spid="29" grpId="0"/>
      <p:bldP spid="30" grpId="0"/>
      <p:bldP spid="31" grpId="0"/>
      <p:bldP spid="32" grpId="0"/>
      <p:bldP spid="33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6" grpId="1" animBg="1"/>
      <p:bldP spid="57" grpId="0"/>
      <p:bldP spid="57" grpId="1"/>
      <p:bldP spid="69" grpId="0"/>
      <p:bldP spid="70" grpId="0" animBg="1"/>
      <p:bldP spid="70" grpId="1" animBg="1"/>
      <p:bldP spid="71" grpId="0"/>
      <p:bldP spid="71" grpId="1"/>
      <p:bldP spid="2" grpId="0"/>
      <p:bldP spid="2" grpId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41225</TotalTime>
  <Words>1387</Words>
  <Application>Microsoft Office PowerPoint</Application>
  <PresentationFormat>On-screen Show (16:9)</PresentationFormat>
  <Paragraphs>484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Book Antiqua</vt:lpstr>
      <vt:lpstr>Bookman Old Style</vt:lpstr>
      <vt:lpstr>Calibri</vt:lpstr>
      <vt:lpstr>Cambria Math</vt:lpstr>
      <vt:lpstr>Comic Sans MS</vt:lpstr>
      <vt:lpstr>Symbol</vt:lpstr>
      <vt:lpstr>Tahoma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Vipul3</dc:creator>
  <cp:lastModifiedBy>T.S BORA</cp:lastModifiedBy>
  <cp:revision>448</cp:revision>
  <dcterms:created xsi:type="dcterms:W3CDTF">2014-06-07T09:13:45Z</dcterms:created>
  <dcterms:modified xsi:type="dcterms:W3CDTF">2022-04-23T03:59:49Z</dcterms:modified>
</cp:coreProperties>
</file>