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33" r:id="rId2"/>
    <p:sldId id="323" r:id="rId3"/>
    <p:sldId id="345" r:id="rId4"/>
    <p:sldId id="324" r:id="rId5"/>
    <p:sldId id="334" r:id="rId6"/>
    <p:sldId id="325" r:id="rId7"/>
    <p:sldId id="326" r:id="rId8"/>
    <p:sldId id="335" r:id="rId9"/>
    <p:sldId id="296" r:id="rId10"/>
    <p:sldId id="340" r:id="rId11"/>
    <p:sldId id="302" r:id="rId12"/>
    <p:sldId id="327" r:id="rId13"/>
    <p:sldId id="304" r:id="rId14"/>
    <p:sldId id="346" r:id="rId15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00FF"/>
    <a:srgbClr val="FF9933"/>
    <a:srgbClr val="92D050"/>
    <a:srgbClr val="0099FF"/>
    <a:srgbClr val="00B0F0"/>
    <a:srgbClr val="FF0000"/>
    <a:srgbClr val="77933C"/>
    <a:srgbClr val="00B05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1743" autoAdjust="0"/>
    <p:restoredTop sz="9466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538D1-E5C4-40B7-BF52-9B236A2C34C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9A53C-F046-4FA6-AB32-C42C99B8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68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02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0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33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85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4" r:id="rId2"/>
    <p:sldLayoutId id="2147483685" r:id="rId3"/>
  </p:sldLayoutIdLst>
  <p:txStyles>
    <p:titleStyle>
      <a:lvl1pPr algn="ctr" defTabSz="816312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17" indent="-306117" algn="l" defTabSz="81631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53" indent="-255097" algn="l" defTabSz="816312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391" indent="-204079" algn="l" defTabSz="81631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547" indent="-204079" algn="l" defTabSz="81631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703" indent="-204079" algn="l" defTabSz="816312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859" indent="-204079" algn="l" defTabSz="81631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15" indent="-204079" algn="l" defTabSz="81631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171" indent="-204079" algn="l" defTabSz="81631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327" indent="-204079" algn="l" defTabSz="81631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6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12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8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24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80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36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92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48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9621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MODULE 8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5649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9621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MODULE 12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6793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ounded Rectangle 163"/>
          <p:cNvSpPr/>
          <p:nvPr/>
        </p:nvSpPr>
        <p:spPr>
          <a:xfrm>
            <a:off x="533400" y="976313"/>
            <a:ext cx="1643995" cy="31227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534224" y="697230"/>
            <a:ext cx="2188157" cy="31227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6045200" y="1127125"/>
            <a:ext cx="1727200" cy="406400"/>
          </a:xfrm>
          <a:custGeom>
            <a:avLst/>
            <a:gdLst>
              <a:gd name="connsiteX0" fmla="*/ 923925 w 1727200"/>
              <a:gd name="connsiteY0" fmla="*/ 406400 h 406400"/>
              <a:gd name="connsiteX1" fmla="*/ 0 w 1727200"/>
              <a:gd name="connsiteY1" fmla="*/ 0 h 406400"/>
              <a:gd name="connsiteX2" fmla="*/ 1727200 w 1727200"/>
              <a:gd name="connsiteY2" fmla="*/ 0 h 406400"/>
              <a:gd name="connsiteX3" fmla="*/ 923925 w 1727200"/>
              <a:gd name="connsiteY3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7200" h="406400">
                <a:moveTo>
                  <a:pt x="923925" y="406400"/>
                </a:moveTo>
                <a:lnTo>
                  <a:pt x="0" y="0"/>
                </a:lnTo>
                <a:lnTo>
                  <a:pt x="1727200" y="0"/>
                </a:lnTo>
                <a:lnTo>
                  <a:pt x="923925" y="4064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8"/>
          <p:cNvSpPr/>
          <p:nvPr/>
        </p:nvSpPr>
        <p:spPr>
          <a:xfrm rot="10800000">
            <a:off x="5340324" y="1940522"/>
            <a:ext cx="1727200" cy="406400"/>
          </a:xfrm>
          <a:custGeom>
            <a:avLst/>
            <a:gdLst>
              <a:gd name="connsiteX0" fmla="*/ 923925 w 1727200"/>
              <a:gd name="connsiteY0" fmla="*/ 406400 h 406400"/>
              <a:gd name="connsiteX1" fmla="*/ 0 w 1727200"/>
              <a:gd name="connsiteY1" fmla="*/ 0 h 406400"/>
              <a:gd name="connsiteX2" fmla="*/ 1727200 w 1727200"/>
              <a:gd name="connsiteY2" fmla="*/ 0 h 406400"/>
              <a:gd name="connsiteX3" fmla="*/ 923925 w 1727200"/>
              <a:gd name="connsiteY3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7200" h="406400">
                <a:moveTo>
                  <a:pt x="923925" y="406400"/>
                </a:moveTo>
                <a:lnTo>
                  <a:pt x="0" y="0"/>
                </a:lnTo>
                <a:lnTo>
                  <a:pt x="1727200" y="0"/>
                </a:lnTo>
                <a:lnTo>
                  <a:pt x="923925" y="40640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ounded Rectangle 147"/>
          <p:cNvSpPr/>
          <p:nvPr/>
        </p:nvSpPr>
        <p:spPr>
          <a:xfrm>
            <a:off x="533401" y="149609"/>
            <a:ext cx="7035800" cy="28388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33400" y="432937"/>
            <a:ext cx="3913336" cy="2580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" name="Pie 130"/>
          <p:cNvSpPr/>
          <p:nvPr/>
        </p:nvSpPr>
        <p:spPr>
          <a:xfrm rot="6300000">
            <a:off x="7386247" y="751946"/>
            <a:ext cx="758157" cy="758157"/>
          </a:xfrm>
          <a:prstGeom prst="pie">
            <a:avLst>
              <a:gd name="adj1" fmla="val 2867480"/>
              <a:gd name="adj2" fmla="val 4523272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Pie 43"/>
          <p:cNvSpPr/>
          <p:nvPr/>
        </p:nvSpPr>
        <p:spPr>
          <a:xfrm rot="16200000">
            <a:off x="4953132" y="1969292"/>
            <a:ext cx="771524" cy="771524"/>
          </a:xfrm>
          <a:prstGeom prst="pie">
            <a:avLst>
              <a:gd name="adj1" fmla="val 3735438"/>
              <a:gd name="adj2" fmla="val 5336756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024" y="107057"/>
            <a:ext cx="7496176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 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In parallelogram ABCD, two points P and Q are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taken on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753" y="383026"/>
            <a:ext cx="6877051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diagonal BD, such that DP = BQ (see figure).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Show that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: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7375" y="668512"/>
            <a:ext cx="214994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(i) 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APD 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 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CQB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7375" y="956139"/>
            <a:ext cx="154721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(ii) AP = CQ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375" y="1241624"/>
            <a:ext cx="224292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(iii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) 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AQB 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 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CPD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7376" y="1527110"/>
            <a:ext cx="160172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iv) AQ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=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CP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4608" y="1812596"/>
            <a:ext cx="34387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(v) APCQ is a parallelogram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708" y="2174211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Proof.</a:t>
            </a:r>
            <a:endParaRPr lang="en-US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1" name="Minus 30"/>
          <p:cNvSpPr/>
          <p:nvPr/>
        </p:nvSpPr>
        <p:spPr>
          <a:xfrm rot="3800303">
            <a:off x="5713314" y="2091725"/>
            <a:ext cx="173477" cy="47327"/>
          </a:xfrm>
          <a:prstGeom prst="mathMinu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Minus 61"/>
          <p:cNvSpPr/>
          <p:nvPr/>
        </p:nvSpPr>
        <p:spPr>
          <a:xfrm rot="3800303">
            <a:off x="7184402" y="1350094"/>
            <a:ext cx="173477" cy="47327"/>
          </a:xfrm>
          <a:prstGeom prst="mathMinu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98352" y="2441920"/>
            <a:ext cx="379462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(i) In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APD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and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CQB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, we have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220224" y="2789086"/>
            <a:ext cx="52610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AD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659127" y="278908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925483" y="2789086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210702" y="3536950"/>
            <a:ext cx="51167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DP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658374" y="353695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24730" y="3536950"/>
            <a:ext cx="540533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BQ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879542" y="2789086"/>
            <a:ext cx="3618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Bookman Old Style" pitchFamily="18" charset="0"/>
              </a:rPr>
              <a:t>[Opp. sides of a </a:t>
            </a:r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parallelogram</a:t>
            </a:r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879296" y="3536950"/>
            <a:ext cx="968535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Bookman Old Style" pitchFamily="18" charset="0"/>
              </a:rPr>
              <a:t>[Given]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920902" y="3144053"/>
            <a:ext cx="185659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ADP = CBQ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878252" y="3130550"/>
            <a:ext cx="305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[</a:t>
            </a:r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  <a:sym typeface="MT Extra"/>
              </a:rPr>
              <a:t>Alternate interior angles</a:t>
            </a:r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70703" y="3823142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922189" y="3867150"/>
            <a:ext cx="824265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APD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636152" y="3867150"/>
            <a:ext cx="31130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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917129" y="3867150"/>
            <a:ext cx="85311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CQB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171422" y="4339815"/>
            <a:ext cx="50366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AP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619097" y="433981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85453" y="4339815"/>
            <a:ext cx="540533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CQ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840019" y="4339815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[C.P.C.T.]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886200" y="3867150"/>
            <a:ext cx="1808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[SAS criterion]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72440" y="4339815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62336" y="734091"/>
            <a:ext cx="3029597" cy="1923278"/>
            <a:chOff x="5993274" y="865062"/>
            <a:chExt cx="3029597" cy="1923278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7999620" y="1257829"/>
              <a:ext cx="707232" cy="1229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277980" y="1257829"/>
              <a:ext cx="695325" cy="12204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5993274" y="2402152"/>
              <a:ext cx="351378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 smtClean="0">
                  <a:solidFill>
                    <a:srgbClr val="000000"/>
                  </a:solidFill>
                  <a:latin typeface="Bookman Old Style"/>
                </a:rPr>
                <a:t>B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35489" y="865062"/>
              <a:ext cx="351378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 smtClean="0">
                  <a:solidFill>
                    <a:srgbClr val="000000"/>
                  </a:solidFill>
                  <a:latin typeface="Bookman Old Style"/>
                </a:rPr>
                <a:t>A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848600" y="2419350"/>
              <a:ext cx="364202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 smtClean="0">
                  <a:solidFill>
                    <a:srgbClr val="000000"/>
                  </a:solidFill>
                  <a:latin typeface="Bookman Old Style"/>
                </a:rPr>
                <a:t>C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959967" y="1260208"/>
              <a:ext cx="17373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8658669" y="983560"/>
              <a:ext cx="364202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 smtClean="0">
                  <a:solidFill>
                    <a:srgbClr val="000000"/>
                  </a:solidFill>
                  <a:latin typeface="Bookman Old Style"/>
                </a:rPr>
                <a:t>D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H="1" flipV="1">
              <a:off x="6972303" y="1256137"/>
              <a:ext cx="1038225" cy="12371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972662" y="1263272"/>
              <a:ext cx="102035" cy="8112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074697" y="2069771"/>
              <a:ext cx="928687" cy="4115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7893845" y="1662955"/>
              <a:ext cx="109536" cy="8112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972458" y="1254939"/>
              <a:ext cx="926148" cy="417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6908346" y="2050053"/>
              <a:ext cx="369012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 smtClean="0">
                  <a:solidFill>
                    <a:srgbClr val="000000"/>
                  </a:solidFill>
                  <a:latin typeface="Bookman Old Style"/>
                </a:rPr>
                <a:t>Q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896225" y="1641304"/>
              <a:ext cx="336952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 smtClean="0">
                  <a:solidFill>
                    <a:srgbClr val="000000"/>
                  </a:solidFill>
                  <a:latin typeface="Bookman Old Style"/>
                </a:rPr>
                <a:t>P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6264642" y="2480660"/>
              <a:ext cx="17373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6286503" y="1257829"/>
              <a:ext cx="2420350" cy="12139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 flipH="1">
            <a:off x="6100893" y="1889505"/>
            <a:ext cx="108206" cy="108106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 flipH="1">
            <a:off x="6897709" y="1487446"/>
            <a:ext cx="108206" cy="108106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781801" y="1060805"/>
            <a:ext cx="41274" cy="145178"/>
            <a:chOff x="6781801" y="1045561"/>
            <a:chExt cx="41274" cy="175666"/>
          </a:xfrm>
          <a:effectLst>
            <a:glow rad="63500">
              <a:schemeClr val="tx1">
                <a:alpha val="40000"/>
              </a:schemeClr>
            </a:glow>
          </a:effectLst>
        </p:grpSpPr>
        <p:sp>
          <p:nvSpPr>
            <p:cNvPr id="151" name="Minus 150"/>
            <p:cNvSpPr/>
            <p:nvPr/>
          </p:nvSpPr>
          <p:spPr>
            <a:xfrm rot="5400000">
              <a:off x="6695062" y="1132300"/>
              <a:ext cx="173477" cy="0"/>
            </a:xfrm>
            <a:prstGeom prst="mathMinus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2" name="Minus 151"/>
            <p:cNvSpPr/>
            <p:nvPr/>
          </p:nvSpPr>
          <p:spPr>
            <a:xfrm rot="5400000">
              <a:off x="6736336" y="1134489"/>
              <a:ext cx="173477" cy="0"/>
            </a:xfrm>
            <a:prstGeom prst="mathMinus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6303557" y="2268263"/>
            <a:ext cx="41274" cy="145178"/>
            <a:chOff x="6781801" y="1045561"/>
            <a:chExt cx="41274" cy="175666"/>
          </a:xfrm>
          <a:effectLst>
            <a:glow rad="63500">
              <a:schemeClr val="tx1">
                <a:alpha val="40000"/>
              </a:schemeClr>
            </a:glow>
          </a:effectLst>
        </p:grpSpPr>
        <p:sp>
          <p:nvSpPr>
            <p:cNvPr id="154" name="Minus 153"/>
            <p:cNvSpPr/>
            <p:nvPr/>
          </p:nvSpPr>
          <p:spPr>
            <a:xfrm rot="5400000">
              <a:off x="6695062" y="1132300"/>
              <a:ext cx="173477" cy="0"/>
            </a:xfrm>
            <a:prstGeom prst="mathMinus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5" name="Minus 154"/>
            <p:cNvSpPr/>
            <p:nvPr/>
          </p:nvSpPr>
          <p:spPr>
            <a:xfrm rot="5400000">
              <a:off x="6736336" y="1134489"/>
              <a:ext cx="173477" cy="0"/>
            </a:xfrm>
            <a:prstGeom prst="mathMinus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59" name="L-Shape 1"/>
          <p:cNvSpPr/>
          <p:nvPr/>
        </p:nvSpPr>
        <p:spPr>
          <a:xfrm rot="3742843" flipH="1">
            <a:off x="507709" y="708630"/>
            <a:ext cx="146515" cy="374707"/>
          </a:xfrm>
          <a:custGeom>
            <a:avLst/>
            <a:gdLst>
              <a:gd name="connsiteX0" fmla="*/ 0 w 188669"/>
              <a:gd name="connsiteY0" fmla="*/ 0 h 596147"/>
              <a:gd name="connsiteX1" fmla="*/ 48848 w 188669"/>
              <a:gd name="connsiteY1" fmla="*/ 0 h 596147"/>
              <a:gd name="connsiteX2" fmla="*/ 48848 w 188669"/>
              <a:gd name="connsiteY2" fmla="*/ 520176 h 596147"/>
              <a:gd name="connsiteX3" fmla="*/ 188669 w 188669"/>
              <a:gd name="connsiteY3" fmla="*/ 520176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  <a:gd name="connsiteX0" fmla="*/ 0 w 188669"/>
              <a:gd name="connsiteY0" fmla="*/ 0 h 596147"/>
              <a:gd name="connsiteX1" fmla="*/ 48848 w 188669"/>
              <a:gd name="connsiteY1" fmla="*/ 0 h 596147"/>
              <a:gd name="connsiteX2" fmla="*/ 48848 w 188669"/>
              <a:gd name="connsiteY2" fmla="*/ 520176 h 596147"/>
              <a:gd name="connsiteX3" fmla="*/ 143969 w 188669"/>
              <a:gd name="connsiteY3" fmla="*/ 522064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  <a:gd name="connsiteX0" fmla="*/ 0 w 188669"/>
              <a:gd name="connsiteY0" fmla="*/ 0 h 596147"/>
              <a:gd name="connsiteX1" fmla="*/ 47424 w 188669"/>
              <a:gd name="connsiteY1" fmla="*/ 38371 h 596147"/>
              <a:gd name="connsiteX2" fmla="*/ 48848 w 188669"/>
              <a:gd name="connsiteY2" fmla="*/ 520176 h 596147"/>
              <a:gd name="connsiteX3" fmla="*/ 143969 w 188669"/>
              <a:gd name="connsiteY3" fmla="*/ 522064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669" h="596147">
                <a:moveTo>
                  <a:pt x="0" y="0"/>
                </a:moveTo>
                <a:lnTo>
                  <a:pt x="47424" y="38371"/>
                </a:lnTo>
                <a:cubicBezTo>
                  <a:pt x="47899" y="198973"/>
                  <a:pt x="48373" y="359574"/>
                  <a:pt x="48848" y="520176"/>
                </a:cubicBezTo>
                <a:lnTo>
                  <a:pt x="143969" y="522064"/>
                </a:lnTo>
                <a:lnTo>
                  <a:pt x="188669" y="596147"/>
                </a:lnTo>
                <a:lnTo>
                  <a:pt x="0" y="59614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3" name="L-Shape 1"/>
          <p:cNvSpPr/>
          <p:nvPr/>
        </p:nvSpPr>
        <p:spPr>
          <a:xfrm rot="3742843" flipH="1">
            <a:off x="507709" y="1013430"/>
            <a:ext cx="146515" cy="374707"/>
          </a:xfrm>
          <a:custGeom>
            <a:avLst/>
            <a:gdLst>
              <a:gd name="connsiteX0" fmla="*/ 0 w 188669"/>
              <a:gd name="connsiteY0" fmla="*/ 0 h 596147"/>
              <a:gd name="connsiteX1" fmla="*/ 48848 w 188669"/>
              <a:gd name="connsiteY1" fmla="*/ 0 h 596147"/>
              <a:gd name="connsiteX2" fmla="*/ 48848 w 188669"/>
              <a:gd name="connsiteY2" fmla="*/ 520176 h 596147"/>
              <a:gd name="connsiteX3" fmla="*/ 188669 w 188669"/>
              <a:gd name="connsiteY3" fmla="*/ 520176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  <a:gd name="connsiteX0" fmla="*/ 0 w 188669"/>
              <a:gd name="connsiteY0" fmla="*/ 0 h 596147"/>
              <a:gd name="connsiteX1" fmla="*/ 48848 w 188669"/>
              <a:gd name="connsiteY1" fmla="*/ 0 h 596147"/>
              <a:gd name="connsiteX2" fmla="*/ 48848 w 188669"/>
              <a:gd name="connsiteY2" fmla="*/ 520176 h 596147"/>
              <a:gd name="connsiteX3" fmla="*/ 143969 w 188669"/>
              <a:gd name="connsiteY3" fmla="*/ 522064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  <a:gd name="connsiteX0" fmla="*/ 0 w 188669"/>
              <a:gd name="connsiteY0" fmla="*/ 0 h 596147"/>
              <a:gd name="connsiteX1" fmla="*/ 47424 w 188669"/>
              <a:gd name="connsiteY1" fmla="*/ 38371 h 596147"/>
              <a:gd name="connsiteX2" fmla="*/ 48848 w 188669"/>
              <a:gd name="connsiteY2" fmla="*/ 520176 h 596147"/>
              <a:gd name="connsiteX3" fmla="*/ 143969 w 188669"/>
              <a:gd name="connsiteY3" fmla="*/ 522064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669" h="596147">
                <a:moveTo>
                  <a:pt x="0" y="0"/>
                </a:moveTo>
                <a:lnTo>
                  <a:pt x="47424" y="38371"/>
                </a:lnTo>
                <a:cubicBezTo>
                  <a:pt x="47899" y="198973"/>
                  <a:pt x="48373" y="359574"/>
                  <a:pt x="48848" y="520176"/>
                </a:cubicBezTo>
                <a:lnTo>
                  <a:pt x="143969" y="522064"/>
                </a:lnTo>
                <a:lnTo>
                  <a:pt x="188669" y="596147"/>
                </a:lnTo>
                <a:lnTo>
                  <a:pt x="0" y="59614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Rectangle 164"/>
          <p:cNvSpPr/>
          <p:nvPr/>
        </p:nvSpPr>
        <p:spPr>
          <a:xfrm>
            <a:off x="3376778" y="4339815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…(</a:t>
            </a:r>
            <a:r>
              <a:rPr lang="en-US" dirty="0" err="1" smtClean="0">
                <a:latin typeface="Bookman Old Style" pitchFamily="18" charset="0"/>
              </a:rPr>
              <a:t>i</a:t>
            </a:r>
            <a:r>
              <a:rPr lang="en-US" dirty="0" smtClean="0">
                <a:latin typeface="Bookman Old Style" pitchFamily="18" charset="0"/>
              </a:rPr>
              <a:t>)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 flipV="1">
            <a:off x="6035040" y="1129237"/>
            <a:ext cx="173736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5335438" y="2353264"/>
            <a:ext cx="173736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357807" y="1133476"/>
            <a:ext cx="2420350" cy="1213994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4973" y="1133476"/>
            <a:ext cx="926148" cy="417531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155929" y="1944739"/>
            <a:ext cx="926148" cy="417531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2983974" y="939584"/>
            <a:ext cx="2633331" cy="998027"/>
            <a:chOff x="1878665" y="6543725"/>
            <a:chExt cx="2633331" cy="998027"/>
          </a:xfrm>
        </p:grpSpPr>
        <p:sp>
          <p:nvSpPr>
            <p:cNvPr id="85" name="Cloud 84"/>
            <p:cNvSpPr/>
            <p:nvPr/>
          </p:nvSpPr>
          <p:spPr>
            <a:xfrm>
              <a:off x="1878665" y="6543725"/>
              <a:ext cx="2633331" cy="998027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054190" y="6625788"/>
              <a:ext cx="22268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AD </a:t>
              </a:r>
              <a:r>
                <a:rPr lang="en-US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/>
                </a:rPr>
                <a:t>ll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BC and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BD is transversal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789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000"/>
                            </p:stCondLst>
                            <p:childTnLst>
                              <p:par>
                                <p:cTn id="2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500"/>
                            </p:stCondLst>
                            <p:childTnLst>
                              <p:par>
                                <p:cTn id="2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164" grpId="1" animBg="1"/>
      <p:bldP spid="150" grpId="0" animBg="1"/>
      <p:bldP spid="150" grpId="1" animBg="1"/>
      <p:bldP spid="25" grpId="0" animBg="1"/>
      <p:bldP spid="149" grpId="0" animBg="1"/>
      <p:bldP spid="148" grpId="0" animBg="1"/>
      <p:bldP spid="148" grpId="1" animBg="1"/>
      <p:bldP spid="51" grpId="0" animBg="1"/>
      <p:bldP spid="51" grpId="1" animBg="1"/>
      <p:bldP spid="131" grpId="0" animBg="1"/>
      <p:bldP spid="44" grpId="0" animBg="1"/>
      <p:bldP spid="5" grpId="0"/>
      <p:bldP spid="6" grpId="0"/>
      <p:bldP spid="8" grpId="0"/>
      <p:bldP spid="9" grpId="0"/>
      <p:bldP spid="10" grpId="0"/>
      <p:bldP spid="11" grpId="0"/>
      <p:bldP spid="12" grpId="0"/>
      <p:bldP spid="49" grpId="0"/>
      <p:bldP spid="31" grpId="0" animBg="1"/>
      <p:bldP spid="62" grpId="0" animBg="1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92" grpId="0"/>
      <p:bldP spid="93" grpId="0"/>
      <p:bldP spid="94" grpId="0"/>
      <p:bldP spid="96" grpId="0"/>
      <p:bldP spid="97" grpId="0"/>
      <p:bldP spid="98" grpId="0"/>
      <p:bldP spid="101" grpId="0"/>
      <p:bldP spid="102" grpId="0"/>
      <p:bldP spid="103" grpId="0"/>
      <p:bldP spid="104" grpId="0"/>
      <p:bldP spid="110" grpId="0"/>
      <p:bldP spid="147" grpId="0"/>
      <p:bldP spid="23" grpId="0" animBg="1"/>
      <p:bldP spid="23" grpId="1" animBg="1"/>
      <p:bldP spid="60" grpId="0" animBg="1"/>
      <p:bldP spid="60" grpId="1" animBg="1"/>
      <p:bldP spid="159" grpId="0" animBg="1"/>
      <p:bldP spid="163" grpId="0" animBg="1"/>
      <p:bldP spid="1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609600" y="1573676"/>
            <a:ext cx="1595590" cy="31227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6962775" y="1128713"/>
            <a:ext cx="807244" cy="1214437"/>
          </a:xfrm>
          <a:custGeom>
            <a:avLst/>
            <a:gdLst>
              <a:gd name="connsiteX0" fmla="*/ 109538 w 807244"/>
              <a:gd name="connsiteY0" fmla="*/ 1214437 h 1214437"/>
              <a:gd name="connsiteX1" fmla="*/ 0 w 807244"/>
              <a:gd name="connsiteY1" fmla="*/ 402431 h 1214437"/>
              <a:gd name="connsiteX2" fmla="*/ 807244 w 807244"/>
              <a:gd name="connsiteY2" fmla="*/ 0 h 1214437"/>
              <a:gd name="connsiteX3" fmla="*/ 109538 w 807244"/>
              <a:gd name="connsiteY3" fmla="*/ 1214437 h 121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244" h="1214437">
                <a:moveTo>
                  <a:pt x="109538" y="1214437"/>
                </a:moveTo>
                <a:lnTo>
                  <a:pt x="0" y="402431"/>
                </a:lnTo>
                <a:lnTo>
                  <a:pt x="807244" y="0"/>
                </a:lnTo>
                <a:lnTo>
                  <a:pt x="109538" y="121443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5343525" y="1123950"/>
            <a:ext cx="795338" cy="1216819"/>
          </a:xfrm>
          <a:custGeom>
            <a:avLst/>
            <a:gdLst>
              <a:gd name="connsiteX0" fmla="*/ 0 w 795338"/>
              <a:gd name="connsiteY0" fmla="*/ 1216819 h 1216819"/>
              <a:gd name="connsiteX1" fmla="*/ 795338 w 795338"/>
              <a:gd name="connsiteY1" fmla="*/ 819150 h 1216819"/>
              <a:gd name="connsiteX2" fmla="*/ 697706 w 795338"/>
              <a:gd name="connsiteY2" fmla="*/ 0 h 1216819"/>
              <a:gd name="connsiteX3" fmla="*/ 0 w 795338"/>
              <a:gd name="connsiteY3" fmla="*/ 1216819 h 121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338" h="1216819">
                <a:moveTo>
                  <a:pt x="0" y="1216819"/>
                </a:moveTo>
                <a:lnTo>
                  <a:pt x="795338" y="819150"/>
                </a:lnTo>
                <a:lnTo>
                  <a:pt x="697706" y="0"/>
                </a:lnTo>
                <a:lnTo>
                  <a:pt x="0" y="121681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619470" y="1269982"/>
            <a:ext cx="2123730" cy="31227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Pie 9"/>
          <p:cNvSpPr/>
          <p:nvPr/>
        </p:nvSpPr>
        <p:spPr>
          <a:xfrm rot="4522906">
            <a:off x="7386247" y="751946"/>
            <a:ext cx="758157" cy="758157"/>
          </a:xfrm>
          <a:prstGeom prst="pie">
            <a:avLst>
              <a:gd name="adj1" fmla="val 2704269"/>
              <a:gd name="adj2" fmla="val 4619848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Pie 10"/>
          <p:cNvSpPr/>
          <p:nvPr/>
        </p:nvSpPr>
        <p:spPr>
          <a:xfrm rot="12526702">
            <a:off x="5044169" y="2052008"/>
            <a:ext cx="595259" cy="595259"/>
          </a:xfrm>
          <a:prstGeom prst="pie">
            <a:avLst>
              <a:gd name="adj1" fmla="val 5443677"/>
              <a:gd name="adj2" fmla="val 7440769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024" y="107057"/>
            <a:ext cx="7496176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 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In parallelogram ABCD, two points P and Q are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taken on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9753" y="383026"/>
            <a:ext cx="6877051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diagonal BD, such that DP = BQ (see figure).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Show that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: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7375" y="668512"/>
            <a:ext cx="214994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(i) 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APD 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 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CQB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7375" y="956139"/>
            <a:ext cx="154721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(ii) AP = CQ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7375" y="1241624"/>
            <a:ext cx="224292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(iii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) 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AQB 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 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CPD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7376" y="1527110"/>
            <a:ext cx="160172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iv) AQ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=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CP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4608" y="1812596"/>
            <a:ext cx="34387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(v) APCQ is a parallelogram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708" y="2174211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Proof.</a:t>
            </a:r>
            <a:endParaRPr lang="en-US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0" name="Minus 19"/>
          <p:cNvSpPr/>
          <p:nvPr/>
        </p:nvSpPr>
        <p:spPr>
          <a:xfrm rot="3800303">
            <a:off x="5713314" y="2091725"/>
            <a:ext cx="173477" cy="47327"/>
          </a:xfrm>
          <a:prstGeom prst="mathMinu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Minus 20"/>
          <p:cNvSpPr/>
          <p:nvPr/>
        </p:nvSpPr>
        <p:spPr>
          <a:xfrm rot="3800303">
            <a:off x="7184402" y="1350094"/>
            <a:ext cx="173477" cy="47327"/>
          </a:xfrm>
          <a:prstGeom prst="mathMinu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8352" y="2441920"/>
            <a:ext cx="379462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(i) In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APD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and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CQB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, we have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20224" y="2789086"/>
            <a:ext cx="52610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59127" y="278908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25483" y="2789086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CD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10702" y="3536950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BQ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58374" y="353695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24730" y="3536950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DP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01702" y="2789086"/>
            <a:ext cx="3618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Bookman Old Style" pitchFamily="18" charset="0"/>
              </a:rPr>
              <a:t>[Opp. sides of a </a:t>
            </a:r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parallelogram</a:t>
            </a:r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01702" y="3536950"/>
            <a:ext cx="968535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Bookman Old Style" pitchFamily="18" charset="0"/>
              </a:rPr>
              <a:t>[Given]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920902" y="3144053"/>
            <a:ext cx="183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ABQ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CDP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01702" y="3130550"/>
            <a:ext cx="305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[</a:t>
            </a:r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  <a:sym typeface="MT Extra"/>
              </a:rPr>
              <a:t>Alternate interior angles</a:t>
            </a:r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0703" y="3823142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28800" y="3933825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AQB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36152" y="3933825"/>
            <a:ext cx="31130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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17129" y="3933825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CPD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71422" y="4339815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AQ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619097" y="433981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85453" y="4339815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CP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001702" y="4339815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[C.P.C.T.]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001702" y="3933825"/>
            <a:ext cx="202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[S.A.S. </a:t>
            </a:r>
            <a:r>
              <a:rPr lang="en-US" dirty="0">
                <a:solidFill>
                  <a:srgbClr val="660066"/>
                </a:solidFill>
                <a:latin typeface="Bookman Old Style" pitchFamily="18" charset="0"/>
              </a:rPr>
              <a:t>criterion]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2440" y="4339815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062336" y="734091"/>
            <a:ext cx="3029597" cy="1923278"/>
            <a:chOff x="5993274" y="865062"/>
            <a:chExt cx="3029597" cy="1923278"/>
          </a:xfrm>
        </p:grpSpPr>
        <p:cxnSp>
          <p:nvCxnSpPr>
            <p:cNvPr id="44" name="Straight Connector 43"/>
            <p:cNvCxnSpPr/>
            <p:nvPr/>
          </p:nvCxnSpPr>
          <p:spPr>
            <a:xfrm flipH="1">
              <a:off x="7999620" y="1257829"/>
              <a:ext cx="707232" cy="1229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6277980" y="1257829"/>
              <a:ext cx="695325" cy="12204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5993274" y="2402152"/>
              <a:ext cx="351378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 smtClean="0">
                  <a:solidFill>
                    <a:srgbClr val="000000"/>
                  </a:solidFill>
                  <a:latin typeface="Bookman Old Style"/>
                </a:rPr>
                <a:t>B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735489" y="865062"/>
              <a:ext cx="351378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 smtClean="0">
                  <a:solidFill>
                    <a:srgbClr val="000000"/>
                  </a:solidFill>
                  <a:latin typeface="Bookman Old Style"/>
                </a:rPr>
                <a:t>A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848600" y="2419350"/>
              <a:ext cx="364202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 smtClean="0">
                  <a:solidFill>
                    <a:srgbClr val="000000"/>
                  </a:solidFill>
                  <a:latin typeface="Bookman Old Style"/>
                </a:rPr>
                <a:t>C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 flipH="1" flipV="1">
              <a:off x="6959967" y="1260208"/>
              <a:ext cx="17373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8658669" y="983560"/>
              <a:ext cx="364202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 smtClean="0">
                  <a:solidFill>
                    <a:srgbClr val="000000"/>
                  </a:solidFill>
                  <a:latin typeface="Bookman Old Style"/>
                </a:rPr>
                <a:t>D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 flipV="1">
              <a:off x="6972303" y="1256137"/>
              <a:ext cx="1038225" cy="12371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972662" y="1263272"/>
              <a:ext cx="102035" cy="8112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074697" y="2069771"/>
              <a:ext cx="928687" cy="4115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7893845" y="1662955"/>
              <a:ext cx="109536" cy="8112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972458" y="1254939"/>
              <a:ext cx="926148" cy="417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6908346" y="2050053"/>
              <a:ext cx="369012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 smtClean="0">
                  <a:solidFill>
                    <a:srgbClr val="000000"/>
                  </a:solidFill>
                  <a:latin typeface="Bookman Old Style"/>
                </a:rPr>
                <a:t>Q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896225" y="1641304"/>
              <a:ext cx="336952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 smtClean="0">
                  <a:solidFill>
                    <a:srgbClr val="000000"/>
                  </a:solidFill>
                  <a:latin typeface="Bookman Old Style"/>
                </a:rPr>
                <a:t>P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 flipH="1" flipV="1">
              <a:off x="6264642" y="2480660"/>
              <a:ext cx="17373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6286503" y="1257829"/>
              <a:ext cx="2420350" cy="12139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16200000">
            <a:off x="5690752" y="1640324"/>
            <a:ext cx="41274" cy="145178"/>
            <a:chOff x="6781801" y="1045561"/>
            <a:chExt cx="41274" cy="175666"/>
          </a:xfrm>
          <a:effectLst>
            <a:glow rad="101600">
              <a:schemeClr val="tx1">
                <a:alpha val="60000"/>
              </a:schemeClr>
            </a:glow>
          </a:effectLst>
        </p:grpSpPr>
        <p:sp>
          <p:nvSpPr>
            <p:cNvPr id="63" name="Minus 62"/>
            <p:cNvSpPr/>
            <p:nvPr/>
          </p:nvSpPr>
          <p:spPr>
            <a:xfrm rot="5400000">
              <a:off x="6695062" y="1132300"/>
              <a:ext cx="173477" cy="0"/>
            </a:xfrm>
            <a:prstGeom prst="mathMinus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Minus 63"/>
            <p:cNvSpPr/>
            <p:nvPr/>
          </p:nvSpPr>
          <p:spPr>
            <a:xfrm rot="5400000">
              <a:off x="6736336" y="1134489"/>
              <a:ext cx="173477" cy="0"/>
            </a:xfrm>
            <a:prstGeom prst="mathMinus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 rot="16200000">
            <a:off x="7374374" y="1716524"/>
            <a:ext cx="41274" cy="145178"/>
            <a:chOff x="6781801" y="1045561"/>
            <a:chExt cx="41274" cy="175666"/>
          </a:xfrm>
          <a:effectLst>
            <a:glow rad="101600">
              <a:schemeClr val="tx1">
                <a:alpha val="60000"/>
              </a:schemeClr>
            </a:glow>
          </a:effectLst>
        </p:grpSpPr>
        <p:sp>
          <p:nvSpPr>
            <p:cNvPr id="66" name="Minus 65"/>
            <p:cNvSpPr/>
            <p:nvPr/>
          </p:nvSpPr>
          <p:spPr>
            <a:xfrm rot="5400000">
              <a:off x="6695062" y="1132300"/>
              <a:ext cx="173477" cy="0"/>
            </a:xfrm>
            <a:prstGeom prst="mathMinus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Minus 66"/>
            <p:cNvSpPr/>
            <p:nvPr/>
          </p:nvSpPr>
          <p:spPr>
            <a:xfrm rot="5400000">
              <a:off x="6736336" y="1134489"/>
              <a:ext cx="173477" cy="0"/>
            </a:xfrm>
            <a:prstGeom prst="mathMinus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8" name="L-Shape 1"/>
          <p:cNvSpPr/>
          <p:nvPr/>
        </p:nvSpPr>
        <p:spPr>
          <a:xfrm rot="3742843" flipH="1">
            <a:off x="507709" y="708630"/>
            <a:ext cx="146515" cy="374707"/>
          </a:xfrm>
          <a:custGeom>
            <a:avLst/>
            <a:gdLst>
              <a:gd name="connsiteX0" fmla="*/ 0 w 188669"/>
              <a:gd name="connsiteY0" fmla="*/ 0 h 596147"/>
              <a:gd name="connsiteX1" fmla="*/ 48848 w 188669"/>
              <a:gd name="connsiteY1" fmla="*/ 0 h 596147"/>
              <a:gd name="connsiteX2" fmla="*/ 48848 w 188669"/>
              <a:gd name="connsiteY2" fmla="*/ 520176 h 596147"/>
              <a:gd name="connsiteX3" fmla="*/ 188669 w 188669"/>
              <a:gd name="connsiteY3" fmla="*/ 520176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  <a:gd name="connsiteX0" fmla="*/ 0 w 188669"/>
              <a:gd name="connsiteY0" fmla="*/ 0 h 596147"/>
              <a:gd name="connsiteX1" fmla="*/ 48848 w 188669"/>
              <a:gd name="connsiteY1" fmla="*/ 0 h 596147"/>
              <a:gd name="connsiteX2" fmla="*/ 48848 w 188669"/>
              <a:gd name="connsiteY2" fmla="*/ 520176 h 596147"/>
              <a:gd name="connsiteX3" fmla="*/ 143969 w 188669"/>
              <a:gd name="connsiteY3" fmla="*/ 522064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  <a:gd name="connsiteX0" fmla="*/ 0 w 188669"/>
              <a:gd name="connsiteY0" fmla="*/ 0 h 596147"/>
              <a:gd name="connsiteX1" fmla="*/ 47424 w 188669"/>
              <a:gd name="connsiteY1" fmla="*/ 38371 h 596147"/>
              <a:gd name="connsiteX2" fmla="*/ 48848 w 188669"/>
              <a:gd name="connsiteY2" fmla="*/ 520176 h 596147"/>
              <a:gd name="connsiteX3" fmla="*/ 143969 w 188669"/>
              <a:gd name="connsiteY3" fmla="*/ 522064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669" h="596147">
                <a:moveTo>
                  <a:pt x="0" y="0"/>
                </a:moveTo>
                <a:lnTo>
                  <a:pt x="47424" y="38371"/>
                </a:lnTo>
                <a:cubicBezTo>
                  <a:pt x="47899" y="198973"/>
                  <a:pt x="48373" y="359574"/>
                  <a:pt x="48848" y="520176"/>
                </a:cubicBezTo>
                <a:lnTo>
                  <a:pt x="143969" y="522064"/>
                </a:lnTo>
                <a:lnTo>
                  <a:pt x="188669" y="596147"/>
                </a:lnTo>
                <a:lnTo>
                  <a:pt x="0" y="59614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L-Shape 1"/>
          <p:cNvSpPr/>
          <p:nvPr/>
        </p:nvSpPr>
        <p:spPr>
          <a:xfrm rot="3742843" flipH="1">
            <a:off x="507709" y="1013430"/>
            <a:ext cx="146515" cy="374707"/>
          </a:xfrm>
          <a:custGeom>
            <a:avLst/>
            <a:gdLst>
              <a:gd name="connsiteX0" fmla="*/ 0 w 188669"/>
              <a:gd name="connsiteY0" fmla="*/ 0 h 596147"/>
              <a:gd name="connsiteX1" fmla="*/ 48848 w 188669"/>
              <a:gd name="connsiteY1" fmla="*/ 0 h 596147"/>
              <a:gd name="connsiteX2" fmla="*/ 48848 w 188669"/>
              <a:gd name="connsiteY2" fmla="*/ 520176 h 596147"/>
              <a:gd name="connsiteX3" fmla="*/ 188669 w 188669"/>
              <a:gd name="connsiteY3" fmla="*/ 520176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  <a:gd name="connsiteX0" fmla="*/ 0 w 188669"/>
              <a:gd name="connsiteY0" fmla="*/ 0 h 596147"/>
              <a:gd name="connsiteX1" fmla="*/ 48848 w 188669"/>
              <a:gd name="connsiteY1" fmla="*/ 0 h 596147"/>
              <a:gd name="connsiteX2" fmla="*/ 48848 w 188669"/>
              <a:gd name="connsiteY2" fmla="*/ 520176 h 596147"/>
              <a:gd name="connsiteX3" fmla="*/ 143969 w 188669"/>
              <a:gd name="connsiteY3" fmla="*/ 522064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  <a:gd name="connsiteX0" fmla="*/ 0 w 188669"/>
              <a:gd name="connsiteY0" fmla="*/ 0 h 596147"/>
              <a:gd name="connsiteX1" fmla="*/ 47424 w 188669"/>
              <a:gd name="connsiteY1" fmla="*/ 38371 h 596147"/>
              <a:gd name="connsiteX2" fmla="*/ 48848 w 188669"/>
              <a:gd name="connsiteY2" fmla="*/ 520176 h 596147"/>
              <a:gd name="connsiteX3" fmla="*/ 143969 w 188669"/>
              <a:gd name="connsiteY3" fmla="*/ 522064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669" h="596147">
                <a:moveTo>
                  <a:pt x="0" y="0"/>
                </a:moveTo>
                <a:lnTo>
                  <a:pt x="47424" y="38371"/>
                </a:lnTo>
                <a:cubicBezTo>
                  <a:pt x="47899" y="198973"/>
                  <a:pt x="48373" y="359574"/>
                  <a:pt x="48848" y="520176"/>
                </a:cubicBezTo>
                <a:lnTo>
                  <a:pt x="143969" y="522064"/>
                </a:lnTo>
                <a:lnTo>
                  <a:pt x="188669" y="596147"/>
                </a:lnTo>
                <a:lnTo>
                  <a:pt x="0" y="59614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L-Shape 1"/>
          <p:cNvSpPr/>
          <p:nvPr/>
        </p:nvSpPr>
        <p:spPr>
          <a:xfrm rot="3742843" flipH="1">
            <a:off x="507709" y="1318230"/>
            <a:ext cx="146515" cy="374707"/>
          </a:xfrm>
          <a:custGeom>
            <a:avLst/>
            <a:gdLst>
              <a:gd name="connsiteX0" fmla="*/ 0 w 188669"/>
              <a:gd name="connsiteY0" fmla="*/ 0 h 596147"/>
              <a:gd name="connsiteX1" fmla="*/ 48848 w 188669"/>
              <a:gd name="connsiteY1" fmla="*/ 0 h 596147"/>
              <a:gd name="connsiteX2" fmla="*/ 48848 w 188669"/>
              <a:gd name="connsiteY2" fmla="*/ 520176 h 596147"/>
              <a:gd name="connsiteX3" fmla="*/ 188669 w 188669"/>
              <a:gd name="connsiteY3" fmla="*/ 520176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  <a:gd name="connsiteX0" fmla="*/ 0 w 188669"/>
              <a:gd name="connsiteY0" fmla="*/ 0 h 596147"/>
              <a:gd name="connsiteX1" fmla="*/ 48848 w 188669"/>
              <a:gd name="connsiteY1" fmla="*/ 0 h 596147"/>
              <a:gd name="connsiteX2" fmla="*/ 48848 w 188669"/>
              <a:gd name="connsiteY2" fmla="*/ 520176 h 596147"/>
              <a:gd name="connsiteX3" fmla="*/ 143969 w 188669"/>
              <a:gd name="connsiteY3" fmla="*/ 522064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  <a:gd name="connsiteX0" fmla="*/ 0 w 188669"/>
              <a:gd name="connsiteY0" fmla="*/ 0 h 596147"/>
              <a:gd name="connsiteX1" fmla="*/ 47424 w 188669"/>
              <a:gd name="connsiteY1" fmla="*/ 38371 h 596147"/>
              <a:gd name="connsiteX2" fmla="*/ 48848 w 188669"/>
              <a:gd name="connsiteY2" fmla="*/ 520176 h 596147"/>
              <a:gd name="connsiteX3" fmla="*/ 143969 w 188669"/>
              <a:gd name="connsiteY3" fmla="*/ 522064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669" h="596147">
                <a:moveTo>
                  <a:pt x="0" y="0"/>
                </a:moveTo>
                <a:lnTo>
                  <a:pt x="47424" y="38371"/>
                </a:lnTo>
                <a:cubicBezTo>
                  <a:pt x="47899" y="198973"/>
                  <a:pt x="48373" y="359574"/>
                  <a:pt x="48848" y="520176"/>
                </a:cubicBezTo>
                <a:lnTo>
                  <a:pt x="143969" y="522064"/>
                </a:lnTo>
                <a:lnTo>
                  <a:pt x="188669" y="596147"/>
                </a:lnTo>
                <a:lnTo>
                  <a:pt x="0" y="59614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L-Shape 1"/>
          <p:cNvSpPr/>
          <p:nvPr/>
        </p:nvSpPr>
        <p:spPr>
          <a:xfrm rot="3742843" flipH="1">
            <a:off x="507709" y="1545563"/>
            <a:ext cx="146515" cy="374707"/>
          </a:xfrm>
          <a:custGeom>
            <a:avLst/>
            <a:gdLst>
              <a:gd name="connsiteX0" fmla="*/ 0 w 188669"/>
              <a:gd name="connsiteY0" fmla="*/ 0 h 596147"/>
              <a:gd name="connsiteX1" fmla="*/ 48848 w 188669"/>
              <a:gd name="connsiteY1" fmla="*/ 0 h 596147"/>
              <a:gd name="connsiteX2" fmla="*/ 48848 w 188669"/>
              <a:gd name="connsiteY2" fmla="*/ 520176 h 596147"/>
              <a:gd name="connsiteX3" fmla="*/ 188669 w 188669"/>
              <a:gd name="connsiteY3" fmla="*/ 520176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  <a:gd name="connsiteX0" fmla="*/ 0 w 188669"/>
              <a:gd name="connsiteY0" fmla="*/ 0 h 596147"/>
              <a:gd name="connsiteX1" fmla="*/ 48848 w 188669"/>
              <a:gd name="connsiteY1" fmla="*/ 0 h 596147"/>
              <a:gd name="connsiteX2" fmla="*/ 48848 w 188669"/>
              <a:gd name="connsiteY2" fmla="*/ 520176 h 596147"/>
              <a:gd name="connsiteX3" fmla="*/ 143969 w 188669"/>
              <a:gd name="connsiteY3" fmla="*/ 522064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  <a:gd name="connsiteX0" fmla="*/ 0 w 188669"/>
              <a:gd name="connsiteY0" fmla="*/ 0 h 596147"/>
              <a:gd name="connsiteX1" fmla="*/ 47424 w 188669"/>
              <a:gd name="connsiteY1" fmla="*/ 38371 h 596147"/>
              <a:gd name="connsiteX2" fmla="*/ 48848 w 188669"/>
              <a:gd name="connsiteY2" fmla="*/ 520176 h 596147"/>
              <a:gd name="connsiteX3" fmla="*/ 143969 w 188669"/>
              <a:gd name="connsiteY3" fmla="*/ 522064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669" h="596147">
                <a:moveTo>
                  <a:pt x="0" y="0"/>
                </a:moveTo>
                <a:lnTo>
                  <a:pt x="47424" y="38371"/>
                </a:lnTo>
                <a:cubicBezTo>
                  <a:pt x="47899" y="198973"/>
                  <a:pt x="48373" y="359574"/>
                  <a:pt x="48848" y="520176"/>
                </a:cubicBezTo>
                <a:lnTo>
                  <a:pt x="143969" y="522064"/>
                </a:lnTo>
                <a:lnTo>
                  <a:pt x="188669" y="596147"/>
                </a:lnTo>
                <a:lnTo>
                  <a:pt x="0" y="59614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/>
          <p:cNvSpPr/>
          <p:nvPr/>
        </p:nvSpPr>
        <p:spPr>
          <a:xfrm>
            <a:off x="3352800" y="4339815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…(ii)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5350206" y="1123963"/>
            <a:ext cx="695325" cy="1220452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7080063" y="1135391"/>
            <a:ext cx="695325" cy="1220452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353067" y="1123950"/>
            <a:ext cx="2420350" cy="1213994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983974" y="939584"/>
            <a:ext cx="2633331" cy="998027"/>
            <a:chOff x="1878665" y="6543725"/>
            <a:chExt cx="2633331" cy="998027"/>
          </a:xfrm>
        </p:grpSpPr>
        <p:sp>
          <p:nvSpPr>
            <p:cNvPr id="81" name="Cloud 80"/>
            <p:cNvSpPr/>
            <p:nvPr/>
          </p:nvSpPr>
          <p:spPr>
            <a:xfrm>
              <a:off x="1878665" y="6543725"/>
              <a:ext cx="2633331" cy="998027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054190" y="6625788"/>
              <a:ext cx="22268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AB </a:t>
              </a:r>
              <a:r>
                <a:rPr lang="en-US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/>
                </a:rPr>
                <a:t>ll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CD and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BD is transversal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13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3" grpId="0" animBg="1"/>
      <p:bldP spid="72" grpId="0" animBg="1"/>
      <p:bldP spid="70" grpId="0" animBg="1"/>
      <p:bldP spid="70" grpId="1" animBg="1"/>
      <p:bldP spid="10" grpId="0" animBg="1"/>
      <p:bldP spid="1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75" grpId="0" animBg="1"/>
      <p:bldP spid="76" grpId="0" animBg="1"/>
      <p:bldP spid="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ounded Rectangle 145"/>
          <p:cNvSpPr/>
          <p:nvPr/>
        </p:nvSpPr>
        <p:spPr>
          <a:xfrm>
            <a:off x="533400" y="1855470"/>
            <a:ext cx="3444878" cy="31227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71909" y="3846326"/>
            <a:ext cx="3998210" cy="645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[A quadrilateral in which opposite</a:t>
            </a:r>
          </a:p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sides are equal is a parallelogram]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001721" y="2543543"/>
            <a:ext cx="13564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In APCQ,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90600" y="2913449"/>
            <a:ext cx="112562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AP = CQ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90600" y="3345418"/>
            <a:ext cx="112562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AQ = CP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96909" y="3824693"/>
            <a:ext cx="38343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001372" y="3836189"/>
            <a:ext cx="307007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APCQ is a parallelogram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3024" y="107057"/>
            <a:ext cx="7496176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 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In parallelogram ABCD, two points P and Q are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taken on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39753" y="383026"/>
            <a:ext cx="6877051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diagonal BD, such that DP = BQ (see figure).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Show that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: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87375" y="668512"/>
            <a:ext cx="214994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(i) 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APD 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 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CQB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87375" y="956139"/>
            <a:ext cx="154721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(ii) AP = CQ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87375" y="1241624"/>
            <a:ext cx="224292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(iii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) 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AQB 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 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CPD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87376" y="1527110"/>
            <a:ext cx="160172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iv) AQ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=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CP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84608" y="1812596"/>
            <a:ext cx="34387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(v) APCQ is a parallelogram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14708" y="2174211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Proof.</a:t>
            </a:r>
            <a:endParaRPr lang="en-US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94" name="Minus 93"/>
          <p:cNvSpPr/>
          <p:nvPr/>
        </p:nvSpPr>
        <p:spPr>
          <a:xfrm rot="3800303">
            <a:off x="5713314" y="2091725"/>
            <a:ext cx="173477" cy="47327"/>
          </a:xfrm>
          <a:prstGeom prst="mathMinu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Minus 95"/>
          <p:cNvSpPr/>
          <p:nvPr/>
        </p:nvSpPr>
        <p:spPr>
          <a:xfrm rot="3800303">
            <a:off x="7184402" y="1350094"/>
            <a:ext cx="173477" cy="47327"/>
          </a:xfrm>
          <a:prstGeom prst="mathMinu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062336" y="734091"/>
            <a:ext cx="3029597" cy="1923278"/>
            <a:chOff x="5993274" y="865062"/>
            <a:chExt cx="3029597" cy="1923278"/>
          </a:xfrm>
        </p:grpSpPr>
        <p:cxnSp>
          <p:nvCxnSpPr>
            <p:cNvPr id="119" name="Straight Connector 118"/>
            <p:cNvCxnSpPr/>
            <p:nvPr/>
          </p:nvCxnSpPr>
          <p:spPr>
            <a:xfrm flipH="1">
              <a:off x="7999620" y="1257829"/>
              <a:ext cx="707232" cy="1229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6277980" y="1257829"/>
              <a:ext cx="695325" cy="12204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5993274" y="2402152"/>
              <a:ext cx="351378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 smtClean="0">
                  <a:solidFill>
                    <a:srgbClr val="000000"/>
                  </a:solidFill>
                  <a:latin typeface="Bookman Old Style"/>
                </a:rPr>
                <a:t>B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735489" y="865062"/>
              <a:ext cx="351378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 smtClean="0">
                  <a:solidFill>
                    <a:srgbClr val="000000"/>
                  </a:solidFill>
                  <a:latin typeface="Bookman Old Style"/>
                </a:rPr>
                <a:t>A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848600" y="2419350"/>
              <a:ext cx="364202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 smtClean="0">
                  <a:solidFill>
                    <a:srgbClr val="000000"/>
                  </a:solidFill>
                  <a:latin typeface="Bookman Old Style"/>
                </a:rPr>
                <a:t>C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 flipV="1">
              <a:off x="6959967" y="1260208"/>
              <a:ext cx="17373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8658669" y="983560"/>
              <a:ext cx="364202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 smtClean="0">
                  <a:solidFill>
                    <a:srgbClr val="000000"/>
                  </a:solidFill>
                  <a:latin typeface="Bookman Old Style"/>
                </a:rPr>
                <a:t>D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 flipH="1" flipV="1">
              <a:off x="6972303" y="1256137"/>
              <a:ext cx="1038225" cy="12371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6972662" y="1263272"/>
              <a:ext cx="102035" cy="8112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7074697" y="2069771"/>
              <a:ext cx="928687" cy="4115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 flipV="1">
              <a:off x="7893845" y="1662955"/>
              <a:ext cx="109536" cy="8112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6972458" y="1254939"/>
              <a:ext cx="926148" cy="417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6908346" y="2050053"/>
              <a:ext cx="369012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 smtClean="0">
                  <a:solidFill>
                    <a:srgbClr val="000000"/>
                  </a:solidFill>
                  <a:latin typeface="Bookman Old Style"/>
                </a:rPr>
                <a:t>Q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7896225" y="1641304"/>
              <a:ext cx="336952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 smtClean="0">
                  <a:solidFill>
                    <a:srgbClr val="000000"/>
                  </a:solidFill>
                  <a:latin typeface="Bookman Old Style"/>
                </a:rPr>
                <a:t>P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cxnSp>
          <p:nvCxnSpPr>
            <p:cNvPr id="133" name="Straight Connector 132"/>
            <p:cNvCxnSpPr/>
            <p:nvPr/>
          </p:nvCxnSpPr>
          <p:spPr>
            <a:xfrm flipH="1" flipV="1">
              <a:off x="6264642" y="2480660"/>
              <a:ext cx="17373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6286503" y="1257829"/>
              <a:ext cx="2420350" cy="12139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L-Shape 1"/>
          <p:cNvSpPr/>
          <p:nvPr/>
        </p:nvSpPr>
        <p:spPr>
          <a:xfrm rot="3742843" flipH="1">
            <a:off x="507709" y="708630"/>
            <a:ext cx="146515" cy="374707"/>
          </a:xfrm>
          <a:custGeom>
            <a:avLst/>
            <a:gdLst>
              <a:gd name="connsiteX0" fmla="*/ 0 w 188669"/>
              <a:gd name="connsiteY0" fmla="*/ 0 h 596147"/>
              <a:gd name="connsiteX1" fmla="*/ 48848 w 188669"/>
              <a:gd name="connsiteY1" fmla="*/ 0 h 596147"/>
              <a:gd name="connsiteX2" fmla="*/ 48848 w 188669"/>
              <a:gd name="connsiteY2" fmla="*/ 520176 h 596147"/>
              <a:gd name="connsiteX3" fmla="*/ 188669 w 188669"/>
              <a:gd name="connsiteY3" fmla="*/ 520176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  <a:gd name="connsiteX0" fmla="*/ 0 w 188669"/>
              <a:gd name="connsiteY0" fmla="*/ 0 h 596147"/>
              <a:gd name="connsiteX1" fmla="*/ 48848 w 188669"/>
              <a:gd name="connsiteY1" fmla="*/ 0 h 596147"/>
              <a:gd name="connsiteX2" fmla="*/ 48848 w 188669"/>
              <a:gd name="connsiteY2" fmla="*/ 520176 h 596147"/>
              <a:gd name="connsiteX3" fmla="*/ 143969 w 188669"/>
              <a:gd name="connsiteY3" fmla="*/ 522064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  <a:gd name="connsiteX0" fmla="*/ 0 w 188669"/>
              <a:gd name="connsiteY0" fmla="*/ 0 h 596147"/>
              <a:gd name="connsiteX1" fmla="*/ 47424 w 188669"/>
              <a:gd name="connsiteY1" fmla="*/ 38371 h 596147"/>
              <a:gd name="connsiteX2" fmla="*/ 48848 w 188669"/>
              <a:gd name="connsiteY2" fmla="*/ 520176 h 596147"/>
              <a:gd name="connsiteX3" fmla="*/ 143969 w 188669"/>
              <a:gd name="connsiteY3" fmla="*/ 522064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669" h="596147">
                <a:moveTo>
                  <a:pt x="0" y="0"/>
                </a:moveTo>
                <a:lnTo>
                  <a:pt x="47424" y="38371"/>
                </a:lnTo>
                <a:cubicBezTo>
                  <a:pt x="47899" y="198973"/>
                  <a:pt x="48373" y="359574"/>
                  <a:pt x="48848" y="520176"/>
                </a:cubicBezTo>
                <a:lnTo>
                  <a:pt x="143969" y="522064"/>
                </a:lnTo>
                <a:lnTo>
                  <a:pt x="188669" y="596147"/>
                </a:lnTo>
                <a:lnTo>
                  <a:pt x="0" y="59614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" name="L-Shape 1"/>
          <p:cNvSpPr/>
          <p:nvPr/>
        </p:nvSpPr>
        <p:spPr>
          <a:xfrm rot="3742843" flipH="1">
            <a:off x="507709" y="1013430"/>
            <a:ext cx="146515" cy="374707"/>
          </a:xfrm>
          <a:custGeom>
            <a:avLst/>
            <a:gdLst>
              <a:gd name="connsiteX0" fmla="*/ 0 w 188669"/>
              <a:gd name="connsiteY0" fmla="*/ 0 h 596147"/>
              <a:gd name="connsiteX1" fmla="*/ 48848 w 188669"/>
              <a:gd name="connsiteY1" fmla="*/ 0 h 596147"/>
              <a:gd name="connsiteX2" fmla="*/ 48848 w 188669"/>
              <a:gd name="connsiteY2" fmla="*/ 520176 h 596147"/>
              <a:gd name="connsiteX3" fmla="*/ 188669 w 188669"/>
              <a:gd name="connsiteY3" fmla="*/ 520176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  <a:gd name="connsiteX0" fmla="*/ 0 w 188669"/>
              <a:gd name="connsiteY0" fmla="*/ 0 h 596147"/>
              <a:gd name="connsiteX1" fmla="*/ 48848 w 188669"/>
              <a:gd name="connsiteY1" fmla="*/ 0 h 596147"/>
              <a:gd name="connsiteX2" fmla="*/ 48848 w 188669"/>
              <a:gd name="connsiteY2" fmla="*/ 520176 h 596147"/>
              <a:gd name="connsiteX3" fmla="*/ 143969 w 188669"/>
              <a:gd name="connsiteY3" fmla="*/ 522064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  <a:gd name="connsiteX0" fmla="*/ 0 w 188669"/>
              <a:gd name="connsiteY0" fmla="*/ 0 h 596147"/>
              <a:gd name="connsiteX1" fmla="*/ 47424 w 188669"/>
              <a:gd name="connsiteY1" fmla="*/ 38371 h 596147"/>
              <a:gd name="connsiteX2" fmla="*/ 48848 w 188669"/>
              <a:gd name="connsiteY2" fmla="*/ 520176 h 596147"/>
              <a:gd name="connsiteX3" fmla="*/ 143969 w 188669"/>
              <a:gd name="connsiteY3" fmla="*/ 522064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669" h="596147">
                <a:moveTo>
                  <a:pt x="0" y="0"/>
                </a:moveTo>
                <a:lnTo>
                  <a:pt x="47424" y="38371"/>
                </a:lnTo>
                <a:cubicBezTo>
                  <a:pt x="47899" y="198973"/>
                  <a:pt x="48373" y="359574"/>
                  <a:pt x="48848" y="520176"/>
                </a:cubicBezTo>
                <a:lnTo>
                  <a:pt x="143969" y="522064"/>
                </a:lnTo>
                <a:lnTo>
                  <a:pt x="188669" y="596147"/>
                </a:lnTo>
                <a:lnTo>
                  <a:pt x="0" y="59614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3" name="L-Shape 1"/>
          <p:cNvSpPr/>
          <p:nvPr/>
        </p:nvSpPr>
        <p:spPr>
          <a:xfrm rot="3742843" flipH="1">
            <a:off x="507709" y="1318230"/>
            <a:ext cx="146515" cy="374707"/>
          </a:xfrm>
          <a:custGeom>
            <a:avLst/>
            <a:gdLst>
              <a:gd name="connsiteX0" fmla="*/ 0 w 188669"/>
              <a:gd name="connsiteY0" fmla="*/ 0 h 596147"/>
              <a:gd name="connsiteX1" fmla="*/ 48848 w 188669"/>
              <a:gd name="connsiteY1" fmla="*/ 0 h 596147"/>
              <a:gd name="connsiteX2" fmla="*/ 48848 w 188669"/>
              <a:gd name="connsiteY2" fmla="*/ 520176 h 596147"/>
              <a:gd name="connsiteX3" fmla="*/ 188669 w 188669"/>
              <a:gd name="connsiteY3" fmla="*/ 520176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  <a:gd name="connsiteX0" fmla="*/ 0 w 188669"/>
              <a:gd name="connsiteY0" fmla="*/ 0 h 596147"/>
              <a:gd name="connsiteX1" fmla="*/ 48848 w 188669"/>
              <a:gd name="connsiteY1" fmla="*/ 0 h 596147"/>
              <a:gd name="connsiteX2" fmla="*/ 48848 w 188669"/>
              <a:gd name="connsiteY2" fmla="*/ 520176 h 596147"/>
              <a:gd name="connsiteX3" fmla="*/ 143969 w 188669"/>
              <a:gd name="connsiteY3" fmla="*/ 522064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  <a:gd name="connsiteX0" fmla="*/ 0 w 188669"/>
              <a:gd name="connsiteY0" fmla="*/ 0 h 596147"/>
              <a:gd name="connsiteX1" fmla="*/ 47424 w 188669"/>
              <a:gd name="connsiteY1" fmla="*/ 38371 h 596147"/>
              <a:gd name="connsiteX2" fmla="*/ 48848 w 188669"/>
              <a:gd name="connsiteY2" fmla="*/ 520176 h 596147"/>
              <a:gd name="connsiteX3" fmla="*/ 143969 w 188669"/>
              <a:gd name="connsiteY3" fmla="*/ 522064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669" h="596147">
                <a:moveTo>
                  <a:pt x="0" y="0"/>
                </a:moveTo>
                <a:lnTo>
                  <a:pt x="47424" y="38371"/>
                </a:lnTo>
                <a:cubicBezTo>
                  <a:pt x="47899" y="198973"/>
                  <a:pt x="48373" y="359574"/>
                  <a:pt x="48848" y="520176"/>
                </a:cubicBezTo>
                <a:lnTo>
                  <a:pt x="143969" y="522064"/>
                </a:lnTo>
                <a:lnTo>
                  <a:pt x="188669" y="596147"/>
                </a:lnTo>
                <a:lnTo>
                  <a:pt x="0" y="59614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L-Shape 1"/>
          <p:cNvSpPr/>
          <p:nvPr/>
        </p:nvSpPr>
        <p:spPr>
          <a:xfrm rot="3742843" flipH="1">
            <a:off x="507709" y="1545563"/>
            <a:ext cx="146515" cy="374707"/>
          </a:xfrm>
          <a:custGeom>
            <a:avLst/>
            <a:gdLst>
              <a:gd name="connsiteX0" fmla="*/ 0 w 188669"/>
              <a:gd name="connsiteY0" fmla="*/ 0 h 596147"/>
              <a:gd name="connsiteX1" fmla="*/ 48848 w 188669"/>
              <a:gd name="connsiteY1" fmla="*/ 0 h 596147"/>
              <a:gd name="connsiteX2" fmla="*/ 48848 w 188669"/>
              <a:gd name="connsiteY2" fmla="*/ 520176 h 596147"/>
              <a:gd name="connsiteX3" fmla="*/ 188669 w 188669"/>
              <a:gd name="connsiteY3" fmla="*/ 520176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  <a:gd name="connsiteX0" fmla="*/ 0 w 188669"/>
              <a:gd name="connsiteY0" fmla="*/ 0 h 596147"/>
              <a:gd name="connsiteX1" fmla="*/ 48848 w 188669"/>
              <a:gd name="connsiteY1" fmla="*/ 0 h 596147"/>
              <a:gd name="connsiteX2" fmla="*/ 48848 w 188669"/>
              <a:gd name="connsiteY2" fmla="*/ 520176 h 596147"/>
              <a:gd name="connsiteX3" fmla="*/ 143969 w 188669"/>
              <a:gd name="connsiteY3" fmla="*/ 522064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  <a:gd name="connsiteX0" fmla="*/ 0 w 188669"/>
              <a:gd name="connsiteY0" fmla="*/ 0 h 596147"/>
              <a:gd name="connsiteX1" fmla="*/ 47424 w 188669"/>
              <a:gd name="connsiteY1" fmla="*/ 38371 h 596147"/>
              <a:gd name="connsiteX2" fmla="*/ 48848 w 188669"/>
              <a:gd name="connsiteY2" fmla="*/ 520176 h 596147"/>
              <a:gd name="connsiteX3" fmla="*/ 143969 w 188669"/>
              <a:gd name="connsiteY3" fmla="*/ 522064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669" h="596147">
                <a:moveTo>
                  <a:pt x="0" y="0"/>
                </a:moveTo>
                <a:lnTo>
                  <a:pt x="47424" y="38371"/>
                </a:lnTo>
                <a:cubicBezTo>
                  <a:pt x="47899" y="198973"/>
                  <a:pt x="48373" y="359574"/>
                  <a:pt x="48848" y="520176"/>
                </a:cubicBezTo>
                <a:lnTo>
                  <a:pt x="143969" y="522064"/>
                </a:lnTo>
                <a:lnTo>
                  <a:pt x="188669" y="596147"/>
                </a:lnTo>
                <a:lnTo>
                  <a:pt x="0" y="59614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7" name="L-Shape 1"/>
          <p:cNvSpPr/>
          <p:nvPr/>
        </p:nvSpPr>
        <p:spPr>
          <a:xfrm rot="3742843" flipH="1">
            <a:off x="507709" y="1851630"/>
            <a:ext cx="146515" cy="374707"/>
          </a:xfrm>
          <a:custGeom>
            <a:avLst/>
            <a:gdLst>
              <a:gd name="connsiteX0" fmla="*/ 0 w 188669"/>
              <a:gd name="connsiteY0" fmla="*/ 0 h 596147"/>
              <a:gd name="connsiteX1" fmla="*/ 48848 w 188669"/>
              <a:gd name="connsiteY1" fmla="*/ 0 h 596147"/>
              <a:gd name="connsiteX2" fmla="*/ 48848 w 188669"/>
              <a:gd name="connsiteY2" fmla="*/ 520176 h 596147"/>
              <a:gd name="connsiteX3" fmla="*/ 188669 w 188669"/>
              <a:gd name="connsiteY3" fmla="*/ 520176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  <a:gd name="connsiteX0" fmla="*/ 0 w 188669"/>
              <a:gd name="connsiteY0" fmla="*/ 0 h 596147"/>
              <a:gd name="connsiteX1" fmla="*/ 48848 w 188669"/>
              <a:gd name="connsiteY1" fmla="*/ 0 h 596147"/>
              <a:gd name="connsiteX2" fmla="*/ 48848 w 188669"/>
              <a:gd name="connsiteY2" fmla="*/ 520176 h 596147"/>
              <a:gd name="connsiteX3" fmla="*/ 143969 w 188669"/>
              <a:gd name="connsiteY3" fmla="*/ 522064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  <a:gd name="connsiteX0" fmla="*/ 0 w 188669"/>
              <a:gd name="connsiteY0" fmla="*/ 0 h 596147"/>
              <a:gd name="connsiteX1" fmla="*/ 47424 w 188669"/>
              <a:gd name="connsiteY1" fmla="*/ 38371 h 596147"/>
              <a:gd name="connsiteX2" fmla="*/ 48848 w 188669"/>
              <a:gd name="connsiteY2" fmla="*/ 520176 h 596147"/>
              <a:gd name="connsiteX3" fmla="*/ 143969 w 188669"/>
              <a:gd name="connsiteY3" fmla="*/ 522064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669" h="596147">
                <a:moveTo>
                  <a:pt x="0" y="0"/>
                </a:moveTo>
                <a:lnTo>
                  <a:pt x="47424" y="38371"/>
                </a:lnTo>
                <a:cubicBezTo>
                  <a:pt x="47899" y="198973"/>
                  <a:pt x="48373" y="359574"/>
                  <a:pt x="48848" y="520176"/>
                </a:cubicBezTo>
                <a:lnTo>
                  <a:pt x="143969" y="522064"/>
                </a:lnTo>
                <a:lnTo>
                  <a:pt x="188669" y="596147"/>
                </a:lnTo>
                <a:lnTo>
                  <a:pt x="0" y="59614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" name="Rectangle 147"/>
          <p:cNvSpPr/>
          <p:nvPr/>
        </p:nvSpPr>
        <p:spPr>
          <a:xfrm>
            <a:off x="2464645" y="2881354"/>
            <a:ext cx="112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[from (</a:t>
            </a:r>
            <a:r>
              <a:rPr lang="en-US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)]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2464645" y="3345418"/>
            <a:ext cx="1192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[from (ii)]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038850" y="1126331"/>
            <a:ext cx="1026319" cy="1219200"/>
          </a:xfrm>
          <a:custGeom>
            <a:avLst/>
            <a:gdLst>
              <a:gd name="connsiteX0" fmla="*/ 0 w 1026319"/>
              <a:gd name="connsiteY0" fmla="*/ 0 h 1219200"/>
              <a:gd name="connsiteX1" fmla="*/ 107156 w 1026319"/>
              <a:gd name="connsiteY1" fmla="*/ 814388 h 1219200"/>
              <a:gd name="connsiteX2" fmla="*/ 1026319 w 1026319"/>
              <a:gd name="connsiteY2" fmla="*/ 1219200 h 1219200"/>
              <a:gd name="connsiteX3" fmla="*/ 921544 w 1026319"/>
              <a:gd name="connsiteY3" fmla="*/ 411957 h 1219200"/>
              <a:gd name="connsiteX4" fmla="*/ 0 w 1026319"/>
              <a:gd name="connsiteY4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319" h="1219200">
                <a:moveTo>
                  <a:pt x="0" y="0"/>
                </a:moveTo>
                <a:lnTo>
                  <a:pt x="107156" y="814388"/>
                </a:lnTo>
                <a:lnTo>
                  <a:pt x="1026319" y="1219200"/>
                </a:lnTo>
                <a:lnTo>
                  <a:pt x="921544" y="411957"/>
                </a:ln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689334" y="895350"/>
            <a:ext cx="1783966" cy="630807"/>
            <a:chOff x="2813485" y="742950"/>
            <a:chExt cx="1783966" cy="630807"/>
          </a:xfrm>
        </p:grpSpPr>
        <p:sp>
          <p:nvSpPr>
            <p:cNvPr id="5" name="Rounded Rectangle 4"/>
            <p:cNvSpPr/>
            <p:nvPr/>
          </p:nvSpPr>
          <p:spPr>
            <a:xfrm>
              <a:off x="2813485" y="780428"/>
              <a:ext cx="1705419" cy="59332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819400" y="742950"/>
              <a:ext cx="16946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AP = CQ …(</a:t>
              </a:r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i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)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819400" y="983218"/>
              <a:ext cx="1778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AQ = CP …(ii)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810000" y="2462576"/>
            <a:ext cx="3504963" cy="1328374"/>
            <a:chOff x="1424287" y="6366130"/>
            <a:chExt cx="3504963" cy="1328374"/>
          </a:xfrm>
        </p:grpSpPr>
        <p:sp>
          <p:nvSpPr>
            <p:cNvPr id="49" name="Cloud 48"/>
            <p:cNvSpPr/>
            <p:nvPr/>
          </p:nvSpPr>
          <p:spPr>
            <a:xfrm>
              <a:off x="1424287" y="6366130"/>
              <a:ext cx="3504963" cy="1328374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23787" y="6625788"/>
              <a:ext cx="308770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 quad. is parallelogram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i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f opposite sides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are equal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120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1" animBg="1"/>
      <p:bldP spid="146" grpId="2" animBg="1"/>
      <p:bldP spid="11" grpId="0"/>
      <p:bldP spid="89" grpId="0"/>
      <p:bldP spid="90" grpId="0"/>
      <p:bldP spid="91" grpId="0"/>
      <p:bldP spid="92" grpId="0"/>
      <p:bldP spid="93" grpId="0"/>
      <p:bldP spid="147" grpId="0" animBg="1"/>
      <p:bldP spid="148" grpId="0"/>
      <p:bldP spid="149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055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78"/>
          <p:cNvSpPr/>
          <p:nvPr/>
        </p:nvSpPr>
        <p:spPr>
          <a:xfrm rot="16200000">
            <a:off x="7406597" y="1427162"/>
            <a:ext cx="717550" cy="1419225"/>
          </a:xfrm>
          <a:custGeom>
            <a:avLst/>
            <a:gdLst>
              <a:gd name="connsiteX0" fmla="*/ 717550 w 717550"/>
              <a:gd name="connsiteY0" fmla="*/ 711200 h 1419225"/>
              <a:gd name="connsiteX1" fmla="*/ 0 w 717550"/>
              <a:gd name="connsiteY1" fmla="*/ 0 h 1419225"/>
              <a:gd name="connsiteX2" fmla="*/ 0 w 717550"/>
              <a:gd name="connsiteY2" fmla="*/ 1419225 h 1419225"/>
              <a:gd name="connsiteX3" fmla="*/ 717550 w 717550"/>
              <a:gd name="connsiteY3" fmla="*/ 71120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550" h="1419225">
                <a:moveTo>
                  <a:pt x="717550" y="711200"/>
                </a:moveTo>
                <a:lnTo>
                  <a:pt x="0" y="0"/>
                </a:lnTo>
                <a:lnTo>
                  <a:pt x="0" y="1419225"/>
                </a:lnTo>
                <a:lnTo>
                  <a:pt x="717550" y="711200"/>
                </a:lnTo>
                <a:close/>
              </a:path>
            </a:pathLst>
          </a:cu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5400000">
            <a:off x="7404104" y="696913"/>
            <a:ext cx="717550" cy="1419225"/>
          </a:xfrm>
          <a:custGeom>
            <a:avLst/>
            <a:gdLst>
              <a:gd name="connsiteX0" fmla="*/ 717550 w 717550"/>
              <a:gd name="connsiteY0" fmla="*/ 711200 h 1419225"/>
              <a:gd name="connsiteX1" fmla="*/ 0 w 717550"/>
              <a:gd name="connsiteY1" fmla="*/ 0 h 1419225"/>
              <a:gd name="connsiteX2" fmla="*/ 0 w 717550"/>
              <a:gd name="connsiteY2" fmla="*/ 1419225 h 1419225"/>
              <a:gd name="connsiteX3" fmla="*/ 717550 w 717550"/>
              <a:gd name="connsiteY3" fmla="*/ 71120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550" h="1419225">
                <a:moveTo>
                  <a:pt x="717550" y="711200"/>
                </a:moveTo>
                <a:lnTo>
                  <a:pt x="0" y="0"/>
                </a:lnTo>
                <a:lnTo>
                  <a:pt x="0" y="1419225"/>
                </a:lnTo>
                <a:lnTo>
                  <a:pt x="717550" y="711200"/>
                </a:lnTo>
                <a:close/>
              </a:path>
            </a:pathLst>
          </a:cu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768659" y="457200"/>
            <a:ext cx="1820547" cy="1475293"/>
          </a:xfrm>
          <a:prstGeom prst="roundRect">
            <a:avLst>
              <a:gd name="adj" fmla="val 956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626747" y="214388"/>
            <a:ext cx="5545454" cy="25584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27745" y="223913"/>
            <a:ext cx="2587924" cy="25584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45797" y="505796"/>
            <a:ext cx="4002403" cy="25584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042249" y="1052734"/>
            <a:ext cx="0" cy="14351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811333" y="2438069"/>
            <a:ext cx="35137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8411622" y="2437156"/>
            <a:ext cx="35137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368764" y="777548"/>
            <a:ext cx="35618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6784277" y="777368"/>
            <a:ext cx="36420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7403388" y="1593160"/>
            <a:ext cx="36901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sz="14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8477415" y="1052734"/>
            <a:ext cx="0" cy="14351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042253" y="1052741"/>
            <a:ext cx="1439977" cy="14383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>
            <a:off x="7043053" y="1052741"/>
            <a:ext cx="1439977" cy="14383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6592" y="135962"/>
            <a:ext cx="448500" cy="369802"/>
          </a:xfrm>
          <a:prstGeom prst="rect">
            <a:avLst/>
          </a:prstGeom>
          <a:noFill/>
        </p:spPr>
        <p:txBody>
          <a:bodyPr wrap="none" lIns="91906" tIns="45953" rIns="91906" bIns="45953" rtlCol="0">
            <a:spAutoFit/>
          </a:bodyPr>
          <a:lstStyle/>
          <a:p>
            <a:r>
              <a:rPr lang="en-US" sz="1800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US" sz="18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11573" y="135338"/>
            <a:ext cx="6268269" cy="371050"/>
          </a:xfrm>
          <a:prstGeom prst="rect">
            <a:avLst/>
          </a:prstGeom>
        </p:spPr>
        <p:txBody>
          <a:bodyPr wrap="square" lIns="91906" tIns="45953" rIns="91906" bIns="45953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Show that the diagonals of a square are equal and</a:t>
            </a:r>
            <a:endParaRPr lang="en-US" sz="1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1574" y="420601"/>
            <a:ext cx="4157085" cy="371050"/>
          </a:xfrm>
          <a:prstGeom prst="rect">
            <a:avLst/>
          </a:prstGeom>
        </p:spPr>
        <p:txBody>
          <a:bodyPr wrap="square" lIns="91906" tIns="45953" rIns="91906" bIns="45953">
            <a:spAutoFit/>
          </a:bodyPr>
          <a:lstStyle/>
          <a:p>
            <a:r>
              <a:rPr lang="en-US" sz="1800" b="1" dirty="0" smtClean="0">
                <a:solidFill>
                  <a:srgbClr val="0000FF"/>
                </a:solidFill>
                <a:latin typeface="Bookman Old Style" pitchFamily="18" charset="0"/>
              </a:rPr>
              <a:t>bisect 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each other at right angles.</a:t>
            </a:r>
            <a:endParaRPr lang="en-US" sz="1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64365" y="502888"/>
            <a:ext cx="1124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solidFill>
                  <a:schemeClr val="bg1"/>
                </a:solidFill>
                <a:latin typeface="Bookman Old Style" pitchFamily="18" charset="0"/>
              </a:rPr>
              <a:t>To prove</a:t>
            </a:r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 :</a:t>
            </a:r>
            <a:endParaRPr lang="en-IN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57772" y="1519559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AC </a:t>
            </a:r>
            <a:r>
              <a:rPr lang="en-US" b="1" dirty="0" smtClean="0">
                <a:solidFill>
                  <a:schemeClr val="bg1"/>
                </a:solidFill>
                <a:latin typeface="Sylfaen"/>
                <a:sym typeface="Symbol"/>
              </a:rPr>
              <a:t>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 BD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36592" y="819150"/>
            <a:ext cx="1006394" cy="371050"/>
          </a:xfrm>
          <a:prstGeom prst="rect">
            <a:avLst/>
          </a:prstGeom>
        </p:spPr>
        <p:txBody>
          <a:bodyPr wrap="square" lIns="91906" tIns="45953" rIns="91906" bIns="45953">
            <a:spAutoFit/>
          </a:bodyPr>
          <a:lstStyle/>
          <a:p>
            <a:r>
              <a:rPr lang="en-US" sz="1800" b="1" dirty="0" smtClean="0">
                <a:latin typeface="Bookman Old Style" pitchFamily="18" charset="0"/>
              </a:rPr>
              <a:t>Proof :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69918" y="819150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In DAB and CBA,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438813" y="1149995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AB = AB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069917" y="149578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DAB = CBA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409683" y="179815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AD = BC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103582" y="2166461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DAB  CBA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27890" y="2166461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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472905" y="2517435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AC = BD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13181" y="251743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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103581" y="3136560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ookman Old Style" pitchFamily="18" charset="0"/>
                <a:sym typeface="Symbol"/>
              </a:rPr>
              <a:t>In AOB and </a:t>
            </a:r>
            <a:r>
              <a:rPr lang="en-US" dirty="0" smtClean="0">
                <a:latin typeface="Bookman Old Style" pitchFamily="18" charset="0"/>
                <a:sym typeface="Symbol"/>
              </a:rPr>
              <a:t>COD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588717" y="3812143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AB = CD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196211" y="456461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AOB  AOD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13181" y="456461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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5057772" y="776252"/>
            <a:ext cx="1181307" cy="291880"/>
          </a:xfrm>
          <a:prstGeom prst="roundRect">
            <a:avLst>
              <a:gd name="adj" fmla="val 9565"/>
            </a:avLst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89" name="Group 188"/>
          <p:cNvGrpSpPr/>
          <p:nvPr/>
        </p:nvGrpSpPr>
        <p:grpSpPr>
          <a:xfrm>
            <a:off x="3613097" y="2114965"/>
            <a:ext cx="3186330" cy="1607331"/>
            <a:chOff x="1600794" y="6593121"/>
            <a:chExt cx="3186330" cy="1607331"/>
          </a:xfrm>
        </p:grpSpPr>
        <p:sp>
          <p:nvSpPr>
            <p:cNvPr id="190" name="Cloud 189"/>
            <p:cNvSpPr/>
            <p:nvPr/>
          </p:nvSpPr>
          <p:spPr>
            <a:xfrm>
              <a:off x="1600794" y="6593121"/>
              <a:ext cx="3186330" cy="1607331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055466" y="6752652"/>
              <a:ext cx="217239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For proving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sides congruent,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Prove triangles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congruent </a:t>
              </a:r>
              <a:endParaRPr lang="en-US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3881532" y="2222580"/>
            <a:ext cx="2633331" cy="1328373"/>
            <a:chOff x="1803417" y="6620764"/>
            <a:chExt cx="2633331" cy="1328373"/>
          </a:xfrm>
        </p:grpSpPr>
        <p:sp>
          <p:nvSpPr>
            <p:cNvPr id="193" name="Cloud 192"/>
            <p:cNvSpPr/>
            <p:nvPr/>
          </p:nvSpPr>
          <p:spPr>
            <a:xfrm>
              <a:off x="1803417" y="6620764"/>
              <a:ext cx="2633331" cy="1328373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273475" y="6752652"/>
              <a:ext cx="17363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For side BD,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Consider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DAB</a:t>
              </a:r>
              <a:endParaRPr lang="en-US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95" name="Freeform 194"/>
          <p:cNvSpPr/>
          <p:nvPr/>
        </p:nvSpPr>
        <p:spPr>
          <a:xfrm>
            <a:off x="7043854" y="1038225"/>
            <a:ext cx="1433561" cy="1457325"/>
          </a:xfrm>
          <a:custGeom>
            <a:avLst/>
            <a:gdLst>
              <a:gd name="connsiteX0" fmla="*/ 0 w 2085975"/>
              <a:gd name="connsiteY0" fmla="*/ 0 h 1457325"/>
              <a:gd name="connsiteX1" fmla="*/ 0 w 2085975"/>
              <a:gd name="connsiteY1" fmla="*/ 1457325 h 1457325"/>
              <a:gd name="connsiteX2" fmla="*/ 2085975 w 2085975"/>
              <a:gd name="connsiteY2" fmla="*/ 1457325 h 1457325"/>
              <a:gd name="connsiteX3" fmla="*/ 0 w 2085975"/>
              <a:gd name="connsiteY3" fmla="*/ 0 h 145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5975" h="1457325">
                <a:moveTo>
                  <a:pt x="0" y="0"/>
                </a:moveTo>
                <a:lnTo>
                  <a:pt x="0" y="1457325"/>
                </a:lnTo>
                <a:lnTo>
                  <a:pt x="2085975" y="1457325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 195"/>
          <p:cNvSpPr/>
          <p:nvPr/>
        </p:nvSpPr>
        <p:spPr>
          <a:xfrm flipH="1">
            <a:off x="7036271" y="1038225"/>
            <a:ext cx="1453709" cy="1457325"/>
          </a:xfrm>
          <a:custGeom>
            <a:avLst/>
            <a:gdLst>
              <a:gd name="connsiteX0" fmla="*/ 0 w 2085975"/>
              <a:gd name="connsiteY0" fmla="*/ 0 h 1457325"/>
              <a:gd name="connsiteX1" fmla="*/ 0 w 2085975"/>
              <a:gd name="connsiteY1" fmla="*/ 1457325 h 1457325"/>
              <a:gd name="connsiteX2" fmla="*/ 2085975 w 2085975"/>
              <a:gd name="connsiteY2" fmla="*/ 1457325 h 1457325"/>
              <a:gd name="connsiteX3" fmla="*/ 0 w 2085975"/>
              <a:gd name="connsiteY3" fmla="*/ 0 h 145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5975" h="1457325">
                <a:moveTo>
                  <a:pt x="0" y="0"/>
                </a:moveTo>
                <a:lnTo>
                  <a:pt x="0" y="1457325"/>
                </a:lnTo>
                <a:lnTo>
                  <a:pt x="2085975" y="1457325"/>
                </a:lnTo>
                <a:lnTo>
                  <a:pt x="0" y="0"/>
                </a:lnTo>
                <a:close/>
              </a:path>
            </a:pathLst>
          </a:custGeom>
          <a:solidFill>
            <a:srgbClr val="008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/>
          <p:cNvGrpSpPr/>
          <p:nvPr/>
        </p:nvGrpSpPr>
        <p:grpSpPr>
          <a:xfrm>
            <a:off x="3979254" y="2167486"/>
            <a:ext cx="2633331" cy="1328373"/>
            <a:chOff x="1803417" y="6620764"/>
            <a:chExt cx="2633331" cy="1328373"/>
          </a:xfrm>
        </p:grpSpPr>
        <p:sp>
          <p:nvSpPr>
            <p:cNvPr id="198" name="Cloud 197"/>
            <p:cNvSpPr/>
            <p:nvPr/>
          </p:nvSpPr>
          <p:spPr>
            <a:xfrm>
              <a:off x="1803417" y="6620764"/>
              <a:ext cx="2633331" cy="1328373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2277482" y="6752652"/>
              <a:ext cx="172835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For side AC,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Consider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CBA</a:t>
              </a:r>
              <a:endParaRPr lang="en-US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2974867" y="1149995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[common side]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2974867" y="1495786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[each is 90</a:t>
            </a:r>
            <a:r>
              <a:rPr lang="en-US" baseline="36000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o</a:t>
            </a:r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]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974867" y="1798154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[Sides of a square]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974867" y="216646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[SAS criterion ]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974867" y="2517435"/>
            <a:ext cx="1393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[ C.P.C.T. 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>
            <a:off x="6924127" y="1763022"/>
            <a:ext cx="2179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8393439" y="1763022"/>
            <a:ext cx="2179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7041033" y="1044797"/>
            <a:ext cx="1441144" cy="144865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>
            <a:off x="7038653" y="1053947"/>
            <a:ext cx="1448946" cy="1435608"/>
          </a:xfrm>
          <a:prstGeom prst="line">
            <a:avLst/>
          </a:prstGeom>
          <a:ln w="19050">
            <a:solidFill>
              <a:srgbClr val="008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219"/>
          <p:cNvSpPr/>
          <p:nvPr/>
        </p:nvSpPr>
        <p:spPr>
          <a:xfrm>
            <a:off x="5048045" y="1074525"/>
            <a:ext cx="1181307" cy="511702"/>
          </a:xfrm>
          <a:prstGeom prst="roundRect">
            <a:avLst>
              <a:gd name="adj" fmla="val 9565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5057772" y="1007343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OA = 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OC &amp;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57772" y="1256980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OB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= OD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65427" y="74335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AC = BD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06" name="L-Shape 1"/>
          <p:cNvSpPr/>
          <p:nvPr/>
        </p:nvSpPr>
        <p:spPr>
          <a:xfrm rot="3742843" flipH="1">
            <a:off x="5022696" y="740665"/>
            <a:ext cx="146515" cy="374707"/>
          </a:xfrm>
          <a:custGeom>
            <a:avLst/>
            <a:gdLst>
              <a:gd name="connsiteX0" fmla="*/ 0 w 188669"/>
              <a:gd name="connsiteY0" fmla="*/ 0 h 596147"/>
              <a:gd name="connsiteX1" fmla="*/ 48848 w 188669"/>
              <a:gd name="connsiteY1" fmla="*/ 0 h 596147"/>
              <a:gd name="connsiteX2" fmla="*/ 48848 w 188669"/>
              <a:gd name="connsiteY2" fmla="*/ 520176 h 596147"/>
              <a:gd name="connsiteX3" fmla="*/ 188669 w 188669"/>
              <a:gd name="connsiteY3" fmla="*/ 520176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  <a:gd name="connsiteX0" fmla="*/ 0 w 188669"/>
              <a:gd name="connsiteY0" fmla="*/ 0 h 596147"/>
              <a:gd name="connsiteX1" fmla="*/ 48848 w 188669"/>
              <a:gd name="connsiteY1" fmla="*/ 0 h 596147"/>
              <a:gd name="connsiteX2" fmla="*/ 48848 w 188669"/>
              <a:gd name="connsiteY2" fmla="*/ 520176 h 596147"/>
              <a:gd name="connsiteX3" fmla="*/ 143969 w 188669"/>
              <a:gd name="connsiteY3" fmla="*/ 522064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  <a:gd name="connsiteX0" fmla="*/ 0 w 188669"/>
              <a:gd name="connsiteY0" fmla="*/ 0 h 596147"/>
              <a:gd name="connsiteX1" fmla="*/ 47424 w 188669"/>
              <a:gd name="connsiteY1" fmla="*/ 38371 h 596147"/>
              <a:gd name="connsiteX2" fmla="*/ 48848 w 188669"/>
              <a:gd name="connsiteY2" fmla="*/ 520176 h 596147"/>
              <a:gd name="connsiteX3" fmla="*/ 143969 w 188669"/>
              <a:gd name="connsiteY3" fmla="*/ 522064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669" h="596147">
                <a:moveTo>
                  <a:pt x="0" y="0"/>
                </a:moveTo>
                <a:lnTo>
                  <a:pt x="47424" y="38371"/>
                </a:lnTo>
                <a:cubicBezTo>
                  <a:pt x="47899" y="198973"/>
                  <a:pt x="48373" y="359574"/>
                  <a:pt x="48848" y="520176"/>
                </a:cubicBezTo>
                <a:lnTo>
                  <a:pt x="143969" y="522064"/>
                </a:lnTo>
                <a:lnTo>
                  <a:pt x="188669" y="596147"/>
                </a:lnTo>
                <a:lnTo>
                  <a:pt x="0" y="596147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7045851" y="1762544"/>
            <a:ext cx="726735" cy="718283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7750680" y="1064828"/>
            <a:ext cx="726735" cy="718283"/>
          </a:xfrm>
          <a:prstGeom prst="line">
            <a:avLst/>
          </a:prstGeom>
          <a:ln w="19050"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 flipV="1">
            <a:off x="7040532" y="1054252"/>
            <a:ext cx="726735" cy="718283"/>
          </a:xfrm>
          <a:prstGeom prst="line">
            <a:avLst/>
          </a:prstGeom>
          <a:ln w="1905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6200000" flipV="1">
            <a:off x="7749215" y="1759273"/>
            <a:ext cx="726735" cy="718283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671532" y="2128014"/>
            <a:ext cx="3186330" cy="1607331"/>
            <a:chOff x="1600794" y="6593121"/>
            <a:chExt cx="3186330" cy="1607331"/>
          </a:xfrm>
        </p:grpSpPr>
        <p:sp>
          <p:nvSpPr>
            <p:cNvPr id="81" name="Cloud 80"/>
            <p:cNvSpPr/>
            <p:nvPr/>
          </p:nvSpPr>
          <p:spPr>
            <a:xfrm>
              <a:off x="1600794" y="6593121"/>
              <a:ext cx="3186330" cy="1607331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055466" y="6752652"/>
              <a:ext cx="217239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For proving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sides congruent,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Prove triangles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congruent </a:t>
              </a:r>
              <a:endParaRPr lang="en-US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98951" y="2274496"/>
            <a:ext cx="2393937" cy="1328373"/>
            <a:chOff x="1996991" y="6598848"/>
            <a:chExt cx="2393937" cy="1328373"/>
          </a:xfrm>
        </p:grpSpPr>
        <p:sp>
          <p:nvSpPr>
            <p:cNvPr id="84" name="Cloud 83"/>
            <p:cNvSpPr/>
            <p:nvPr/>
          </p:nvSpPr>
          <p:spPr>
            <a:xfrm>
              <a:off x="1996991" y="6598848"/>
              <a:ext cx="2393937" cy="1328373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402518" y="6752652"/>
              <a:ext cx="147828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Consider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AOB and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COD</a:t>
              </a:r>
              <a:endParaRPr lang="en-US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13" name="Rectangle 212"/>
          <p:cNvSpPr/>
          <p:nvPr/>
        </p:nvSpPr>
        <p:spPr>
          <a:xfrm>
            <a:off x="7048616" y="2383344"/>
            <a:ext cx="104625" cy="1046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8373971" y="2382100"/>
            <a:ext cx="104625" cy="1046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8241505" y="824246"/>
            <a:ext cx="457200" cy="457200"/>
          </a:xfrm>
          <a:prstGeom prst="arc">
            <a:avLst>
              <a:gd name="adj1" fmla="val 7928358"/>
              <a:gd name="adj2" fmla="val 1080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c 85"/>
          <p:cNvSpPr/>
          <p:nvPr/>
        </p:nvSpPr>
        <p:spPr>
          <a:xfrm rot="10800000">
            <a:off x="6831668" y="2259369"/>
            <a:ext cx="457200" cy="457200"/>
          </a:xfrm>
          <a:prstGeom prst="arc">
            <a:avLst>
              <a:gd name="adj1" fmla="val 7928358"/>
              <a:gd name="adj2" fmla="val 1080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c 86"/>
          <p:cNvSpPr/>
          <p:nvPr/>
        </p:nvSpPr>
        <p:spPr>
          <a:xfrm rot="13647290">
            <a:off x="6827158" y="825347"/>
            <a:ext cx="457200" cy="457200"/>
          </a:xfrm>
          <a:prstGeom prst="arc">
            <a:avLst>
              <a:gd name="adj1" fmla="val 7928358"/>
              <a:gd name="adj2" fmla="val 108000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16200000">
            <a:off x="7759832" y="335151"/>
            <a:ext cx="0" cy="14351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c 88"/>
          <p:cNvSpPr/>
          <p:nvPr/>
        </p:nvSpPr>
        <p:spPr>
          <a:xfrm rot="2700000">
            <a:off x="8244445" y="2254608"/>
            <a:ext cx="457200" cy="457200"/>
          </a:xfrm>
          <a:prstGeom prst="arc">
            <a:avLst>
              <a:gd name="adj1" fmla="val 7928358"/>
              <a:gd name="adj2" fmla="val 108000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6200000">
            <a:off x="7759832" y="1770317"/>
            <a:ext cx="0" cy="14351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750680" y="1003629"/>
            <a:ext cx="37595" cy="120321"/>
            <a:chOff x="7750680" y="1003629"/>
            <a:chExt cx="37595" cy="12032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750680" y="1003629"/>
              <a:ext cx="0" cy="1203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788275" y="1003629"/>
              <a:ext cx="0" cy="1203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7750680" y="2422851"/>
            <a:ext cx="37595" cy="120321"/>
            <a:chOff x="7750680" y="1003629"/>
            <a:chExt cx="37595" cy="120321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7750680" y="1003629"/>
              <a:ext cx="0" cy="1203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7788275" y="1003629"/>
              <a:ext cx="0" cy="1203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1219200" y="3442811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BAO = DCO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224010" y="4193143"/>
            <a:ext cx="187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ABO = CDO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974867" y="3442811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[Alternate interior angles]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974867" y="3812143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[Sides of a square]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74867" y="4193143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[Alternate interior angles]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74867" y="456461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[ASA criterion]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7730610" y="2438069"/>
            <a:ext cx="115330" cy="115330"/>
            <a:chOff x="6818870" y="3152899"/>
            <a:chExt cx="115330" cy="115330"/>
          </a:xfrm>
        </p:grpSpPr>
        <p:cxnSp>
          <p:nvCxnSpPr>
            <p:cNvPr id="101" name="Straight Connector 100"/>
            <p:cNvCxnSpPr/>
            <p:nvPr/>
          </p:nvCxnSpPr>
          <p:spPr>
            <a:xfrm flipH="1">
              <a:off x="6818870" y="3152899"/>
              <a:ext cx="115330" cy="1153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6200000" flipH="1">
              <a:off x="6818870" y="3152899"/>
              <a:ext cx="115330" cy="1153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3" name="Straight Connector 102"/>
          <p:cNvCxnSpPr/>
          <p:nvPr/>
        </p:nvCxnSpPr>
        <p:spPr>
          <a:xfrm rot="16200000">
            <a:off x="7759665" y="334357"/>
            <a:ext cx="0" cy="1435166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16200000">
            <a:off x="7766199" y="1773389"/>
            <a:ext cx="0" cy="1435166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>
            <a:off x="7044476" y="1055204"/>
            <a:ext cx="1439977" cy="1438375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045268" y="1057358"/>
            <a:ext cx="1439977" cy="1438375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77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500"/>
                            </p:stCondLst>
                            <p:childTnLst>
                              <p:par>
                                <p:cTn id="3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500"/>
                            </p:stCondLst>
                            <p:childTnLst>
                              <p:par>
                                <p:cTn id="4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500"/>
                            </p:stCondLst>
                            <p:childTnLst>
                              <p:par>
                                <p:cTn id="4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" grpId="0" animBg="1"/>
      <p:bldP spid="6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9" grpId="0"/>
      <p:bldP spid="20" grpId="0"/>
      <p:bldP spid="21" grpId="0"/>
      <p:bldP spid="22" grpId="0"/>
      <p:bldP spid="23" grpId="0"/>
      <p:bldP spid="32" grpId="0"/>
      <p:bldP spid="33" grpId="0"/>
      <p:bldP spid="34" grpId="0"/>
      <p:bldP spid="38" grpId="0"/>
      <p:bldP spid="40" grpId="0"/>
      <p:bldP spid="58" grpId="0"/>
      <p:bldP spid="127" grpId="0"/>
      <p:bldP spid="130" grpId="0"/>
      <p:bldP spid="136" grpId="0"/>
      <p:bldP spid="142" grpId="0"/>
      <p:bldP spid="146" grpId="0"/>
      <p:bldP spid="147" grpId="0"/>
      <p:bldP spid="166" grpId="0"/>
      <p:bldP spid="167" grpId="0"/>
      <p:bldP spid="171" grpId="0"/>
      <p:bldP spid="172" grpId="0"/>
      <p:bldP spid="183" grpId="0"/>
      <p:bldP spid="184" grpId="0"/>
      <p:bldP spid="186" grpId="0" animBg="1"/>
      <p:bldP spid="195" grpId="0" animBg="1"/>
      <p:bldP spid="195" grpId="1" animBg="1"/>
      <p:bldP spid="196" grpId="0" animBg="1"/>
      <p:bldP spid="196" grpId="1" animBg="1"/>
      <p:bldP spid="200" grpId="0"/>
      <p:bldP spid="201" grpId="0"/>
      <p:bldP spid="202" grpId="0"/>
      <p:bldP spid="203" grpId="0"/>
      <p:bldP spid="204" grpId="0"/>
      <p:bldP spid="220" grpId="0" animBg="1"/>
      <p:bldP spid="41" grpId="0"/>
      <p:bldP spid="42" grpId="0"/>
      <p:bldP spid="39" grpId="0"/>
      <p:bldP spid="206" grpId="0" animBg="1"/>
      <p:bldP spid="213" grpId="0" animBg="1"/>
      <p:bldP spid="213" grpId="1" animBg="1"/>
      <p:bldP spid="214" grpId="0" animBg="1"/>
      <p:bldP spid="214" grpId="1" animBg="1"/>
      <p:bldP spid="2" grpId="0" animBg="1"/>
      <p:bldP spid="86" grpId="0" animBg="1"/>
      <p:bldP spid="87" grpId="0" animBg="1"/>
      <p:bldP spid="89" grpId="0" animBg="1"/>
      <p:bldP spid="95" grpId="0"/>
      <p:bldP spid="96" grpId="0"/>
      <p:bldP spid="97" grpId="0"/>
      <p:bldP spid="98" grpId="0"/>
      <p:bldP spid="99" grpId="0"/>
      <p:bldP spid="1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9621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MODULE 9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7157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unded Rectangle 98"/>
          <p:cNvSpPr/>
          <p:nvPr/>
        </p:nvSpPr>
        <p:spPr>
          <a:xfrm>
            <a:off x="1010428" y="1263718"/>
            <a:ext cx="1250129" cy="25584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1724358" y="4133196"/>
            <a:ext cx="790242" cy="343554"/>
          </a:xfrm>
          <a:prstGeom prst="roundRect">
            <a:avLst/>
          </a:prstGeom>
          <a:solidFill>
            <a:srgbClr val="95B3D7"/>
          </a:solidFill>
          <a:ln w="1905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r>
              <a:rPr lang="en-US" kern="0" dirty="0" smtClean="0">
                <a:solidFill>
                  <a:sysClr val="window" lastClr="FFFFFF"/>
                </a:solidFill>
              </a:rPr>
              <a:t>        </a:t>
            </a: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54466" y="3740528"/>
            <a:ext cx="1843476" cy="343554"/>
          </a:xfrm>
          <a:prstGeom prst="roundRect">
            <a:avLst/>
          </a:prstGeom>
          <a:solidFill>
            <a:srgbClr val="95B3D7"/>
          </a:solidFill>
          <a:ln w="1905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r>
              <a:rPr lang="en-US" kern="0" dirty="0" smtClean="0">
                <a:solidFill>
                  <a:sysClr val="window" lastClr="FFFFFF"/>
                </a:solidFill>
              </a:rPr>
              <a:t>        </a:t>
            </a: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591314" y="3792161"/>
            <a:ext cx="1332814" cy="39245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 rot="16200000">
            <a:off x="7406597" y="1427162"/>
            <a:ext cx="717550" cy="1419225"/>
          </a:xfrm>
          <a:custGeom>
            <a:avLst/>
            <a:gdLst>
              <a:gd name="connsiteX0" fmla="*/ 717550 w 717550"/>
              <a:gd name="connsiteY0" fmla="*/ 711200 h 1419225"/>
              <a:gd name="connsiteX1" fmla="*/ 0 w 717550"/>
              <a:gd name="connsiteY1" fmla="*/ 0 h 1419225"/>
              <a:gd name="connsiteX2" fmla="*/ 0 w 717550"/>
              <a:gd name="connsiteY2" fmla="*/ 1419225 h 1419225"/>
              <a:gd name="connsiteX3" fmla="*/ 717550 w 717550"/>
              <a:gd name="connsiteY3" fmla="*/ 71120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550" h="1419225">
                <a:moveTo>
                  <a:pt x="717550" y="711200"/>
                </a:moveTo>
                <a:lnTo>
                  <a:pt x="0" y="0"/>
                </a:lnTo>
                <a:lnTo>
                  <a:pt x="0" y="1419225"/>
                </a:lnTo>
                <a:lnTo>
                  <a:pt x="717550" y="711200"/>
                </a:lnTo>
                <a:close/>
              </a:path>
            </a:pathLst>
          </a:cu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 rot="5400000">
            <a:off x="7403311" y="696913"/>
            <a:ext cx="717550" cy="1419225"/>
          </a:xfrm>
          <a:custGeom>
            <a:avLst/>
            <a:gdLst>
              <a:gd name="connsiteX0" fmla="*/ 717550 w 717550"/>
              <a:gd name="connsiteY0" fmla="*/ 711200 h 1419225"/>
              <a:gd name="connsiteX1" fmla="*/ 0 w 717550"/>
              <a:gd name="connsiteY1" fmla="*/ 0 h 1419225"/>
              <a:gd name="connsiteX2" fmla="*/ 0 w 717550"/>
              <a:gd name="connsiteY2" fmla="*/ 1419225 h 1419225"/>
              <a:gd name="connsiteX3" fmla="*/ 717550 w 717550"/>
              <a:gd name="connsiteY3" fmla="*/ 71120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550" h="1419225">
                <a:moveTo>
                  <a:pt x="717550" y="711200"/>
                </a:moveTo>
                <a:lnTo>
                  <a:pt x="0" y="0"/>
                </a:lnTo>
                <a:lnTo>
                  <a:pt x="0" y="1419225"/>
                </a:lnTo>
                <a:lnTo>
                  <a:pt x="717550" y="711200"/>
                </a:lnTo>
                <a:close/>
              </a:path>
            </a:pathLst>
          </a:cu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768659" y="457200"/>
            <a:ext cx="1820547" cy="1475293"/>
          </a:xfrm>
          <a:prstGeom prst="roundRect">
            <a:avLst>
              <a:gd name="adj" fmla="val 956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7042249" y="1052734"/>
            <a:ext cx="0" cy="14351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11333" y="2438069"/>
            <a:ext cx="35137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400" b="1" dirty="0"/>
          </a:p>
        </p:txBody>
      </p:sp>
      <p:sp>
        <p:nvSpPr>
          <p:cNvPr id="12" name="Rectangle 11"/>
          <p:cNvSpPr/>
          <p:nvPr/>
        </p:nvSpPr>
        <p:spPr>
          <a:xfrm>
            <a:off x="8411622" y="2437156"/>
            <a:ext cx="35137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8368764" y="777548"/>
            <a:ext cx="35618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6784277" y="777368"/>
            <a:ext cx="36420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7403388" y="1593160"/>
            <a:ext cx="36901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sz="1400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477415" y="1052734"/>
            <a:ext cx="0" cy="14351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6592" y="135962"/>
            <a:ext cx="448500" cy="369802"/>
          </a:xfrm>
          <a:prstGeom prst="rect">
            <a:avLst/>
          </a:prstGeom>
          <a:noFill/>
        </p:spPr>
        <p:txBody>
          <a:bodyPr wrap="none" lIns="91906" tIns="45953" rIns="91906" bIns="45953" rtlCol="0">
            <a:spAutoFit/>
          </a:bodyPr>
          <a:lstStyle/>
          <a:p>
            <a:r>
              <a:rPr lang="en-US" sz="1800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US" sz="18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1574" y="143300"/>
            <a:ext cx="6268269" cy="371050"/>
          </a:xfrm>
          <a:prstGeom prst="rect">
            <a:avLst/>
          </a:prstGeom>
        </p:spPr>
        <p:txBody>
          <a:bodyPr wrap="square" lIns="91906" tIns="45953" rIns="91906" bIns="45953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Show that the diagonals of a square are equal and</a:t>
            </a:r>
            <a:endParaRPr lang="en-US" sz="1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1574" y="420601"/>
            <a:ext cx="4157085" cy="371050"/>
          </a:xfrm>
          <a:prstGeom prst="rect">
            <a:avLst/>
          </a:prstGeom>
        </p:spPr>
        <p:txBody>
          <a:bodyPr wrap="square" lIns="91906" tIns="45953" rIns="91906" bIns="45953">
            <a:spAutoFit/>
          </a:bodyPr>
          <a:lstStyle/>
          <a:p>
            <a:r>
              <a:rPr lang="en-US" sz="1800" b="1" dirty="0" smtClean="0">
                <a:solidFill>
                  <a:srgbClr val="0000FF"/>
                </a:solidFill>
                <a:latin typeface="Bookman Old Style" pitchFamily="18" charset="0"/>
              </a:rPr>
              <a:t>bisect 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each other at right angles.</a:t>
            </a:r>
            <a:endParaRPr lang="en-US" sz="1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64365" y="502888"/>
            <a:ext cx="1124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solidFill>
                  <a:schemeClr val="bg1"/>
                </a:solidFill>
                <a:latin typeface="Bookman Old Style" pitchFamily="18" charset="0"/>
              </a:rPr>
              <a:t>To prove</a:t>
            </a:r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 :</a:t>
            </a:r>
            <a:endParaRPr lang="en-IN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6592" y="870794"/>
            <a:ext cx="1006394" cy="371050"/>
          </a:xfrm>
          <a:prstGeom prst="rect">
            <a:avLst/>
          </a:prstGeom>
        </p:spPr>
        <p:txBody>
          <a:bodyPr wrap="square" lIns="91906" tIns="45953" rIns="91906" bIns="45953">
            <a:spAutoFit/>
          </a:bodyPr>
          <a:lstStyle/>
          <a:p>
            <a:r>
              <a:rPr lang="en-US" sz="1800" b="1" dirty="0" smtClean="0">
                <a:latin typeface="Bookman Old Style" pitchFamily="18" charset="0"/>
              </a:rPr>
              <a:t>Proof :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53175" y="87251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AOB  COD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53175" y="120015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OA = OC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3181" y="120015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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057772" y="776252"/>
            <a:ext cx="1181307" cy="291880"/>
          </a:xfrm>
          <a:prstGeom prst="roundRect">
            <a:avLst>
              <a:gd name="adj" fmla="val 9565"/>
            </a:avLst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/>
          <p:cNvSpPr txBox="1"/>
          <p:nvPr/>
        </p:nvSpPr>
        <p:spPr>
          <a:xfrm>
            <a:off x="2974867" y="872512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[ASA test ]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74867" y="1200150"/>
            <a:ext cx="1393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[ C.P.C.T. 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6924127" y="1763022"/>
            <a:ext cx="2179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393439" y="1763022"/>
            <a:ext cx="2179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048045" y="1074525"/>
            <a:ext cx="1181307" cy="511702"/>
          </a:xfrm>
          <a:prstGeom prst="roundRect">
            <a:avLst>
              <a:gd name="adj" fmla="val 9565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5057772" y="1007343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OA = 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OC &amp;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057772" y="1256980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OB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= OD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65427" y="74335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AC = BD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2" name="L-Shape 1"/>
          <p:cNvSpPr/>
          <p:nvPr/>
        </p:nvSpPr>
        <p:spPr>
          <a:xfrm rot="3742843" flipH="1">
            <a:off x="5022696" y="740665"/>
            <a:ext cx="146515" cy="374707"/>
          </a:xfrm>
          <a:custGeom>
            <a:avLst/>
            <a:gdLst>
              <a:gd name="connsiteX0" fmla="*/ 0 w 188669"/>
              <a:gd name="connsiteY0" fmla="*/ 0 h 596147"/>
              <a:gd name="connsiteX1" fmla="*/ 48848 w 188669"/>
              <a:gd name="connsiteY1" fmla="*/ 0 h 596147"/>
              <a:gd name="connsiteX2" fmla="*/ 48848 w 188669"/>
              <a:gd name="connsiteY2" fmla="*/ 520176 h 596147"/>
              <a:gd name="connsiteX3" fmla="*/ 188669 w 188669"/>
              <a:gd name="connsiteY3" fmla="*/ 520176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  <a:gd name="connsiteX0" fmla="*/ 0 w 188669"/>
              <a:gd name="connsiteY0" fmla="*/ 0 h 596147"/>
              <a:gd name="connsiteX1" fmla="*/ 48848 w 188669"/>
              <a:gd name="connsiteY1" fmla="*/ 0 h 596147"/>
              <a:gd name="connsiteX2" fmla="*/ 48848 w 188669"/>
              <a:gd name="connsiteY2" fmla="*/ 520176 h 596147"/>
              <a:gd name="connsiteX3" fmla="*/ 143969 w 188669"/>
              <a:gd name="connsiteY3" fmla="*/ 522064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  <a:gd name="connsiteX0" fmla="*/ 0 w 188669"/>
              <a:gd name="connsiteY0" fmla="*/ 0 h 596147"/>
              <a:gd name="connsiteX1" fmla="*/ 47424 w 188669"/>
              <a:gd name="connsiteY1" fmla="*/ 38371 h 596147"/>
              <a:gd name="connsiteX2" fmla="*/ 48848 w 188669"/>
              <a:gd name="connsiteY2" fmla="*/ 520176 h 596147"/>
              <a:gd name="connsiteX3" fmla="*/ 143969 w 188669"/>
              <a:gd name="connsiteY3" fmla="*/ 522064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669" h="596147">
                <a:moveTo>
                  <a:pt x="0" y="0"/>
                </a:moveTo>
                <a:lnTo>
                  <a:pt x="47424" y="38371"/>
                </a:lnTo>
                <a:cubicBezTo>
                  <a:pt x="47899" y="198973"/>
                  <a:pt x="48373" y="359574"/>
                  <a:pt x="48848" y="520176"/>
                </a:cubicBezTo>
                <a:lnTo>
                  <a:pt x="143969" y="522064"/>
                </a:lnTo>
                <a:lnTo>
                  <a:pt x="188669" y="596147"/>
                </a:lnTo>
                <a:lnTo>
                  <a:pt x="0" y="596147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Arc 58"/>
          <p:cNvSpPr/>
          <p:nvPr/>
        </p:nvSpPr>
        <p:spPr>
          <a:xfrm>
            <a:off x="8241505" y="824246"/>
            <a:ext cx="457200" cy="457200"/>
          </a:xfrm>
          <a:prstGeom prst="arc">
            <a:avLst>
              <a:gd name="adj1" fmla="val 7928358"/>
              <a:gd name="adj2" fmla="val 1080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/>
          <p:cNvSpPr/>
          <p:nvPr/>
        </p:nvSpPr>
        <p:spPr>
          <a:xfrm rot="10800000">
            <a:off x="6831668" y="2259369"/>
            <a:ext cx="457200" cy="457200"/>
          </a:xfrm>
          <a:prstGeom prst="arc">
            <a:avLst>
              <a:gd name="adj1" fmla="val 7928358"/>
              <a:gd name="adj2" fmla="val 1080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/>
          <p:nvPr/>
        </p:nvSpPr>
        <p:spPr>
          <a:xfrm rot="13647290">
            <a:off x="6827158" y="825347"/>
            <a:ext cx="457200" cy="457200"/>
          </a:xfrm>
          <a:prstGeom prst="arc">
            <a:avLst>
              <a:gd name="adj1" fmla="val 7928358"/>
              <a:gd name="adj2" fmla="val 108000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 rot="16200000">
            <a:off x="7759832" y="335151"/>
            <a:ext cx="0" cy="14351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/>
          <p:cNvSpPr/>
          <p:nvPr/>
        </p:nvSpPr>
        <p:spPr>
          <a:xfrm rot="2700000">
            <a:off x="8244445" y="2254608"/>
            <a:ext cx="457200" cy="457200"/>
          </a:xfrm>
          <a:prstGeom prst="arc">
            <a:avLst>
              <a:gd name="adj1" fmla="val 7928358"/>
              <a:gd name="adj2" fmla="val 108000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rot="16200000">
            <a:off x="7759832" y="1770317"/>
            <a:ext cx="0" cy="14351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7750680" y="1003629"/>
            <a:ext cx="37595" cy="120321"/>
            <a:chOff x="7750680" y="1003629"/>
            <a:chExt cx="37595" cy="120321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7750680" y="1003629"/>
              <a:ext cx="0" cy="1203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788275" y="1003629"/>
              <a:ext cx="0" cy="1203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7750680" y="2430955"/>
            <a:ext cx="37595" cy="120321"/>
            <a:chOff x="7750680" y="1003629"/>
            <a:chExt cx="37595" cy="120321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7750680" y="1003629"/>
              <a:ext cx="0" cy="1203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788275" y="1003629"/>
              <a:ext cx="0" cy="1203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/>
          <p:nvPr/>
        </p:nvCxnSpPr>
        <p:spPr>
          <a:xfrm>
            <a:off x="7042253" y="1052741"/>
            <a:ext cx="1439977" cy="14383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>
            <a:off x="7043053" y="1052741"/>
            <a:ext cx="1439977" cy="14383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53175" y="150495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OB = OD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74867" y="1504950"/>
            <a:ext cx="1393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[ C.P.C.T. 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74" name="L-Shape 1"/>
          <p:cNvSpPr/>
          <p:nvPr/>
        </p:nvSpPr>
        <p:spPr>
          <a:xfrm rot="3742843" flipH="1">
            <a:off x="5022696" y="1014765"/>
            <a:ext cx="146515" cy="374707"/>
          </a:xfrm>
          <a:custGeom>
            <a:avLst/>
            <a:gdLst>
              <a:gd name="connsiteX0" fmla="*/ 0 w 188669"/>
              <a:gd name="connsiteY0" fmla="*/ 0 h 596147"/>
              <a:gd name="connsiteX1" fmla="*/ 48848 w 188669"/>
              <a:gd name="connsiteY1" fmla="*/ 0 h 596147"/>
              <a:gd name="connsiteX2" fmla="*/ 48848 w 188669"/>
              <a:gd name="connsiteY2" fmla="*/ 520176 h 596147"/>
              <a:gd name="connsiteX3" fmla="*/ 188669 w 188669"/>
              <a:gd name="connsiteY3" fmla="*/ 520176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  <a:gd name="connsiteX0" fmla="*/ 0 w 188669"/>
              <a:gd name="connsiteY0" fmla="*/ 0 h 596147"/>
              <a:gd name="connsiteX1" fmla="*/ 48848 w 188669"/>
              <a:gd name="connsiteY1" fmla="*/ 0 h 596147"/>
              <a:gd name="connsiteX2" fmla="*/ 48848 w 188669"/>
              <a:gd name="connsiteY2" fmla="*/ 520176 h 596147"/>
              <a:gd name="connsiteX3" fmla="*/ 143969 w 188669"/>
              <a:gd name="connsiteY3" fmla="*/ 522064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  <a:gd name="connsiteX0" fmla="*/ 0 w 188669"/>
              <a:gd name="connsiteY0" fmla="*/ 0 h 596147"/>
              <a:gd name="connsiteX1" fmla="*/ 47424 w 188669"/>
              <a:gd name="connsiteY1" fmla="*/ 38371 h 596147"/>
              <a:gd name="connsiteX2" fmla="*/ 48848 w 188669"/>
              <a:gd name="connsiteY2" fmla="*/ 520176 h 596147"/>
              <a:gd name="connsiteX3" fmla="*/ 143969 w 188669"/>
              <a:gd name="connsiteY3" fmla="*/ 522064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669" h="596147">
                <a:moveTo>
                  <a:pt x="0" y="0"/>
                </a:moveTo>
                <a:lnTo>
                  <a:pt x="47424" y="38371"/>
                </a:lnTo>
                <a:cubicBezTo>
                  <a:pt x="47899" y="198973"/>
                  <a:pt x="48373" y="359574"/>
                  <a:pt x="48848" y="520176"/>
                </a:cubicBezTo>
                <a:lnTo>
                  <a:pt x="143969" y="522064"/>
                </a:lnTo>
                <a:lnTo>
                  <a:pt x="188669" y="596147"/>
                </a:lnTo>
                <a:lnTo>
                  <a:pt x="0" y="596147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L-Shape 1"/>
          <p:cNvSpPr/>
          <p:nvPr/>
        </p:nvSpPr>
        <p:spPr>
          <a:xfrm rot="3742843" flipH="1">
            <a:off x="5022696" y="1240763"/>
            <a:ext cx="146515" cy="374707"/>
          </a:xfrm>
          <a:custGeom>
            <a:avLst/>
            <a:gdLst>
              <a:gd name="connsiteX0" fmla="*/ 0 w 188669"/>
              <a:gd name="connsiteY0" fmla="*/ 0 h 596147"/>
              <a:gd name="connsiteX1" fmla="*/ 48848 w 188669"/>
              <a:gd name="connsiteY1" fmla="*/ 0 h 596147"/>
              <a:gd name="connsiteX2" fmla="*/ 48848 w 188669"/>
              <a:gd name="connsiteY2" fmla="*/ 520176 h 596147"/>
              <a:gd name="connsiteX3" fmla="*/ 188669 w 188669"/>
              <a:gd name="connsiteY3" fmla="*/ 520176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  <a:gd name="connsiteX0" fmla="*/ 0 w 188669"/>
              <a:gd name="connsiteY0" fmla="*/ 0 h 596147"/>
              <a:gd name="connsiteX1" fmla="*/ 48848 w 188669"/>
              <a:gd name="connsiteY1" fmla="*/ 0 h 596147"/>
              <a:gd name="connsiteX2" fmla="*/ 48848 w 188669"/>
              <a:gd name="connsiteY2" fmla="*/ 520176 h 596147"/>
              <a:gd name="connsiteX3" fmla="*/ 143969 w 188669"/>
              <a:gd name="connsiteY3" fmla="*/ 522064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  <a:gd name="connsiteX0" fmla="*/ 0 w 188669"/>
              <a:gd name="connsiteY0" fmla="*/ 0 h 596147"/>
              <a:gd name="connsiteX1" fmla="*/ 47424 w 188669"/>
              <a:gd name="connsiteY1" fmla="*/ 38371 h 596147"/>
              <a:gd name="connsiteX2" fmla="*/ 48848 w 188669"/>
              <a:gd name="connsiteY2" fmla="*/ 520176 h 596147"/>
              <a:gd name="connsiteX3" fmla="*/ 143969 w 188669"/>
              <a:gd name="connsiteY3" fmla="*/ 522064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669" h="596147">
                <a:moveTo>
                  <a:pt x="0" y="0"/>
                </a:moveTo>
                <a:lnTo>
                  <a:pt x="47424" y="38371"/>
                </a:lnTo>
                <a:cubicBezTo>
                  <a:pt x="47899" y="198973"/>
                  <a:pt x="48373" y="359574"/>
                  <a:pt x="48848" y="520176"/>
                </a:cubicBezTo>
                <a:lnTo>
                  <a:pt x="143969" y="522064"/>
                </a:lnTo>
                <a:lnTo>
                  <a:pt x="188669" y="596147"/>
                </a:lnTo>
                <a:lnTo>
                  <a:pt x="0" y="596147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ounded Rectangle 75"/>
          <p:cNvSpPr/>
          <p:nvPr/>
        </p:nvSpPr>
        <p:spPr>
          <a:xfrm>
            <a:off x="5045867" y="1577403"/>
            <a:ext cx="1181307" cy="291880"/>
          </a:xfrm>
          <a:prstGeom prst="roundRect">
            <a:avLst>
              <a:gd name="adj" fmla="val 9565"/>
            </a:avLst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5057772" y="1519559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AC </a:t>
            </a:r>
            <a:r>
              <a:rPr lang="en-US" b="1" dirty="0" smtClean="0">
                <a:solidFill>
                  <a:schemeClr val="bg1"/>
                </a:solidFill>
                <a:latin typeface="Sylfaen"/>
                <a:sym typeface="Symbol"/>
              </a:rPr>
              <a:t>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 BD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4098951" y="2274496"/>
            <a:ext cx="2393937" cy="1328373"/>
            <a:chOff x="1996991" y="6598848"/>
            <a:chExt cx="2393937" cy="1328373"/>
          </a:xfrm>
        </p:grpSpPr>
        <p:sp>
          <p:nvSpPr>
            <p:cNvPr id="79" name="Cloud 78"/>
            <p:cNvSpPr/>
            <p:nvPr/>
          </p:nvSpPr>
          <p:spPr>
            <a:xfrm>
              <a:off x="1996991" y="6598848"/>
              <a:ext cx="2393937" cy="1328373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998870" y="6734772"/>
              <a:ext cx="23761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Now,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Consider </a:t>
              </a:r>
              <a:r>
                <a:rPr lang="en-US" b="1" dirty="0" smtClean="0">
                  <a:solidFill>
                    <a:schemeClr val="bg1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AOD and </a:t>
              </a:r>
              <a:r>
                <a:rPr lang="en-US" b="1" dirty="0" smtClean="0">
                  <a:solidFill>
                    <a:schemeClr val="bg1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COD</a:t>
              </a:r>
              <a:endParaRPr lang="en-US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1" name="Freeform 80"/>
          <p:cNvSpPr/>
          <p:nvPr/>
        </p:nvSpPr>
        <p:spPr>
          <a:xfrm>
            <a:off x="7046776" y="1060297"/>
            <a:ext cx="717550" cy="1419225"/>
          </a:xfrm>
          <a:custGeom>
            <a:avLst/>
            <a:gdLst>
              <a:gd name="connsiteX0" fmla="*/ 717550 w 717550"/>
              <a:gd name="connsiteY0" fmla="*/ 711200 h 1419225"/>
              <a:gd name="connsiteX1" fmla="*/ 0 w 717550"/>
              <a:gd name="connsiteY1" fmla="*/ 0 h 1419225"/>
              <a:gd name="connsiteX2" fmla="*/ 0 w 717550"/>
              <a:gd name="connsiteY2" fmla="*/ 1419225 h 1419225"/>
              <a:gd name="connsiteX3" fmla="*/ 717550 w 717550"/>
              <a:gd name="connsiteY3" fmla="*/ 71120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550" h="1419225">
                <a:moveTo>
                  <a:pt x="717550" y="711200"/>
                </a:moveTo>
                <a:lnTo>
                  <a:pt x="0" y="0"/>
                </a:lnTo>
                <a:lnTo>
                  <a:pt x="0" y="1419225"/>
                </a:lnTo>
                <a:lnTo>
                  <a:pt x="717550" y="711200"/>
                </a:lnTo>
                <a:close/>
              </a:path>
            </a:pathLst>
          </a:cu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103581" y="1917360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ookman Old Style" pitchFamily="18" charset="0"/>
                <a:sym typeface="Symbol"/>
              </a:rPr>
              <a:t>In </a:t>
            </a:r>
            <a:r>
              <a:rPr lang="en-US" dirty="0" smtClean="0">
                <a:latin typeface="Bookman Old Style" pitchFamily="18" charset="0"/>
                <a:sym typeface="Symbol"/>
              </a:rPr>
              <a:t>AOD </a:t>
            </a:r>
            <a:r>
              <a:rPr lang="en-US" dirty="0">
                <a:latin typeface="Bookman Old Style" pitchFamily="18" charset="0"/>
                <a:sym typeface="Symbol"/>
              </a:rPr>
              <a:t>and </a:t>
            </a:r>
            <a:r>
              <a:rPr lang="en-US" dirty="0" smtClean="0">
                <a:latin typeface="Bookman Old Style" pitchFamily="18" charset="0"/>
                <a:sym typeface="Symbol"/>
              </a:rPr>
              <a:t>COD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53175" y="2592943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OA = OC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68349" y="3345418"/>
            <a:ext cx="19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AOD   COD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8600" y="334541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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53175" y="2223611"/>
            <a:ext cx="116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AD = CD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53175" y="297394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OD = OD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974867" y="2223611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[sides of a square]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974867" y="259294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[From (</a:t>
            </a:r>
            <a:r>
              <a:rPr lang="en-US" dirty="0" err="1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)]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974867" y="297394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[common side]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974867" y="334541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[SSS criterion ]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269279" y="120015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…(</a:t>
            </a:r>
            <a:r>
              <a:rPr lang="en-US" dirty="0" err="1" smtClean="0">
                <a:latin typeface="Bookman Old Style" pitchFamily="18" charset="0"/>
                <a:sym typeface="Symbol"/>
              </a:rPr>
              <a:t>i</a:t>
            </a:r>
            <a:r>
              <a:rPr lang="en-US" dirty="0" smtClean="0">
                <a:latin typeface="Bookman Old Style" pitchFamily="18" charset="0"/>
                <a:sym typeface="Symbol"/>
              </a:rPr>
              <a:t>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85800" y="3714750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AOD = COD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438400" y="371475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…(ii)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974867" y="371475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[C.P.C.T. ]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93956" y="4111819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AOD + COD = 180</a:t>
            </a:r>
            <a:r>
              <a:rPr lang="en-US" baseline="40000" dirty="0" smtClean="0">
                <a:latin typeface="Bookman Old Style" pitchFamily="18" charset="0"/>
                <a:sym typeface="Symbol"/>
              </a:rPr>
              <a:t>o</a:t>
            </a:r>
            <a:endParaRPr lang="en-US" baseline="40000" dirty="0">
              <a:latin typeface="Bookman Old Style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524931" y="4111819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[Linear pair ]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93956" y="4476750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AOD + AOD = 180</a:t>
            </a:r>
            <a:r>
              <a:rPr lang="en-US" baseline="40000" dirty="0" smtClean="0">
                <a:latin typeface="Bookman Old Style" pitchFamily="18" charset="0"/>
                <a:sym typeface="Symbol"/>
              </a:rPr>
              <a:t>o</a:t>
            </a:r>
            <a:endParaRPr lang="en-US" baseline="40000" dirty="0">
              <a:latin typeface="Bookman Old Style" pitchFamily="18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5157109" y="2807059"/>
            <a:ext cx="0" cy="20390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288915" y="3092307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pitchFamily="18" charset="2"/>
                <a:sym typeface="Symbol"/>
              </a:rPr>
              <a:t>\</a:t>
            </a:r>
            <a:r>
              <a:rPr lang="en-US" dirty="0" smtClean="0">
                <a:latin typeface="Bookman Old Style" pitchFamily="18" charset="0"/>
                <a:sym typeface="Symbol"/>
              </a:rPr>
              <a:t>  2AOD = 180</a:t>
            </a:r>
            <a:r>
              <a:rPr lang="en-US" baseline="40000" dirty="0" smtClean="0">
                <a:latin typeface="Bookman Old Style" pitchFamily="18" charset="0"/>
                <a:sym typeface="Symbol"/>
              </a:rPr>
              <a:t>o</a:t>
            </a:r>
            <a:endParaRPr lang="en-US" baseline="40000" dirty="0"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88915" y="3457238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pitchFamily="18" charset="2"/>
                <a:sym typeface="Symbol"/>
              </a:rPr>
              <a:t>\</a:t>
            </a:r>
            <a:r>
              <a:rPr lang="en-US" dirty="0" smtClean="0">
                <a:latin typeface="Bookman Old Style" pitchFamily="18" charset="0"/>
                <a:sym typeface="Symbol"/>
              </a:rPr>
              <a:t>  AOD = 90</a:t>
            </a:r>
            <a:r>
              <a:rPr lang="en-US" baseline="40000" dirty="0" smtClean="0">
                <a:latin typeface="Bookman Old Style" pitchFamily="18" charset="0"/>
                <a:sym typeface="Symbol"/>
              </a:rPr>
              <a:t>o</a:t>
            </a:r>
            <a:endParaRPr lang="en-US" baseline="40000" dirty="0"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266642" y="3802618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pitchFamily="18" charset="2"/>
                <a:sym typeface="Symbol"/>
              </a:rPr>
              <a:t>\</a:t>
            </a:r>
            <a:r>
              <a:rPr lang="en-US" dirty="0" smtClean="0">
                <a:latin typeface="Bookman Old Style" pitchFamily="18" charset="0"/>
                <a:sym typeface="Symbol"/>
              </a:rPr>
              <a:t>  </a:t>
            </a:r>
            <a:r>
              <a:rPr lang="en-US" b="1" dirty="0" smtClean="0">
                <a:latin typeface="Bookman Old Style" pitchFamily="18" charset="0"/>
                <a:sym typeface="Symbol"/>
              </a:rPr>
              <a:t>AC </a:t>
            </a:r>
            <a:r>
              <a:rPr lang="en-US" b="1" dirty="0" smtClean="0">
                <a:latin typeface="Symbol" pitchFamily="18" charset="2"/>
                <a:sym typeface="Symbol"/>
              </a:rPr>
              <a:t>^</a:t>
            </a:r>
            <a:r>
              <a:rPr lang="en-US" b="1" dirty="0" smtClean="0">
                <a:latin typeface="Bookman Old Style" pitchFamily="18" charset="0"/>
                <a:sym typeface="Symbol"/>
              </a:rPr>
              <a:t> BD</a:t>
            </a:r>
            <a:endParaRPr lang="en-US" b="1" baseline="40000" dirty="0">
              <a:latin typeface="Bookman Old Style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24931" y="447675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[From (ii)]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105" name="L-Shape 1"/>
          <p:cNvSpPr/>
          <p:nvPr/>
        </p:nvSpPr>
        <p:spPr>
          <a:xfrm rot="3742843" flipH="1">
            <a:off x="5022696" y="1546830"/>
            <a:ext cx="146515" cy="374707"/>
          </a:xfrm>
          <a:custGeom>
            <a:avLst/>
            <a:gdLst>
              <a:gd name="connsiteX0" fmla="*/ 0 w 188669"/>
              <a:gd name="connsiteY0" fmla="*/ 0 h 596147"/>
              <a:gd name="connsiteX1" fmla="*/ 48848 w 188669"/>
              <a:gd name="connsiteY1" fmla="*/ 0 h 596147"/>
              <a:gd name="connsiteX2" fmla="*/ 48848 w 188669"/>
              <a:gd name="connsiteY2" fmla="*/ 520176 h 596147"/>
              <a:gd name="connsiteX3" fmla="*/ 188669 w 188669"/>
              <a:gd name="connsiteY3" fmla="*/ 520176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  <a:gd name="connsiteX0" fmla="*/ 0 w 188669"/>
              <a:gd name="connsiteY0" fmla="*/ 0 h 596147"/>
              <a:gd name="connsiteX1" fmla="*/ 48848 w 188669"/>
              <a:gd name="connsiteY1" fmla="*/ 0 h 596147"/>
              <a:gd name="connsiteX2" fmla="*/ 48848 w 188669"/>
              <a:gd name="connsiteY2" fmla="*/ 520176 h 596147"/>
              <a:gd name="connsiteX3" fmla="*/ 143969 w 188669"/>
              <a:gd name="connsiteY3" fmla="*/ 522064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  <a:gd name="connsiteX0" fmla="*/ 0 w 188669"/>
              <a:gd name="connsiteY0" fmla="*/ 0 h 596147"/>
              <a:gd name="connsiteX1" fmla="*/ 47424 w 188669"/>
              <a:gd name="connsiteY1" fmla="*/ 38371 h 596147"/>
              <a:gd name="connsiteX2" fmla="*/ 48848 w 188669"/>
              <a:gd name="connsiteY2" fmla="*/ 520176 h 596147"/>
              <a:gd name="connsiteX3" fmla="*/ 143969 w 188669"/>
              <a:gd name="connsiteY3" fmla="*/ 522064 h 596147"/>
              <a:gd name="connsiteX4" fmla="*/ 188669 w 188669"/>
              <a:gd name="connsiteY4" fmla="*/ 596147 h 596147"/>
              <a:gd name="connsiteX5" fmla="*/ 0 w 188669"/>
              <a:gd name="connsiteY5" fmla="*/ 596147 h 596147"/>
              <a:gd name="connsiteX6" fmla="*/ 0 w 188669"/>
              <a:gd name="connsiteY6" fmla="*/ 0 h 59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669" h="596147">
                <a:moveTo>
                  <a:pt x="0" y="0"/>
                </a:moveTo>
                <a:lnTo>
                  <a:pt x="47424" y="38371"/>
                </a:lnTo>
                <a:cubicBezTo>
                  <a:pt x="47899" y="198973"/>
                  <a:pt x="48373" y="359574"/>
                  <a:pt x="48848" y="520176"/>
                </a:cubicBezTo>
                <a:lnTo>
                  <a:pt x="143969" y="522064"/>
                </a:lnTo>
                <a:lnTo>
                  <a:pt x="188669" y="596147"/>
                </a:lnTo>
                <a:lnTo>
                  <a:pt x="0" y="596147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7" name="Group 106"/>
          <p:cNvGrpSpPr/>
          <p:nvPr/>
        </p:nvGrpSpPr>
        <p:grpSpPr>
          <a:xfrm rot="5400000">
            <a:off x="7014299" y="1698206"/>
            <a:ext cx="37595" cy="120321"/>
            <a:chOff x="7750680" y="1003629"/>
            <a:chExt cx="37595" cy="120321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7750680" y="1003629"/>
              <a:ext cx="0" cy="1203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7788275" y="1003629"/>
              <a:ext cx="0" cy="1203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0" name="Straight Connector 109"/>
          <p:cNvCxnSpPr/>
          <p:nvPr/>
        </p:nvCxnSpPr>
        <p:spPr>
          <a:xfrm>
            <a:off x="7356338" y="2095837"/>
            <a:ext cx="89557" cy="818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8070954" y="1384816"/>
            <a:ext cx="89557" cy="818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Arc 113"/>
          <p:cNvSpPr/>
          <p:nvPr/>
        </p:nvSpPr>
        <p:spPr>
          <a:xfrm rot="10800000">
            <a:off x="7531232" y="1541717"/>
            <a:ext cx="457200" cy="457200"/>
          </a:xfrm>
          <a:prstGeom prst="arc">
            <a:avLst>
              <a:gd name="adj1" fmla="val 2732295"/>
              <a:gd name="adj2" fmla="val 802889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c 114"/>
          <p:cNvSpPr/>
          <p:nvPr/>
        </p:nvSpPr>
        <p:spPr>
          <a:xfrm rot="5400000">
            <a:off x="7528562" y="1548606"/>
            <a:ext cx="457200" cy="457200"/>
          </a:xfrm>
          <a:prstGeom prst="arc">
            <a:avLst>
              <a:gd name="adj1" fmla="val 2732295"/>
              <a:gd name="adj2" fmla="val 8149346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 rot="18900000">
            <a:off x="7353372" y="1359769"/>
            <a:ext cx="115330" cy="115330"/>
            <a:chOff x="6818870" y="3152899"/>
            <a:chExt cx="115330" cy="115330"/>
          </a:xfrm>
        </p:grpSpPr>
        <p:cxnSp>
          <p:nvCxnSpPr>
            <p:cNvPr id="119" name="Straight Connector 118"/>
            <p:cNvCxnSpPr/>
            <p:nvPr/>
          </p:nvCxnSpPr>
          <p:spPr>
            <a:xfrm flipH="1">
              <a:off x="6818870" y="3152899"/>
              <a:ext cx="115330" cy="1153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6200000" flipH="1">
              <a:off x="6818870" y="3152899"/>
              <a:ext cx="115330" cy="1153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193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117" grpId="0" animBg="1"/>
      <p:bldP spid="116" grpId="0" animBg="1"/>
      <p:bldP spid="106" grpId="0" animBg="1"/>
      <p:bldP spid="4" grpId="1" animBg="1"/>
      <p:bldP spid="5" grpId="1" animBg="1"/>
      <p:bldP spid="5" grpId="2" animBg="1"/>
      <p:bldP spid="31" grpId="0"/>
      <p:bldP spid="32" grpId="0"/>
      <p:bldP spid="40" grpId="0"/>
      <p:bldP spid="59" grpId="1" animBg="1"/>
      <p:bldP spid="60" grpId="1" animBg="1"/>
      <p:bldP spid="61" grpId="1" animBg="1"/>
      <p:bldP spid="63" grpId="1" animBg="1"/>
      <p:bldP spid="71" grpId="0"/>
      <p:bldP spid="72" grpId="0"/>
      <p:bldP spid="74" grpId="0" animBg="1"/>
      <p:bldP spid="75" grpId="0" animBg="1"/>
      <p:bldP spid="76" grpId="0" animBg="1"/>
      <p:bldP spid="81" grpId="0" animBg="1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101" grpId="0"/>
      <p:bldP spid="102" grpId="0"/>
      <p:bldP spid="103" grpId="0"/>
      <p:bldP spid="104" grpId="0"/>
      <p:bldP spid="105" grpId="0" animBg="1"/>
      <p:bldP spid="114" grpId="0" animBg="1"/>
      <p:bldP spid="114" grpId="1" animBg="1"/>
      <p:bldP spid="115" grpId="0" animBg="1"/>
      <p:bldP spid="1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9621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MODULE 10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993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880698" y="3781425"/>
            <a:ext cx="3005502" cy="39245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1037002" y="2876550"/>
            <a:ext cx="867998" cy="310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1037002" y="2145934"/>
            <a:ext cx="867998" cy="310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1037001" y="1039298"/>
            <a:ext cx="1867447" cy="310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609600" y="408273"/>
            <a:ext cx="3276600" cy="31086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44" name="Rounded Rectangle 143"/>
          <p:cNvSpPr/>
          <p:nvPr/>
        </p:nvSpPr>
        <p:spPr>
          <a:xfrm>
            <a:off x="5105400" y="142150"/>
            <a:ext cx="1447800" cy="31086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22279" y="3221617"/>
            <a:ext cx="87556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BCA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43349" y="3221617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16131" y="3221617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DCA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86740" y="142150"/>
            <a:ext cx="1592580" cy="31086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667000" y="142150"/>
            <a:ext cx="2476500" cy="31086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5112" y="98352"/>
            <a:ext cx="8190688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.  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Diagonal AC of a parallelogram ABCD bisects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A. 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0144" y="372091"/>
            <a:ext cx="678180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Show that (i) it bisects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C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also (ii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) ABCD is a rhombus.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228414" y="3149768"/>
            <a:ext cx="35137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0000"/>
                </a:solidFill>
                <a:latin typeface="Bookman Old Style"/>
              </a:rPr>
              <a:t>B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26464" y="1686601"/>
            <a:ext cx="36420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0000"/>
                </a:solidFill>
                <a:latin typeface="Bookman Old Style"/>
              </a:rPr>
              <a:t>D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683308" y="1686601"/>
            <a:ext cx="35618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0000"/>
                </a:solidFill>
                <a:latin typeface="Bookman Old Style"/>
              </a:rPr>
              <a:t>C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7064" y="101147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Proof :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22279" y="1380807"/>
            <a:ext cx="3168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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ABCD is a parallelogram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4762" y="2100000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2279" y="2100000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DAC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49690" y="210000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096755" y="2100000"/>
            <a:ext cx="862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BCA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22279" y="2828778"/>
            <a:ext cx="862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BAC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843363" y="282877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103445" y="2828778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DCA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405264" y="999807"/>
            <a:ext cx="2026523" cy="700707"/>
          </a:xfrm>
          <a:prstGeom prst="roundRect">
            <a:avLst>
              <a:gd name="adj" fmla="val 23634"/>
            </a:avLst>
          </a:prstGeom>
          <a:solidFill>
            <a:srgbClr val="D99694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84829" y="1014714"/>
            <a:ext cx="2128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660066"/>
                </a:solidFill>
                <a:latin typeface="Bookman Old Style" pitchFamily="18" charset="0"/>
              </a:rPr>
              <a:t>Hint: To prove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79760" y="1286073"/>
            <a:ext cx="226884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DCA = BCA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22279" y="1750877"/>
            <a:ext cx="3655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AD 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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BC  and transversal AC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54762" y="3221617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6230004" y="3098334"/>
            <a:ext cx="35137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latin typeface="Bookman Old Style"/>
              </a:rPr>
              <a:t>A</a:t>
            </a:r>
            <a:endParaRPr lang="en-US" b="1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4650940" y="1914207"/>
            <a:ext cx="1978460" cy="824815"/>
            <a:chOff x="2206100" y="6551152"/>
            <a:chExt cx="1978460" cy="824815"/>
          </a:xfrm>
        </p:grpSpPr>
        <p:sp>
          <p:nvSpPr>
            <p:cNvPr id="146" name="Cloud 145"/>
            <p:cNvSpPr/>
            <p:nvPr/>
          </p:nvSpPr>
          <p:spPr>
            <a:xfrm>
              <a:off x="2206100" y="6551152"/>
              <a:ext cx="1978460" cy="824815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240933" y="6726556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DAC </a:t>
              </a:r>
              <a:r>
                <a:rPr lang="en-US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= 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BAC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1051057" y="1011475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latin typeface="Bookman Old Style" pitchFamily="18" charset="0"/>
                <a:sym typeface="Symbol"/>
              </a:rPr>
              <a:t>DAC </a:t>
            </a:r>
            <a:r>
              <a:rPr lang="en-US" dirty="0">
                <a:latin typeface="Bookman Old Style" pitchFamily="18" charset="0"/>
                <a:sym typeface="Symbol"/>
              </a:rPr>
              <a:t>= </a:t>
            </a:r>
            <a:r>
              <a:rPr lang="en-US" dirty="0" smtClean="0">
                <a:latin typeface="Bookman Old Style" pitchFamily="18" charset="0"/>
                <a:sym typeface="Symbol"/>
              </a:rPr>
              <a:t>BAC</a:t>
            </a:r>
            <a:endParaRPr lang="en-US" dirty="0" smtClean="0">
              <a:latin typeface="Bookman Old Style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858869" y="10114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…(</a:t>
            </a:r>
            <a:r>
              <a:rPr lang="en-US" dirty="0" err="1" smtClean="0">
                <a:latin typeface="Bookman Old Style" pitchFamily="18" charset="0"/>
                <a:sym typeface="Symbol"/>
              </a:rPr>
              <a:t>i</a:t>
            </a:r>
            <a:r>
              <a:rPr lang="en-US" dirty="0" smtClean="0">
                <a:latin typeface="Bookman Old Style" pitchFamily="18" charset="0"/>
                <a:sym typeface="Symbol"/>
              </a:rPr>
              <a:t>)</a:t>
            </a:r>
            <a:endParaRPr lang="en-US" dirty="0" smtClean="0">
              <a:latin typeface="Bookman Old Style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679665" y="101147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[Given]</a:t>
            </a:r>
            <a:endParaRPr lang="en-US" dirty="0" smtClean="0">
              <a:latin typeface="Bookman Old Style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022279" y="2459275"/>
            <a:ext cx="3655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AB 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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DC  and transversal AC 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988826" y="20688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…(ii)</a:t>
            </a:r>
            <a:endParaRPr lang="en-US" dirty="0" smtClean="0">
              <a:latin typeface="Bookman Old Style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970077" y="2829162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…(iii)</a:t>
            </a:r>
            <a:endParaRPr lang="en-US" dirty="0" smtClean="0">
              <a:latin typeface="Bookman Old Style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627054" y="3221617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[from (</a:t>
            </a:r>
            <a:r>
              <a:rPr lang="en-US" dirty="0" err="1" smtClean="0">
                <a:latin typeface="Bookman Old Style" pitchFamily="18" charset="0"/>
                <a:sym typeface="Symbol"/>
              </a:rPr>
              <a:t>i</a:t>
            </a:r>
            <a:r>
              <a:rPr lang="en-US" dirty="0" smtClean="0">
                <a:latin typeface="Bookman Old Style" pitchFamily="18" charset="0"/>
                <a:sym typeface="Symbol"/>
              </a:rPr>
              <a:t>), (ii) and (iii)]</a:t>
            </a:r>
            <a:endParaRPr lang="en-US" dirty="0" smtClean="0">
              <a:latin typeface="Bookman Old Style" pitchFamily="18" charset="0"/>
            </a:endParaRPr>
          </a:p>
        </p:txBody>
      </p:sp>
      <p:sp>
        <p:nvSpPr>
          <p:cNvPr id="161" name="Arc 160"/>
          <p:cNvSpPr/>
          <p:nvPr/>
        </p:nvSpPr>
        <p:spPr>
          <a:xfrm>
            <a:off x="6246015" y="2916712"/>
            <a:ext cx="609604" cy="609604"/>
          </a:xfrm>
          <a:prstGeom prst="arc">
            <a:avLst>
              <a:gd name="adj1" fmla="val 18021984"/>
              <a:gd name="adj2" fmla="val 19944908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544888" y="2007042"/>
            <a:ext cx="695325" cy="1220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701631" y="3001674"/>
            <a:ext cx="76142" cy="77394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2" name="Arc 161"/>
          <p:cNvSpPr/>
          <p:nvPr/>
        </p:nvSpPr>
        <p:spPr>
          <a:xfrm rot="10800000">
            <a:off x="8661114" y="1705105"/>
            <a:ext cx="609604" cy="609604"/>
          </a:xfrm>
          <a:prstGeom prst="arc">
            <a:avLst>
              <a:gd name="adj1" fmla="val 18021984"/>
              <a:gd name="adj2" fmla="val 19944908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8266514" y="2007041"/>
            <a:ext cx="707232" cy="12299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810000" y="2068807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[Alternate interior angles]</a:t>
            </a:r>
            <a:endParaRPr lang="en-US" dirty="0" smtClean="0">
              <a:latin typeface="Bookman Old Style" pitchFamily="18" charset="0"/>
            </a:endParaRPr>
          </a:p>
        </p:txBody>
      </p:sp>
      <p:sp>
        <p:nvSpPr>
          <p:cNvPr id="167" name="Arc 166"/>
          <p:cNvSpPr/>
          <p:nvPr/>
        </p:nvSpPr>
        <p:spPr>
          <a:xfrm rot="12600000">
            <a:off x="8638443" y="1707445"/>
            <a:ext cx="609604" cy="609604"/>
          </a:xfrm>
          <a:prstGeom prst="arc">
            <a:avLst>
              <a:gd name="adj1" fmla="val 18021984"/>
              <a:gd name="adj2" fmla="val 1994490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7226861" y="2009420"/>
            <a:ext cx="17373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Arc 167"/>
          <p:cNvSpPr/>
          <p:nvPr/>
        </p:nvSpPr>
        <p:spPr>
          <a:xfrm rot="1800000">
            <a:off x="6262345" y="2917380"/>
            <a:ext cx="609604" cy="609604"/>
          </a:xfrm>
          <a:prstGeom prst="arc">
            <a:avLst>
              <a:gd name="adj1" fmla="val 18021984"/>
              <a:gd name="adj2" fmla="val 1994490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6531536" y="3229872"/>
            <a:ext cx="17373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553397" y="2007041"/>
            <a:ext cx="2420350" cy="12139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6543676" y="2007518"/>
            <a:ext cx="2420350" cy="1213994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781165" y="3121100"/>
            <a:ext cx="76142" cy="77394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3817516" y="1759664"/>
            <a:ext cx="2896664" cy="1097830"/>
            <a:chOff x="1746998" y="6619925"/>
            <a:chExt cx="2896664" cy="1097830"/>
          </a:xfrm>
        </p:grpSpPr>
        <p:sp>
          <p:nvSpPr>
            <p:cNvPr id="173" name="Cloud 172"/>
            <p:cNvSpPr/>
            <p:nvPr/>
          </p:nvSpPr>
          <p:spPr>
            <a:xfrm>
              <a:off x="1746998" y="6619925"/>
              <a:ext cx="2896664" cy="1097830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933966" y="6726556"/>
              <a:ext cx="246734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In parallelogram,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Opposite sides are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parallel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4450588" y="1861869"/>
            <a:ext cx="1798600" cy="824815"/>
            <a:chOff x="2296030" y="6549040"/>
            <a:chExt cx="1798600" cy="824815"/>
          </a:xfrm>
        </p:grpSpPr>
        <p:sp>
          <p:nvSpPr>
            <p:cNvPr id="176" name="Cloud 175"/>
            <p:cNvSpPr/>
            <p:nvPr/>
          </p:nvSpPr>
          <p:spPr>
            <a:xfrm>
              <a:off x="2296030" y="6549040"/>
              <a:ext cx="1798600" cy="824815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575970" y="6726556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AD </a:t>
              </a:r>
              <a:r>
                <a:rPr lang="en-US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  <a:sym typeface="Symbol"/>
                </a:rPr>
                <a:t>ll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BC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V="1">
            <a:off x="6543675" y="2006498"/>
            <a:ext cx="695325" cy="1220452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8274050" y="2003107"/>
            <a:ext cx="707232" cy="1229967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 flipV="1">
            <a:off x="6543871" y="3229872"/>
            <a:ext cx="1737360" cy="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 flipV="1">
            <a:off x="7231189" y="2009420"/>
            <a:ext cx="1737360" cy="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4151080" y="2006498"/>
            <a:ext cx="1798600" cy="824815"/>
            <a:chOff x="2296030" y="6549040"/>
            <a:chExt cx="1798600" cy="824815"/>
          </a:xfrm>
        </p:grpSpPr>
        <p:sp>
          <p:nvSpPr>
            <p:cNvPr id="179" name="Cloud 178"/>
            <p:cNvSpPr/>
            <p:nvPr/>
          </p:nvSpPr>
          <p:spPr>
            <a:xfrm>
              <a:off x="2296030" y="6549040"/>
              <a:ext cx="1798600" cy="824815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2590397" y="6726556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AB </a:t>
              </a:r>
              <a:r>
                <a:rPr lang="en-US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  <a:sym typeface="Symbol"/>
                </a:rPr>
                <a:t>ll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CD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458953" y="1888957"/>
            <a:ext cx="2176306" cy="824815"/>
            <a:chOff x="3691181" y="3851960"/>
            <a:chExt cx="2176306" cy="824815"/>
          </a:xfrm>
        </p:grpSpPr>
        <p:sp>
          <p:nvSpPr>
            <p:cNvPr id="78" name="Cloud 77"/>
            <p:cNvSpPr/>
            <p:nvPr/>
          </p:nvSpPr>
          <p:spPr>
            <a:xfrm>
              <a:off x="3691181" y="3851960"/>
              <a:ext cx="2176306" cy="824815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659271" y="4049981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876075" y="4010544"/>
              <a:ext cx="1936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DAC = BCA 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148294" y="2007042"/>
            <a:ext cx="2176306" cy="824815"/>
            <a:chOff x="4066101" y="3851960"/>
            <a:chExt cx="2176306" cy="824815"/>
          </a:xfrm>
        </p:grpSpPr>
        <p:sp>
          <p:nvSpPr>
            <p:cNvPr id="83" name="Cloud 82"/>
            <p:cNvSpPr/>
            <p:nvPr/>
          </p:nvSpPr>
          <p:spPr>
            <a:xfrm>
              <a:off x="4066101" y="3851960"/>
              <a:ext cx="2176306" cy="824815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659271" y="4049981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250995" y="4010544"/>
              <a:ext cx="1936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BAC = DCA 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3916145" y="2748949"/>
            <a:ext cx="2633331" cy="998027"/>
            <a:chOff x="1878665" y="6543725"/>
            <a:chExt cx="2633331" cy="998027"/>
          </a:xfrm>
        </p:grpSpPr>
        <p:sp>
          <p:nvSpPr>
            <p:cNvPr id="164" name="Cloud 163"/>
            <p:cNvSpPr/>
            <p:nvPr/>
          </p:nvSpPr>
          <p:spPr>
            <a:xfrm>
              <a:off x="1878665" y="6543725"/>
              <a:ext cx="2633331" cy="998027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975639" y="6726556"/>
              <a:ext cx="23839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Alternate interior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angles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7" name="Rectangle 86"/>
          <p:cNvSpPr/>
          <p:nvPr/>
        </p:nvSpPr>
        <p:spPr>
          <a:xfrm>
            <a:off x="981247" y="3790950"/>
            <a:ext cx="2852063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Hence, AC bisects 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C.</a:t>
            </a:r>
          </a:p>
        </p:txBody>
      </p:sp>
      <p:sp>
        <p:nvSpPr>
          <p:cNvPr id="3" name="Freeform 2"/>
          <p:cNvSpPr/>
          <p:nvPr/>
        </p:nvSpPr>
        <p:spPr>
          <a:xfrm>
            <a:off x="7232650" y="2000250"/>
            <a:ext cx="1752600" cy="1244600"/>
          </a:xfrm>
          <a:custGeom>
            <a:avLst/>
            <a:gdLst>
              <a:gd name="connsiteX0" fmla="*/ 0 w 1752600"/>
              <a:gd name="connsiteY0" fmla="*/ 0 h 1244600"/>
              <a:gd name="connsiteX1" fmla="*/ 1752600 w 1752600"/>
              <a:gd name="connsiteY1" fmla="*/ 0 h 1244600"/>
              <a:gd name="connsiteX2" fmla="*/ 1035050 w 1752600"/>
              <a:gd name="connsiteY2" fmla="*/ 12446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1244600">
                <a:moveTo>
                  <a:pt x="0" y="0"/>
                </a:moveTo>
                <a:lnTo>
                  <a:pt x="1752600" y="0"/>
                </a:lnTo>
                <a:lnTo>
                  <a:pt x="1035050" y="1244600"/>
                </a:lnTo>
              </a:path>
            </a:pathLst>
          </a:custGeom>
          <a:noFill/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3810000" y="2829162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[Alternate interior angles]</a:t>
            </a:r>
            <a:endParaRPr lang="en-US" dirty="0" smtClean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4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500"/>
                            </p:stCondLst>
                            <p:childTnLst>
                              <p:par>
                                <p:cTn id="3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76" grpId="0" animBg="1"/>
      <p:bldP spid="75" grpId="0" animBg="1"/>
      <p:bldP spid="74" grpId="0" animBg="1"/>
      <p:bldP spid="160" grpId="0" animBg="1"/>
      <p:bldP spid="144" grpId="0" animBg="1"/>
      <p:bldP spid="144" grpId="1" animBg="1"/>
      <p:bldP spid="22" grpId="0"/>
      <p:bldP spid="23" grpId="0"/>
      <p:bldP spid="24" grpId="0"/>
      <p:bldP spid="28" grpId="0" animBg="1"/>
      <p:bldP spid="28" grpId="1" animBg="1"/>
      <p:bldP spid="29" grpId="0" animBg="1"/>
      <p:bldP spid="29" grpId="1" animBg="1"/>
      <p:bldP spid="30" grpId="0"/>
      <p:bldP spid="31" grpId="0"/>
      <p:bldP spid="36" grpId="0"/>
      <p:bldP spid="38" grpId="0"/>
      <p:bldP spid="40" grpId="0"/>
      <p:bldP spid="41" grpId="0"/>
      <p:bldP spid="42" grpId="0"/>
      <p:bldP spid="44" grpId="0"/>
      <p:bldP spid="46" grpId="0"/>
      <p:bldP spid="47" grpId="0"/>
      <p:bldP spid="48" grpId="0"/>
      <p:bldP spid="52" grpId="0"/>
      <p:bldP spid="53" grpId="0"/>
      <p:bldP spid="54" grpId="0"/>
      <p:bldP spid="58" grpId="0" animBg="1"/>
      <p:bldP spid="59" grpId="0"/>
      <p:bldP spid="60" grpId="0"/>
      <p:bldP spid="73" grpId="0"/>
      <p:bldP spid="86" grpId="0"/>
      <p:bldP spid="143" grpId="0"/>
      <p:bldP spid="148" grpId="0"/>
      <p:bldP spid="149" grpId="0"/>
      <p:bldP spid="150" grpId="0"/>
      <p:bldP spid="156" grpId="0"/>
      <p:bldP spid="157" grpId="0"/>
      <p:bldP spid="158" grpId="0"/>
      <p:bldP spid="159" grpId="0"/>
      <p:bldP spid="161" grpId="0" animBg="1"/>
      <p:bldP spid="63" grpId="0" animBg="1"/>
      <p:bldP spid="162" grpId="0" animBg="1"/>
      <p:bldP spid="166" grpId="0"/>
      <p:bldP spid="167" grpId="0" animBg="1"/>
      <p:bldP spid="168" grpId="0" animBg="1"/>
      <p:bldP spid="62" grpId="0" animBg="1"/>
      <p:bldP spid="87" grpId="0"/>
      <p:bldP spid="3" grpId="0" animBg="1"/>
      <p:bldP spid="3" grpId="1" animBg="1"/>
      <p:bldP spid="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44912" y="1581150"/>
            <a:ext cx="755703" cy="75314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024563" y="1247775"/>
            <a:ext cx="2419350" cy="1214438"/>
          </a:xfrm>
          <a:custGeom>
            <a:avLst/>
            <a:gdLst>
              <a:gd name="connsiteX0" fmla="*/ 0 w 2419350"/>
              <a:gd name="connsiteY0" fmla="*/ 1214438 h 1214438"/>
              <a:gd name="connsiteX1" fmla="*/ 2419350 w 2419350"/>
              <a:gd name="connsiteY1" fmla="*/ 0 h 1214438"/>
              <a:gd name="connsiteX2" fmla="*/ 695325 w 2419350"/>
              <a:gd name="connsiteY2" fmla="*/ 0 h 1214438"/>
              <a:gd name="connsiteX3" fmla="*/ 0 w 2419350"/>
              <a:gd name="connsiteY3" fmla="*/ 1214438 h 1214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9350" h="1214438">
                <a:moveTo>
                  <a:pt x="0" y="1214438"/>
                </a:moveTo>
                <a:lnTo>
                  <a:pt x="2419350" y="0"/>
                </a:lnTo>
                <a:lnTo>
                  <a:pt x="695325" y="0"/>
                </a:lnTo>
                <a:lnTo>
                  <a:pt x="0" y="1214438"/>
                </a:lnTo>
                <a:close/>
              </a:path>
            </a:pathLst>
          </a:custGeom>
          <a:solidFill>
            <a:srgbClr val="00B0F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4314788" y="408273"/>
            <a:ext cx="2965976" cy="31086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9600" y="1561890"/>
            <a:ext cx="198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DAC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BAC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5112" y="98352"/>
            <a:ext cx="8190688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.  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Diagonal AC of a parallelogram ABCD bisects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A. 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0144" y="372091"/>
            <a:ext cx="678180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Show that (i) it bisects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C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also (ii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) ABCD is a rhombus.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09591" y="924601"/>
            <a:ext cx="2809492" cy="1832157"/>
            <a:chOff x="5709591" y="924601"/>
            <a:chExt cx="2809492" cy="1832157"/>
          </a:xfrm>
        </p:grpSpPr>
        <p:sp>
          <p:nvSpPr>
            <p:cNvPr id="47" name="Rectangle 46"/>
            <p:cNvSpPr/>
            <p:nvPr/>
          </p:nvSpPr>
          <p:spPr>
            <a:xfrm>
              <a:off x="7708001" y="2387768"/>
              <a:ext cx="351378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>
                  <a:solidFill>
                    <a:srgbClr val="000000"/>
                  </a:solidFill>
                  <a:latin typeface="Bookman Old Style"/>
                </a:rPr>
                <a:t>B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06051" y="924601"/>
              <a:ext cx="364202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>
                  <a:solidFill>
                    <a:srgbClr val="000000"/>
                  </a:solidFill>
                  <a:latin typeface="Bookman Old Style"/>
                </a:rPr>
                <a:t>D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162895" y="924601"/>
              <a:ext cx="356188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>
                  <a:solidFill>
                    <a:srgbClr val="000000"/>
                  </a:solidFill>
                  <a:latin typeface="Bookman Old Style"/>
                </a:rPr>
                <a:t>C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09591" y="2336334"/>
              <a:ext cx="351378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 smtClean="0">
                  <a:latin typeface="Bookman Old Style"/>
                </a:rPr>
                <a:t>A</a:t>
              </a:r>
              <a:endParaRPr lang="en-US" b="1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V="1">
              <a:off x="6024475" y="1245042"/>
              <a:ext cx="695325" cy="12204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6181218" y="2239674"/>
              <a:ext cx="76142" cy="7739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 flipH="1">
              <a:off x="7746101" y="1245041"/>
              <a:ext cx="707232" cy="1229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 flipV="1">
              <a:off x="6706448" y="1247420"/>
              <a:ext cx="17373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6011123" y="2467872"/>
              <a:ext cx="17373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032984" y="1245041"/>
              <a:ext cx="2420350" cy="12139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6260752" y="2359100"/>
              <a:ext cx="76142" cy="7739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02310" y="722180"/>
            <a:ext cx="2783788" cy="773832"/>
            <a:chOff x="1845362" y="5112619"/>
            <a:chExt cx="2783788" cy="773832"/>
          </a:xfrm>
        </p:grpSpPr>
        <p:sp>
          <p:nvSpPr>
            <p:cNvPr id="38" name="Rounded Rectangle 37"/>
            <p:cNvSpPr/>
            <p:nvPr/>
          </p:nvSpPr>
          <p:spPr>
            <a:xfrm>
              <a:off x="1845362" y="5112619"/>
              <a:ext cx="2783788" cy="77383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prstClr val="white"/>
                  </a:solidFill>
                </a:rPr>
                <a:t> 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78468" y="5122896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DAC </a:t>
              </a:r>
              <a:r>
                <a:rPr lang="en-US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= 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BAC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71039" y="512289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…(</a:t>
              </a:r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i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)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849690" y="5467350"/>
              <a:ext cx="8803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DCA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670774" y="5467350"/>
              <a:ext cx="322524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47507" y="5468907"/>
              <a:ext cx="8675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BAC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71039" y="546773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…(iii)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157064" y="101147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Proof :</a:t>
            </a:r>
          </a:p>
        </p:txBody>
      </p:sp>
      <p:grpSp>
        <p:nvGrpSpPr>
          <p:cNvPr id="66" name="Group 65" hidden="1"/>
          <p:cNvGrpSpPr/>
          <p:nvPr/>
        </p:nvGrpSpPr>
        <p:grpSpPr>
          <a:xfrm>
            <a:off x="2297854" y="1428384"/>
            <a:ext cx="3855459" cy="1328374"/>
            <a:chOff x="3893635" y="3858966"/>
            <a:chExt cx="3855459" cy="1328374"/>
          </a:xfrm>
        </p:grpSpPr>
        <p:sp>
          <p:nvSpPr>
            <p:cNvPr id="67" name="Cloud 66"/>
            <p:cNvSpPr/>
            <p:nvPr/>
          </p:nvSpPr>
          <p:spPr>
            <a:xfrm>
              <a:off x="3893635" y="3858966"/>
              <a:ext cx="3855459" cy="1328374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59271" y="4049981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250995" y="4010544"/>
              <a:ext cx="320151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For a parallelogram to be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Rhombus, prove one pair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of adjacent sides equal.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609600" y="1973818"/>
            <a:ext cx="198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DCA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BAC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9600" y="2466022"/>
            <a:ext cx="198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In </a:t>
            </a:r>
            <a:r>
              <a:rPr lang="en-US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D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ADC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09600" y="2876550"/>
            <a:ext cx="198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DAC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DCA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8600" y="3251314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   </a:t>
            </a:r>
            <a:r>
              <a:rPr lang="en-US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DA 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 DC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514600" y="1561890"/>
            <a:ext cx="198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…(</a:t>
            </a:r>
            <a:r>
              <a:rPr lang="en-US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514600" y="1973818"/>
            <a:ext cx="198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…(iii)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859646" y="2876550"/>
            <a:ext cx="2702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[from (</a:t>
            </a:r>
            <a:r>
              <a:rPr lang="en-US" dirty="0" err="1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) and (iii)]</a:t>
            </a:r>
            <a:endParaRPr lang="en-US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859646" y="3251656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Bookman Old Style" pitchFamily="18" charset="0"/>
              </a:rPr>
              <a:t>[Sides opp. to equal angles </a:t>
            </a:r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are </a:t>
            </a:r>
            <a:r>
              <a:rPr lang="en-US" dirty="0">
                <a:solidFill>
                  <a:srgbClr val="660066"/>
                </a:solidFill>
                <a:latin typeface="Bookman Old Style" pitchFamily="18" charset="0"/>
              </a:rPr>
              <a:t>equal]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28600" y="3786892"/>
            <a:ext cx="3460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   </a:t>
            </a:r>
            <a:r>
              <a:rPr lang="en-US" dirty="0" err="1" smtClean="0">
                <a:solidFill>
                  <a:prstClr val="black"/>
                </a:solidFill>
                <a:latin typeface="Wingdings" panose="05000000000000000000" pitchFamily="2" charset="2"/>
                <a:sym typeface="Symbol"/>
              </a:rPr>
              <a:t>o</a:t>
            </a:r>
            <a:r>
              <a:rPr lang="en-US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ABCD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is a rhombus.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300107" y="3773388"/>
            <a:ext cx="4304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[A parallelogram is a rhombus </a:t>
            </a:r>
          </a:p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if one pair of adjacent sides is equal]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26" name="Right Arrow 25"/>
          <p:cNvSpPr/>
          <p:nvPr/>
        </p:nvSpPr>
        <p:spPr>
          <a:xfrm rot="7852781">
            <a:off x="6232624" y="2021829"/>
            <a:ext cx="390455" cy="123893"/>
          </a:xfrm>
          <a:prstGeom prst="rightArrow">
            <a:avLst>
              <a:gd name="adj1" fmla="val 50000"/>
              <a:gd name="adj2" fmla="val 64812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 rot="9948782">
            <a:off x="6392924" y="2271117"/>
            <a:ext cx="390455" cy="123893"/>
          </a:xfrm>
          <a:prstGeom prst="rightArrow">
            <a:avLst>
              <a:gd name="adj1" fmla="val 50000"/>
              <a:gd name="adj2" fmla="val 64812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 rot="20520858">
            <a:off x="7732686" y="1319217"/>
            <a:ext cx="390455" cy="123893"/>
          </a:xfrm>
          <a:prstGeom prst="rightArrow">
            <a:avLst>
              <a:gd name="adj1" fmla="val 50000"/>
              <a:gd name="adj2" fmla="val 64812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164676" y="1262211"/>
            <a:ext cx="76142" cy="77394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Right Arrow 82"/>
          <p:cNvSpPr/>
          <p:nvPr/>
        </p:nvSpPr>
        <p:spPr>
          <a:xfrm rot="9948782">
            <a:off x="6392924" y="2271117"/>
            <a:ext cx="390455" cy="123893"/>
          </a:xfrm>
          <a:prstGeom prst="rightArrow">
            <a:avLst>
              <a:gd name="adj1" fmla="val 50000"/>
              <a:gd name="adj2" fmla="val 64812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8079645" y="1187830"/>
            <a:ext cx="226155" cy="226155"/>
          </a:xfrm>
          <a:prstGeom prst="arc">
            <a:avLst>
              <a:gd name="adj1" fmla="val 6864455"/>
              <a:gd name="adj2" fmla="val 12704618"/>
            </a:avLst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/>
          <p:nvPr/>
        </p:nvSpPr>
        <p:spPr>
          <a:xfrm>
            <a:off x="6032984" y="2186849"/>
            <a:ext cx="265839" cy="226155"/>
          </a:xfrm>
          <a:prstGeom prst="arc">
            <a:avLst>
              <a:gd name="adj1" fmla="val 16570169"/>
              <a:gd name="adj2" fmla="val 734632"/>
            </a:avLst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9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2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2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2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2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18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26" grpId="0" animBg="1"/>
      <p:bldP spid="26" grpId="1" animBg="1"/>
      <p:bldP spid="26" grpId="2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82" grpId="0" animBg="1"/>
      <p:bldP spid="83" grpId="0" animBg="1"/>
      <p:bldP spid="83" grpId="1" animBg="1"/>
      <p:bldP spid="83" grpId="2" animBg="1"/>
      <p:bldP spid="5" grpId="0" animBg="1"/>
      <p:bldP spid="5" grpId="1" animBg="1"/>
      <p:bldP spid="61" grpId="0" animBg="1"/>
      <p:bldP spid="6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9621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MODULE 11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2868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ounded Rectangle 147"/>
          <p:cNvSpPr/>
          <p:nvPr/>
        </p:nvSpPr>
        <p:spPr>
          <a:xfrm>
            <a:off x="2844800" y="1040262"/>
            <a:ext cx="1462220" cy="28107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624550" y="402411"/>
            <a:ext cx="7163090" cy="28388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4282329" y="129448"/>
            <a:ext cx="1800971" cy="28388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 rot="10800000">
            <a:off x="6965950" y="1076325"/>
            <a:ext cx="1719263" cy="809625"/>
          </a:xfrm>
          <a:custGeom>
            <a:avLst/>
            <a:gdLst>
              <a:gd name="connsiteX0" fmla="*/ 0 w 1719263"/>
              <a:gd name="connsiteY0" fmla="*/ 809625 h 809625"/>
              <a:gd name="connsiteX1" fmla="*/ 1719263 w 1719263"/>
              <a:gd name="connsiteY1" fmla="*/ 809625 h 809625"/>
              <a:gd name="connsiteX2" fmla="*/ 1019175 w 1719263"/>
              <a:gd name="connsiteY2" fmla="*/ 0 h 809625"/>
              <a:gd name="connsiteX3" fmla="*/ 0 w 1719263"/>
              <a:gd name="connsiteY3" fmla="*/ 809625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263" h="809625">
                <a:moveTo>
                  <a:pt x="0" y="809625"/>
                </a:moveTo>
                <a:lnTo>
                  <a:pt x="1719263" y="809625"/>
                </a:lnTo>
                <a:lnTo>
                  <a:pt x="1019175" y="0"/>
                </a:lnTo>
                <a:lnTo>
                  <a:pt x="0" y="80962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6286500" y="1481138"/>
            <a:ext cx="1719263" cy="809625"/>
          </a:xfrm>
          <a:custGeom>
            <a:avLst/>
            <a:gdLst>
              <a:gd name="connsiteX0" fmla="*/ 0 w 1719263"/>
              <a:gd name="connsiteY0" fmla="*/ 809625 h 809625"/>
              <a:gd name="connsiteX1" fmla="*/ 1719263 w 1719263"/>
              <a:gd name="connsiteY1" fmla="*/ 809625 h 809625"/>
              <a:gd name="connsiteX2" fmla="*/ 1019175 w 1719263"/>
              <a:gd name="connsiteY2" fmla="*/ 0 h 809625"/>
              <a:gd name="connsiteX3" fmla="*/ 0 w 1719263"/>
              <a:gd name="connsiteY3" fmla="*/ 809625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263" h="809625">
                <a:moveTo>
                  <a:pt x="0" y="809625"/>
                </a:moveTo>
                <a:lnTo>
                  <a:pt x="1719263" y="809625"/>
                </a:lnTo>
                <a:lnTo>
                  <a:pt x="1019175" y="0"/>
                </a:lnTo>
                <a:lnTo>
                  <a:pt x="0" y="809625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>
            <a:off x="611850" y="129448"/>
            <a:ext cx="3190530" cy="28388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" name="Arc 123"/>
          <p:cNvSpPr/>
          <p:nvPr/>
        </p:nvSpPr>
        <p:spPr>
          <a:xfrm>
            <a:off x="6711366" y="806255"/>
            <a:ext cx="523874" cy="523874"/>
          </a:xfrm>
          <a:prstGeom prst="arc">
            <a:avLst>
              <a:gd name="adj1" fmla="val 8968"/>
              <a:gd name="adj2" fmla="val 3011488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20" name="Arc 19"/>
          <p:cNvSpPr/>
          <p:nvPr/>
        </p:nvSpPr>
        <p:spPr>
          <a:xfrm>
            <a:off x="7730165" y="2038602"/>
            <a:ext cx="523874" cy="523874"/>
          </a:xfrm>
          <a:prstGeom prst="arc">
            <a:avLst>
              <a:gd name="adj1" fmla="val 10771385"/>
              <a:gd name="adj2" fmla="val 13837224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630711" y="1040262"/>
            <a:ext cx="1946215" cy="28107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488" y="68384"/>
            <a:ext cx="9030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 . </a:t>
            </a:r>
            <a:r>
              <a:rPr lang="en-US" b="1" dirty="0" err="1" smtClean="0">
                <a:solidFill>
                  <a:srgbClr val="0000FF"/>
                </a:solidFill>
                <a:latin typeface="Wingdings" pitchFamily="2" charset="2"/>
              </a:rPr>
              <a:t>o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ABCD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is a parallelogram and AP and CQ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are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0688" y="340849"/>
            <a:ext cx="7742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perpendiculars from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vertices A and C on diagonal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BD resp. </a:t>
            </a:r>
          </a:p>
        </p:txBody>
      </p:sp>
      <p:sp>
        <p:nvSpPr>
          <p:cNvPr id="7" name="Rectangle 6"/>
          <p:cNvSpPr/>
          <p:nvPr/>
        </p:nvSpPr>
        <p:spPr>
          <a:xfrm>
            <a:off x="570688" y="666750"/>
            <a:ext cx="156004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Show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that :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2584" y="977133"/>
            <a:ext cx="207620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(i) 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APB 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 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CQD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96182" y="977133"/>
            <a:ext cx="154721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(ii) AP = CQ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993274" y="754158"/>
            <a:ext cx="3021583" cy="1833752"/>
            <a:chOff x="5993274" y="754158"/>
            <a:chExt cx="3021583" cy="1833752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7999620" y="1074598"/>
              <a:ext cx="707232" cy="1229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6264642" y="2297429"/>
              <a:ext cx="17373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6277978" y="1074598"/>
              <a:ext cx="695325" cy="12204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5993274" y="2218920"/>
              <a:ext cx="351378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 smtClean="0">
                  <a:solidFill>
                    <a:srgbClr val="000000"/>
                  </a:solidFill>
                  <a:latin typeface="Bookman Old Style"/>
                </a:rPr>
                <a:t>A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61520" y="2217325"/>
              <a:ext cx="351378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 smtClean="0">
                  <a:solidFill>
                    <a:srgbClr val="000000"/>
                  </a:solidFill>
                  <a:latin typeface="Bookman Old Style"/>
                </a:rPr>
                <a:t>B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6286504" y="1478654"/>
              <a:ext cx="1018969" cy="80993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659570" y="754158"/>
              <a:ext cx="364202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 smtClean="0">
                  <a:solidFill>
                    <a:srgbClr val="000000"/>
                  </a:solidFill>
                  <a:latin typeface="Bookman Old Style"/>
                </a:rPr>
                <a:t>D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 flipV="1">
              <a:off x="6959967" y="1076977"/>
              <a:ext cx="17373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8658669" y="754158"/>
              <a:ext cx="356188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 smtClean="0">
                  <a:solidFill>
                    <a:srgbClr val="000000"/>
                  </a:solidFill>
                  <a:latin typeface="Bookman Old Style"/>
                </a:rPr>
                <a:t>C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 flipV="1">
              <a:off x="6972301" y="1072906"/>
              <a:ext cx="1038225" cy="12371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7317663" y="1800938"/>
              <a:ext cx="369012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 smtClean="0">
                  <a:solidFill>
                    <a:srgbClr val="000000"/>
                  </a:solidFill>
                  <a:latin typeface="Bookman Old Style"/>
                </a:rPr>
                <a:t>Q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77100" y="1210935"/>
              <a:ext cx="336952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 smtClean="0">
                  <a:solidFill>
                    <a:srgbClr val="000000"/>
                  </a:solidFill>
                  <a:latin typeface="Bookman Old Style"/>
                </a:rPr>
                <a:t>P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7644632" y="1086164"/>
              <a:ext cx="1034064" cy="79978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 rot="19202886">
              <a:off x="7610039" y="1774709"/>
              <a:ext cx="102520" cy="8676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9202886">
              <a:off x="7248973" y="1496272"/>
              <a:ext cx="99119" cy="91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114706" y="1276350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Proof.</a:t>
            </a:r>
            <a:endParaRPr lang="en-US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57495" y="1581150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APB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and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CQD,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57495" y="2045012"/>
            <a:ext cx="833883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ABP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17319" y="2045012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780061" y="2045012"/>
            <a:ext cx="90281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CDQ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13540" y="2045012"/>
            <a:ext cx="3100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[</a:t>
            </a:r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Alternate interior angles]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57495" y="2461498"/>
            <a:ext cx="833883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APB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517319" y="246149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782839" y="2461498"/>
            <a:ext cx="90281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CQD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013540" y="2461498"/>
            <a:ext cx="1778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[Each is </a:t>
            </a:r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90</a:t>
            </a:r>
            <a:r>
              <a:rPr lang="en-US" baseline="30000" dirty="0" smtClean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o</a:t>
            </a:r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13156" y="2888218"/>
            <a:ext cx="5132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517319" y="288821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87285" y="2888218"/>
            <a:ext cx="540533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CD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013540" y="2888218"/>
            <a:ext cx="3618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Bookman Old Style" pitchFamily="18" charset="0"/>
              </a:rPr>
              <a:t>[Opp. sides of a </a:t>
            </a:r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parallelogram</a:t>
            </a:r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8562" y="3345418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997" y="3345418"/>
            <a:ext cx="81144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APB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522929" y="3345418"/>
            <a:ext cx="31130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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797458" y="3345418"/>
            <a:ext cx="865943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CQD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79372" y="3943350"/>
            <a:ext cx="50366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AP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517319" y="394335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784629" y="3943350"/>
            <a:ext cx="540533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CQ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13540" y="3943350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[C.P.C.T.]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6723278" y="2222300"/>
            <a:ext cx="0" cy="147224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787640" y="988256"/>
            <a:ext cx="0" cy="147224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6267450" y="1071563"/>
            <a:ext cx="2447925" cy="1233487"/>
          </a:xfrm>
          <a:custGeom>
            <a:avLst/>
            <a:gdLst>
              <a:gd name="connsiteX0" fmla="*/ 0 w 2447925"/>
              <a:gd name="connsiteY0" fmla="*/ 1233487 h 1233487"/>
              <a:gd name="connsiteX1" fmla="*/ 1733550 w 2447925"/>
              <a:gd name="connsiteY1" fmla="*/ 1233487 h 1233487"/>
              <a:gd name="connsiteX2" fmla="*/ 2447925 w 2447925"/>
              <a:gd name="connsiteY2" fmla="*/ 0 h 1233487"/>
              <a:gd name="connsiteX3" fmla="*/ 709613 w 2447925"/>
              <a:gd name="connsiteY3" fmla="*/ 0 h 1233487"/>
              <a:gd name="connsiteX4" fmla="*/ 0 w 2447925"/>
              <a:gd name="connsiteY4" fmla="*/ 1233487 h 1233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7925" h="1233487">
                <a:moveTo>
                  <a:pt x="0" y="1233487"/>
                </a:moveTo>
                <a:lnTo>
                  <a:pt x="1733550" y="1233487"/>
                </a:lnTo>
                <a:lnTo>
                  <a:pt x="2447925" y="0"/>
                </a:lnTo>
                <a:lnTo>
                  <a:pt x="709613" y="0"/>
                </a:lnTo>
                <a:lnTo>
                  <a:pt x="0" y="1233487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/>
          <p:cNvCxnSpPr/>
          <p:nvPr/>
        </p:nvCxnSpPr>
        <p:spPr>
          <a:xfrm flipH="1" flipV="1">
            <a:off x="6972300" y="1072906"/>
            <a:ext cx="1038225" cy="1237104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7648209" y="1082989"/>
            <a:ext cx="1034064" cy="799787"/>
          </a:xfrm>
          <a:prstGeom prst="line">
            <a:avLst/>
          </a:prstGeom>
          <a:ln w="28575">
            <a:solidFill>
              <a:srgbClr val="00B0F0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6286077" y="1478654"/>
            <a:ext cx="1018969" cy="809938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 rot="19202886">
            <a:off x="7248973" y="1499825"/>
            <a:ext cx="99119" cy="9127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 rot="19202886">
            <a:off x="7614801" y="1771842"/>
            <a:ext cx="102520" cy="8676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 flipV="1">
            <a:off x="6968490" y="1079814"/>
            <a:ext cx="173736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6268403" y="2295721"/>
            <a:ext cx="173736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3866148" y="1192444"/>
            <a:ext cx="2633331" cy="998027"/>
            <a:chOff x="1878665" y="6543725"/>
            <a:chExt cx="2633331" cy="998027"/>
          </a:xfrm>
        </p:grpSpPr>
        <p:sp>
          <p:nvSpPr>
            <p:cNvPr id="70" name="Cloud 69"/>
            <p:cNvSpPr/>
            <p:nvPr/>
          </p:nvSpPr>
          <p:spPr>
            <a:xfrm>
              <a:off x="1878665" y="6543725"/>
              <a:ext cx="2633331" cy="998027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054190" y="6625788"/>
              <a:ext cx="22268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AB </a:t>
              </a:r>
              <a:r>
                <a:rPr lang="en-US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/>
                </a:rPr>
                <a:t>ll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CD and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BD is transversal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6" name="Rectangle 75"/>
          <p:cNvSpPr/>
          <p:nvPr/>
        </p:nvSpPr>
        <p:spPr>
          <a:xfrm>
            <a:off x="3013540" y="3345418"/>
            <a:ext cx="2318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[By AAS  criterion 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46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0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"/>
                            </p:stCondLst>
                            <p:childTnLst>
                              <p:par>
                                <p:cTn id="2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7" grpId="0" animBg="1"/>
      <p:bldP spid="147" grpId="1" animBg="1"/>
      <p:bldP spid="146" grpId="0" animBg="1"/>
      <p:bldP spid="146" grpId="1" animBg="1"/>
      <p:bldP spid="128" grpId="0" animBg="1"/>
      <p:bldP spid="29" grpId="0" animBg="1"/>
      <p:bldP spid="127" grpId="0" animBg="1"/>
      <p:bldP spid="127" grpId="1" animBg="1"/>
      <p:bldP spid="124" grpId="0" animBg="1"/>
      <p:bldP spid="20" grpId="0" animBg="1"/>
      <p:bldP spid="143" grpId="0" animBg="1"/>
      <p:bldP spid="5" grpId="0"/>
      <p:bldP spid="6" grpId="0"/>
      <p:bldP spid="7" grpId="0"/>
      <p:bldP spid="8" grpId="0"/>
      <p:bldP spid="9" grpId="0"/>
      <p:bldP spid="33" grpId="0"/>
      <p:bldP spid="44" grpId="0"/>
      <p:bldP spid="45" grpId="0"/>
      <p:bldP spid="46" grpId="0"/>
      <p:bldP spid="47" grpId="0"/>
      <p:bldP spid="48" grpId="0"/>
      <p:bldP spid="51" grpId="0"/>
      <p:bldP spid="52" grpId="0"/>
      <p:bldP spid="53" grpId="0"/>
      <p:bldP spid="55" grpId="0"/>
      <p:bldP spid="58" grpId="0"/>
      <p:bldP spid="59" grpId="0"/>
      <p:bldP spid="60" grpId="0"/>
      <p:bldP spid="61" grpId="0"/>
      <p:bldP spid="62" grpId="0"/>
      <p:bldP spid="64" grpId="0"/>
      <p:bldP spid="65" grpId="0"/>
      <p:bldP spid="66" grpId="0"/>
      <p:bldP spid="71" grpId="0"/>
      <p:bldP spid="72" grpId="0"/>
      <p:bldP spid="73" grpId="0"/>
      <p:bldP spid="74" grpId="0"/>
      <p:bldP spid="37" grpId="0" animBg="1"/>
      <p:bldP spid="37" grpId="1" animBg="1"/>
      <p:bldP spid="149" grpId="0" animBg="1"/>
      <p:bldP spid="150" grpId="0" animBg="1"/>
      <p:bldP spid="76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41228</TotalTime>
  <Words>1167</Words>
  <Application>Microsoft Office PowerPoint</Application>
  <PresentationFormat>On-screen Show (16:9)</PresentationFormat>
  <Paragraphs>325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Book Antiqua</vt:lpstr>
      <vt:lpstr>Bookman Old Style</vt:lpstr>
      <vt:lpstr>Calibri</vt:lpstr>
      <vt:lpstr>Comic Sans MS</vt:lpstr>
      <vt:lpstr>MT Extra</vt:lpstr>
      <vt:lpstr>Sylfaen</vt:lpstr>
      <vt:lpstr>Symbol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Vipul3</dc:creator>
  <cp:lastModifiedBy>T.S BORA</cp:lastModifiedBy>
  <cp:revision>447</cp:revision>
  <dcterms:created xsi:type="dcterms:W3CDTF">2014-06-07T09:13:45Z</dcterms:created>
  <dcterms:modified xsi:type="dcterms:W3CDTF">2022-04-23T04:00:06Z</dcterms:modified>
</cp:coreProperties>
</file>