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7" r:id="rId2"/>
    <p:sldId id="306" r:id="rId3"/>
    <p:sldId id="307" r:id="rId4"/>
    <p:sldId id="280" r:id="rId5"/>
    <p:sldId id="352" r:id="rId6"/>
    <p:sldId id="353" r:id="rId7"/>
    <p:sldId id="379" r:id="rId8"/>
    <p:sldId id="354" r:id="rId9"/>
    <p:sldId id="380" r:id="rId10"/>
    <p:sldId id="346" r:id="rId11"/>
    <p:sldId id="347" r:id="rId12"/>
    <p:sldId id="358" r:id="rId13"/>
    <p:sldId id="381" r:id="rId14"/>
    <p:sldId id="348" r:id="rId15"/>
    <p:sldId id="382" r:id="rId1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FF9933"/>
    <a:srgbClr val="92D050"/>
    <a:srgbClr val="0099FF"/>
    <a:srgbClr val="00B0F0"/>
    <a:srgbClr val="FF0000"/>
    <a:srgbClr val="77933C"/>
    <a:srgbClr val="00B05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743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538D1-E5C4-40B7-BF52-9B236A2C34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9A53C-F046-4FA6-AB32-C42C99B8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AED8-87EF-43E6-AC96-EB656F7D581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8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9AED8-87EF-43E6-AC96-EB656F7D581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9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0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33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3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3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3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4" r:id="rId2"/>
    <p:sldLayoutId id="2147483685" r:id="rId3"/>
    <p:sldLayoutId id="2147483690" r:id="rId4"/>
    <p:sldLayoutId id="2147483691" r:id="rId5"/>
    <p:sldLayoutId id="2147483692" r:id="rId6"/>
  </p:sldLayoutIdLst>
  <p:txStyles>
    <p:titleStyle>
      <a:lvl1pPr algn="ctr" defTabSz="81631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17" indent="-306117" algn="l" defTabSz="81631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3" indent="-255097" algn="l" defTabSz="81631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9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7" indent="-204079" algn="l" defTabSz="81631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03" indent="-204079" algn="l" defTabSz="81631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9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15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171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27" indent="-204079" algn="l" defTabSz="81631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1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24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80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36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92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48" algn="l" defTabSz="8163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55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482600" y="752007"/>
            <a:ext cx="4165600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352799" y="228600"/>
            <a:ext cx="4032851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82600" y="228600"/>
            <a:ext cx="2406341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16441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407" y="457200"/>
            <a:ext cx="83065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0511" y="1683570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 smtClean="0">
                <a:latin typeface="Symbol" panose="05050102010706020507" pitchFamily="18" charset="2"/>
              </a:rPr>
              <a:t>D</a:t>
            </a:r>
            <a:r>
              <a:rPr lang="en-US" sz="1800" dirty="0" smtClean="0">
                <a:latin typeface="Bookman Old Style" pitchFamily="18" charset="0"/>
              </a:rPr>
              <a:t>ABC</a:t>
            </a:r>
            <a:r>
              <a:rPr lang="en-US" sz="1800" dirty="0">
                <a:latin typeface="Bookman Old Style" pitchFamily="18" charset="0"/>
              </a:rPr>
              <a:t>, 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P </a:t>
            </a:r>
            <a:r>
              <a:rPr lang="en-US" sz="1800" dirty="0">
                <a:latin typeface="Bookman Old Style" pitchFamily="18" charset="0"/>
              </a:rPr>
              <a:t>and Q are the mid-points of AB and </a:t>
            </a:r>
            <a:r>
              <a:rPr lang="en-US" sz="1800" dirty="0" smtClean="0">
                <a:latin typeface="Bookman Old Style" pitchFamily="18" charset="0"/>
              </a:rPr>
              <a:t>BC resp..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63619" y="1066800"/>
            <a:ext cx="3451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Draw diagonal AC.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56407" y="1066800"/>
            <a:ext cx="19207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Construction :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6407" y="13832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999225" y="1058312"/>
            <a:ext cx="2046510" cy="1527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693234" y="685800"/>
            <a:ext cx="2688766" cy="2266684"/>
            <a:chOff x="4876800" y="590550"/>
            <a:chExt cx="2688766" cy="2266684"/>
          </a:xfrm>
        </p:grpSpPr>
        <p:sp>
          <p:nvSpPr>
            <p:cNvPr id="32" name="Rectangle 31"/>
            <p:cNvSpPr/>
            <p:nvPr/>
          </p:nvSpPr>
          <p:spPr>
            <a:xfrm>
              <a:off x="4876800" y="2337848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A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0232" y="2337848"/>
              <a:ext cx="319435" cy="304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B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7067642" y="1542197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Q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6288653" y="590550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R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5090489" y="1542197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S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329342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/>
            <p:cNvSpPr/>
            <p:nvPr/>
          </p:nvSpPr>
          <p:spPr>
            <a:xfrm>
              <a:off x="5182791" y="961005"/>
              <a:ext cx="2046510" cy="153872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09378" y="74713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C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28178" y="74713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D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999826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969566" y="2458459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345011" y="920963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371053" y="961447"/>
              <a:ext cx="1662113" cy="1538287"/>
            </a:xfrm>
            <a:custGeom>
              <a:avLst/>
              <a:gdLst>
                <a:gd name="connsiteX0" fmla="*/ 0 w 1662113"/>
                <a:gd name="connsiteY0" fmla="*/ 766762 h 1538287"/>
                <a:gd name="connsiteX1" fmla="*/ 1014413 w 1662113"/>
                <a:gd name="connsiteY1" fmla="*/ 0 h 1538287"/>
                <a:gd name="connsiteX2" fmla="*/ 1662113 w 1662113"/>
                <a:gd name="connsiteY2" fmla="*/ 766762 h 1538287"/>
                <a:gd name="connsiteX3" fmla="*/ 638175 w 1662113"/>
                <a:gd name="connsiteY3" fmla="*/ 1538287 h 1538287"/>
                <a:gd name="connsiteX4" fmla="*/ 0 w 1662113"/>
                <a:gd name="connsiteY4" fmla="*/ 766762 h 153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13" h="1538287">
                  <a:moveTo>
                    <a:pt x="0" y="766762"/>
                  </a:moveTo>
                  <a:lnTo>
                    <a:pt x="1014413" y="0"/>
                  </a:lnTo>
                  <a:lnTo>
                    <a:pt x="1662113" y="766762"/>
                  </a:lnTo>
                  <a:lnTo>
                    <a:pt x="638175" y="1538287"/>
                  </a:lnTo>
                  <a:lnTo>
                    <a:pt x="0" y="76676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5870197" y="2488244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P</a:t>
              </a:r>
              <a:endParaRPr lang="en-US" sz="1800" dirty="0">
                <a:latin typeface="Bookman Old Style" pitchFamily="18" charset="0"/>
              </a:endParaRPr>
            </a:p>
          </p:txBody>
        </p:sp>
      </p:grpSp>
      <p:sp>
        <p:nvSpPr>
          <p:cNvPr id="84" name="Freeform 83"/>
          <p:cNvSpPr/>
          <p:nvPr/>
        </p:nvSpPr>
        <p:spPr>
          <a:xfrm rot="10800000">
            <a:off x="5993272" y="1052513"/>
            <a:ext cx="2057400" cy="1547812"/>
          </a:xfrm>
          <a:custGeom>
            <a:avLst/>
            <a:gdLst>
              <a:gd name="connsiteX0" fmla="*/ 0 w 2057400"/>
              <a:gd name="connsiteY0" fmla="*/ 1547812 h 1547812"/>
              <a:gd name="connsiteX1" fmla="*/ 2057400 w 2057400"/>
              <a:gd name="connsiteY1" fmla="*/ 0 h 1547812"/>
              <a:gd name="connsiteX2" fmla="*/ 390525 w 2057400"/>
              <a:gd name="connsiteY2" fmla="*/ 0 h 1547812"/>
              <a:gd name="connsiteX3" fmla="*/ 0 w 2057400"/>
              <a:gd name="connsiteY3" fmla="*/ 1547812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1547812">
                <a:moveTo>
                  <a:pt x="0" y="1547812"/>
                </a:moveTo>
                <a:lnTo>
                  <a:pt x="2057400" y="0"/>
                </a:lnTo>
                <a:lnTo>
                  <a:pt x="390525" y="0"/>
                </a:lnTo>
                <a:lnTo>
                  <a:pt x="0" y="1547812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9649" y="22863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0511" y="2286342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0040" y="2286342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60588" y="2286342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0511" y="2671567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87960" y="2671567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247105" y="2860972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19200" y="2559847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1</a:t>
            </a:r>
            <a:endParaRPr lang="en-US" sz="1800" baseline="-25000" dirty="0"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19200" y="2810784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2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02614" y="2671567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021240" y="2286000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…(</a:t>
            </a:r>
            <a:r>
              <a:rPr lang="en-US" sz="1800" dirty="0">
                <a:solidFill>
                  <a:srgbClr val="7030A0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21240" y="267397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…(ii</a:t>
            </a:r>
            <a:r>
              <a:rPr lang="en-US" sz="1800" dirty="0">
                <a:solidFill>
                  <a:srgbClr val="7030A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0511" y="3088067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 smtClean="0">
                <a:latin typeface="Symbol" panose="05050102010706020507" pitchFamily="18" charset="2"/>
              </a:rPr>
              <a:t>D</a:t>
            </a:r>
            <a:r>
              <a:rPr lang="en-US" sz="1800" dirty="0" smtClean="0">
                <a:latin typeface="Bookman Old Style" pitchFamily="18" charset="0"/>
              </a:rPr>
              <a:t>ADC</a:t>
            </a:r>
            <a:r>
              <a:rPr lang="en-US" sz="1800" dirty="0">
                <a:latin typeface="Bookman Old Style" pitchFamily="18" charset="0"/>
              </a:rPr>
              <a:t>, </a:t>
            </a:r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S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R </a:t>
            </a:r>
            <a:r>
              <a:rPr lang="en-US" sz="1800" dirty="0">
                <a:latin typeface="Bookman Old Style" pitchFamily="18" charset="0"/>
              </a:rPr>
              <a:t>are the mid-points of </a:t>
            </a:r>
            <a:r>
              <a:rPr lang="en-US" sz="1800" dirty="0" smtClean="0">
                <a:latin typeface="Bookman Old Style" pitchFamily="18" charset="0"/>
              </a:rPr>
              <a:t>AD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DC resp.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9649" y="371530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0511" y="3715306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30040" y="3715306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60588" y="3715306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40511" y="4147140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87960" y="414714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1177255" y="4329398"/>
            <a:ext cx="27288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49350" y="4028273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1</a:t>
            </a:r>
            <a:endParaRPr lang="en-US" sz="1800" baseline="-25000" dirty="0"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49350" y="4279210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2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502614" y="4147140"/>
            <a:ext cx="51328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AC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021240" y="3714964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…(iii)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21240" y="414954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…(iv)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5998034" y="1066800"/>
            <a:ext cx="2057400" cy="1547812"/>
          </a:xfrm>
          <a:custGeom>
            <a:avLst/>
            <a:gdLst>
              <a:gd name="connsiteX0" fmla="*/ 0 w 2057400"/>
              <a:gd name="connsiteY0" fmla="*/ 1547812 h 1547812"/>
              <a:gd name="connsiteX1" fmla="*/ 2057400 w 2057400"/>
              <a:gd name="connsiteY1" fmla="*/ 0 h 1547812"/>
              <a:gd name="connsiteX2" fmla="*/ 390525 w 2057400"/>
              <a:gd name="connsiteY2" fmla="*/ 0 h 1547812"/>
              <a:gd name="connsiteX3" fmla="*/ 0 w 2057400"/>
              <a:gd name="connsiteY3" fmla="*/ 1547812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1547812">
                <a:moveTo>
                  <a:pt x="0" y="1547812"/>
                </a:moveTo>
                <a:lnTo>
                  <a:pt x="2057400" y="0"/>
                </a:lnTo>
                <a:lnTo>
                  <a:pt x="390525" y="0"/>
                </a:lnTo>
                <a:lnTo>
                  <a:pt x="0" y="1547812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arallelogram 140"/>
          <p:cNvSpPr/>
          <p:nvPr/>
        </p:nvSpPr>
        <p:spPr>
          <a:xfrm>
            <a:off x="5999581" y="1055931"/>
            <a:ext cx="2046510" cy="1538729"/>
          </a:xfrm>
          <a:prstGeom prst="parallelogram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154636" y="1016213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45776" y="1778563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192250" y="1062037"/>
            <a:ext cx="1662113" cy="1538287"/>
          </a:xfrm>
          <a:custGeom>
            <a:avLst/>
            <a:gdLst>
              <a:gd name="connsiteX0" fmla="*/ 0 w 1662113"/>
              <a:gd name="connsiteY0" fmla="*/ 766762 h 1538287"/>
              <a:gd name="connsiteX1" fmla="*/ 1014413 w 1662113"/>
              <a:gd name="connsiteY1" fmla="*/ 0 h 1538287"/>
              <a:gd name="connsiteX2" fmla="*/ 1662113 w 1662113"/>
              <a:gd name="connsiteY2" fmla="*/ 766762 h 1538287"/>
              <a:gd name="connsiteX3" fmla="*/ 638175 w 1662113"/>
              <a:gd name="connsiteY3" fmla="*/ 1538287 h 1538287"/>
              <a:gd name="connsiteX4" fmla="*/ 0 w 1662113"/>
              <a:gd name="connsiteY4" fmla="*/ 766762 h 153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113" h="1538287">
                <a:moveTo>
                  <a:pt x="0" y="766762"/>
                </a:moveTo>
                <a:lnTo>
                  <a:pt x="1014413" y="0"/>
                </a:lnTo>
                <a:lnTo>
                  <a:pt x="1662113" y="766762"/>
                </a:lnTo>
                <a:lnTo>
                  <a:pt x="638175" y="1538287"/>
                </a:lnTo>
                <a:lnTo>
                  <a:pt x="0" y="766762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Brace 149"/>
          <p:cNvSpPr/>
          <p:nvPr/>
        </p:nvSpPr>
        <p:spPr>
          <a:xfrm>
            <a:off x="2654721" y="2381516"/>
            <a:ext cx="163515" cy="59028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71831" y="251564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152" name="Right Brace 151"/>
          <p:cNvSpPr/>
          <p:nvPr/>
        </p:nvSpPr>
        <p:spPr>
          <a:xfrm>
            <a:off x="2699626" y="3851998"/>
            <a:ext cx="163515" cy="59028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16736" y="39499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57942" y="25458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315200" y="25458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952044" y="13752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7747254" y="21492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48468" y="10062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705726" y="10062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309980" y="13752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105190" y="21492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496302" y="496725"/>
            <a:ext cx="5503279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407" y="164410"/>
            <a:ext cx="7712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ABCD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is a rhombus and P, Q, R and S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mid-points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sides AB, BC, CD and DA respectively.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  <a:r>
              <a:rPr lang="en-US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PQRS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rectangle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731378" y="1438162"/>
            <a:ext cx="2603721" cy="771638"/>
            <a:chOff x="1991790" y="6537554"/>
            <a:chExt cx="2603721" cy="771638"/>
          </a:xfrm>
        </p:grpSpPr>
        <p:sp>
          <p:nvSpPr>
            <p:cNvPr id="88" name="Cloud 87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ABC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82481" y="1335340"/>
            <a:ext cx="3165176" cy="1403920"/>
            <a:chOff x="1788541" y="6546845"/>
            <a:chExt cx="3165176" cy="1403920"/>
          </a:xfrm>
        </p:grpSpPr>
        <p:sp>
          <p:nvSpPr>
            <p:cNvPr id="95" name="Cloud 94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 and Q are midpoints of AB and BC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4" name="Oval 143"/>
          <p:cNvSpPr/>
          <p:nvPr/>
        </p:nvSpPr>
        <p:spPr>
          <a:xfrm>
            <a:off x="6780662" y="2553709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812896" y="1772551"/>
            <a:ext cx="94554" cy="94554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loud 104"/>
          <p:cNvSpPr/>
          <p:nvPr/>
        </p:nvSpPr>
        <p:spPr>
          <a:xfrm>
            <a:off x="2301871" y="1383268"/>
            <a:ext cx="3374875" cy="140392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490636" y="1549955"/>
            <a:ext cx="308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midpoint theorem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PQ || AC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76207" y="2082079"/>
            <a:ext cx="1973592" cy="619927"/>
            <a:chOff x="1413159" y="5059602"/>
            <a:chExt cx="1973592" cy="619927"/>
          </a:xfrm>
        </p:grpSpPr>
        <p:sp>
          <p:nvSpPr>
            <p:cNvPr id="107" name="TextBox 106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PQ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63850" y="5178469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AC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2" name="Oval 111"/>
          <p:cNvSpPr/>
          <p:nvPr/>
        </p:nvSpPr>
        <p:spPr>
          <a:xfrm>
            <a:off x="6786521" y="2548287"/>
            <a:ext cx="94554" cy="94554"/>
          </a:xfrm>
          <a:prstGeom prst="ellipse">
            <a:avLst/>
          </a:prstGeom>
          <a:solidFill>
            <a:srgbClr val="0000FF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818755" y="1767129"/>
            <a:ext cx="94554" cy="94554"/>
          </a:xfrm>
          <a:prstGeom prst="ellipse">
            <a:avLst/>
          </a:prstGeom>
          <a:solidFill>
            <a:srgbClr val="0000FF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2899" y="1830907"/>
            <a:ext cx="995129" cy="746741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6017113" y="1064782"/>
            <a:ext cx="2013648" cy="152234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137153" y="3733800"/>
            <a:ext cx="2603721" cy="771638"/>
            <a:chOff x="1991790" y="6537554"/>
            <a:chExt cx="2603721" cy="771638"/>
          </a:xfrm>
        </p:grpSpPr>
        <p:sp>
          <p:nvSpPr>
            <p:cNvPr id="116" name="Cloud 115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991790" y="6695391"/>
              <a:ext cx="2603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00592" y="3326313"/>
            <a:ext cx="3165176" cy="1403920"/>
            <a:chOff x="1788541" y="6546845"/>
            <a:chExt cx="3165176" cy="1403920"/>
          </a:xfrm>
        </p:grpSpPr>
        <p:sp>
          <p:nvSpPr>
            <p:cNvPr id="119" name="Cloud 118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 and R are midpoints of AD and DC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Oval 120"/>
          <p:cNvSpPr/>
          <p:nvPr/>
        </p:nvSpPr>
        <p:spPr>
          <a:xfrm>
            <a:off x="6140771" y="1776324"/>
            <a:ext cx="94554" cy="94554"/>
          </a:xfrm>
          <a:prstGeom prst="ellipse">
            <a:avLst/>
          </a:prstGeom>
          <a:solidFill>
            <a:srgbClr val="0000FF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151576" y="1014214"/>
            <a:ext cx="94554" cy="94554"/>
          </a:xfrm>
          <a:prstGeom prst="ellipse">
            <a:avLst/>
          </a:prstGeom>
          <a:solidFill>
            <a:srgbClr val="0000FF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loud 122"/>
          <p:cNvSpPr/>
          <p:nvPr/>
        </p:nvSpPr>
        <p:spPr>
          <a:xfrm>
            <a:off x="2923385" y="3326313"/>
            <a:ext cx="3664550" cy="140392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77767" y="3560259"/>
            <a:ext cx="303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/>
              <a:buChar char="\"/>
            </a:pP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By midpoint theorem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SR || AC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446931" y="4037824"/>
            <a:ext cx="1973592" cy="619927"/>
            <a:chOff x="1413159" y="5059602"/>
            <a:chExt cx="1973592" cy="619927"/>
          </a:xfrm>
        </p:grpSpPr>
        <p:sp>
          <p:nvSpPr>
            <p:cNvPr id="155" name="TextBox 154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SR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863850" y="5178469"/>
              <a:ext cx="522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AC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0" name="Straight Connector 159"/>
          <p:cNvCxnSpPr/>
          <p:nvPr/>
        </p:nvCxnSpPr>
        <p:spPr>
          <a:xfrm flipV="1">
            <a:off x="6224707" y="1055990"/>
            <a:ext cx="995129" cy="746741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7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2" grpId="0" animBg="1"/>
      <p:bldP spid="142" grpId="1" animBg="1"/>
      <p:bldP spid="139" grpId="0" animBg="1"/>
      <p:bldP spid="139" grpId="1" animBg="1"/>
      <p:bldP spid="2" grpId="0"/>
      <p:bldP spid="5" grpId="0"/>
      <p:bldP spid="63" grpId="0"/>
      <p:bldP spid="64" grpId="0"/>
      <p:bldP spid="66" grpId="0"/>
      <p:bldP spid="84" grpId="0" animBg="1"/>
      <p:bldP spid="84" grpId="1" animBg="1"/>
      <p:bldP spid="91" grpId="0"/>
      <p:bldP spid="92" grpId="0"/>
      <p:bldP spid="93" grpId="0"/>
      <p:bldP spid="94" grpId="0"/>
      <p:bldP spid="96" grpId="0"/>
      <p:bldP spid="97" grpId="0"/>
      <p:bldP spid="99" grpId="0"/>
      <p:bldP spid="100" grpId="0"/>
      <p:bldP spid="101" grpId="0"/>
      <p:bldP spid="102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3" grpId="0"/>
      <p:bldP spid="134" grpId="0"/>
      <p:bldP spid="135" grpId="0"/>
      <p:bldP spid="136" grpId="0"/>
      <p:bldP spid="137" grpId="0"/>
      <p:bldP spid="138" grpId="0" animBg="1"/>
      <p:bldP spid="138" grpId="1" animBg="1"/>
      <p:bldP spid="141" grpId="0" animBg="1"/>
      <p:bldP spid="141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1" grpId="0"/>
      <p:bldP spid="152" grpId="0" animBg="1"/>
      <p:bldP spid="153" grpId="0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05" grpId="0" animBg="1"/>
      <p:bldP spid="105" grpId="1" animBg="1"/>
      <p:bldP spid="106" grpId="0" build="p"/>
      <p:bldP spid="106" grpId="1" build="allAtOnce"/>
      <p:bldP spid="112" grpId="0" animBg="1"/>
      <p:bldP spid="112" grpId="1" animBg="1"/>
      <p:bldP spid="113" grpId="0" animBg="1"/>
      <p:bldP spid="113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" y="12631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357" y="126310"/>
            <a:ext cx="7712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ABCD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is a rhombus and P, Q, R and S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mid-points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sides AB, BC, CD and DA respectively.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  <a:r>
              <a:rPr lang="en-US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PQRS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rectangle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357" y="419100"/>
            <a:ext cx="83065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357" y="9525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56375" y="1020212"/>
            <a:ext cx="2046510" cy="1527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50384" y="647700"/>
            <a:ext cx="2688766" cy="2266684"/>
            <a:chOff x="4876800" y="590550"/>
            <a:chExt cx="2688766" cy="2266684"/>
          </a:xfrm>
        </p:grpSpPr>
        <p:sp>
          <p:nvSpPr>
            <p:cNvPr id="13" name="Rectangle 12"/>
            <p:cNvSpPr/>
            <p:nvPr/>
          </p:nvSpPr>
          <p:spPr>
            <a:xfrm>
              <a:off x="4876800" y="2337848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A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10232" y="2337848"/>
              <a:ext cx="319435" cy="304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B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7067642" y="1542197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Q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6288653" y="590550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R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5090489" y="1542197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S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29342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5182791" y="961005"/>
              <a:ext cx="2046510" cy="153872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9378" y="74713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C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8178" y="74713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D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999826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969566" y="2458459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45011" y="920963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71053" y="961447"/>
              <a:ext cx="1662113" cy="1538287"/>
            </a:xfrm>
            <a:custGeom>
              <a:avLst/>
              <a:gdLst>
                <a:gd name="connsiteX0" fmla="*/ 0 w 1662113"/>
                <a:gd name="connsiteY0" fmla="*/ 766762 h 1538287"/>
                <a:gd name="connsiteX1" fmla="*/ 1014413 w 1662113"/>
                <a:gd name="connsiteY1" fmla="*/ 0 h 1538287"/>
                <a:gd name="connsiteX2" fmla="*/ 1662113 w 1662113"/>
                <a:gd name="connsiteY2" fmla="*/ 766762 h 1538287"/>
                <a:gd name="connsiteX3" fmla="*/ 638175 w 1662113"/>
                <a:gd name="connsiteY3" fmla="*/ 1538287 h 1538287"/>
                <a:gd name="connsiteX4" fmla="*/ 0 w 1662113"/>
                <a:gd name="connsiteY4" fmla="*/ 766762 h 153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13" h="1538287">
                  <a:moveTo>
                    <a:pt x="0" y="766762"/>
                  </a:moveTo>
                  <a:lnTo>
                    <a:pt x="1014413" y="0"/>
                  </a:lnTo>
                  <a:lnTo>
                    <a:pt x="1662113" y="766762"/>
                  </a:lnTo>
                  <a:lnTo>
                    <a:pt x="638175" y="1538287"/>
                  </a:lnTo>
                  <a:lnTo>
                    <a:pt x="0" y="76676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5870197" y="2488244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P</a:t>
              </a:r>
              <a:endParaRPr lang="en-US" sz="1800" dirty="0">
                <a:latin typeface="Bookman Old Style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599" y="14100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1461" y="1410042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0990" y="1410042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41538" y="1410042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2190" y="1409700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</a:t>
            </a:r>
            <a:r>
              <a:rPr lang="en-US" sz="1800" dirty="0" err="1" smtClean="0">
                <a:solidFill>
                  <a:srgbClr val="7030A0"/>
                </a:solidFill>
                <a:latin typeface="Bookman Old Style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) and (iii)]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1461" y="1876165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68910" y="18761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41538" y="1876165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02190" y="1878568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(ii) and (iv)]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461" y="2247900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Wingdings" panose="05000000000000000000" pitchFamily="2" charset="2"/>
              </a:rPr>
              <a:t>o</a:t>
            </a:r>
            <a:r>
              <a:rPr lang="en-US" sz="1800" dirty="0" err="1" smtClean="0">
                <a:latin typeface="Bookman Old Style" pitchFamily="18" charset="0"/>
              </a:rPr>
              <a:t>PQRS</a:t>
            </a:r>
            <a:r>
              <a:rPr lang="en-US" sz="1800" dirty="0" smtClean="0">
                <a:latin typeface="Bookman Old Style" pitchFamily="18" charset="0"/>
              </a:rPr>
              <a:t> is a parallelogram.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1461" y="2545836"/>
            <a:ext cx="5434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[A quadrilateral is a parallelogram, 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if a pair of opposite sides is parallel and equal]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438565" y="1017831"/>
            <a:ext cx="1281113" cy="15420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flipH="1">
            <a:off x="7036737" y="1660019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flipH="1">
            <a:off x="6596419" y="1132701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M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6381750" y="2152652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N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1461" y="3266899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 smtClean="0">
                <a:latin typeface="Symbol" panose="05050102010706020507" pitchFamily="18" charset="2"/>
              </a:rPr>
              <a:t>D</a:t>
            </a:r>
            <a:r>
              <a:rPr lang="en-US" sz="1800" dirty="0" smtClean="0">
                <a:latin typeface="Bookman Old Style" pitchFamily="18" charset="0"/>
              </a:rPr>
              <a:t>ADB, </a:t>
            </a:r>
          </a:p>
          <a:p>
            <a:r>
              <a:rPr lang="en-US" sz="1800" dirty="0" smtClean="0">
                <a:latin typeface="Bookman Old Style" pitchFamily="18" charset="0"/>
              </a:rPr>
              <a:t>S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P </a:t>
            </a:r>
            <a:r>
              <a:rPr lang="en-US" sz="1800" dirty="0">
                <a:latin typeface="Bookman Old Style" pitchFamily="18" charset="0"/>
              </a:rPr>
              <a:t>are the mid-points of </a:t>
            </a:r>
            <a:r>
              <a:rPr lang="en-US" sz="1800" dirty="0" smtClean="0">
                <a:latin typeface="Bookman Old Style" pitchFamily="18" charset="0"/>
              </a:rPr>
              <a:t>AD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AB resp.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912" y="398200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1461" y="398200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SP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2950" y="3982006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73498" y="398200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DB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3350" y="439316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3899" y="43931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SN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5388" y="4393168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75936" y="439316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MO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02190" y="3982006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72150" y="2895334"/>
            <a:ext cx="2224983" cy="1905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85339" y="2942783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68542" y="291472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7390" y="29147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2944" y="29143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925073" y="3816372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68542" y="381029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97444" y="38102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12944" y="380994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…(iii)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832710" y="3249151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68542" y="329995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15991" y="329995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12944" y="330235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846189" y="4154330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868542" y="424212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15991" y="42421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12944" y="4244527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…(iv)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>
            <a:stCxn id="25" idx="0"/>
            <a:endCxn id="25" idx="1"/>
          </p:cNvCxnSpPr>
          <p:nvPr/>
        </p:nvCxnSpPr>
        <p:spPr>
          <a:xfrm flipV="1">
            <a:off x="6244637" y="1018597"/>
            <a:ext cx="1014413" cy="7667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885361" y="1793082"/>
            <a:ext cx="1014413" cy="7667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77253" y="1499763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8" name="Straight Connector 27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067550" y="2309814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07" name="Straight Connector 106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6653213" y="1376363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7260618" y="2169320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6242050" y="1016000"/>
            <a:ext cx="1662113" cy="1538287"/>
          </a:xfrm>
          <a:custGeom>
            <a:avLst/>
            <a:gdLst>
              <a:gd name="connsiteX0" fmla="*/ 0 w 1662113"/>
              <a:gd name="connsiteY0" fmla="*/ 766762 h 1538287"/>
              <a:gd name="connsiteX1" fmla="*/ 1014413 w 1662113"/>
              <a:gd name="connsiteY1" fmla="*/ 0 h 1538287"/>
              <a:gd name="connsiteX2" fmla="*/ 1662113 w 1662113"/>
              <a:gd name="connsiteY2" fmla="*/ 766762 h 1538287"/>
              <a:gd name="connsiteX3" fmla="*/ 638175 w 1662113"/>
              <a:gd name="connsiteY3" fmla="*/ 1538287 h 1538287"/>
              <a:gd name="connsiteX4" fmla="*/ 0 w 1662113"/>
              <a:gd name="connsiteY4" fmla="*/ 766762 h 153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113" h="1538287">
                <a:moveTo>
                  <a:pt x="0" y="766762"/>
                </a:moveTo>
                <a:lnTo>
                  <a:pt x="1014413" y="0"/>
                </a:lnTo>
                <a:lnTo>
                  <a:pt x="1662113" y="766762"/>
                </a:lnTo>
                <a:lnTo>
                  <a:pt x="638175" y="1538287"/>
                </a:lnTo>
                <a:lnTo>
                  <a:pt x="0" y="766762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051550" y="1016000"/>
            <a:ext cx="1660525" cy="1533525"/>
          </a:xfrm>
          <a:custGeom>
            <a:avLst/>
            <a:gdLst>
              <a:gd name="connsiteX0" fmla="*/ 0 w 1660525"/>
              <a:gd name="connsiteY0" fmla="*/ 1533525 h 1533525"/>
              <a:gd name="connsiteX1" fmla="*/ 1660525 w 1660525"/>
              <a:gd name="connsiteY1" fmla="*/ 1533525 h 1533525"/>
              <a:gd name="connsiteX2" fmla="*/ 390525 w 1660525"/>
              <a:gd name="connsiteY2" fmla="*/ 0 h 1533525"/>
              <a:gd name="connsiteX3" fmla="*/ 0 w 1660525"/>
              <a:gd name="connsiteY3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525" h="1533525">
                <a:moveTo>
                  <a:pt x="0" y="1533525"/>
                </a:moveTo>
                <a:lnTo>
                  <a:pt x="1660525" y="1533525"/>
                </a:lnTo>
                <a:lnTo>
                  <a:pt x="390525" y="0"/>
                </a:lnTo>
                <a:lnTo>
                  <a:pt x="0" y="1533525"/>
                </a:ln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271052" y="3395034"/>
            <a:ext cx="2340518" cy="771638"/>
            <a:chOff x="2111805" y="6537554"/>
            <a:chExt cx="2340518" cy="771638"/>
          </a:xfrm>
        </p:grpSpPr>
        <p:sp>
          <p:nvSpPr>
            <p:cNvPr id="126" name="Cloud 125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47740" y="6705439"/>
              <a:ext cx="209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ADB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051248" y="3168006"/>
            <a:ext cx="3165176" cy="1403920"/>
            <a:chOff x="1788541" y="6546845"/>
            <a:chExt cx="3165176" cy="1403920"/>
          </a:xfrm>
        </p:grpSpPr>
        <p:sp>
          <p:nvSpPr>
            <p:cNvPr id="129" name="Cloud 128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 and P are midpoints of AD and AB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1" name="Cloud 130"/>
          <p:cNvSpPr/>
          <p:nvPr/>
        </p:nvSpPr>
        <p:spPr>
          <a:xfrm>
            <a:off x="2020325" y="3138589"/>
            <a:ext cx="3165176" cy="140392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00716" y="3314700"/>
            <a:ext cx="321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By midpoint theorem SP || DB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80371" y="3837400"/>
            <a:ext cx="1981606" cy="619927"/>
            <a:chOff x="1413159" y="5059602"/>
            <a:chExt cx="1981606" cy="619927"/>
          </a:xfrm>
        </p:grpSpPr>
        <p:sp>
          <p:nvSpPr>
            <p:cNvPr id="134" name="TextBox 133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SP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863850" y="517846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DB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1" name="Oval 140"/>
          <p:cNvSpPr/>
          <p:nvPr/>
        </p:nvSpPr>
        <p:spPr>
          <a:xfrm>
            <a:off x="6198833" y="1735382"/>
            <a:ext cx="94554" cy="9455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33273" y="2522692"/>
            <a:ext cx="94554" cy="9455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6242493" y="1785915"/>
            <a:ext cx="642819" cy="77462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449602" y="1028582"/>
            <a:ext cx="1268199" cy="151871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604250" y="2943243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44650" y="291472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597856" y="3822722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544650" y="3810290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571527" y="3255706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599726" y="3439168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10131" y="32999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99726" y="3188231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627631" y="3489356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6557238" y="4154330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799631" y="424212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77381" y="4123257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605286" y="4424382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77381" y="4374194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 flipV="1">
            <a:off x="6245245" y="1788899"/>
            <a:ext cx="308487" cy="37427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6748416" y="1387664"/>
            <a:ext cx="330740" cy="39337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90770" y="24950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348028" y="24950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8003922" y="13244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7811832" y="2098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781296" y="955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738554" y="955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6342808" y="13244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6138018" y="2098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4" grpId="0"/>
      <p:bldP spid="70" grpId="0"/>
      <p:bldP spid="71" grpId="0"/>
      <p:bldP spid="75" grpId="0"/>
      <p:bldP spid="77" grpId="0"/>
      <p:bldP spid="78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101" grpId="0"/>
      <p:bldP spid="102" grpId="0"/>
      <p:bldP spid="103" grpId="0"/>
      <p:bldP spid="104" grpId="0"/>
      <p:bldP spid="105" grpId="0"/>
      <p:bldP spid="7" grpId="0" animBg="1"/>
      <p:bldP spid="7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30" grpId="0" animBg="1"/>
      <p:bldP spid="30" grpId="1" animBg="1"/>
      <p:bldP spid="109" grpId="0" animBg="1"/>
      <p:bldP spid="109" grpId="1" animBg="1"/>
      <p:bldP spid="110" grpId="0" animBg="1"/>
      <p:bldP spid="110" grpId="1" animBg="1"/>
      <p:bldP spid="31" grpId="0" animBg="1"/>
      <p:bldP spid="131" grpId="0" animBg="1"/>
      <p:bldP spid="131" grpId="1" animBg="1"/>
      <p:bldP spid="132" grpId="0"/>
      <p:bldP spid="132" grpId="1"/>
      <p:bldP spid="141" grpId="0" animBg="1"/>
      <p:bldP spid="141" grpId="1" animBg="1"/>
      <p:bldP spid="142" grpId="0" animBg="1"/>
      <p:bldP spid="142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8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" y="12631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357" y="126310"/>
            <a:ext cx="7712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ABCD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is a rhombus and P, Q, R and S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mid-points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sides AB, BC, CD and DA respectively.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  <a:r>
              <a:rPr lang="en-US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PQRS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rectangle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357" y="419100"/>
            <a:ext cx="83065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357" y="9525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56375" y="1020212"/>
            <a:ext cx="2046510" cy="1527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50384" y="647700"/>
            <a:ext cx="2688766" cy="2266684"/>
            <a:chOff x="4876800" y="590550"/>
            <a:chExt cx="2688766" cy="2266684"/>
          </a:xfrm>
        </p:grpSpPr>
        <p:sp>
          <p:nvSpPr>
            <p:cNvPr id="13" name="Rectangle 12"/>
            <p:cNvSpPr/>
            <p:nvPr/>
          </p:nvSpPr>
          <p:spPr>
            <a:xfrm>
              <a:off x="4876800" y="2337848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A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10232" y="2337848"/>
              <a:ext cx="319435" cy="304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B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7067642" y="1542197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Q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6288653" y="590550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R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5090489" y="1542197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S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329342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5182791" y="961005"/>
              <a:ext cx="2046510" cy="153872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9378" y="74713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C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8178" y="74713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D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999826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969566" y="2458459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45011" y="920963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71053" y="961447"/>
              <a:ext cx="1662113" cy="1538287"/>
            </a:xfrm>
            <a:custGeom>
              <a:avLst/>
              <a:gdLst>
                <a:gd name="connsiteX0" fmla="*/ 0 w 1662113"/>
                <a:gd name="connsiteY0" fmla="*/ 766762 h 1538287"/>
                <a:gd name="connsiteX1" fmla="*/ 1014413 w 1662113"/>
                <a:gd name="connsiteY1" fmla="*/ 0 h 1538287"/>
                <a:gd name="connsiteX2" fmla="*/ 1662113 w 1662113"/>
                <a:gd name="connsiteY2" fmla="*/ 766762 h 1538287"/>
                <a:gd name="connsiteX3" fmla="*/ 638175 w 1662113"/>
                <a:gd name="connsiteY3" fmla="*/ 1538287 h 1538287"/>
                <a:gd name="connsiteX4" fmla="*/ 0 w 1662113"/>
                <a:gd name="connsiteY4" fmla="*/ 766762 h 153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13" h="1538287">
                  <a:moveTo>
                    <a:pt x="0" y="766762"/>
                  </a:moveTo>
                  <a:lnTo>
                    <a:pt x="1014413" y="0"/>
                  </a:lnTo>
                  <a:lnTo>
                    <a:pt x="1662113" y="766762"/>
                  </a:lnTo>
                  <a:lnTo>
                    <a:pt x="638175" y="1538287"/>
                  </a:lnTo>
                  <a:lnTo>
                    <a:pt x="0" y="76676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flipH="1">
              <a:off x="5870197" y="2488244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P</a:t>
              </a:r>
              <a:endParaRPr lang="en-US" sz="1800" dirty="0">
                <a:latin typeface="Bookman Old Style" pitchFamily="18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599" y="1410042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1461" y="1410042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0990" y="1410042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41538" y="1410042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02190" y="1409700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</a:t>
            </a:r>
            <a:r>
              <a:rPr lang="en-US" sz="1800" dirty="0" err="1" smtClean="0">
                <a:solidFill>
                  <a:srgbClr val="7030A0"/>
                </a:solidFill>
                <a:latin typeface="Bookman Old Style" pitchFamily="18" charset="0"/>
              </a:rPr>
              <a:t>i</a:t>
            </a:r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) and (iii)]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1461" y="1876165"/>
            <a:ext cx="51167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PQ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68910" y="187616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41538" y="1876165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SR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02190" y="1878568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[from (ii) and (iv)]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461" y="2247900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Wingdings" panose="05000000000000000000" pitchFamily="2" charset="2"/>
              </a:rPr>
              <a:t>o</a:t>
            </a:r>
            <a:r>
              <a:rPr lang="en-US" sz="1800" dirty="0" err="1" smtClean="0">
                <a:latin typeface="Bookman Old Style" pitchFamily="18" charset="0"/>
              </a:rPr>
              <a:t>PQRS</a:t>
            </a:r>
            <a:r>
              <a:rPr lang="en-US" sz="1800" dirty="0" smtClean="0">
                <a:latin typeface="Bookman Old Style" pitchFamily="18" charset="0"/>
              </a:rPr>
              <a:t> is a parallelogram.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1461" y="2545836"/>
            <a:ext cx="5434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[A quadrilateral is a parallelogram, </a:t>
            </a:r>
          </a:p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if a pair of opposite sides is parallel and equal]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438565" y="1017831"/>
            <a:ext cx="1281113" cy="15420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flipH="1">
            <a:off x="7036737" y="1660019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O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flipH="1">
            <a:off x="6596419" y="1132701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M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6381750" y="2152652"/>
            <a:ext cx="308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N</a:t>
            </a:r>
            <a:endParaRPr lang="en-US" sz="12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1461" y="3266899"/>
            <a:ext cx="5956352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In </a:t>
            </a:r>
            <a:r>
              <a:rPr lang="en-US" sz="1800" dirty="0" smtClean="0">
                <a:latin typeface="Symbol" panose="05050102010706020507" pitchFamily="18" charset="2"/>
              </a:rPr>
              <a:t>D</a:t>
            </a:r>
            <a:r>
              <a:rPr lang="en-US" sz="1800" dirty="0" smtClean="0">
                <a:latin typeface="Bookman Old Style" pitchFamily="18" charset="0"/>
              </a:rPr>
              <a:t>ADB, </a:t>
            </a:r>
          </a:p>
          <a:p>
            <a:r>
              <a:rPr lang="en-US" sz="1800" dirty="0" smtClean="0">
                <a:latin typeface="Bookman Old Style" pitchFamily="18" charset="0"/>
              </a:rPr>
              <a:t>S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P </a:t>
            </a:r>
            <a:r>
              <a:rPr lang="en-US" sz="1800" dirty="0">
                <a:latin typeface="Bookman Old Style" pitchFamily="18" charset="0"/>
              </a:rPr>
              <a:t>are the mid-points of </a:t>
            </a:r>
            <a:r>
              <a:rPr lang="en-US" sz="1800" dirty="0" smtClean="0">
                <a:latin typeface="Bookman Old Style" pitchFamily="18" charset="0"/>
              </a:rPr>
              <a:t>AD </a:t>
            </a:r>
            <a:r>
              <a:rPr lang="en-US" sz="1800" dirty="0">
                <a:latin typeface="Bookman Old Style" pitchFamily="18" charset="0"/>
              </a:rPr>
              <a:t>and </a:t>
            </a:r>
            <a:r>
              <a:rPr lang="en-US" sz="1800" dirty="0" smtClean="0">
                <a:latin typeface="Bookman Old Style" pitchFamily="18" charset="0"/>
              </a:rPr>
              <a:t>AB resp.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912" y="3982006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21461" y="398200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SP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2950" y="3982006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73498" y="398200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DB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3350" y="4393168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23899" y="43931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SN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5388" y="4393168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75936" y="439316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MO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02190" y="3982006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[Midpoint theorem]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72150" y="2895334"/>
            <a:ext cx="2224983" cy="1905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85339" y="2942783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68542" y="2914726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7390" y="29147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2944" y="29143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i)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925073" y="3816372"/>
            <a:ext cx="1980677" cy="35716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68542" y="381029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97444" y="38102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ll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12944" y="380994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…(iii)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832710" y="3249151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68542" y="329995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PQ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15991" y="329995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212944" y="330235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…(ii</a:t>
            </a:r>
            <a:r>
              <a:rPr lang="en-US" sz="18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846189" y="4154330"/>
            <a:ext cx="2103803" cy="5497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868542" y="424212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SR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15991" y="42421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=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12944" y="4244527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…(iv)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9" name="Straight Connector 8"/>
          <p:cNvCxnSpPr>
            <a:stCxn id="25" idx="0"/>
            <a:endCxn id="25" idx="1"/>
          </p:cNvCxnSpPr>
          <p:nvPr/>
        </p:nvCxnSpPr>
        <p:spPr>
          <a:xfrm flipV="1">
            <a:off x="6244637" y="1018597"/>
            <a:ext cx="1014413" cy="7667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885361" y="1793082"/>
            <a:ext cx="1014413" cy="766762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77253" y="1499763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28" name="Straight Connector 27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7067550" y="2309814"/>
            <a:ext cx="122473" cy="128162"/>
            <a:chOff x="6420103" y="1442613"/>
            <a:chExt cx="122473" cy="12816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07" name="Straight Connector 106"/>
            <p:cNvCxnSpPr/>
            <p:nvPr/>
          </p:nvCxnSpPr>
          <p:spPr>
            <a:xfrm>
              <a:off x="6420103" y="1457328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442448" y="1442613"/>
              <a:ext cx="100128" cy="113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6653213" y="1376363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7260618" y="2169320"/>
            <a:ext cx="133350" cy="114300"/>
          </a:xfrm>
          <a:custGeom>
            <a:avLst/>
            <a:gdLst>
              <a:gd name="connsiteX0" fmla="*/ 0 w 133350"/>
              <a:gd name="connsiteY0" fmla="*/ 2381 h 114300"/>
              <a:gd name="connsiteX1" fmla="*/ 133350 w 133350"/>
              <a:gd name="connsiteY1" fmla="*/ 0 h 114300"/>
              <a:gd name="connsiteX2" fmla="*/ 83343 w 13335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14300">
                <a:moveTo>
                  <a:pt x="0" y="2381"/>
                </a:moveTo>
                <a:lnTo>
                  <a:pt x="133350" y="0"/>
                </a:lnTo>
                <a:lnTo>
                  <a:pt x="83343" y="114300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6242050" y="1016000"/>
            <a:ext cx="1662113" cy="1538287"/>
          </a:xfrm>
          <a:custGeom>
            <a:avLst/>
            <a:gdLst>
              <a:gd name="connsiteX0" fmla="*/ 0 w 1662113"/>
              <a:gd name="connsiteY0" fmla="*/ 766762 h 1538287"/>
              <a:gd name="connsiteX1" fmla="*/ 1014413 w 1662113"/>
              <a:gd name="connsiteY1" fmla="*/ 0 h 1538287"/>
              <a:gd name="connsiteX2" fmla="*/ 1662113 w 1662113"/>
              <a:gd name="connsiteY2" fmla="*/ 766762 h 1538287"/>
              <a:gd name="connsiteX3" fmla="*/ 638175 w 1662113"/>
              <a:gd name="connsiteY3" fmla="*/ 1538287 h 1538287"/>
              <a:gd name="connsiteX4" fmla="*/ 0 w 1662113"/>
              <a:gd name="connsiteY4" fmla="*/ 766762 h 153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113" h="1538287">
                <a:moveTo>
                  <a:pt x="0" y="766762"/>
                </a:moveTo>
                <a:lnTo>
                  <a:pt x="1014413" y="0"/>
                </a:lnTo>
                <a:lnTo>
                  <a:pt x="1662113" y="766762"/>
                </a:lnTo>
                <a:lnTo>
                  <a:pt x="638175" y="1538287"/>
                </a:lnTo>
                <a:lnTo>
                  <a:pt x="0" y="766762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051550" y="1016000"/>
            <a:ext cx="1660525" cy="1533525"/>
          </a:xfrm>
          <a:custGeom>
            <a:avLst/>
            <a:gdLst>
              <a:gd name="connsiteX0" fmla="*/ 0 w 1660525"/>
              <a:gd name="connsiteY0" fmla="*/ 1533525 h 1533525"/>
              <a:gd name="connsiteX1" fmla="*/ 1660525 w 1660525"/>
              <a:gd name="connsiteY1" fmla="*/ 1533525 h 1533525"/>
              <a:gd name="connsiteX2" fmla="*/ 390525 w 1660525"/>
              <a:gd name="connsiteY2" fmla="*/ 0 h 1533525"/>
              <a:gd name="connsiteX3" fmla="*/ 0 w 1660525"/>
              <a:gd name="connsiteY3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525" h="1533525">
                <a:moveTo>
                  <a:pt x="0" y="1533525"/>
                </a:moveTo>
                <a:lnTo>
                  <a:pt x="1660525" y="1533525"/>
                </a:lnTo>
                <a:lnTo>
                  <a:pt x="390525" y="0"/>
                </a:lnTo>
                <a:lnTo>
                  <a:pt x="0" y="1533525"/>
                </a:lnTo>
                <a:close/>
              </a:path>
            </a:pathLst>
          </a:cu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2271052" y="3395034"/>
            <a:ext cx="2340518" cy="771638"/>
            <a:chOff x="2111805" y="6537554"/>
            <a:chExt cx="2340518" cy="771638"/>
          </a:xfrm>
        </p:grpSpPr>
        <p:sp>
          <p:nvSpPr>
            <p:cNvPr id="126" name="Cloud 125"/>
            <p:cNvSpPr/>
            <p:nvPr/>
          </p:nvSpPr>
          <p:spPr>
            <a:xfrm>
              <a:off x="2111805" y="6537554"/>
              <a:ext cx="2340518" cy="7716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47740" y="6705439"/>
              <a:ext cx="2091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ADB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051248" y="3168006"/>
            <a:ext cx="3165176" cy="1403920"/>
            <a:chOff x="1788541" y="6546845"/>
            <a:chExt cx="3165176" cy="1403920"/>
          </a:xfrm>
        </p:grpSpPr>
        <p:sp>
          <p:nvSpPr>
            <p:cNvPr id="129" name="Cloud 128"/>
            <p:cNvSpPr/>
            <p:nvPr/>
          </p:nvSpPr>
          <p:spPr>
            <a:xfrm>
              <a:off x="1788541" y="6546845"/>
              <a:ext cx="3165176" cy="1403920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91790" y="6695391"/>
              <a:ext cx="2603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S and P are midpoints of AD and AB respectively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1" name="Cloud 130"/>
          <p:cNvSpPr/>
          <p:nvPr/>
        </p:nvSpPr>
        <p:spPr>
          <a:xfrm>
            <a:off x="2020325" y="3138589"/>
            <a:ext cx="3165176" cy="1403920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00716" y="3314700"/>
            <a:ext cx="321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By midpoint theorem SP || DB</a:t>
            </a:r>
            <a:endParaRPr lang="en-US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80371" y="3837400"/>
            <a:ext cx="1981606" cy="619927"/>
            <a:chOff x="1413159" y="5059602"/>
            <a:chExt cx="1981606" cy="619927"/>
          </a:xfrm>
        </p:grpSpPr>
        <p:sp>
          <p:nvSpPr>
            <p:cNvPr id="134" name="TextBox 133"/>
            <p:cNvSpPr txBox="1"/>
            <p:nvPr/>
          </p:nvSpPr>
          <p:spPr>
            <a:xfrm>
              <a:off x="1413159" y="5178469"/>
              <a:ext cx="1973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SP =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2639107" y="5360727"/>
              <a:ext cx="27288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2611202" y="5059602"/>
              <a:ext cx="352305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  <a:endParaRPr lang="en-US" sz="1800" b="1" baseline="-25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11202" y="5310539"/>
              <a:ext cx="324211" cy="368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863850" y="5178469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  <a:latin typeface="Bookman Old Style" pitchFamily="18" charset="0"/>
                </a:rPr>
                <a:t>DB</a:t>
              </a:r>
              <a:endParaRPr lang="en-US" sz="18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1" name="Oval 140"/>
          <p:cNvSpPr/>
          <p:nvPr/>
        </p:nvSpPr>
        <p:spPr>
          <a:xfrm>
            <a:off x="6198833" y="1735382"/>
            <a:ext cx="94554" cy="9455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33273" y="2522692"/>
            <a:ext cx="94554" cy="94554"/>
          </a:xfrm>
          <a:prstGeom prst="ellipse">
            <a:avLst/>
          </a:prstGeom>
          <a:solidFill>
            <a:srgbClr val="FF0000"/>
          </a:solidFill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 flipV="1">
            <a:off x="6242493" y="1785915"/>
            <a:ext cx="642819" cy="774623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449602" y="1028582"/>
            <a:ext cx="1268199" cy="151871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604250" y="2943243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44650" y="291472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597856" y="3822722"/>
            <a:ext cx="391380" cy="357168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544650" y="3810290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571527" y="3255706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599726" y="3439168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10131" y="32999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99726" y="3188231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627631" y="3489356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6557238" y="4154330"/>
            <a:ext cx="714654" cy="554242"/>
          </a:xfrm>
          <a:prstGeom prst="roundRect">
            <a:avLst/>
          </a:prstGeom>
          <a:solidFill>
            <a:srgbClr val="0099F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799631" y="4242124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AC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77381" y="4123257"/>
            <a:ext cx="352305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</a:rPr>
              <a:t>1</a:t>
            </a:r>
            <a:endParaRPr lang="en-US" sz="1800" b="1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605286" y="4424382"/>
            <a:ext cx="2728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77381" y="4374194"/>
            <a:ext cx="324211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 flipV="1">
            <a:off x="6245245" y="1788899"/>
            <a:ext cx="308487" cy="37427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6748416" y="1387664"/>
            <a:ext cx="330740" cy="39337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90770" y="24950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348028" y="2495044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>
            <a:off x="8003922" y="13244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5400000">
            <a:off x="7811832" y="2098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781296" y="955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738554" y="955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6342808" y="132441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6138018" y="2098422"/>
            <a:ext cx="0" cy="12115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64" grpId="0"/>
      <p:bldP spid="70" grpId="0"/>
      <p:bldP spid="71" grpId="0"/>
      <p:bldP spid="75" grpId="0"/>
      <p:bldP spid="77" grpId="0"/>
      <p:bldP spid="78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101" grpId="0"/>
      <p:bldP spid="102" grpId="0"/>
      <p:bldP spid="103" grpId="0"/>
      <p:bldP spid="104" grpId="0"/>
      <p:bldP spid="105" grpId="0"/>
      <p:bldP spid="7" grpId="0" animBg="1"/>
      <p:bldP spid="7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30" grpId="0" animBg="1"/>
      <p:bldP spid="30" grpId="1" animBg="1"/>
      <p:bldP spid="109" grpId="0" animBg="1"/>
      <p:bldP spid="109" grpId="1" animBg="1"/>
      <p:bldP spid="110" grpId="0" animBg="1"/>
      <p:bldP spid="110" grpId="1" animBg="1"/>
      <p:bldP spid="31" grpId="0" animBg="1"/>
      <p:bldP spid="131" grpId="0" animBg="1"/>
      <p:bldP spid="131" grpId="1" animBg="1"/>
      <p:bldP spid="132" grpId="0"/>
      <p:bldP spid="132" grpId="1"/>
      <p:bldP spid="141" grpId="0" animBg="1"/>
      <p:bldP spid="141" grpId="1" animBg="1"/>
      <p:bldP spid="142" grpId="0" animBg="1"/>
      <p:bldP spid="142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6310"/>
            <a:ext cx="44755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</a:t>
            </a:r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8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607" y="126310"/>
            <a:ext cx="7712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ABCD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is a rhombus and P, Q, R and S are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the mid-points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sides AB, BC, CD and DA respectively.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  <a:r>
              <a:rPr lang="en-US" b="1" dirty="0" err="1" smtClean="0">
                <a:solidFill>
                  <a:srgbClr val="0000FF"/>
                </a:solidFill>
                <a:latin typeface="Wingdings" panose="05000000000000000000" pitchFamily="2" charset="2"/>
              </a:rPr>
              <a:t>o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PQRS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is a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rectangle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607" y="419100"/>
            <a:ext cx="830659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607" y="9525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75425" y="1020212"/>
            <a:ext cx="2046510" cy="1527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769434" y="647700"/>
            <a:ext cx="2688766" cy="2266684"/>
            <a:chOff x="4876800" y="590550"/>
            <a:chExt cx="2688766" cy="2266684"/>
          </a:xfrm>
        </p:grpSpPr>
        <p:sp>
          <p:nvSpPr>
            <p:cNvPr id="12" name="Rectangle 11"/>
            <p:cNvSpPr/>
            <p:nvPr/>
          </p:nvSpPr>
          <p:spPr>
            <a:xfrm>
              <a:off x="4876800" y="2337848"/>
              <a:ext cx="351378" cy="368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A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0232" y="2337848"/>
              <a:ext cx="319435" cy="304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B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7067642" y="1542197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Q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6288653" y="590550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R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5090489" y="1542197"/>
              <a:ext cx="280564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S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329342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5182791" y="961005"/>
              <a:ext cx="2046510" cy="1538729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9378" y="747134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C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8178" y="74713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D</a:t>
              </a:r>
              <a:endParaRPr lang="en-US" sz="1800" dirty="0">
                <a:latin typeface="Bookman Old Style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999826" y="1688270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69566" y="2458459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345011" y="920963"/>
              <a:ext cx="80937" cy="841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371053" y="961447"/>
              <a:ext cx="1662113" cy="1538287"/>
            </a:xfrm>
            <a:custGeom>
              <a:avLst/>
              <a:gdLst>
                <a:gd name="connsiteX0" fmla="*/ 0 w 1662113"/>
                <a:gd name="connsiteY0" fmla="*/ 766762 h 1538287"/>
                <a:gd name="connsiteX1" fmla="*/ 1014413 w 1662113"/>
                <a:gd name="connsiteY1" fmla="*/ 0 h 1538287"/>
                <a:gd name="connsiteX2" fmla="*/ 1662113 w 1662113"/>
                <a:gd name="connsiteY2" fmla="*/ 766762 h 1538287"/>
                <a:gd name="connsiteX3" fmla="*/ 638175 w 1662113"/>
                <a:gd name="connsiteY3" fmla="*/ 1538287 h 1538287"/>
                <a:gd name="connsiteX4" fmla="*/ 0 w 1662113"/>
                <a:gd name="connsiteY4" fmla="*/ 766762 h 153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13" h="1538287">
                  <a:moveTo>
                    <a:pt x="0" y="766762"/>
                  </a:moveTo>
                  <a:lnTo>
                    <a:pt x="1014413" y="0"/>
                  </a:lnTo>
                  <a:lnTo>
                    <a:pt x="1662113" y="766762"/>
                  </a:lnTo>
                  <a:lnTo>
                    <a:pt x="638175" y="1538287"/>
                  </a:lnTo>
                  <a:lnTo>
                    <a:pt x="0" y="76676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flipH="1">
              <a:off x="5870197" y="2488244"/>
              <a:ext cx="308620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 smtClean="0">
                  <a:latin typeface="Bookman Old Style" pitchFamily="18" charset="0"/>
                </a:rPr>
                <a:t>P</a:t>
              </a:r>
              <a:endParaRPr lang="en-US" sz="1800" dirty="0">
                <a:latin typeface="Bookman Old Style" pitchFamily="18" charset="0"/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457615" y="1017831"/>
            <a:ext cx="1281113" cy="15420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flipH="1">
            <a:off x="7072454" y="1640971"/>
            <a:ext cx="308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flipH="1">
            <a:off x="6615469" y="1062311"/>
            <a:ext cx="308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M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 flipH="1">
            <a:off x="6387698" y="2152652"/>
            <a:ext cx="308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N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9149" y="13335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SN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400" y="1333500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24392" y="1333500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MO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9149" y="172616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SM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4400" y="1726168"/>
            <a:ext cx="463588" cy="3689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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24392" y="17261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NO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06422" y="1726168"/>
            <a:ext cx="205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[since SR  </a:t>
            </a:r>
            <a:r>
              <a:rPr lang="en-US" sz="1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sz="1800" dirty="0" smtClean="0">
                <a:solidFill>
                  <a:srgbClr val="7030A0"/>
                </a:solidFill>
                <a:latin typeface="Bookman Old Style" pitchFamily="18" charset="0"/>
              </a:rPr>
              <a:t>  AC]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9149" y="209550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Wingdings" panose="05000000000000000000" pitchFamily="2" charset="2"/>
              </a:rPr>
              <a:t>o</a:t>
            </a:r>
            <a:r>
              <a:rPr lang="en-US" sz="1800" dirty="0" err="1" smtClean="0">
                <a:latin typeface="Bookman Old Style" pitchFamily="18" charset="0"/>
              </a:rPr>
              <a:t>SMON</a:t>
            </a:r>
            <a:r>
              <a:rPr lang="en-US" sz="1800" dirty="0" smtClean="0">
                <a:latin typeface="Bookman Old Style" pitchFamily="18" charset="0"/>
              </a:rPr>
              <a:t>  is a parallelogram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9149" y="255636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MON =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MSN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06422" y="2556366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[Opp. angles are equal]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9149" y="3098671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MON = 90</a:t>
            </a:r>
            <a:r>
              <a:rPr lang="en-US" baseline="48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800" baseline="48000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06422" y="3098671"/>
            <a:ext cx="6720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[Diagonals of a Rhombus are perpendicular to each other]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0975" y="3478768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MSN = 90</a:t>
            </a:r>
            <a:r>
              <a:rPr lang="en-US" baseline="48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800" baseline="480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5389" y="4240768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en-US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PQRS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is a rectangle.</a:t>
            </a:r>
            <a:endParaRPr lang="en-US" sz="1800" baseline="48000" dirty="0"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5300" y="378356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i.e. S = 90</a:t>
            </a:r>
            <a:r>
              <a:rPr lang="en-US" baseline="48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</a:t>
            </a:r>
            <a:endParaRPr lang="en-US" sz="1800" baseline="480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30372" y="4240768"/>
            <a:ext cx="5565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[If one angle of a parallelogram is a right angle, </a:t>
            </a:r>
          </a:p>
          <a:p>
            <a:r>
              <a:rPr lang="en-US" dirty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t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hen it is rectangle]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263687" y="1395627"/>
            <a:ext cx="838200" cy="771525"/>
          </a:xfrm>
          <a:custGeom>
            <a:avLst/>
            <a:gdLst>
              <a:gd name="connsiteX0" fmla="*/ 0 w 838200"/>
              <a:gd name="connsiteY0" fmla="*/ 385762 h 771525"/>
              <a:gd name="connsiteX1" fmla="*/ 516731 w 838200"/>
              <a:gd name="connsiteY1" fmla="*/ 0 h 771525"/>
              <a:gd name="connsiteX2" fmla="*/ 838200 w 838200"/>
              <a:gd name="connsiteY2" fmla="*/ 383381 h 771525"/>
              <a:gd name="connsiteX3" fmla="*/ 323850 w 838200"/>
              <a:gd name="connsiteY3" fmla="*/ 771525 h 771525"/>
              <a:gd name="connsiteX4" fmla="*/ 0 w 838200"/>
              <a:gd name="connsiteY4" fmla="*/ 385762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771525">
                <a:moveTo>
                  <a:pt x="0" y="385762"/>
                </a:moveTo>
                <a:lnTo>
                  <a:pt x="516731" y="0"/>
                </a:lnTo>
                <a:lnTo>
                  <a:pt x="838200" y="383381"/>
                </a:lnTo>
                <a:lnTo>
                  <a:pt x="323850" y="771525"/>
                </a:lnTo>
                <a:lnTo>
                  <a:pt x="0" y="385762"/>
                </a:lnTo>
                <a:close/>
              </a:path>
            </a:pathLst>
          </a:cu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9200000">
            <a:off x="6925658" y="1693879"/>
            <a:ext cx="137961" cy="1457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85844" y="1781978"/>
            <a:ext cx="506092" cy="38449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72586" y="1395585"/>
            <a:ext cx="322157" cy="38111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794405" y="2095500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[By definition]</a:t>
            </a:r>
            <a:endParaRPr lang="en-US" sz="18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30" name="Arc 29"/>
          <p:cNvSpPr/>
          <p:nvPr/>
        </p:nvSpPr>
        <p:spPr>
          <a:xfrm>
            <a:off x="6944877" y="1619534"/>
            <a:ext cx="323712" cy="323712"/>
          </a:xfrm>
          <a:prstGeom prst="arc">
            <a:avLst>
              <a:gd name="adj1" fmla="val 8757460"/>
              <a:gd name="adj2" fmla="val 1354685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9200000">
            <a:off x="6296109" y="1722309"/>
            <a:ext cx="137961" cy="1457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266068" y="1400865"/>
            <a:ext cx="506092" cy="38449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4" idx="0"/>
          </p:cNvCxnSpPr>
          <p:nvPr/>
        </p:nvCxnSpPr>
        <p:spPr>
          <a:xfrm>
            <a:off x="6263687" y="1785359"/>
            <a:ext cx="322157" cy="38111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>
            <a:off x="6084149" y="1621986"/>
            <a:ext cx="323712" cy="323712"/>
          </a:xfrm>
          <a:prstGeom prst="arc">
            <a:avLst>
              <a:gd name="adj1" fmla="val 8757460"/>
              <a:gd name="adj2" fmla="val 1354685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6270395" y="1018879"/>
            <a:ext cx="1662113" cy="1538287"/>
          </a:xfrm>
          <a:custGeom>
            <a:avLst/>
            <a:gdLst>
              <a:gd name="connsiteX0" fmla="*/ 0 w 1662113"/>
              <a:gd name="connsiteY0" fmla="*/ 766762 h 1538287"/>
              <a:gd name="connsiteX1" fmla="*/ 1014413 w 1662113"/>
              <a:gd name="connsiteY1" fmla="*/ 0 h 1538287"/>
              <a:gd name="connsiteX2" fmla="*/ 1662113 w 1662113"/>
              <a:gd name="connsiteY2" fmla="*/ 766762 h 1538287"/>
              <a:gd name="connsiteX3" fmla="*/ 638175 w 1662113"/>
              <a:gd name="connsiteY3" fmla="*/ 1538287 h 1538287"/>
              <a:gd name="connsiteX4" fmla="*/ 0 w 1662113"/>
              <a:gd name="connsiteY4" fmla="*/ 766762 h 153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113" h="1538287">
                <a:moveTo>
                  <a:pt x="0" y="766762"/>
                </a:moveTo>
                <a:lnTo>
                  <a:pt x="1014413" y="0"/>
                </a:lnTo>
                <a:lnTo>
                  <a:pt x="1662113" y="766762"/>
                </a:lnTo>
                <a:lnTo>
                  <a:pt x="638175" y="1538287"/>
                </a:lnTo>
                <a:lnTo>
                  <a:pt x="0" y="766762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8" grpId="0" animBg="1"/>
      <p:bldP spid="28" grpId="1" animBg="1"/>
      <p:bldP spid="40" grpId="0" animBg="1"/>
      <p:bldP spid="60" grpId="0"/>
      <p:bldP spid="30" grpId="0" animBg="1"/>
      <p:bldP spid="30" grpId="1" animBg="1"/>
      <p:bldP spid="71" grpId="0" animBg="1"/>
      <p:bldP spid="56" grpId="0" animBg="1"/>
      <p:bldP spid="56" grpId="1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067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ed Rectangle 172"/>
          <p:cNvSpPr/>
          <p:nvPr/>
        </p:nvSpPr>
        <p:spPr>
          <a:xfrm>
            <a:off x="7676827" y="3005937"/>
            <a:ext cx="573013" cy="2862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4679733" y="406959"/>
            <a:ext cx="1019975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3" name="Isosceles Triangle 112"/>
          <p:cNvSpPr/>
          <p:nvPr/>
        </p:nvSpPr>
        <p:spPr>
          <a:xfrm flipH="1">
            <a:off x="6960419" y="1181519"/>
            <a:ext cx="310512" cy="1204714"/>
          </a:xfrm>
          <a:prstGeom prst="triangle">
            <a:avLst>
              <a:gd name="adj" fmla="val 4799"/>
            </a:avLst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396605" y="1180698"/>
            <a:ext cx="276012" cy="1204714"/>
          </a:xfrm>
          <a:prstGeom prst="triangle">
            <a:avLst>
              <a:gd name="adj" fmla="val 824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 flipH="1">
            <a:off x="8511137" y="2219875"/>
            <a:ext cx="337038" cy="337038"/>
          </a:xfrm>
          <a:prstGeom prst="arc">
            <a:avLst>
              <a:gd name="adj1" fmla="val 16790083"/>
              <a:gd name="adj2" fmla="val 11021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22583" y="401208"/>
            <a:ext cx="3138891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263225" y="142578"/>
            <a:ext cx="1019975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28933" y="146628"/>
            <a:ext cx="2545416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49131" y="2255532"/>
            <a:ext cx="2932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[Distance between two</a:t>
            </a:r>
          </a:p>
          <a:p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parallel sides are equal]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49131" y="3116788"/>
            <a:ext cx="139333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[C. P. C. T]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260475" y="3163888"/>
            <a:ext cx="1206500" cy="2862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004685" y="4634957"/>
            <a:ext cx="573013" cy="2862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04685" y="4044950"/>
            <a:ext cx="573013" cy="2862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74084" y="3701562"/>
            <a:ext cx="347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 || CD on transversal AD,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4108" y="341610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(ii) ABCD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is a trapezium</a:t>
            </a:r>
          </a:p>
        </p:txBody>
      </p:sp>
      <p:sp>
        <p:nvSpPr>
          <p:cNvPr id="105" name="Arc 104"/>
          <p:cNvSpPr/>
          <p:nvPr/>
        </p:nvSpPr>
        <p:spPr>
          <a:xfrm>
            <a:off x="6800848" y="2220426"/>
            <a:ext cx="337038" cy="337038"/>
          </a:xfrm>
          <a:prstGeom prst="arc">
            <a:avLst>
              <a:gd name="adj1" fmla="val 16790083"/>
              <a:gd name="adj2" fmla="val 110216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7060396" y="996146"/>
            <a:ext cx="369104" cy="369104"/>
          </a:xfrm>
          <a:prstGeom prst="arc">
            <a:avLst>
              <a:gd name="adj1" fmla="val 21576348"/>
              <a:gd name="adj2" fmla="val 6267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31987" y="2255532"/>
            <a:ext cx="1232965" cy="368990"/>
            <a:chOff x="2286000" y="4385415"/>
            <a:chExt cx="1232965" cy="369332"/>
          </a:xfrm>
        </p:grpSpPr>
        <p:sp>
          <p:nvSpPr>
            <p:cNvPr id="85" name="Rectangle 84"/>
            <p:cNvSpPr/>
            <p:nvPr/>
          </p:nvSpPr>
          <p:spPr>
            <a:xfrm>
              <a:off x="2286000" y="4385415"/>
              <a:ext cx="553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AM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54045" y="4385415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991256" y="4385415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BN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855713" y="282624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AMD 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sym typeface="Symbol"/>
              </a:rPr>
              <a:t>@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BNC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149131" y="2826070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[R.H.S. rule]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7635" y="282624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752489" y="139008"/>
            <a:ext cx="1098367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39769" y="1084014"/>
            <a:ext cx="3451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Draw AM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 DC  &amp;  BN  DC.</a:t>
            </a:r>
            <a:endParaRPr lang="en-US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flipH="1">
            <a:off x="7257463" y="2285998"/>
            <a:ext cx="108653" cy="97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C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" y="108425"/>
            <a:ext cx="72009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 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ABCD is a trapezium in which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AD 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BC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1025" y="373618"/>
            <a:ext cx="156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7672" y="37361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2958" y="373618"/>
            <a:ext cx="15792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551" y="678760"/>
            <a:ext cx="224452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BAD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1311" y="678760"/>
            <a:ext cx="3794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(iv) diagonal AC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diagonal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58013" y="2385114"/>
            <a:ext cx="17287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65332" y="1182047"/>
            <a:ext cx="279430" cy="1200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82175" y="830287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39068" y="836015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1010" y="2364434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7236086" y="1183695"/>
            <a:ext cx="11770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559212" y="2364434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8406813" y="1182048"/>
            <a:ext cx="272019" cy="1206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59158" y="1192321"/>
            <a:ext cx="0" cy="119845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00462" y="1188244"/>
            <a:ext cx="0" cy="11991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55768" y="2364434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475" y="2364434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2401" y="1084185"/>
            <a:ext cx="19207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Construction :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2068" y="1375308"/>
            <a:ext cx="241604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AMD and BNC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29336" y="1963616"/>
            <a:ext cx="196720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AMD = BNC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49131" y="1963445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[Each 90</a:t>
            </a:r>
            <a:r>
              <a:rPr lang="en-US" dirty="0" smtClean="0">
                <a:solidFill>
                  <a:srgbClr val="660066"/>
                </a:solidFill>
                <a:latin typeface="Tahoma"/>
                <a:ea typeface="Tahoma"/>
                <a:cs typeface="Tahoma"/>
              </a:rPr>
              <a:t>°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241511" y="1671374"/>
            <a:ext cx="1232965" cy="368990"/>
            <a:chOff x="2286000" y="4385415"/>
            <a:chExt cx="1232965" cy="369332"/>
          </a:xfrm>
        </p:grpSpPr>
        <p:sp>
          <p:nvSpPr>
            <p:cNvPr id="76" name="Rectangle 75"/>
            <p:cNvSpPr/>
            <p:nvPr/>
          </p:nvSpPr>
          <p:spPr>
            <a:xfrm>
              <a:off x="2286000" y="4385415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AD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40419" y="4385415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91256" y="4385415"/>
              <a:ext cx="5277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149131" y="1671374"/>
            <a:ext cx="9685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257802" y="3116788"/>
            <a:ext cx="1210155" cy="368990"/>
            <a:chOff x="1350472" y="528399"/>
            <a:chExt cx="1210155" cy="369332"/>
          </a:xfrm>
        </p:grpSpPr>
        <p:sp>
          <p:nvSpPr>
            <p:cNvPr id="90" name="Rectangle 89"/>
            <p:cNvSpPr/>
            <p:nvPr/>
          </p:nvSpPr>
          <p:spPr>
            <a:xfrm>
              <a:off x="1350472" y="528399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C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795813" y="528399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13682" y="528399"/>
              <a:ext cx="546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D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79542" y="3116788"/>
            <a:ext cx="74314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....(i)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2401" y="13753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26289" y="29563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BN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 DC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71732" y="3995815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+ D = 180</a:t>
            </a:r>
            <a:r>
              <a:rPr lang="en-US" dirty="0" smtClean="0">
                <a:solidFill>
                  <a:prstClr val="black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149131" y="4006362"/>
            <a:ext cx="2318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[Interior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angles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are</a:t>
            </a:r>
          </a:p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supplementary]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34108" y="4285218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Similarly,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1732" y="4602718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 + C = 180</a:t>
            </a:r>
            <a:r>
              <a:rPr lang="en-US" dirty="0" smtClean="0">
                <a:solidFill>
                  <a:prstClr val="black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9131" y="4602718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[Interior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angles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are supplementary]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033555" y="3764518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= B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692032" y="37645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661604" y="3116788"/>
            <a:ext cx="0" cy="14446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 flipH="1">
            <a:off x="8291818" y="2285998"/>
            <a:ext cx="108653" cy="97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C00000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965156" y="1181100"/>
            <a:ext cx="1714500" cy="1204913"/>
          </a:xfrm>
          <a:custGeom>
            <a:avLst/>
            <a:gdLst>
              <a:gd name="connsiteX0" fmla="*/ 276225 w 1714500"/>
              <a:gd name="connsiteY0" fmla="*/ 0 h 1204913"/>
              <a:gd name="connsiteX1" fmla="*/ 1447800 w 1714500"/>
              <a:gd name="connsiteY1" fmla="*/ 0 h 1204913"/>
              <a:gd name="connsiteX2" fmla="*/ 1714500 w 1714500"/>
              <a:gd name="connsiteY2" fmla="*/ 1204913 h 1204913"/>
              <a:gd name="connsiteX3" fmla="*/ 0 w 1714500"/>
              <a:gd name="connsiteY3" fmla="*/ 1204913 h 1204913"/>
              <a:gd name="connsiteX4" fmla="*/ 276225 w 1714500"/>
              <a:gd name="connsiteY4" fmla="*/ 0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1204913">
                <a:moveTo>
                  <a:pt x="276225" y="0"/>
                </a:moveTo>
                <a:lnTo>
                  <a:pt x="1447800" y="0"/>
                </a:lnTo>
                <a:lnTo>
                  <a:pt x="1714500" y="1204913"/>
                </a:lnTo>
                <a:lnTo>
                  <a:pt x="0" y="1204913"/>
                </a:lnTo>
                <a:lnTo>
                  <a:pt x="276225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7043745" y="1779258"/>
            <a:ext cx="1170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491643" y="1778948"/>
            <a:ext cx="118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7710488" y="1123950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7710488" y="2329300"/>
            <a:ext cx="114300" cy="114300"/>
          </a:xfrm>
          <a:custGeom>
            <a:avLst/>
            <a:gdLst>
              <a:gd name="connsiteX0" fmla="*/ 0 w 114300"/>
              <a:gd name="connsiteY0" fmla="*/ 0 h 114300"/>
              <a:gd name="connsiteX1" fmla="*/ 114300 w 114300"/>
              <a:gd name="connsiteY1" fmla="*/ 57150 h 114300"/>
              <a:gd name="connsiteX2" fmla="*/ 9525 w 114300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14300">
                <a:moveTo>
                  <a:pt x="0" y="0"/>
                </a:moveTo>
                <a:lnTo>
                  <a:pt x="114300" y="57150"/>
                </a:lnTo>
                <a:lnTo>
                  <a:pt x="9525" y="114300"/>
                </a:lnTo>
              </a:path>
            </a:pathLst>
          </a:custGeom>
          <a:ln w="12700"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3366474" y="1671374"/>
            <a:ext cx="3073803" cy="1384878"/>
            <a:chOff x="1824342" y="6429425"/>
            <a:chExt cx="3073803" cy="1384878"/>
          </a:xfrm>
        </p:grpSpPr>
        <p:sp>
          <p:nvSpPr>
            <p:cNvPr id="96" name="Cloud 95"/>
            <p:cNvSpPr/>
            <p:nvPr/>
          </p:nvSpPr>
          <p:spPr>
            <a:xfrm>
              <a:off x="1824342" y="6429425"/>
              <a:ext cx="3073803" cy="138487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993626" y="6625788"/>
              <a:ext cx="2612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proving angles equal prove triangles congruent 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490045" y="1456476"/>
            <a:ext cx="3073803" cy="876301"/>
            <a:chOff x="1862442" y="6694609"/>
            <a:chExt cx="3073803" cy="876301"/>
          </a:xfrm>
        </p:grpSpPr>
        <p:sp>
          <p:nvSpPr>
            <p:cNvPr id="102" name="Cloud 101"/>
            <p:cNvSpPr/>
            <p:nvPr/>
          </p:nvSpPr>
          <p:spPr>
            <a:xfrm>
              <a:off x="1862442" y="6694609"/>
              <a:ext cx="3073803" cy="87630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5802" y="6808622"/>
              <a:ext cx="2612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C 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belongs to which triangle ?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308262" y="2320492"/>
            <a:ext cx="1353342" cy="796296"/>
            <a:chOff x="2069329" y="6707310"/>
            <a:chExt cx="1353342" cy="796296"/>
          </a:xfrm>
        </p:grpSpPr>
        <p:sp>
          <p:nvSpPr>
            <p:cNvPr id="106" name="Cloud 105"/>
            <p:cNvSpPr/>
            <p:nvPr/>
          </p:nvSpPr>
          <p:spPr>
            <a:xfrm>
              <a:off x="2069329" y="6707310"/>
              <a:ext cx="1353342" cy="79629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32002" y="6890973"/>
              <a:ext cx="1196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ADM</a:t>
              </a:r>
              <a:endParaRPr lang="en-US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490045" y="1517012"/>
            <a:ext cx="3073803" cy="876301"/>
            <a:chOff x="1862442" y="6694609"/>
            <a:chExt cx="3073803" cy="876301"/>
          </a:xfrm>
        </p:grpSpPr>
        <p:sp>
          <p:nvSpPr>
            <p:cNvPr id="109" name="Cloud 108"/>
            <p:cNvSpPr/>
            <p:nvPr/>
          </p:nvSpPr>
          <p:spPr>
            <a:xfrm>
              <a:off x="1862442" y="6694609"/>
              <a:ext cx="3073803" cy="876301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55802" y="6808622"/>
              <a:ext cx="2612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D belongs to which triangle ?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59320" y="1453175"/>
            <a:ext cx="3295532" cy="1343938"/>
            <a:chOff x="1732527" y="6639480"/>
            <a:chExt cx="3295532" cy="1343938"/>
          </a:xfrm>
        </p:grpSpPr>
        <p:sp>
          <p:nvSpPr>
            <p:cNvPr id="119" name="Cloud 118"/>
            <p:cNvSpPr/>
            <p:nvPr/>
          </p:nvSpPr>
          <p:spPr>
            <a:xfrm>
              <a:off x="1732527" y="6639480"/>
              <a:ext cx="3295532" cy="13439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55802" y="6808622"/>
              <a:ext cx="2612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Let us make C and D part of two different triangles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53415" y="2635066"/>
            <a:ext cx="3295532" cy="1343938"/>
            <a:chOff x="1732527" y="6639480"/>
            <a:chExt cx="3295532" cy="1343938"/>
          </a:xfrm>
        </p:grpSpPr>
        <p:sp>
          <p:nvSpPr>
            <p:cNvPr id="122" name="Cloud 121"/>
            <p:cNvSpPr/>
            <p:nvPr/>
          </p:nvSpPr>
          <p:spPr>
            <a:xfrm>
              <a:off x="1732527" y="6639480"/>
              <a:ext cx="3295532" cy="134393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055802" y="6770522"/>
              <a:ext cx="2612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that we will draw perpendiculars from A and B on side DC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24" name="Straight Connector 123"/>
          <p:cNvCxnSpPr/>
          <p:nvPr/>
        </p:nvCxnSpPr>
        <p:spPr>
          <a:xfrm flipH="1">
            <a:off x="6689217" y="2388291"/>
            <a:ext cx="2261618" cy="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251538" y="1193207"/>
            <a:ext cx="0" cy="119845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392842" y="1189130"/>
            <a:ext cx="0" cy="11991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526163" y="1517012"/>
            <a:ext cx="3001566" cy="1468867"/>
            <a:chOff x="1936791" y="6542213"/>
            <a:chExt cx="3001566" cy="1468867"/>
          </a:xfrm>
        </p:grpSpPr>
        <p:sp>
          <p:nvSpPr>
            <p:cNvPr id="129" name="Cloud 128"/>
            <p:cNvSpPr/>
            <p:nvPr/>
          </p:nvSpPr>
          <p:spPr>
            <a:xfrm>
              <a:off x="1936791" y="6542213"/>
              <a:ext cx="3001566" cy="146886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979602" y="6770522"/>
              <a:ext cx="2812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Distance between same two parallel lines are equal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 flipH="1">
            <a:off x="6693073" y="1183379"/>
            <a:ext cx="2261618" cy="0"/>
          </a:xfrm>
          <a:prstGeom prst="line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199158" y="1825442"/>
            <a:ext cx="117008" cy="30428"/>
            <a:chOff x="7199158" y="1825442"/>
            <a:chExt cx="117008" cy="30428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199158" y="1825442"/>
              <a:ext cx="117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199158" y="1855870"/>
              <a:ext cx="117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8328577" y="1814062"/>
            <a:ext cx="117008" cy="30428"/>
            <a:chOff x="7199158" y="1825442"/>
            <a:chExt cx="117008" cy="30428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7199158" y="1825442"/>
              <a:ext cx="117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199158" y="1855870"/>
              <a:ext cx="117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/>
          <p:cNvCxnSpPr/>
          <p:nvPr/>
        </p:nvCxnSpPr>
        <p:spPr>
          <a:xfrm flipH="1" flipV="1">
            <a:off x="7236249" y="1183695"/>
            <a:ext cx="117707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962157" y="2385910"/>
            <a:ext cx="1728788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963036" y="1184770"/>
            <a:ext cx="279430" cy="1200688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4082679" y="1325063"/>
            <a:ext cx="2851521" cy="1018087"/>
            <a:chOff x="1826720" y="6533695"/>
            <a:chExt cx="2851521" cy="1018087"/>
          </a:xfrm>
        </p:grpSpPr>
        <p:sp>
          <p:nvSpPr>
            <p:cNvPr id="156" name="Cloud 155"/>
            <p:cNvSpPr/>
            <p:nvPr/>
          </p:nvSpPr>
          <p:spPr>
            <a:xfrm>
              <a:off x="1826720" y="6533695"/>
              <a:ext cx="2851521" cy="101808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991790" y="6695391"/>
              <a:ext cx="260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Interior angles are supplementary</a:t>
              </a:r>
              <a:endParaRPr lang="en-US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2514600" y="3995815"/>
            <a:ext cx="85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....(ii)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505074" y="4602718"/>
            <a:ext cx="85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....(iii)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715000" y="2964418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+ D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034834" y="2965552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 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76354" y="2965552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41529" y="33590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BN 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 DC</a:t>
            </a:r>
            <a:endParaRPr lang="en-US" b="1" dirty="0" smtClean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730240" y="3367144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 + D =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050074" y="3368278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 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82655" y="336828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6476884" y="3400827"/>
            <a:ext cx="298304" cy="30982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852380" y="3375905"/>
            <a:ext cx="298304" cy="30982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308262" y="2259956"/>
            <a:ext cx="1353342" cy="796296"/>
            <a:chOff x="2069329" y="6707310"/>
            <a:chExt cx="1353342" cy="796296"/>
          </a:xfrm>
        </p:grpSpPr>
        <p:sp>
          <p:nvSpPr>
            <p:cNvPr id="99" name="Cloud 98"/>
            <p:cNvSpPr/>
            <p:nvPr/>
          </p:nvSpPr>
          <p:spPr>
            <a:xfrm>
              <a:off x="2069329" y="6707310"/>
              <a:ext cx="1353342" cy="796296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2002" y="6890973"/>
              <a:ext cx="1196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Symbol" panose="05050102010706020507" pitchFamily="18" charset="2"/>
                  <a:sym typeface="Symbol"/>
                </a:rPr>
                <a:t>D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BNC</a:t>
              </a:r>
              <a:endParaRPr lang="en-US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500"/>
                            </p:stCondLst>
                            <p:childTnLst>
                              <p:par>
                                <p:cTn id="4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000"/>
                            </p:stCondLst>
                            <p:childTnLst>
                              <p:par>
                                <p:cTn id="4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47" grpId="0" animBg="1"/>
      <p:bldP spid="147" grpId="1" animBg="1"/>
      <p:bldP spid="113" grpId="0" animBg="1"/>
      <p:bldP spid="113" grpId="1" animBg="1"/>
      <p:bldP spid="28" grpId="0" animBg="1"/>
      <p:bldP spid="28" grpId="1" animBg="1"/>
      <p:bldP spid="81" grpId="0" animBg="1"/>
      <p:bldP spid="81" grpId="1" animBg="1"/>
      <p:bldP spid="81" grpId="2" animBg="1"/>
      <p:bldP spid="80" grpId="0" animBg="1"/>
      <p:bldP spid="80" grpId="1" animBg="1"/>
      <p:bldP spid="75" grpId="0" animBg="1"/>
      <p:bldP spid="75" grpId="1" animBg="1"/>
      <p:bldP spid="68" grpId="0" animBg="1"/>
      <p:bldP spid="68" grpId="1" animBg="1"/>
      <p:bldP spid="94" grpId="0"/>
      <p:bldP spid="145" grpId="0" animBg="1"/>
      <p:bldP spid="145" grpId="1" animBg="1"/>
      <p:bldP spid="144" grpId="0" animBg="1"/>
      <p:bldP spid="144" grpId="1" animBg="1"/>
      <p:bldP spid="18" grpId="0" animBg="1"/>
      <p:bldP spid="18" grpId="1" animBg="1"/>
      <p:bldP spid="111" grpId="0"/>
      <p:bldP spid="110" grpId="0"/>
      <p:bldP spid="105" grpId="0" animBg="1"/>
      <p:bldP spid="105" grpId="1" animBg="1"/>
      <p:bldP spid="105" grpId="2" animBg="1"/>
      <p:bldP spid="105" grpId="3" animBg="1"/>
      <p:bldP spid="2" grpId="1" animBg="1"/>
      <p:bldP spid="2" grpId="2" animBg="1"/>
      <p:bldP spid="134" grpId="0"/>
      <p:bldP spid="135" grpId="0"/>
      <p:bldP spid="136" grpId="0"/>
      <p:bldP spid="115" grpId="0" animBg="1"/>
      <p:bldP spid="115" grpId="1" animBg="1"/>
      <p:bldP spid="64" grpId="0"/>
      <p:bldP spid="74" grpId="0" animBg="1"/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6" grpId="0"/>
      <p:bldP spid="55" grpId="0"/>
      <p:bldP spid="56" grpId="0"/>
      <p:bldP spid="63" grpId="0"/>
      <p:bldP spid="60" grpId="0"/>
      <p:bldP spid="66" grpId="0"/>
      <p:bldP spid="67" grpId="0"/>
      <p:bldP spid="79" grpId="0"/>
      <p:bldP spid="93" grpId="0"/>
      <p:bldP spid="114" grpId="0"/>
      <p:bldP spid="126" grpId="0"/>
      <p:bldP spid="126" grpId="1"/>
      <p:bldP spid="116" grpId="0"/>
      <p:bldP spid="117" grpId="0"/>
      <p:bldP spid="139" grpId="0"/>
      <p:bldP spid="140" grpId="0"/>
      <p:bldP spid="141" grpId="0"/>
      <p:bldP spid="142" grpId="0"/>
      <p:bldP spid="143" grpId="0"/>
      <p:bldP spid="148" grpId="0" animBg="1"/>
      <p:bldP spid="22" grpId="0" animBg="1"/>
      <p:bldP spid="22" grpId="1" animBg="1"/>
      <p:bldP spid="3" grpId="0" animBg="1"/>
      <p:bldP spid="69" grpId="0" animBg="1"/>
      <p:bldP spid="158" grpId="0"/>
      <p:bldP spid="159" grpId="0"/>
      <p:bldP spid="160" grpId="0"/>
      <p:bldP spid="161" grpId="0"/>
      <p:bldP spid="162" grpId="0"/>
      <p:bldP spid="166" grpId="0"/>
      <p:bldP spid="166" grpId="1"/>
      <p:bldP spid="167" grpId="0"/>
      <p:bldP spid="168" grpId="0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ounded Rectangle 192"/>
          <p:cNvSpPr/>
          <p:nvPr/>
        </p:nvSpPr>
        <p:spPr>
          <a:xfrm>
            <a:off x="3419754" y="716657"/>
            <a:ext cx="3251256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7259158" y="1192321"/>
            <a:ext cx="0" cy="119845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8400462" y="1188244"/>
            <a:ext cx="0" cy="11991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ight Triangle 3"/>
          <p:cNvSpPr/>
          <p:nvPr/>
        </p:nvSpPr>
        <p:spPr>
          <a:xfrm rot="10800000" flipH="1">
            <a:off x="6971711" y="1183873"/>
            <a:ext cx="1423989" cy="1196157"/>
          </a:xfrm>
          <a:custGeom>
            <a:avLst/>
            <a:gdLst>
              <a:gd name="connsiteX0" fmla="*/ 0 w 1152526"/>
              <a:gd name="connsiteY0" fmla="*/ 1096144 h 1096144"/>
              <a:gd name="connsiteX1" fmla="*/ 0 w 1152526"/>
              <a:gd name="connsiteY1" fmla="*/ 0 h 1096144"/>
              <a:gd name="connsiteX2" fmla="*/ 1152526 w 1152526"/>
              <a:gd name="connsiteY2" fmla="*/ 1096144 h 1096144"/>
              <a:gd name="connsiteX3" fmla="*/ 0 w 1152526"/>
              <a:gd name="connsiteY3" fmla="*/ 1096144 h 1096144"/>
              <a:gd name="connsiteX0" fmla="*/ 271463 w 1423989"/>
              <a:gd name="connsiteY0" fmla="*/ 1196157 h 1196157"/>
              <a:gd name="connsiteX1" fmla="*/ 0 w 1423989"/>
              <a:gd name="connsiteY1" fmla="*/ 0 h 1196157"/>
              <a:gd name="connsiteX2" fmla="*/ 1423989 w 1423989"/>
              <a:gd name="connsiteY2" fmla="*/ 1196157 h 1196157"/>
              <a:gd name="connsiteX3" fmla="*/ 271463 w 1423989"/>
              <a:gd name="connsiteY3" fmla="*/ 1196157 h 119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3989" h="1196157">
                <a:moveTo>
                  <a:pt x="271463" y="1196157"/>
                </a:moveTo>
                <a:lnTo>
                  <a:pt x="0" y="0"/>
                </a:lnTo>
                <a:lnTo>
                  <a:pt x="1423989" y="1196157"/>
                </a:lnTo>
                <a:lnTo>
                  <a:pt x="271463" y="1196157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rot="10800000">
            <a:off x="7251110" y="1188244"/>
            <a:ext cx="1423989" cy="1196157"/>
          </a:xfrm>
          <a:custGeom>
            <a:avLst/>
            <a:gdLst>
              <a:gd name="connsiteX0" fmla="*/ 0 w 1152526"/>
              <a:gd name="connsiteY0" fmla="*/ 1096144 h 1096144"/>
              <a:gd name="connsiteX1" fmla="*/ 0 w 1152526"/>
              <a:gd name="connsiteY1" fmla="*/ 0 h 1096144"/>
              <a:gd name="connsiteX2" fmla="*/ 1152526 w 1152526"/>
              <a:gd name="connsiteY2" fmla="*/ 1096144 h 1096144"/>
              <a:gd name="connsiteX3" fmla="*/ 0 w 1152526"/>
              <a:gd name="connsiteY3" fmla="*/ 1096144 h 1096144"/>
              <a:gd name="connsiteX0" fmla="*/ 271463 w 1423989"/>
              <a:gd name="connsiteY0" fmla="*/ 1196157 h 1196157"/>
              <a:gd name="connsiteX1" fmla="*/ 0 w 1423989"/>
              <a:gd name="connsiteY1" fmla="*/ 0 h 1196157"/>
              <a:gd name="connsiteX2" fmla="*/ 1423989 w 1423989"/>
              <a:gd name="connsiteY2" fmla="*/ 1196157 h 1196157"/>
              <a:gd name="connsiteX3" fmla="*/ 271463 w 1423989"/>
              <a:gd name="connsiteY3" fmla="*/ 1196157 h 119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3989" h="1196157">
                <a:moveTo>
                  <a:pt x="271463" y="1196157"/>
                </a:moveTo>
                <a:lnTo>
                  <a:pt x="0" y="0"/>
                </a:lnTo>
                <a:lnTo>
                  <a:pt x="1423989" y="1196157"/>
                </a:lnTo>
                <a:lnTo>
                  <a:pt x="271463" y="1196157"/>
                </a:lnTo>
                <a:close/>
              </a:path>
            </a:pathLst>
          </a:custGeom>
          <a:solidFill>
            <a:srgbClr val="FF99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>
            <a:off x="7060396" y="996146"/>
            <a:ext cx="369104" cy="369104"/>
          </a:xfrm>
          <a:prstGeom prst="arc">
            <a:avLst>
              <a:gd name="adj1" fmla="val 21576348"/>
              <a:gd name="adj2" fmla="val 6267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7" name="Arc 196"/>
          <p:cNvSpPr/>
          <p:nvPr/>
        </p:nvSpPr>
        <p:spPr>
          <a:xfrm flipH="1">
            <a:off x="8220067" y="996146"/>
            <a:ext cx="369104" cy="369104"/>
          </a:xfrm>
          <a:prstGeom prst="arc">
            <a:avLst>
              <a:gd name="adj1" fmla="val 21576348"/>
              <a:gd name="adj2" fmla="val 626760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52068" y="1095910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 and BAD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2401" y="10959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Proof </a:t>
            </a:r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:</a:t>
            </a:r>
            <a:endParaRPr lang="en-US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241511" y="1405308"/>
            <a:ext cx="1218538" cy="369332"/>
            <a:chOff x="2286000" y="4385415"/>
            <a:chExt cx="1218538" cy="369674"/>
          </a:xfrm>
        </p:grpSpPr>
        <p:sp>
          <p:nvSpPr>
            <p:cNvPr id="73" name="Rectangle 72"/>
            <p:cNvSpPr/>
            <p:nvPr/>
          </p:nvSpPr>
          <p:spPr>
            <a:xfrm>
              <a:off x="2286000" y="4385415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0419" y="4385415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91256" y="4385415"/>
              <a:ext cx="513282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241511" y="1721831"/>
            <a:ext cx="1239377" cy="369332"/>
            <a:chOff x="2286000" y="4385415"/>
            <a:chExt cx="1239377" cy="369674"/>
          </a:xfrm>
        </p:grpSpPr>
        <p:sp>
          <p:nvSpPr>
            <p:cNvPr id="95" name="Rectangle 94"/>
            <p:cNvSpPr/>
            <p:nvPr/>
          </p:nvSpPr>
          <p:spPr>
            <a:xfrm>
              <a:off x="2286000" y="4385415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A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0419" y="4385415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91256" y="4385415"/>
              <a:ext cx="534121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B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241511" y="2065628"/>
            <a:ext cx="1232965" cy="369332"/>
            <a:chOff x="2286000" y="4385415"/>
            <a:chExt cx="1232965" cy="369674"/>
          </a:xfrm>
        </p:grpSpPr>
        <p:sp>
          <p:nvSpPr>
            <p:cNvPr id="102" name="Rectangle 101"/>
            <p:cNvSpPr/>
            <p:nvPr/>
          </p:nvSpPr>
          <p:spPr>
            <a:xfrm>
              <a:off x="2286000" y="4385415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AD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40419" y="4385415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91256" y="4385415"/>
              <a:ext cx="527709" cy="3696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889905" y="2406821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ABC 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ea typeface="Cambria Math"/>
                <a:sym typeface="Symbol"/>
              </a:rPr>
              <a:t>@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BAD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74935" y="2406821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74935" y="2735818"/>
            <a:ext cx="2130314" cy="369332"/>
            <a:chOff x="374935" y="2735818"/>
            <a:chExt cx="2130314" cy="369332"/>
          </a:xfrm>
        </p:grpSpPr>
        <p:grpSp>
          <p:nvGrpSpPr>
            <p:cNvPr id="113" name="Group 112"/>
            <p:cNvGrpSpPr/>
            <p:nvPr/>
          </p:nvGrpSpPr>
          <p:grpSpPr>
            <a:xfrm>
              <a:off x="1259460" y="2736160"/>
              <a:ext cx="1245789" cy="368990"/>
              <a:chOff x="906949" y="4414599"/>
              <a:chExt cx="1245789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906949" y="4414599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AC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345852" y="4414599"/>
                <a:ext cx="3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=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12205" y="4414599"/>
                <a:ext cx="54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BD</a:t>
                </a:r>
                <a:endParaRPr lang="en-US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374935" y="273581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74935" y="3087132"/>
            <a:ext cx="3621448" cy="369674"/>
            <a:chOff x="374935" y="2735818"/>
            <a:chExt cx="3621448" cy="369674"/>
          </a:xfrm>
        </p:grpSpPr>
        <p:sp>
          <p:nvSpPr>
            <p:cNvPr id="125" name="Rectangle 124"/>
            <p:cNvSpPr/>
            <p:nvPr/>
          </p:nvSpPr>
          <p:spPr>
            <a:xfrm>
              <a:off x="738760" y="2736160"/>
              <a:ext cx="3257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diagonal AC = diagonal BD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74935" y="273581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 flipH="1">
            <a:off x="7257463" y="2285998"/>
            <a:ext cx="108653" cy="97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C00000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6958013" y="2385114"/>
            <a:ext cx="17287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965332" y="1182047"/>
            <a:ext cx="279430" cy="1200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6982175" y="830287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239068" y="836015"/>
            <a:ext cx="3513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71010" y="2364434"/>
            <a:ext cx="36420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 flipV="1">
            <a:off x="7236086" y="1183695"/>
            <a:ext cx="11770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559212" y="2364434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8406813" y="1182048"/>
            <a:ext cx="272019" cy="1206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055768" y="2364434"/>
            <a:ext cx="4010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210475" y="2364434"/>
            <a:ext cx="35618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00"/>
                </a:solidFill>
                <a:latin typeface="Bookman Old Style"/>
              </a:rPr>
              <a:t>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flipH="1">
            <a:off x="8291818" y="2285998"/>
            <a:ext cx="108653" cy="977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C00000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7043745" y="1779258"/>
            <a:ext cx="1170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8491643" y="1778948"/>
            <a:ext cx="118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1120572" y="716657"/>
            <a:ext cx="1643564" cy="2967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14300" y="108425"/>
            <a:ext cx="72009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 .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ABCD is a trapezium in which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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CD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and AD 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BC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1025" y="373618"/>
            <a:ext cx="1564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Show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that 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307672" y="37361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12958" y="373618"/>
            <a:ext cx="15792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A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90551" y="678760"/>
            <a:ext cx="224452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(iii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 BAD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941311" y="678760"/>
            <a:ext cx="37946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(iv) diagonal AC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= diagonal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BD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7247968" y="1195480"/>
            <a:ext cx="1430864" cy="1189634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6971979" y="1187135"/>
            <a:ext cx="1430864" cy="1189634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775575" y="1126361"/>
            <a:ext cx="115330" cy="115330"/>
            <a:chOff x="6818870" y="3152899"/>
            <a:chExt cx="115330" cy="115330"/>
          </a:xfrm>
        </p:grpSpPr>
        <p:cxnSp>
          <p:nvCxnSpPr>
            <p:cNvPr id="187" name="Straight Connector 186"/>
            <p:cNvCxnSpPr/>
            <p:nvPr/>
          </p:nvCxnSpPr>
          <p:spPr>
            <a:xfrm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6818870" y="3152899"/>
              <a:ext cx="115330" cy="115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Rectangle 188"/>
          <p:cNvSpPr/>
          <p:nvPr/>
        </p:nvSpPr>
        <p:spPr>
          <a:xfrm>
            <a:off x="3240787" y="137768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[Common side]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240787" y="1720450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[Proved]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240787" y="206562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[Given]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40683" y="2396860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[S.A.S. 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criterion]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240683" y="2712958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[C.P.C.T.]</a:t>
            </a:r>
            <a:endParaRPr lang="en-US" dirty="0">
              <a:solidFill>
                <a:srgbClr val="660066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3" grpId="1" animBg="1"/>
      <p:bldP spid="185" grpId="0" animBg="1"/>
      <p:bldP spid="4" grpId="0" animBg="1"/>
      <p:bldP spid="196" grpId="1" animBg="1"/>
      <p:bldP spid="197" grpId="1" animBg="1"/>
      <p:bldP spid="65" grpId="0"/>
      <p:bldP spid="66" grpId="0"/>
      <p:bldP spid="110" grpId="0"/>
      <p:bldP spid="112" grpId="0"/>
      <p:bldP spid="128" grpId="0" animBg="1"/>
      <p:bldP spid="131" grpId="0"/>
      <p:bldP spid="132" grpId="0"/>
      <p:bldP spid="133" grpId="0"/>
      <p:bldP spid="135" grpId="0"/>
      <p:bldP spid="139" grpId="0"/>
      <p:bldP spid="140" grpId="0"/>
      <p:bldP spid="141" grpId="0" animBg="1"/>
      <p:bldP spid="174" grpId="0" animBg="1"/>
      <p:bldP spid="174" grpId="1" animBg="1"/>
      <p:bldP spid="175" grpId="0"/>
      <p:bldP spid="176" grpId="0"/>
      <p:bldP spid="177" grpId="0"/>
      <p:bldP spid="178" grpId="0"/>
      <p:bldP spid="179" grpId="0"/>
      <p:bldP spid="180" grpId="0"/>
      <p:bldP spid="189" grpId="0"/>
      <p:bldP spid="190" grpId="0"/>
      <p:bldP spid="191" grpId="0"/>
      <p:bldP spid="192" grpId="0"/>
      <p:bldP spid="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67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707879" y="1093255"/>
            <a:ext cx="1321321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1904" y="1088328"/>
            <a:ext cx="2628496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469931" y="819149"/>
            <a:ext cx="398572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Line 2"/>
          <p:cNvSpPr>
            <a:spLocks noChangeShapeType="1"/>
          </p:cNvSpPr>
          <p:nvPr/>
        </p:nvSpPr>
        <p:spPr bwMode="auto">
          <a:xfrm>
            <a:off x="5870854" y="2335310"/>
            <a:ext cx="1380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1904" y="813380"/>
            <a:ext cx="1504545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99862" y="311388"/>
            <a:ext cx="2858475" cy="469878"/>
            <a:chOff x="2799862" y="311388"/>
            <a:chExt cx="2858475" cy="469878"/>
          </a:xfrm>
        </p:grpSpPr>
        <p:sp>
          <p:nvSpPr>
            <p:cNvPr id="25" name="Rounded Rectangle 24"/>
            <p:cNvSpPr/>
            <p:nvPr/>
          </p:nvSpPr>
          <p:spPr>
            <a:xfrm>
              <a:off x="2803677" y="311388"/>
              <a:ext cx="2799570" cy="46987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9862" y="361661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MIDPOINT  THEOREM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5447894" y="1413290"/>
            <a:ext cx="2736317" cy="1844040"/>
          </a:xfrm>
          <a:prstGeom prst="triangle">
            <a:avLst>
              <a:gd name="adj" fmla="val 3169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147983" y="1089549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24044" y="311128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133944" y="315573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7255" y="815914"/>
            <a:ext cx="3047189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444921" y="1400536"/>
            <a:ext cx="872271" cy="186042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31564" y="2316556"/>
            <a:ext cx="2485824" cy="1016220"/>
            <a:chOff x="1354657" y="3132870"/>
            <a:chExt cx="2485824" cy="1016220"/>
          </a:xfrm>
        </p:grpSpPr>
        <p:sp>
          <p:nvSpPr>
            <p:cNvPr id="38" name="Cloud Callout 37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68572"/>
                <a:gd name="adj2" fmla="val -6245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sides AB and 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6314415" y="1409040"/>
            <a:ext cx="1860016" cy="184067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56127" y="819150"/>
            <a:ext cx="1581291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79549" y="819150"/>
            <a:ext cx="1176105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3400" y="779304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In a triangle, the line segment joining the midpoints of any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two sides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is parallel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to third side and is half of it.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5834899" y="2285600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7201538" y="2285600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64599" y="1810643"/>
            <a:ext cx="254724" cy="156752"/>
            <a:chOff x="1654884" y="1962150"/>
            <a:chExt cx="173916" cy="12330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56613" y="2705593"/>
            <a:ext cx="254724" cy="156752"/>
            <a:chOff x="1654884" y="1962150"/>
            <a:chExt cx="173916" cy="12330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76400" y="1962150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54884" y="2009252"/>
              <a:ext cx="152400" cy="76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 flipH="1">
            <a:off x="6644521" y="1822087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546772" y="2691808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5499161" y="2100934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7316944" y="2086576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42666" y="1420710"/>
            <a:ext cx="2485824" cy="1016220"/>
            <a:chOff x="1354657" y="3132870"/>
            <a:chExt cx="2485824" cy="1016220"/>
          </a:xfrm>
        </p:grpSpPr>
        <p:sp>
          <p:nvSpPr>
            <p:cNvPr id="57" name="Cloud Callout 56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91908"/>
                <a:gd name="adj2" fmla="val 3043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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  <a:sym typeface="Symbol"/>
                </a:rPr>
                <a:t>‖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  <a:sym typeface="Symbol"/>
                </a:rPr>
                <a:t>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62634" y="2301030"/>
            <a:ext cx="2485824" cy="1016220"/>
            <a:chOff x="1354657" y="3132870"/>
            <a:chExt cx="2485824" cy="1016220"/>
          </a:xfrm>
        </p:grpSpPr>
        <p:sp>
          <p:nvSpPr>
            <p:cNvPr id="60" name="Cloud Callout 59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85975"/>
                <a:gd name="adj2" fmla="val -29557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 Box 3"/>
            <p:cNvSpPr txBox="1">
              <a:spLocks noChangeArrowheads="1"/>
            </p:cNvSpPr>
            <p:nvPr/>
          </p:nvSpPr>
          <p:spPr bwMode="auto">
            <a:xfrm>
              <a:off x="1496240" y="3407502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= ½ 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1884224"/>
            <a:ext cx="3831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Points P and Q are the midpoints of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sides AB and AC respectively.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seg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PQ </a:t>
            </a:r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‖ side BC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	and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ambria Math"/>
                <a:ea typeface="Cambria Math"/>
              </a:rPr>
              <a:t>seg</a:t>
            </a:r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 PS = ½ side 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731564" y="3116587"/>
            <a:ext cx="2485824" cy="1016220"/>
            <a:chOff x="1354657" y="3132870"/>
            <a:chExt cx="2485824" cy="1016220"/>
          </a:xfrm>
        </p:grpSpPr>
        <p:sp>
          <p:nvSpPr>
            <p:cNvPr id="64" name="Cloud 63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1515904" y="334851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see the presentation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2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3" grpId="0" animBg="1"/>
      <p:bldP spid="53" grpId="1" animBg="1"/>
      <p:bldP spid="52" grpId="0" animBg="1"/>
      <p:bldP spid="52" grpId="1" animBg="1"/>
      <p:bldP spid="49" grpId="0" animBg="1"/>
      <p:bldP spid="29" grpId="0" animBg="1"/>
      <p:bldP spid="29" grpId="1" animBg="1"/>
      <p:bldP spid="30" grpId="0" animBg="1"/>
      <p:bldP spid="31" grpId="0"/>
      <p:bldP spid="32" grpId="0"/>
      <p:bldP spid="33" grpId="0"/>
      <p:bldP spid="35" grpId="0" animBg="1"/>
      <p:bldP spid="35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943349" y="1142450"/>
            <a:ext cx="3219451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1904" y="1125769"/>
            <a:ext cx="3372091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5864488" y="2672376"/>
            <a:ext cx="1380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1904" y="813380"/>
            <a:ext cx="6895696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311388"/>
            <a:ext cx="4637808" cy="469878"/>
            <a:chOff x="1676400" y="311388"/>
            <a:chExt cx="4637808" cy="469878"/>
          </a:xfrm>
        </p:grpSpPr>
        <p:sp>
          <p:nvSpPr>
            <p:cNvPr id="3" name="Rounded Rectangle 2"/>
            <p:cNvSpPr/>
            <p:nvPr/>
          </p:nvSpPr>
          <p:spPr>
            <a:xfrm>
              <a:off x="1676400" y="311388"/>
              <a:ext cx="4587986" cy="46987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676400" y="361661"/>
              <a:ext cx="4637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CONVERSE OF MIDPOINT THEOREM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284869" y="821838"/>
            <a:ext cx="1176105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7894" y="1752491"/>
            <a:ext cx="2736317" cy="1844040"/>
          </a:xfrm>
          <a:prstGeom prst="triangle">
            <a:avLst>
              <a:gd name="adj" fmla="val 3169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147983" y="142875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24044" y="345048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133944" y="3494931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0985" y="812030"/>
            <a:ext cx="2368815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731564" y="2316556"/>
            <a:ext cx="2485824" cy="1016220"/>
            <a:chOff x="1354657" y="3132870"/>
            <a:chExt cx="2485824" cy="1016220"/>
          </a:xfrm>
        </p:grpSpPr>
        <p:sp>
          <p:nvSpPr>
            <p:cNvPr id="18" name="Cloud Callout 17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1476576" y="329935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side 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5447894" y="1741202"/>
            <a:ext cx="872271" cy="186042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015194" y="816298"/>
            <a:ext cx="1005840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94165" y="812029"/>
            <a:ext cx="1005840" cy="3030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/>
              </a:solidFill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5852071" y="2617422"/>
            <a:ext cx="91440" cy="9144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505044" y="2455334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041175" y="2114550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58091" y="3109687"/>
            <a:ext cx="223211" cy="968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90600" y="816297"/>
            <a:ext cx="3709405" cy="303063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799182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If a line drawn through the midpoint of one side of a triangle </a:t>
            </a:r>
          </a:p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is parallel to the second side, then it bisects the third side.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26254" y="2571702"/>
            <a:ext cx="182880" cy="182880"/>
            <a:chOff x="1524000" y="2824666"/>
            <a:chExt cx="228600" cy="26401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07495" y="3505945"/>
            <a:ext cx="182880" cy="182880"/>
            <a:chOff x="1524000" y="2824666"/>
            <a:chExt cx="228600" cy="26401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524000" y="2824666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524000" y="2951522"/>
              <a:ext cx="228600" cy="137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7244750" y="24334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883964" y="2468956"/>
            <a:ext cx="2485824" cy="1016220"/>
            <a:chOff x="1354657" y="3132870"/>
            <a:chExt cx="2485824" cy="1016220"/>
          </a:xfrm>
        </p:grpSpPr>
        <p:sp>
          <p:nvSpPr>
            <p:cNvPr id="43" name="Cloud Callout 42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1583643" y="3466646"/>
              <a:ext cx="2181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 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</a:rPr>
                <a:t>‖ 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/>
                </a:rPr>
                <a:t>BC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57400" y="2344971"/>
            <a:ext cx="3433279" cy="1529431"/>
            <a:chOff x="1354657" y="3132870"/>
            <a:chExt cx="2485824" cy="1016220"/>
          </a:xfrm>
        </p:grpSpPr>
        <p:sp>
          <p:nvSpPr>
            <p:cNvPr id="47" name="Cloud Callout 46"/>
            <p:cNvSpPr/>
            <p:nvPr/>
          </p:nvSpPr>
          <p:spPr>
            <a:xfrm>
              <a:off x="1354657" y="3132870"/>
              <a:ext cx="2485824" cy="1016220"/>
            </a:xfrm>
            <a:prstGeom prst="cloudCallout">
              <a:avLst>
                <a:gd name="adj1" fmla="val 74476"/>
                <a:gd name="adj2" fmla="val -2468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1527198" y="3297237"/>
              <a:ext cx="2181024" cy="22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 bisects </a:t>
              </a:r>
              <a:r>
                <a:rPr lang="en-US" sz="1600" b="1" dirty="0" smtClean="0">
                  <a:solidFill>
                    <a:prstClr val="white"/>
                  </a:solidFill>
                  <a:latin typeface="Cambria Math"/>
                  <a:ea typeface="Cambria Math"/>
                </a:rPr>
                <a:t>side  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2569847" y="2930901"/>
            <a:ext cx="26475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i.e. Q is the midpoint of side 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6338483" y="1750526"/>
            <a:ext cx="1860016" cy="184067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4689" y="1884224"/>
            <a:ext cx="38234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Points P is the midpoint of side AB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and </a:t>
            </a:r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</a:rPr>
              <a:t>seg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PQ </a:t>
            </a:r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‖ side BC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Symbol" pitchFamily="18" charset="2"/>
                <a:ea typeface="Cambria Math"/>
              </a:rPr>
              <a:t>\</a:t>
            </a:r>
            <a:r>
              <a:rPr lang="en-US" sz="1600" dirty="0" smtClean="0">
                <a:solidFill>
                  <a:prstClr val="black"/>
                </a:solidFill>
                <a:latin typeface="Cambria Math"/>
                <a:ea typeface="Cambria Math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Point Q is the midpoint of side BC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731564" y="3116587"/>
            <a:ext cx="2485824" cy="1016220"/>
            <a:chOff x="1354657" y="3132870"/>
            <a:chExt cx="2485824" cy="1016220"/>
          </a:xfrm>
        </p:grpSpPr>
        <p:sp>
          <p:nvSpPr>
            <p:cNvPr id="53" name="Cloud 52"/>
            <p:cNvSpPr/>
            <p:nvPr/>
          </p:nvSpPr>
          <p:spPr>
            <a:xfrm>
              <a:off x="1354657" y="3132870"/>
              <a:ext cx="2485824" cy="101622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1515904" y="3348510"/>
              <a:ext cx="218102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see the presentation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7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29" grpId="0" animBg="1"/>
      <p:bldP spid="29" grpId="1" animBg="1"/>
      <p:bldP spid="28" grpId="0" animBg="1"/>
      <p:bldP spid="6" grpId="0" animBg="1"/>
      <p:bldP spid="6" grpId="1" animBg="1"/>
      <p:bldP spid="7" grpId="0" animBg="1"/>
      <p:bldP spid="7" grpId="1" animBg="1"/>
      <p:bldP spid="12" grpId="0" animBg="1"/>
      <p:bldP spid="13" grpId="0"/>
      <p:bldP spid="14" grpId="0"/>
      <p:bldP spid="15" grpId="0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7" grpId="0" animBg="1"/>
      <p:bldP spid="27" grpId="1" animBg="1"/>
      <p:bldP spid="38" grpId="0"/>
      <p:bldP spid="49" grpId="0"/>
      <p:bldP spid="4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16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800469" y="3409305"/>
            <a:ext cx="1371600" cy="304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66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810778" y="4442883"/>
            <a:ext cx="1371600" cy="304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66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25931" y="2384006"/>
            <a:ext cx="1371600" cy="3048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6600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768302" y="913949"/>
            <a:ext cx="907220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75417" y="919920"/>
            <a:ext cx="78708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535337" y="913950"/>
            <a:ext cx="150326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019681" y="913951"/>
            <a:ext cx="150326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88264" y="641894"/>
            <a:ext cx="1301596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38600" y="630606"/>
            <a:ext cx="1447800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91117" y="630607"/>
            <a:ext cx="1031828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939693" y="349965"/>
            <a:ext cx="1622907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80960" y="338986"/>
            <a:ext cx="38664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96733" y="357557"/>
            <a:ext cx="1031828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39693" y="358426"/>
            <a:ext cx="1622907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20931" y="357558"/>
            <a:ext cx="38664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918657" y="348006"/>
            <a:ext cx="2579640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127957" y="347138"/>
            <a:ext cx="386643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93423" y="346270"/>
            <a:ext cx="1140178" cy="3030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91200" y="982406"/>
            <a:ext cx="2716000" cy="2327334"/>
            <a:chOff x="5167489" y="799974"/>
            <a:chExt cx="3400492" cy="298621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964785" y="2289528"/>
              <a:ext cx="14630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953496" y="2264740"/>
              <a:ext cx="845531" cy="1124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6799026" y="2264740"/>
              <a:ext cx="591849" cy="1133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167489" y="799974"/>
              <a:ext cx="3400492" cy="2986213"/>
              <a:chOff x="5167489" y="799974"/>
              <a:chExt cx="3400492" cy="2986213"/>
            </a:xfrm>
          </p:grpSpPr>
          <p:sp>
            <p:nvSpPr>
              <p:cNvPr id="4" name="AutoShape 5"/>
              <p:cNvSpPr>
                <a:spLocks noChangeArrowheads="1"/>
              </p:cNvSpPr>
              <p:nvPr/>
            </p:nvSpPr>
            <p:spPr bwMode="auto">
              <a:xfrm>
                <a:off x="5437018" y="1224419"/>
                <a:ext cx="2927763" cy="2165108"/>
              </a:xfrm>
              <a:prstGeom prst="triangle">
                <a:avLst>
                  <a:gd name="adj" fmla="val 34005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6258601" y="799974"/>
                <a:ext cx="533400" cy="40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8161581" y="3345996"/>
                <a:ext cx="406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5167489" y="3321684"/>
                <a:ext cx="533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5528050" y="2010794"/>
                <a:ext cx="609600" cy="400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X</a:t>
                </a:r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7380571" y="2015127"/>
                <a:ext cx="444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Z</a:t>
                </a: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6652977" y="3386077"/>
                <a:ext cx="444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Bookman Old Style" pitchFamily="18" charset="0"/>
                  </a:rPr>
                  <a:t>Y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15618" y="312901"/>
            <a:ext cx="448500" cy="369802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320239"/>
            <a:ext cx="6629400" cy="923800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In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ABC, X, Y and Z are midpoints of side AB, side BC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and side AC respectively. AB = 5 cm, AC = 9 cm and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BC = 11 cm. Find 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 XY, (ii) YZ (iii) XZ.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528560" y="209479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6377339" y="209123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051605" y="2964039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110881" y="2580763"/>
            <a:ext cx="160804" cy="10830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515485" y="1675324"/>
            <a:ext cx="151325" cy="1149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489875" y="2923594"/>
            <a:ext cx="0" cy="1371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547064" y="2923594"/>
            <a:ext cx="0" cy="1371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761111" y="2932655"/>
            <a:ext cx="0" cy="1371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7818903" y="2932655"/>
            <a:ext cx="0" cy="1371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7047400" y="1579531"/>
            <a:ext cx="117658" cy="152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092643" y="1616544"/>
            <a:ext cx="107931" cy="1536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7123453" y="1655868"/>
            <a:ext cx="115547" cy="1538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827551" y="2422812"/>
            <a:ext cx="103458" cy="15070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7867408" y="2455480"/>
            <a:ext cx="103458" cy="151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897542" y="2499079"/>
            <a:ext cx="103458" cy="1488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6069432" y="3225688"/>
            <a:ext cx="2260755" cy="263531"/>
            <a:chOff x="2174" y="3294"/>
            <a:chExt cx="1783" cy="213"/>
          </a:xfrm>
        </p:grpSpPr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632" y="3294"/>
              <a:ext cx="13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 11cm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104" y="3408"/>
              <a:ext cx="81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174" y="3392"/>
              <a:ext cx="496" cy="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818619" y="1200007"/>
            <a:ext cx="542682" cy="1740788"/>
            <a:chOff x="1425" y="1197"/>
            <a:chExt cx="428" cy="1407"/>
          </a:xfrm>
        </p:grpSpPr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 rot="17709845">
              <a:off x="1352" y="1707"/>
              <a:ext cx="6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5 cm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rot="17709845">
              <a:off x="1590" y="1453"/>
              <a:ext cx="520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rot="17709845" flipV="1">
              <a:off x="1153" y="2332"/>
              <a:ext cx="544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7302480" y="1048087"/>
            <a:ext cx="1021968" cy="1985760"/>
            <a:chOff x="3916" y="-249"/>
            <a:chExt cx="806" cy="1605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 rot="2842579">
              <a:off x="3990" y="328"/>
              <a:ext cx="6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9 cm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rot="3011666" flipV="1">
              <a:off x="4251" y="885"/>
              <a:ext cx="890" cy="5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rot="3011666" flipV="1">
              <a:off x="3675" y="-8"/>
              <a:ext cx="491" cy="1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6455134" y="2408061"/>
            <a:ext cx="385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FF"/>
                </a:solidFill>
                <a:latin typeface="Bookman Old Style" pitchFamily="18" charset="0"/>
              </a:rPr>
              <a:t>?</a:t>
            </a:r>
            <a:endParaRPr lang="en-US" sz="2000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7292622" y="2411576"/>
            <a:ext cx="344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6789860" y="1807819"/>
            <a:ext cx="344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6003048" y="1311072"/>
            <a:ext cx="2338428" cy="1687398"/>
          </a:xfrm>
          <a:prstGeom prst="triangle">
            <a:avLst>
              <a:gd name="adj" fmla="val 34005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6422582" y="2129190"/>
            <a:ext cx="675332" cy="8766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3400" y="1230690"/>
            <a:ext cx="5029200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</a:p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500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X and Y are the midpoints of AB and BC resp.</a:t>
            </a: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XY =  ½ AC</a:t>
            </a: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XY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 ½ × 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9</a:t>
            </a:r>
          </a:p>
          <a:p>
            <a:pPr marL="285750" indent="-285750">
              <a:buFont typeface="Symbol"/>
              <a:buChar char="\"/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XY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4.5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cm</a:t>
            </a:r>
            <a:endParaRPr lang="en-US" sz="1500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 flipV="1">
            <a:off x="7078958" y="2143482"/>
            <a:ext cx="472715" cy="8831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6369" y="1915198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[midpoint theorem]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5618" y="2715866"/>
            <a:ext cx="5029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 and Z are the midpoints of BC and AC resp.</a:t>
            </a: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YZ =  ½ AB</a:t>
            </a: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YZ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 ½ × 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5</a:t>
            </a:r>
          </a:p>
          <a:p>
            <a:pPr marL="285750" indent="-285750">
              <a:buFont typeface="Symbol"/>
              <a:buChar char="\"/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YZ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2.5 cm</a:t>
            </a:r>
            <a:endParaRPr lang="en-US" sz="1500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6418990" y="2140394"/>
            <a:ext cx="116854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" y="3762911"/>
            <a:ext cx="5029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</a:rPr>
              <a:t>X and Z are the midpoints of AB and AC resp.</a:t>
            </a: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XZ =  </a:t>
            </a:r>
            <a:r>
              <a:rPr lang="en-US" sz="150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½ BC</a:t>
            </a:r>
            <a:endParaRPr lang="en-US" sz="1500" dirty="0" smtClean="0">
              <a:solidFill>
                <a:prstClr val="black"/>
              </a:solidFill>
              <a:latin typeface="Bookman Old Style" pitchFamily="18" charset="0"/>
              <a:ea typeface="Cambria Math"/>
            </a:endParaRPr>
          </a:p>
          <a:p>
            <a:pPr marL="285750" indent="-285750">
              <a:buFont typeface="Symbol"/>
              <a:buChar char="\"/>
            </a:pP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XZ </a:t>
            </a:r>
            <a:r>
              <a:rPr lang="en-US" sz="1500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 ½ × </a:t>
            </a:r>
            <a:r>
              <a:rPr lang="en-US" sz="1500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11</a:t>
            </a:r>
          </a:p>
          <a:p>
            <a:pPr marL="285750" indent="-285750">
              <a:buFont typeface="Symbol"/>
              <a:buChar char="\"/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XZ </a:t>
            </a:r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=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ea typeface="Cambria Math"/>
              </a:rPr>
              <a:t>5.5 cm</a:t>
            </a:r>
            <a:endParaRPr lang="en-US" sz="1500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96369" y="290885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[midpoint theorem]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6369" y="3962361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[midpoint theorem]</a:t>
            </a:r>
            <a:endParaRPr lang="en-US" sz="16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6800859" y="1286673"/>
            <a:ext cx="1544044" cy="171456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 flipH="1">
            <a:off x="6003048" y="1296116"/>
            <a:ext cx="810812" cy="17109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>
            <a:off x="5986642" y="3001385"/>
            <a:ext cx="237744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auto">
          <a:xfrm>
            <a:off x="7518969" y="210532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Oval 13"/>
          <p:cNvSpPr>
            <a:spLocks noChangeArrowheads="1"/>
          </p:cNvSpPr>
          <p:nvPr/>
        </p:nvSpPr>
        <p:spPr bwMode="auto">
          <a:xfrm>
            <a:off x="6367748" y="210176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Oval 14"/>
          <p:cNvSpPr>
            <a:spLocks noChangeArrowheads="1"/>
          </p:cNvSpPr>
          <p:nvPr/>
        </p:nvSpPr>
        <p:spPr bwMode="auto">
          <a:xfrm>
            <a:off x="7042014" y="2974567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Cloud 87"/>
          <p:cNvSpPr/>
          <p:nvPr/>
        </p:nvSpPr>
        <p:spPr>
          <a:xfrm>
            <a:off x="2801592" y="2901195"/>
            <a:ext cx="2485824" cy="101622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2960527" y="3066007"/>
            <a:ext cx="23014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Which theorem can we apply here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2929117" y="3245506"/>
            <a:ext cx="2301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omic Sans MS" pitchFamily="66" charset="0"/>
              </a:rPr>
              <a:t>midpoint theorem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00"/>
                            </p:stCondLst>
                            <p:childTnLst>
                              <p:par>
                                <p:cTn id="49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000"/>
                            </p:stCondLst>
                            <p:childTnLst>
                              <p:par>
                                <p:cTn id="5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  <p:bldP spid="63" grpId="0" animBg="1"/>
      <p:bldP spid="63" grpId="1" animBg="1"/>
      <p:bldP spid="63" grpId="2" animBg="1"/>
      <p:bldP spid="63" grpId="3" animBg="1"/>
      <p:bldP spid="62" grpId="0" animBg="1"/>
      <p:bldP spid="62" grpId="1" animBg="1"/>
      <p:bldP spid="62" grpId="2" animBg="1"/>
      <p:bldP spid="62" grpId="3" animBg="1"/>
      <p:bldP spid="61" grpId="0" animBg="1"/>
      <p:bldP spid="61" grpId="1" animBg="1"/>
      <p:bldP spid="61" grpId="2" animBg="1"/>
      <p:bldP spid="61" grpId="3" animBg="1"/>
      <p:bldP spid="60" grpId="0" animBg="1"/>
      <p:bldP spid="60" grpId="1" animBg="1"/>
      <p:bldP spid="59" grpId="0" animBg="1"/>
      <p:bldP spid="59" grpId="1" animBg="1"/>
      <p:bldP spid="58" grpId="0" animBg="1"/>
      <p:bldP spid="58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4" grpId="0" animBg="1"/>
      <p:bldP spid="54" grpId="1" animBg="1"/>
      <p:bldP spid="52" grpId="0" animBg="1"/>
      <p:bldP spid="52" grpId="1" animBg="1"/>
      <p:bldP spid="53" grpId="0" animBg="1"/>
      <p:bldP spid="53" grpId="1" animBg="1"/>
      <p:bldP spid="51" grpId="0" animBg="1"/>
      <p:bldP spid="51" grpId="1" animBg="1"/>
      <p:bldP spid="50" grpId="0" animBg="1"/>
      <p:bldP spid="50" grpId="1" animBg="1"/>
      <p:bldP spid="48" grpId="0" animBg="1"/>
      <p:bldP spid="48" grpId="1" animBg="1"/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1" grpId="0"/>
      <p:bldP spid="42" grpId="0"/>
      <p:bldP spid="43" grpId="0"/>
      <p:bldP spid="49" grpId="0" animBg="1"/>
      <p:bldP spid="49" grpId="1" animBg="1"/>
      <p:bldP spid="64" grpId="0" animBg="1"/>
      <p:bldP spid="64" grpId="1" animBg="1"/>
      <p:bldP spid="68" grpId="0" animBg="1"/>
      <p:bldP spid="68" grpId="1" animBg="1"/>
      <p:bldP spid="72" grpId="0" animBg="1"/>
      <p:bldP spid="72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8" grpId="0" animBg="1"/>
      <p:bldP spid="88" grpId="1" animBg="1"/>
      <p:bldP spid="89" grpId="0"/>
      <p:bldP spid="89" grpId="1"/>
      <p:bldP spid="90" grpId="0"/>
      <p:bldP spid="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9621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MODULE 16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89025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41228</TotalTime>
  <Words>1395</Words>
  <Application>Microsoft Office PowerPoint</Application>
  <PresentationFormat>On-screen Show (16:9)</PresentationFormat>
  <Paragraphs>403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Tahoma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Vipul3</dc:creator>
  <cp:lastModifiedBy>T.S BORA</cp:lastModifiedBy>
  <cp:revision>448</cp:revision>
  <dcterms:created xsi:type="dcterms:W3CDTF">2014-06-07T09:13:45Z</dcterms:created>
  <dcterms:modified xsi:type="dcterms:W3CDTF">2022-04-23T04:00:24Z</dcterms:modified>
</cp:coreProperties>
</file>