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65" r:id="rId2"/>
    <p:sldId id="350" r:id="rId3"/>
    <p:sldId id="351" r:id="rId4"/>
    <p:sldId id="366" r:id="rId5"/>
    <p:sldId id="355" r:id="rId6"/>
    <p:sldId id="367" r:id="rId7"/>
    <p:sldId id="349" r:id="rId8"/>
    <p:sldId id="357" r:id="rId9"/>
    <p:sldId id="356" r:id="rId10"/>
    <p:sldId id="368" r:id="rId11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00FF"/>
    <a:srgbClr val="FF9933"/>
    <a:srgbClr val="92D050"/>
    <a:srgbClr val="0099FF"/>
    <a:srgbClr val="00B0F0"/>
    <a:srgbClr val="FF0000"/>
    <a:srgbClr val="77933C"/>
    <a:srgbClr val="00B05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3" autoAdjust="0"/>
    <p:restoredTop sz="94660"/>
  </p:normalViewPr>
  <p:slideViewPr>
    <p:cSldViewPr>
      <p:cViewPr varScale="1">
        <p:scale>
          <a:sx n="150" d="100"/>
          <a:sy n="150" d="100"/>
        </p:scale>
        <p:origin x="12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538D1-E5C4-40B7-BF52-9B236A2C34C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9A53C-F046-4FA6-AB32-C42C99B8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6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02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0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23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5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4" r:id="rId2"/>
    <p:sldLayoutId id="2147483691" r:id="rId3"/>
  </p:sldLayoutIdLst>
  <p:txStyles>
    <p:titleStyle>
      <a:lvl1pPr algn="ctr" defTabSz="81631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17" indent="-306117" algn="l" defTabSz="81631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53" indent="-255097" algn="l" defTabSz="816312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91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547" indent="-204079" algn="l" defTabSz="81631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703" indent="-204079" algn="l" defTabSz="81631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859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15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171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327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6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12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8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24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80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36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92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48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18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303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4566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6273800" y="1143000"/>
            <a:ext cx="1866900" cy="1533525"/>
          </a:xfrm>
          <a:custGeom>
            <a:avLst/>
            <a:gdLst>
              <a:gd name="connsiteX0" fmla="*/ 0 w 1866900"/>
              <a:gd name="connsiteY0" fmla="*/ 1533525 h 1533525"/>
              <a:gd name="connsiteX1" fmla="*/ 273050 w 1866900"/>
              <a:gd name="connsiteY1" fmla="*/ 0 h 1533525"/>
              <a:gd name="connsiteX2" fmla="*/ 1866900 w 1866900"/>
              <a:gd name="connsiteY2" fmla="*/ 282575 h 1533525"/>
              <a:gd name="connsiteX3" fmla="*/ 0 w 1866900"/>
              <a:gd name="connsiteY3" fmla="*/ 1533525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1533525">
                <a:moveTo>
                  <a:pt x="0" y="1533525"/>
                </a:moveTo>
                <a:lnTo>
                  <a:pt x="273050" y="0"/>
                </a:lnTo>
                <a:lnTo>
                  <a:pt x="1866900" y="282575"/>
                </a:lnTo>
                <a:lnTo>
                  <a:pt x="0" y="1533525"/>
                </a:lnTo>
                <a:close/>
              </a:path>
            </a:pathLst>
          </a:custGeom>
          <a:solidFill>
            <a:srgbClr val="FF33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286500" y="1422400"/>
            <a:ext cx="2381250" cy="1314450"/>
          </a:xfrm>
          <a:custGeom>
            <a:avLst/>
            <a:gdLst>
              <a:gd name="connsiteX0" fmla="*/ 0 w 2381250"/>
              <a:gd name="connsiteY0" fmla="*/ 1263650 h 1314450"/>
              <a:gd name="connsiteX1" fmla="*/ 2381250 w 2381250"/>
              <a:gd name="connsiteY1" fmla="*/ 1314450 h 1314450"/>
              <a:gd name="connsiteX2" fmla="*/ 1854200 w 2381250"/>
              <a:gd name="connsiteY2" fmla="*/ 0 h 1314450"/>
              <a:gd name="connsiteX3" fmla="*/ 0 w 2381250"/>
              <a:gd name="connsiteY3" fmla="*/ 12636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1250" h="1314450">
                <a:moveTo>
                  <a:pt x="0" y="1263650"/>
                </a:moveTo>
                <a:lnTo>
                  <a:pt x="2381250" y="1314450"/>
                </a:lnTo>
                <a:lnTo>
                  <a:pt x="1854200" y="0"/>
                </a:lnTo>
                <a:lnTo>
                  <a:pt x="0" y="1263650"/>
                </a:lnTo>
                <a:close/>
              </a:path>
            </a:pathLst>
          </a:custGeom>
          <a:solidFill>
            <a:srgbClr val="FFC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424613" y="1300163"/>
            <a:ext cx="1962150" cy="1404937"/>
          </a:xfrm>
          <a:custGeom>
            <a:avLst/>
            <a:gdLst>
              <a:gd name="connsiteX0" fmla="*/ 0 w 1962150"/>
              <a:gd name="connsiteY0" fmla="*/ 552450 h 1404937"/>
              <a:gd name="connsiteX1" fmla="*/ 1081087 w 1962150"/>
              <a:gd name="connsiteY1" fmla="*/ 0 h 1404937"/>
              <a:gd name="connsiteX2" fmla="*/ 1962150 w 1962150"/>
              <a:gd name="connsiteY2" fmla="*/ 766762 h 1404937"/>
              <a:gd name="connsiteX3" fmla="*/ 1071562 w 1962150"/>
              <a:gd name="connsiteY3" fmla="*/ 1404937 h 1404937"/>
              <a:gd name="connsiteX4" fmla="*/ 0 w 1962150"/>
              <a:gd name="connsiteY4" fmla="*/ 552450 h 140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150" h="1404937">
                <a:moveTo>
                  <a:pt x="0" y="552450"/>
                </a:moveTo>
                <a:lnTo>
                  <a:pt x="1081087" y="0"/>
                </a:lnTo>
                <a:lnTo>
                  <a:pt x="1962150" y="766762"/>
                </a:lnTo>
                <a:lnTo>
                  <a:pt x="1071562" y="1404937"/>
                </a:lnTo>
                <a:lnTo>
                  <a:pt x="0" y="552450"/>
                </a:lnTo>
                <a:close/>
              </a:path>
            </a:pathLst>
          </a:cu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4901071" y="501725"/>
            <a:ext cx="2193150" cy="271706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794545" y="220249"/>
            <a:ext cx="4947294" cy="271706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511278" y="487436"/>
            <a:ext cx="2274934" cy="271706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5367809" y="228430"/>
            <a:ext cx="1726412" cy="271706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91396" y="500136"/>
            <a:ext cx="1813525" cy="271706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50" y="167678"/>
            <a:ext cx="448500" cy="369802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1842" y="781050"/>
            <a:ext cx="357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To prove :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OP = OR, OQ = OS</a:t>
            </a: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6415088" y="1309688"/>
            <a:ext cx="1088232" cy="5453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7503320" y="2070413"/>
            <a:ext cx="884116" cy="6323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7510465" y="1312071"/>
            <a:ext cx="876971" cy="75786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6415088" y="1862138"/>
            <a:ext cx="1085850" cy="8477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047610" y="834112"/>
            <a:ext cx="2848648" cy="2163143"/>
            <a:chOff x="5952360" y="796012"/>
            <a:chExt cx="2848648" cy="2163143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6446520" y="1104900"/>
              <a:ext cx="1600200" cy="2819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6179344" y="2645569"/>
              <a:ext cx="2393156" cy="519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6181725" y="1102519"/>
              <a:ext cx="264319" cy="15430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8039100" y="1381125"/>
              <a:ext cx="525780" cy="13239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49" idx="1"/>
            </p:cNvCxnSpPr>
            <p:nvPr/>
          </p:nvCxnSpPr>
          <p:spPr>
            <a:xfrm flipH="1" flipV="1">
              <a:off x="6326584" y="1812824"/>
              <a:ext cx="1960202" cy="219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7399971" y="1271588"/>
              <a:ext cx="10478" cy="13992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7235572" y="2651378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952360" y="2620898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8483292" y="2643282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8286786" y="1878509"/>
              <a:ext cx="3289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Q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972565" y="1181320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264992" y="977189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249894" y="796012"/>
              <a:ext cx="3289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980028" y="1620004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S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138664" y="1888106"/>
              <a:ext cx="3289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81" name="Straight Connector 180"/>
          <p:cNvCxnSpPr/>
          <p:nvPr/>
        </p:nvCxnSpPr>
        <p:spPr>
          <a:xfrm>
            <a:off x="6544945" y="1143000"/>
            <a:ext cx="1600200" cy="28194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277769" y="2683669"/>
            <a:ext cx="2393156" cy="5191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6280150" y="1140619"/>
            <a:ext cx="264319" cy="154305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8137525" y="1419225"/>
            <a:ext cx="525780" cy="1323975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1009650" y="484335"/>
            <a:ext cx="1776562" cy="271706"/>
          </a:xfrm>
          <a:prstGeom prst="rect">
            <a:avLst/>
          </a:prstGeom>
          <a:solidFill>
            <a:srgbClr val="66FF6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634" y="430360"/>
            <a:ext cx="692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the opposite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sides of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 quadrilateral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bisect each other.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370248" y="228823"/>
            <a:ext cx="1371591" cy="271706"/>
          </a:xfrm>
          <a:prstGeom prst="rect">
            <a:avLst/>
          </a:prstGeom>
          <a:solidFill>
            <a:srgbClr val="66FF6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751" y="168537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Show that the line segments joining the mid-points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of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9" name="Equal 178"/>
          <p:cNvSpPr/>
          <p:nvPr/>
        </p:nvSpPr>
        <p:spPr>
          <a:xfrm rot="6437959">
            <a:off x="6907689" y="1129037"/>
            <a:ext cx="177800" cy="190500"/>
          </a:xfrm>
          <a:prstGeom prst="mathEqual">
            <a:avLst>
              <a:gd name="adj1" fmla="val 23520"/>
              <a:gd name="adj2" fmla="val 9259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0" name="Equal 179"/>
          <p:cNvSpPr/>
          <p:nvPr/>
        </p:nvSpPr>
        <p:spPr>
          <a:xfrm rot="6321125">
            <a:off x="7721859" y="1258182"/>
            <a:ext cx="177800" cy="190500"/>
          </a:xfrm>
          <a:prstGeom prst="mathEqual">
            <a:avLst>
              <a:gd name="adj1" fmla="val 23520"/>
              <a:gd name="adj2" fmla="val 9259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1" name="Minus 190"/>
          <p:cNvSpPr/>
          <p:nvPr/>
        </p:nvSpPr>
        <p:spPr>
          <a:xfrm rot="16200000">
            <a:off x="7948574" y="2706619"/>
            <a:ext cx="139700" cy="45719"/>
          </a:xfrm>
          <a:prstGeom prst="mathMinus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" name="Minus 191"/>
          <p:cNvSpPr/>
          <p:nvPr/>
        </p:nvSpPr>
        <p:spPr>
          <a:xfrm rot="16200000">
            <a:off x="6787201" y="2675096"/>
            <a:ext cx="139700" cy="45719"/>
          </a:xfrm>
          <a:prstGeom prst="mathMinus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 rot="983624">
            <a:off x="6371586" y="1442332"/>
            <a:ext cx="194002" cy="162999"/>
            <a:chOff x="6423657" y="1430536"/>
            <a:chExt cx="194002" cy="162999"/>
          </a:xfrm>
        </p:grpSpPr>
        <p:sp>
          <p:nvSpPr>
            <p:cNvPr id="178" name="Minus 177"/>
            <p:cNvSpPr/>
            <p:nvPr/>
          </p:nvSpPr>
          <p:spPr>
            <a:xfrm>
              <a:off x="6423657" y="1430536"/>
              <a:ext cx="194002" cy="45719"/>
            </a:xfrm>
            <a:prstGeom prst="mathMinus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3" name="Minus 192"/>
            <p:cNvSpPr/>
            <p:nvPr/>
          </p:nvSpPr>
          <p:spPr>
            <a:xfrm>
              <a:off x="6423657" y="1487803"/>
              <a:ext cx="194002" cy="45719"/>
            </a:xfrm>
            <a:prstGeom prst="mathMinus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4" name="Minus 193"/>
            <p:cNvSpPr/>
            <p:nvPr/>
          </p:nvSpPr>
          <p:spPr>
            <a:xfrm>
              <a:off x="6423657" y="1547816"/>
              <a:ext cx="194002" cy="45719"/>
            </a:xfrm>
            <a:prstGeom prst="mathMinus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 rot="850924">
            <a:off x="6243754" y="2175724"/>
            <a:ext cx="194002" cy="162999"/>
            <a:chOff x="6423657" y="1430536"/>
            <a:chExt cx="194002" cy="162999"/>
          </a:xfrm>
        </p:grpSpPr>
        <p:sp>
          <p:nvSpPr>
            <p:cNvPr id="196" name="Minus 195"/>
            <p:cNvSpPr/>
            <p:nvPr/>
          </p:nvSpPr>
          <p:spPr>
            <a:xfrm>
              <a:off x="6423657" y="1430536"/>
              <a:ext cx="194002" cy="45719"/>
            </a:xfrm>
            <a:prstGeom prst="mathMinus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7" name="Minus 196"/>
            <p:cNvSpPr/>
            <p:nvPr/>
          </p:nvSpPr>
          <p:spPr>
            <a:xfrm>
              <a:off x="6423657" y="1487803"/>
              <a:ext cx="194002" cy="45719"/>
            </a:xfrm>
            <a:prstGeom prst="mathMinus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8" name="Minus 197"/>
            <p:cNvSpPr/>
            <p:nvPr/>
          </p:nvSpPr>
          <p:spPr>
            <a:xfrm>
              <a:off x="6423657" y="1547816"/>
              <a:ext cx="194002" cy="45719"/>
            </a:xfrm>
            <a:prstGeom prst="mathMinus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9" name="Freeform 198"/>
          <p:cNvSpPr/>
          <p:nvPr/>
        </p:nvSpPr>
        <p:spPr>
          <a:xfrm>
            <a:off x="8204200" y="1651000"/>
            <a:ext cx="114300" cy="114300"/>
          </a:xfrm>
          <a:custGeom>
            <a:avLst/>
            <a:gdLst>
              <a:gd name="connsiteX0" fmla="*/ 0 w 114300"/>
              <a:gd name="connsiteY0" fmla="*/ 0 h 114300"/>
              <a:gd name="connsiteX1" fmla="*/ 114300 w 114300"/>
              <a:gd name="connsiteY1" fmla="*/ 57150 h 114300"/>
              <a:gd name="connsiteX2" fmla="*/ 9525 w 11430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9525" y="114300"/>
                </a:lnTo>
              </a:path>
            </a:pathLst>
          </a:custGeom>
          <a:ln w="12700"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0" name="Freeform 199"/>
          <p:cNvSpPr/>
          <p:nvPr/>
        </p:nvSpPr>
        <p:spPr>
          <a:xfrm>
            <a:off x="8442051" y="2298520"/>
            <a:ext cx="114300" cy="114300"/>
          </a:xfrm>
          <a:custGeom>
            <a:avLst/>
            <a:gdLst>
              <a:gd name="connsiteX0" fmla="*/ 0 w 114300"/>
              <a:gd name="connsiteY0" fmla="*/ 0 h 114300"/>
              <a:gd name="connsiteX1" fmla="*/ 114300 w 114300"/>
              <a:gd name="connsiteY1" fmla="*/ 57150 h 114300"/>
              <a:gd name="connsiteX2" fmla="*/ 9525 w 11430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9525" y="114300"/>
                </a:lnTo>
              </a:path>
            </a:pathLst>
          </a:custGeom>
          <a:ln w="12700"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 flipH="1" flipV="1">
            <a:off x="6415913" y="1857606"/>
            <a:ext cx="1975486" cy="20621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7499983" y="1314450"/>
            <a:ext cx="10478" cy="1399222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8328537" y="2009299"/>
            <a:ext cx="106998" cy="106998"/>
          </a:xfrm>
          <a:prstGeom prst="ellipse">
            <a:avLst/>
          </a:prstGeom>
          <a:solidFill>
            <a:srgbClr val="0000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6363785" y="1794351"/>
            <a:ext cx="106998" cy="106998"/>
          </a:xfrm>
          <a:prstGeom prst="ellipse">
            <a:avLst/>
          </a:prstGeom>
          <a:solidFill>
            <a:srgbClr val="0000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7453790" y="1255007"/>
            <a:ext cx="106998" cy="106998"/>
          </a:xfrm>
          <a:prstGeom prst="ellipse">
            <a:avLst/>
          </a:prstGeom>
          <a:solidFill>
            <a:srgbClr val="0000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7441722" y="2654866"/>
            <a:ext cx="106998" cy="106998"/>
          </a:xfrm>
          <a:prstGeom prst="ellipse">
            <a:avLst/>
          </a:prstGeom>
          <a:solidFill>
            <a:srgbClr val="0000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459561" y="1444208"/>
            <a:ext cx="5956352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ABC, </a:t>
            </a:r>
            <a:endParaRPr lang="en-US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and Q are the mid-points of AB and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BC resp..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75457" y="114390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Proof 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08699" y="2046980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59561" y="2046980"/>
            <a:ext cx="51167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PQ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49090" y="2046980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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179638" y="2046980"/>
            <a:ext cx="5132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59561" y="2432205"/>
            <a:ext cx="51167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PQ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907010" y="243220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1266155" y="2621610"/>
            <a:ext cx="27288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238250" y="2320485"/>
            <a:ext cx="352305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238250" y="2571422"/>
            <a:ext cx="324211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521664" y="2432205"/>
            <a:ext cx="5132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2040290" y="204663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…(</a:t>
            </a:r>
            <a:r>
              <a:rPr lang="en-US" dirty="0">
                <a:solidFill>
                  <a:srgbClr val="7030A0"/>
                </a:solidFill>
                <a:latin typeface="Bookman Old Style" pitchFamily="18" charset="0"/>
              </a:rPr>
              <a:t>i)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2040290" y="243460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…(ii</a:t>
            </a:r>
            <a:r>
              <a:rPr lang="en-US" dirty="0">
                <a:solidFill>
                  <a:srgbClr val="7030A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459561" y="2848705"/>
            <a:ext cx="5956352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ADC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, </a:t>
            </a:r>
            <a:endParaRPr lang="en-US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S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R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are the mid-points of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AD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DC resp.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08699" y="3475944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459561" y="3475944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SR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849090" y="3475944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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1179638" y="3475944"/>
            <a:ext cx="5132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459561" y="3907778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SR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907010" y="390777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>
            <a:off x="1196305" y="4090036"/>
            <a:ext cx="27288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1168400" y="3788911"/>
            <a:ext cx="352305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168400" y="4039848"/>
            <a:ext cx="324211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521664" y="3907778"/>
            <a:ext cx="5132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2040290" y="3475602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…(iii)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040290" y="391018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…(iv)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236" name="Right Brace 235"/>
          <p:cNvSpPr/>
          <p:nvPr/>
        </p:nvSpPr>
        <p:spPr>
          <a:xfrm>
            <a:off x="2673771" y="2142154"/>
            <a:ext cx="163515" cy="590284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890881" y="2276280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[Midpoint theorem]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238" name="Right Brace 237"/>
          <p:cNvSpPr/>
          <p:nvPr/>
        </p:nvSpPr>
        <p:spPr>
          <a:xfrm>
            <a:off x="2718676" y="3612636"/>
            <a:ext cx="163515" cy="590284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2935786" y="3710583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[Midpoint theorem]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276975" y="1421536"/>
            <a:ext cx="1852635" cy="125373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5450819" y="3554086"/>
            <a:ext cx="2937924" cy="838200"/>
            <a:chOff x="1783518" y="6495596"/>
            <a:chExt cx="2937924" cy="838200"/>
          </a:xfrm>
        </p:grpSpPr>
        <p:sp>
          <p:nvSpPr>
            <p:cNvPr id="92" name="Cloud 91"/>
            <p:cNvSpPr/>
            <p:nvPr/>
          </p:nvSpPr>
          <p:spPr>
            <a:xfrm>
              <a:off x="1783518" y="6495596"/>
              <a:ext cx="2937924" cy="838200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91790" y="6695391"/>
              <a:ext cx="2603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Let us draw </a:t>
              </a:r>
              <a:r>
                <a:rPr lang="en-US" b="1" dirty="0" err="1" smtClean="0">
                  <a:solidFill>
                    <a:schemeClr val="bg1"/>
                  </a:solidFill>
                  <a:latin typeface="Wingdings" panose="05000000000000000000" pitchFamily="2" charset="2"/>
                  <a:sym typeface="Symbol"/>
                </a:rPr>
                <a:t>o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PQRS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609677" y="3286028"/>
            <a:ext cx="2937924" cy="1162050"/>
            <a:chOff x="1783518" y="6432096"/>
            <a:chExt cx="2937924" cy="1162050"/>
          </a:xfrm>
        </p:grpSpPr>
        <p:sp>
          <p:nvSpPr>
            <p:cNvPr id="95" name="Cloud 94"/>
            <p:cNvSpPr/>
            <p:nvPr/>
          </p:nvSpPr>
          <p:spPr>
            <a:xfrm>
              <a:off x="1783518" y="6432096"/>
              <a:ext cx="2937924" cy="1162050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991790" y="6695391"/>
              <a:ext cx="2603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For </a:t>
              </a:r>
              <a:r>
                <a:rPr lang="en-US" b="1" dirty="0" err="1" smtClean="0">
                  <a:solidFill>
                    <a:schemeClr val="bg1"/>
                  </a:solidFill>
                  <a:latin typeface="Wingdings" panose="05000000000000000000" pitchFamily="2" charset="2"/>
                  <a:sym typeface="Symbol"/>
                </a:rPr>
                <a:t>o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PQRS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, PR and QS are diagonals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733001" y="3352470"/>
            <a:ext cx="2937924" cy="1162050"/>
            <a:chOff x="1783518" y="6432096"/>
            <a:chExt cx="2937924" cy="1162050"/>
          </a:xfrm>
        </p:grpSpPr>
        <p:sp>
          <p:nvSpPr>
            <p:cNvPr id="101" name="Cloud 100"/>
            <p:cNvSpPr/>
            <p:nvPr/>
          </p:nvSpPr>
          <p:spPr>
            <a:xfrm>
              <a:off x="1783518" y="6432096"/>
              <a:ext cx="2937924" cy="1162050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981742" y="6567768"/>
              <a:ext cx="26037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We have to prove diagonals bisect each other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499914" y="3357522"/>
            <a:ext cx="2937924" cy="1162050"/>
            <a:chOff x="1783518" y="6432096"/>
            <a:chExt cx="2937924" cy="1162050"/>
          </a:xfrm>
        </p:grpSpPr>
        <p:sp>
          <p:nvSpPr>
            <p:cNvPr id="104" name="Cloud 103"/>
            <p:cNvSpPr/>
            <p:nvPr/>
          </p:nvSpPr>
          <p:spPr>
            <a:xfrm>
              <a:off x="1783518" y="6432096"/>
              <a:ext cx="2937924" cy="1162050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951598" y="6537624"/>
              <a:ext cx="26037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For that, prove </a:t>
              </a:r>
              <a:r>
                <a:rPr lang="en-US" b="1" dirty="0" err="1">
                  <a:solidFill>
                    <a:schemeClr val="bg1"/>
                  </a:solidFill>
                  <a:latin typeface="Wingdings" panose="05000000000000000000" pitchFamily="2" charset="2"/>
                  <a:sym typeface="Symbol"/>
                </a:rPr>
                <a:t>o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PQRS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is a parallelogram 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701504" y="3533602"/>
            <a:ext cx="2937924" cy="677772"/>
            <a:chOff x="1783518" y="6432096"/>
            <a:chExt cx="2937924" cy="677772"/>
          </a:xfrm>
        </p:grpSpPr>
        <p:sp>
          <p:nvSpPr>
            <p:cNvPr id="107" name="Cloud 106"/>
            <p:cNvSpPr/>
            <p:nvPr/>
          </p:nvSpPr>
          <p:spPr>
            <a:xfrm>
              <a:off x="1783518" y="6432096"/>
              <a:ext cx="2937924" cy="677772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951598" y="6537624"/>
              <a:ext cx="2603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Now, draw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seg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AC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893300" y="1434632"/>
            <a:ext cx="2603721" cy="771638"/>
            <a:chOff x="1991790" y="6537554"/>
            <a:chExt cx="2603721" cy="771638"/>
          </a:xfrm>
        </p:grpSpPr>
        <p:sp>
          <p:nvSpPr>
            <p:cNvPr id="110" name="Cloud 109"/>
            <p:cNvSpPr/>
            <p:nvPr/>
          </p:nvSpPr>
          <p:spPr>
            <a:xfrm>
              <a:off x="2111805" y="6537554"/>
              <a:ext cx="2340518" cy="771638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91790" y="6695391"/>
              <a:ext cx="2603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ABC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609850" y="1053530"/>
            <a:ext cx="3165176" cy="1403920"/>
            <a:chOff x="1788541" y="6546845"/>
            <a:chExt cx="3165176" cy="1403920"/>
          </a:xfrm>
        </p:grpSpPr>
        <p:sp>
          <p:nvSpPr>
            <p:cNvPr id="113" name="Cloud 112"/>
            <p:cNvSpPr/>
            <p:nvPr/>
          </p:nvSpPr>
          <p:spPr>
            <a:xfrm>
              <a:off x="1788541" y="6546845"/>
              <a:ext cx="3165176" cy="1403920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991790" y="6695391"/>
              <a:ext cx="26037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 and Q are midpoints of AB and BC respectively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5" name="Cloud 114"/>
          <p:cNvSpPr/>
          <p:nvPr/>
        </p:nvSpPr>
        <p:spPr>
          <a:xfrm>
            <a:off x="2152650" y="1104079"/>
            <a:ext cx="3876237" cy="1581971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527352" y="1344224"/>
            <a:ext cx="312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Symbol"/>
              <a:buChar char="\"/>
            </a:pP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By midpoint theorem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PQ || AC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946481" y="1935457"/>
            <a:ext cx="1973592" cy="619927"/>
            <a:chOff x="1413159" y="5059602"/>
            <a:chExt cx="1973592" cy="619927"/>
          </a:xfrm>
        </p:grpSpPr>
        <p:sp>
          <p:nvSpPr>
            <p:cNvPr id="118" name="TextBox 117"/>
            <p:cNvSpPr txBox="1"/>
            <p:nvPr/>
          </p:nvSpPr>
          <p:spPr>
            <a:xfrm>
              <a:off x="1413159" y="5178469"/>
              <a:ext cx="1973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And PQ = 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2639107" y="5360727"/>
              <a:ext cx="272883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611202" y="5059602"/>
              <a:ext cx="352305" cy="368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  <a:endParaRPr lang="en-US" sz="1800" b="1" baseline="-25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11202" y="5310539"/>
              <a:ext cx="324211" cy="368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8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863850" y="5178469"/>
              <a:ext cx="5229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chemeClr val="bg1"/>
                  </a:solidFill>
                  <a:latin typeface="Bookman Old Style" pitchFamily="18" charset="0"/>
                </a:rPr>
                <a:t>AC</a:t>
              </a:r>
              <a:endParaRPr lang="en-US" sz="18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24" name="Straight Connector 123"/>
          <p:cNvCxnSpPr/>
          <p:nvPr/>
        </p:nvCxnSpPr>
        <p:spPr>
          <a:xfrm flipV="1">
            <a:off x="7508875" y="2077635"/>
            <a:ext cx="874381" cy="62429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6279699" y="1421999"/>
            <a:ext cx="1841158" cy="1247627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8330600" y="2009686"/>
            <a:ext cx="106998" cy="106998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7443785" y="2655253"/>
            <a:ext cx="106998" cy="106998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2540998" y="3147783"/>
            <a:ext cx="2603721" cy="771638"/>
            <a:chOff x="1991790" y="6537554"/>
            <a:chExt cx="2603721" cy="771638"/>
          </a:xfrm>
        </p:grpSpPr>
        <p:sp>
          <p:nvSpPr>
            <p:cNvPr id="164" name="Cloud 163"/>
            <p:cNvSpPr/>
            <p:nvPr/>
          </p:nvSpPr>
          <p:spPr>
            <a:xfrm>
              <a:off x="2111805" y="6537554"/>
              <a:ext cx="2340518" cy="771638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991790" y="6695391"/>
              <a:ext cx="2603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ADC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2247740" y="2910676"/>
            <a:ext cx="3165176" cy="1403920"/>
            <a:chOff x="1788541" y="6546845"/>
            <a:chExt cx="3165176" cy="1403920"/>
          </a:xfrm>
        </p:grpSpPr>
        <p:sp>
          <p:nvSpPr>
            <p:cNvPr id="169" name="Cloud 168"/>
            <p:cNvSpPr/>
            <p:nvPr/>
          </p:nvSpPr>
          <p:spPr>
            <a:xfrm>
              <a:off x="1788541" y="6546845"/>
              <a:ext cx="3165176" cy="1403920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991790" y="6695391"/>
              <a:ext cx="26037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S and R are midpoints of AD and DC respectively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71" name="Cloud 170"/>
          <p:cNvSpPr/>
          <p:nvPr/>
        </p:nvSpPr>
        <p:spPr>
          <a:xfrm>
            <a:off x="1775592" y="2851849"/>
            <a:ext cx="3834085" cy="1646206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041219" y="3124112"/>
            <a:ext cx="345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Symbol"/>
              <a:buChar char="\"/>
            </a:pP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By midpoint theorem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SR || AC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2563253" y="3724665"/>
            <a:ext cx="1973592" cy="619927"/>
            <a:chOff x="1413159" y="5059602"/>
            <a:chExt cx="1973592" cy="619927"/>
          </a:xfrm>
        </p:grpSpPr>
        <p:sp>
          <p:nvSpPr>
            <p:cNvPr id="174" name="TextBox 173"/>
            <p:cNvSpPr txBox="1"/>
            <p:nvPr/>
          </p:nvSpPr>
          <p:spPr>
            <a:xfrm>
              <a:off x="1413159" y="5178469"/>
              <a:ext cx="1973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And SR = 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2639107" y="5360727"/>
              <a:ext cx="272883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2611202" y="5059602"/>
              <a:ext cx="352305" cy="368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  <a:endParaRPr lang="en-US" sz="1800" b="1" baseline="-25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611202" y="5310539"/>
              <a:ext cx="324211" cy="368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8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863850" y="5178469"/>
              <a:ext cx="5229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chemeClr val="bg1"/>
                  </a:solidFill>
                  <a:latin typeface="Bookman Old Style" pitchFamily="18" charset="0"/>
                </a:rPr>
                <a:t>AC</a:t>
              </a:r>
              <a:endParaRPr lang="en-US" sz="18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90" name="Oval 189"/>
          <p:cNvSpPr/>
          <p:nvPr/>
        </p:nvSpPr>
        <p:spPr>
          <a:xfrm>
            <a:off x="7453471" y="1255317"/>
            <a:ext cx="106998" cy="106998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6364630" y="1794243"/>
            <a:ext cx="106998" cy="106998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6" name="Straight Connector 205"/>
          <p:cNvCxnSpPr/>
          <p:nvPr/>
        </p:nvCxnSpPr>
        <p:spPr>
          <a:xfrm flipV="1">
            <a:off x="6421602" y="1304641"/>
            <a:ext cx="1089581" cy="555346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8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1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500"/>
                            </p:stCondLst>
                            <p:childTnLst>
                              <p:par>
                                <p:cTn id="4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00"/>
                            </p:stCondLst>
                            <p:childTnLst>
                              <p:par>
                                <p:cTn id="4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500"/>
                            </p:stCondLst>
                            <p:childTnLst>
                              <p:par>
                                <p:cTn id="5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1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8" grpId="0" animBg="1"/>
      <p:bldP spid="8" grpId="1" animBg="1"/>
      <p:bldP spid="7" grpId="0" animBg="1"/>
      <p:bldP spid="7" grpId="1" animBg="1"/>
      <p:bldP spid="204" grpId="0" animBg="1"/>
      <p:bldP spid="204" grpId="1" animBg="1"/>
      <p:bldP spid="201" grpId="0" animBg="1"/>
      <p:bldP spid="201" grpId="1" animBg="1"/>
      <p:bldP spid="186" grpId="0" animBg="1"/>
      <p:bldP spid="186" grpId="1" animBg="1"/>
      <p:bldP spid="185" grpId="0" animBg="1"/>
      <p:bldP spid="185" grpId="1" animBg="1"/>
      <p:bldP spid="36" grpId="0" animBg="1"/>
      <p:bldP spid="36" grpId="1" animBg="1"/>
      <p:bldP spid="4" grpId="0"/>
      <p:bldP spid="15" grpId="0"/>
      <p:bldP spid="187" grpId="0" animBg="1"/>
      <p:bldP spid="187" grpId="1" animBg="1"/>
      <p:bldP spid="6" grpId="0"/>
      <p:bldP spid="188" grpId="0" animBg="1"/>
      <p:bldP spid="188" grpId="1" animBg="1"/>
      <p:bldP spid="3" grpId="0"/>
      <p:bldP spid="179" grpId="0" animBg="1"/>
      <p:bldP spid="180" grpId="0" animBg="1"/>
      <p:bldP spid="191" grpId="0" animBg="1"/>
      <p:bldP spid="192" grpId="0" animBg="1"/>
      <p:bldP spid="199" grpId="0" animBg="1"/>
      <p:bldP spid="200" grpId="0" animBg="1"/>
      <p:bldP spid="167" grpId="0" animBg="1"/>
      <p:bldP spid="168" grpId="0" animBg="1"/>
      <p:bldP spid="162" grpId="0" animBg="1"/>
      <p:bldP spid="163" grpId="0" animBg="1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8" grpId="0"/>
      <p:bldP spid="219" grpId="0"/>
      <p:bldP spid="220" grpId="0"/>
      <p:bldP spid="221" grpId="0"/>
      <p:bldP spid="222" grpId="0"/>
      <p:bldP spid="224" grpId="0"/>
      <p:bldP spid="225" grpId="0"/>
      <p:bldP spid="226" grpId="0"/>
      <p:bldP spid="227" grpId="0"/>
      <p:bldP spid="228" grpId="0"/>
      <p:bldP spid="229" grpId="0"/>
      <p:bldP spid="231" grpId="0"/>
      <p:bldP spid="232" grpId="0"/>
      <p:bldP spid="233" grpId="0"/>
      <p:bldP spid="234" grpId="0"/>
      <p:bldP spid="235" grpId="0"/>
      <p:bldP spid="236" grpId="0" animBg="1"/>
      <p:bldP spid="237" grpId="0"/>
      <p:bldP spid="238" grpId="0" animBg="1"/>
      <p:bldP spid="239" grpId="0"/>
      <p:bldP spid="115" grpId="0" animBg="1"/>
      <p:bldP spid="115" grpId="1" animBg="1"/>
      <p:bldP spid="116" grpId="0" build="p"/>
      <p:bldP spid="116" grpId="1" build="allAtOnce"/>
      <p:bldP spid="126" grpId="0" animBg="1"/>
      <p:bldP spid="126" grpId="1" animBg="1"/>
      <p:bldP spid="127" grpId="0" animBg="1"/>
      <p:bldP spid="127" grpId="1" animBg="1"/>
      <p:bldP spid="171" grpId="0" animBg="1"/>
      <p:bldP spid="171" grpId="1" animBg="1"/>
      <p:bldP spid="172" grpId="0" build="p"/>
      <p:bldP spid="172" grpId="1" build="allAtOnce"/>
      <p:bldP spid="190" grpId="0" animBg="1"/>
      <p:bldP spid="190" grpId="1" animBg="1"/>
      <p:bldP spid="205" grpId="0" animBg="1"/>
      <p:bldP spid="20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6400800" y="1295400"/>
            <a:ext cx="1971675" cy="1393825"/>
          </a:xfrm>
          <a:custGeom>
            <a:avLst/>
            <a:gdLst>
              <a:gd name="connsiteX0" fmla="*/ 0 w 1971675"/>
              <a:gd name="connsiteY0" fmla="*/ 546100 h 1393825"/>
              <a:gd name="connsiteX1" fmla="*/ 1092200 w 1971675"/>
              <a:gd name="connsiteY1" fmla="*/ 0 h 1393825"/>
              <a:gd name="connsiteX2" fmla="*/ 1971675 w 1971675"/>
              <a:gd name="connsiteY2" fmla="*/ 752475 h 1393825"/>
              <a:gd name="connsiteX3" fmla="*/ 1076325 w 1971675"/>
              <a:gd name="connsiteY3" fmla="*/ 1393825 h 1393825"/>
              <a:gd name="connsiteX4" fmla="*/ 0 w 1971675"/>
              <a:gd name="connsiteY4" fmla="*/ 546100 h 139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1675" h="1393825">
                <a:moveTo>
                  <a:pt x="0" y="546100"/>
                </a:moveTo>
                <a:lnTo>
                  <a:pt x="1092200" y="0"/>
                </a:lnTo>
                <a:lnTo>
                  <a:pt x="1971675" y="752475"/>
                </a:lnTo>
                <a:lnTo>
                  <a:pt x="1076325" y="1393825"/>
                </a:lnTo>
                <a:lnTo>
                  <a:pt x="0" y="546100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568" y="3734147"/>
            <a:ext cx="7398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Thus, the line segments joining the mid-points of opposite sides</a:t>
            </a:r>
          </a:p>
          <a:p>
            <a:r>
              <a:rPr lang="en-US" sz="1800" dirty="0" smtClean="0">
                <a:latin typeface="Bookman Old Style" pitchFamily="18" charset="0"/>
              </a:rPr>
              <a:t>Of quadrilateral bisect each other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398" y="271780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800" dirty="0" smtClean="0">
                <a:latin typeface="Bookman Old Style" pitchFamily="18" charset="0"/>
                <a:sym typeface="Symbol"/>
              </a:rPr>
              <a:t> Diagonals PR and QS of a parallelogram PQRS</a:t>
            </a:r>
          </a:p>
          <a:p>
            <a:r>
              <a:rPr lang="en-US" sz="1800" dirty="0" smtClean="0">
                <a:latin typeface="Bookman Old Style" pitchFamily="18" charset="0"/>
                <a:sym typeface="Symbol"/>
              </a:rPr>
              <a:t>     bisect each other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7153" y="3353936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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7054" y="3359503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OP = OR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89032" y="3353936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Bookman Old Style" pitchFamily="18" charset="0"/>
                <a:sym typeface="Symbol"/>
              </a:rPr>
              <a:t>a</a:t>
            </a:r>
            <a:r>
              <a:rPr lang="en-US" sz="1800" dirty="0" smtClean="0">
                <a:latin typeface="Bookman Old Style" pitchFamily="18" charset="0"/>
                <a:sym typeface="Symbol"/>
              </a:rPr>
              <a:t>nd  OQ = OS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0300" y="148628"/>
            <a:ext cx="448500" cy="369802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66584" y="411310"/>
            <a:ext cx="692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the opposite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sides of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 quadrilateral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bisect each other.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2701" y="149487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Show that the line segments joining the mid-points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of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28560" y="815062"/>
            <a:ext cx="2848648" cy="2163143"/>
            <a:chOff x="5952360" y="796012"/>
            <a:chExt cx="2848648" cy="2163143"/>
          </a:xfrm>
        </p:grpSpPr>
        <p:cxnSp>
          <p:nvCxnSpPr>
            <p:cNvPr id="64" name="Straight Connector 63"/>
            <p:cNvCxnSpPr/>
            <p:nvPr/>
          </p:nvCxnSpPr>
          <p:spPr>
            <a:xfrm flipH="1">
              <a:off x="6319838" y="1271588"/>
              <a:ext cx="1088232" cy="54530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7408070" y="2032313"/>
              <a:ext cx="884116" cy="63230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7415215" y="1273971"/>
              <a:ext cx="876971" cy="75786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6319838" y="1824038"/>
              <a:ext cx="1085850" cy="84772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5952360" y="796012"/>
              <a:ext cx="2848648" cy="2163143"/>
              <a:chOff x="5952360" y="796012"/>
              <a:chExt cx="2848648" cy="2163143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446520" y="1104900"/>
                <a:ext cx="1600200" cy="2819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179344" y="2645569"/>
                <a:ext cx="2393156" cy="519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6181725" y="1102519"/>
                <a:ext cx="264319" cy="15430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8039100" y="1381125"/>
                <a:ext cx="525780" cy="13239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9" idx="1"/>
              </p:cNvCxnSpPr>
              <p:nvPr/>
            </p:nvCxnSpPr>
            <p:spPr>
              <a:xfrm flipH="1" flipV="1">
                <a:off x="6326584" y="1812824"/>
                <a:ext cx="1960202" cy="2195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7399971" y="1271588"/>
                <a:ext cx="10478" cy="13992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7235572" y="2651378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P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952360" y="2620898"/>
                <a:ext cx="3145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A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483292" y="2643282"/>
                <a:ext cx="3177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B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286786" y="1878509"/>
                <a:ext cx="328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Q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972565" y="1181320"/>
                <a:ext cx="3177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C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264992" y="977189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R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249894" y="796012"/>
                <a:ext cx="328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D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980028" y="1620004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S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138664" y="1888106"/>
                <a:ext cx="328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O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Equal 98"/>
            <p:cNvSpPr/>
            <p:nvPr/>
          </p:nvSpPr>
          <p:spPr>
            <a:xfrm rot="6437959">
              <a:off x="6812439" y="1090937"/>
              <a:ext cx="177800" cy="190500"/>
            </a:xfrm>
            <a:prstGeom prst="mathEqual">
              <a:avLst>
                <a:gd name="adj1" fmla="val 23520"/>
                <a:gd name="adj2" fmla="val 9259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Equal 99"/>
            <p:cNvSpPr/>
            <p:nvPr/>
          </p:nvSpPr>
          <p:spPr>
            <a:xfrm rot="6321125">
              <a:off x="7626609" y="1220082"/>
              <a:ext cx="177800" cy="190500"/>
            </a:xfrm>
            <a:prstGeom prst="mathEqual">
              <a:avLst>
                <a:gd name="adj1" fmla="val 23520"/>
                <a:gd name="adj2" fmla="val 9259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Minus 100"/>
            <p:cNvSpPr/>
            <p:nvPr/>
          </p:nvSpPr>
          <p:spPr>
            <a:xfrm rot="16200000">
              <a:off x="7853324" y="2668519"/>
              <a:ext cx="139700" cy="45719"/>
            </a:xfrm>
            <a:prstGeom prst="mathMinus">
              <a:avLst/>
            </a:prstGeom>
            <a:ln w="28575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" name="Minus 101"/>
            <p:cNvSpPr/>
            <p:nvPr/>
          </p:nvSpPr>
          <p:spPr>
            <a:xfrm rot="16200000">
              <a:off x="6691951" y="2636996"/>
              <a:ext cx="139700" cy="45719"/>
            </a:xfrm>
            <a:prstGeom prst="mathMinus">
              <a:avLst/>
            </a:prstGeom>
            <a:ln w="28575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 rot="983624">
              <a:off x="6276336" y="1404232"/>
              <a:ext cx="194002" cy="162999"/>
              <a:chOff x="6423657" y="1430536"/>
              <a:chExt cx="194002" cy="162999"/>
            </a:xfrm>
          </p:grpSpPr>
          <p:sp>
            <p:nvSpPr>
              <p:cNvPr id="104" name="Minus 103"/>
              <p:cNvSpPr/>
              <p:nvPr/>
            </p:nvSpPr>
            <p:spPr>
              <a:xfrm>
                <a:off x="6423657" y="1430536"/>
                <a:ext cx="194002" cy="45719"/>
              </a:xfrm>
              <a:prstGeom prst="mathMinus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Minus 104"/>
              <p:cNvSpPr/>
              <p:nvPr/>
            </p:nvSpPr>
            <p:spPr>
              <a:xfrm>
                <a:off x="6423657" y="1487803"/>
                <a:ext cx="194002" cy="45719"/>
              </a:xfrm>
              <a:prstGeom prst="mathMinus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Minus 105"/>
              <p:cNvSpPr/>
              <p:nvPr/>
            </p:nvSpPr>
            <p:spPr>
              <a:xfrm>
                <a:off x="6423657" y="1547816"/>
                <a:ext cx="194002" cy="45719"/>
              </a:xfrm>
              <a:prstGeom prst="mathMinus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850924">
              <a:off x="6148504" y="2137624"/>
              <a:ext cx="194002" cy="162999"/>
              <a:chOff x="6423657" y="1430536"/>
              <a:chExt cx="194002" cy="162999"/>
            </a:xfrm>
          </p:grpSpPr>
          <p:sp>
            <p:nvSpPr>
              <p:cNvPr id="108" name="Minus 107"/>
              <p:cNvSpPr/>
              <p:nvPr/>
            </p:nvSpPr>
            <p:spPr>
              <a:xfrm>
                <a:off x="6423657" y="1430536"/>
                <a:ext cx="194002" cy="45719"/>
              </a:xfrm>
              <a:prstGeom prst="mathMinus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Minus 108"/>
              <p:cNvSpPr/>
              <p:nvPr/>
            </p:nvSpPr>
            <p:spPr>
              <a:xfrm>
                <a:off x="6423657" y="1487803"/>
                <a:ext cx="194002" cy="45719"/>
              </a:xfrm>
              <a:prstGeom prst="mathMinus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Minus 109"/>
              <p:cNvSpPr/>
              <p:nvPr/>
            </p:nvSpPr>
            <p:spPr>
              <a:xfrm>
                <a:off x="6423657" y="1547816"/>
                <a:ext cx="194002" cy="45719"/>
              </a:xfrm>
              <a:prstGeom prst="mathMinus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1" name="Freeform 110"/>
            <p:cNvSpPr/>
            <p:nvPr/>
          </p:nvSpPr>
          <p:spPr>
            <a:xfrm>
              <a:off x="8089105" y="1615281"/>
              <a:ext cx="114300" cy="114300"/>
            </a:xfrm>
            <a:custGeom>
              <a:avLst/>
              <a:gdLst>
                <a:gd name="connsiteX0" fmla="*/ 0 w 114300"/>
                <a:gd name="connsiteY0" fmla="*/ 0 h 114300"/>
                <a:gd name="connsiteX1" fmla="*/ 114300 w 114300"/>
                <a:gd name="connsiteY1" fmla="*/ 57150 h 114300"/>
                <a:gd name="connsiteX2" fmla="*/ 9525 w 114300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14300">
                  <a:moveTo>
                    <a:pt x="0" y="0"/>
                  </a:moveTo>
                  <a:lnTo>
                    <a:pt x="114300" y="57150"/>
                  </a:lnTo>
                  <a:lnTo>
                    <a:pt x="9525" y="114300"/>
                  </a:lnTo>
                </a:path>
              </a:pathLst>
            </a:custGeom>
            <a:ln w="1270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8346801" y="2260420"/>
              <a:ext cx="114300" cy="114300"/>
            </a:xfrm>
            <a:custGeom>
              <a:avLst/>
              <a:gdLst>
                <a:gd name="connsiteX0" fmla="*/ 0 w 114300"/>
                <a:gd name="connsiteY0" fmla="*/ 0 h 114300"/>
                <a:gd name="connsiteX1" fmla="*/ 114300 w 114300"/>
                <a:gd name="connsiteY1" fmla="*/ 57150 h 114300"/>
                <a:gd name="connsiteX2" fmla="*/ 9525 w 114300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14300">
                  <a:moveTo>
                    <a:pt x="0" y="0"/>
                  </a:moveTo>
                  <a:lnTo>
                    <a:pt x="114300" y="57150"/>
                  </a:lnTo>
                  <a:lnTo>
                    <a:pt x="9525" y="114300"/>
                  </a:lnTo>
                </a:path>
              </a:pathLst>
            </a:custGeom>
            <a:ln w="1270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V="1">
              <a:off x="6181725" y="1383436"/>
              <a:ext cx="1852635" cy="125373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89649" y="907488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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40511" y="907488"/>
            <a:ext cx="51167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PQ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30040" y="907488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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160588" y="907488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SR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021240" y="907146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[from (</a:t>
            </a:r>
            <a:r>
              <a:rPr lang="en-US" sz="1800" dirty="0" err="1" smtClean="0">
                <a:solidFill>
                  <a:srgbClr val="7030A0"/>
                </a:solidFill>
                <a:latin typeface="Bookman Old Style" pitchFamily="18" charset="0"/>
              </a:rPr>
              <a:t>i</a:t>
            </a:r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) and (iii)]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40511" y="1373611"/>
            <a:ext cx="51167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PQ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87960" y="137361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=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160588" y="1373611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SR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021240" y="1376014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[from (ii) and (iv)]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40511" y="1745346"/>
            <a:ext cx="3201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Wingdings" panose="05000000000000000000" pitchFamily="2" charset="2"/>
              </a:rPr>
              <a:t>o</a:t>
            </a:r>
            <a:r>
              <a:rPr lang="en-US" sz="1800" dirty="0" err="1" smtClean="0">
                <a:latin typeface="Bookman Old Style" pitchFamily="18" charset="0"/>
              </a:rPr>
              <a:t>PQRS</a:t>
            </a:r>
            <a:r>
              <a:rPr lang="en-US" sz="1800" dirty="0" smtClean="0">
                <a:latin typeface="Bookman Old Style" pitchFamily="18" charset="0"/>
              </a:rPr>
              <a:t> is a parallelogram.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40511" y="2043282"/>
            <a:ext cx="5434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[A quadrilateral is a parallelogram, </a:t>
            </a:r>
          </a:p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if a pair of opposite sides is parallel and equal]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5791200" y="3008088"/>
            <a:ext cx="2224983" cy="1905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5904389" y="3055537"/>
            <a:ext cx="1980677" cy="35716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5887592" y="302748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PQ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16440" y="302748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ll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231994" y="30271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…(</a:t>
            </a:r>
            <a:r>
              <a:rPr lang="en-US" sz="1800" b="1" dirty="0">
                <a:solidFill>
                  <a:schemeClr val="bg1"/>
                </a:solidFill>
                <a:latin typeface="Bookman Old Style" pitchFamily="18" charset="0"/>
              </a:rPr>
              <a:t>i)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5944123" y="3929126"/>
            <a:ext cx="1980677" cy="35716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887592" y="3923044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SR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316494" y="392304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ll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231994" y="3922702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…(iii)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5851760" y="3361905"/>
            <a:ext cx="2103803" cy="54972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887592" y="341270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PQ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335041" y="341270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7231994" y="3415108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…(ii</a:t>
            </a:r>
            <a:r>
              <a:rPr lang="en-US" sz="1800" b="1" dirty="0">
                <a:solidFill>
                  <a:schemeClr val="bg1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5865239" y="4267084"/>
            <a:ext cx="2103803" cy="54972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887592" y="4354878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SR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335041" y="435487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231994" y="4357281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…(iv)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6623300" y="3055997"/>
            <a:ext cx="391380" cy="357168"/>
          </a:xfrm>
          <a:prstGeom prst="roundRect">
            <a:avLst/>
          </a:prstGeom>
          <a:solidFill>
            <a:srgbClr val="0099F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563700" y="3027480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6616906" y="3935476"/>
            <a:ext cx="391380" cy="357168"/>
          </a:xfrm>
          <a:prstGeom prst="roundRect">
            <a:avLst/>
          </a:prstGeom>
          <a:solidFill>
            <a:srgbClr val="0099F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563700" y="3923044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6590577" y="3368460"/>
            <a:ext cx="714654" cy="554242"/>
          </a:xfrm>
          <a:prstGeom prst="roundRect">
            <a:avLst/>
          </a:prstGeom>
          <a:solidFill>
            <a:srgbClr val="0099F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6618776" y="3551922"/>
            <a:ext cx="324211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829181" y="3412705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618776" y="3300985"/>
            <a:ext cx="352305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800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6646681" y="3602110"/>
            <a:ext cx="272883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ounded Rectangle 163"/>
          <p:cNvSpPr/>
          <p:nvPr/>
        </p:nvSpPr>
        <p:spPr>
          <a:xfrm>
            <a:off x="6576288" y="4267084"/>
            <a:ext cx="714654" cy="554242"/>
          </a:xfrm>
          <a:prstGeom prst="roundRect">
            <a:avLst/>
          </a:prstGeom>
          <a:solidFill>
            <a:srgbClr val="0099F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6818681" y="4354878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596431" y="4236011"/>
            <a:ext cx="352305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800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6624336" y="4537136"/>
            <a:ext cx="272883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596431" y="4486948"/>
            <a:ext cx="324211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H="1">
            <a:off x="7484270" y="2054132"/>
            <a:ext cx="884116" cy="632306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Freeform 173"/>
          <p:cNvSpPr/>
          <p:nvPr/>
        </p:nvSpPr>
        <p:spPr>
          <a:xfrm>
            <a:off x="7822213" y="2345922"/>
            <a:ext cx="133350" cy="114300"/>
          </a:xfrm>
          <a:custGeom>
            <a:avLst/>
            <a:gdLst>
              <a:gd name="connsiteX0" fmla="*/ 0 w 133350"/>
              <a:gd name="connsiteY0" fmla="*/ 2381 h 114300"/>
              <a:gd name="connsiteX1" fmla="*/ 133350 w 133350"/>
              <a:gd name="connsiteY1" fmla="*/ 0 h 114300"/>
              <a:gd name="connsiteX2" fmla="*/ 83343 w 13335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14300">
                <a:moveTo>
                  <a:pt x="0" y="2381"/>
                </a:moveTo>
                <a:lnTo>
                  <a:pt x="133350" y="0"/>
                </a:lnTo>
                <a:lnTo>
                  <a:pt x="83343" y="114300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6394555" y="1293766"/>
            <a:ext cx="1099176" cy="553222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reeform 172"/>
          <p:cNvSpPr/>
          <p:nvPr/>
        </p:nvSpPr>
        <p:spPr>
          <a:xfrm>
            <a:off x="6834459" y="1555576"/>
            <a:ext cx="133350" cy="114300"/>
          </a:xfrm>
          <a:custGeom>
            <a:avLst/>
            <a:gdLst>
              <a:gd name="connsiteX0" fmla="*/ 0 w 133350"/>
              <a:gd name="connsiteY0" fmla="*/ 2381 h 114300"/>
              <a:gd name="connsiteX1" fmla="*/ 133350 w 133350"/>
              <a:gd name="connsiteY1" fmla="*/ 0 h 114300"/>
              <a:gd name="connsiteX2" fmla="*/ 83343 w 13335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14300">
                <a:moveTo>
                  <a:pt x="0" y="2381"/>
                </a:moveTo>
                <a:lnTo>
                  <a:pt x="133350" y="0"/>
                </a:lnTo>
                <a:lnTo>
                  <a:pt x="83343" y="114300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6620241" y="1648504"/>
            <a:ext cx="122473" cy="128162"/>
            <a:chOff x="6420103" y="1442613"/>
            <a:chExt cx="122473" cy="128162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177" name="Straight Connector 176"/>
            <p:cNvCxnSpPr/>
            <p:nvPr/>
          </p:nvCxnSpPr>
          <p:spPr>
            <a:xfrm>
              <a:off x="6420103" y="1457328"/>
              <a:ext cx="100128" cy="113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6442448" y="1442613"/>
              <a:ext cx="100128" cy="113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7645517" y="2467365"/>
            <a:ext cx="122473" cy="128162"/>
            <a:chOff x="6420103" y="1442613"/>
            <a:chExt cx="122473" cy="128162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180" name="Straight Connector 179"/>
            <p:cNvCxnSpPr/>
            <p:nvPr/>
          </p:nvCxnSpPr>
          <p:spPr>
            <a:xfrm>
              <a:off x="6420103" y="1457328"/>
              <a:ext cx="100128" cy="113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442448" y="1442613"/>
              <a:ext cx="100128" cy="113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7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80" grpId="0"/>
      <p:bldP spid="81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8" grpId="0" animBg="1"/>
      <p:bldP spid="139" grpId="0" animBg="1"/>
      <p:bldP spid="139" grpId="1" animBg="1"/>
      <p:bldP spid="140" grpId="0"/>
      <p:bldP spid="141" grpId="0"/>
      <p:bldP spid="142" grpId="0"/>
      <p:bldP spid="143" grpId="0" animBg="1"/>
      <p:bldP spid="143" grpId="1" animBg="1"/>
      <p:bldP spid="144" grpId="0"/>
      <p:bldP spid="145" grpId="0"/>
      <p:bldP spid="146" grpId="0"/>
      <p:bldP spid="147" grpId="0" animBg="1"/>
      <p:bldP spid="147" grpId="1" animBg="1"/>
      <p:bldP spid="148" grpId="0"/>
      <p:bldP spid="149" grpId="0"/>
      <p:bldP spid="150" grpId="0"/>
      <p:bldP spid="151" grpId="0" animBg="1"/>
      <p:bldP spid="151" grpId="1" animBg="1"/>
      <p:bldP spid="152" grpId="0"/>
      <p:bldP spid="153" grpId="0"/>
      <p:bldP spid="154" grpId="0"/>
      <p:bldP spid="155" grpId="0" animBg="1"/>
      <p:bldP spid="155" grpId="1" animBg="1"/>
      <p:bldP spid="156" grpId="0"/>
      <p:bldP spid="157" grpId="0" animBg="1"/>
      <p:bldP spid="157" grpId="1" animBg="1"/>
      <p:bldP spid="158" grpId="0"/>
      <p:bldP spid="159" grpId="0" animBg="1"/>
      <p:bldP spid="159" grpId="1" animBg="1"/>
      <p:bldP spid="160" grpId="0"/>
      <p:bldP spid="161" grpId="0"/>
      <p:bldP spid="162" grpId="0"/>
      <p:bldP spid="164" grpId="0" animBg="1"/>
      <p:bldP spid="164" grpId="1" animBg="1"/>
      <p:bldP spid="165" grpId="0"/>
      <p:bldP spid="166" grpId="0"/>
      <p:bldP spid="168" grpId="0"/>
      <p:bldP spid="174" grpId="0" animBg="1"/>
      <p:bldP spid="174" grpId="1" animBg="1"/>
      <p:bldP spid="173" grpId="0" animBg="1"/>
      <p:bldP spid="17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19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589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435414" y="3646170"/>
            <a:ext cx="2759087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7" name="Freeform 31"/>
          <p:cNvSpPr>
            <a:spLocks/>
          </p:cNvSpPr>
          <p:nvPr/>
        </p:nvSpPr>
        <p:spPr bwMode="auto">
          <a:xfrm>
            <a:off x="5914788" y="1001754"/>
            <a:ext cx="2849343" cy="1729121"/>
          </a:xfrm>
          <a:custGeom>
            <a:avLst/>
            <a:gdLst>
              <a:gd name="T0" fmla="*/ 0 w 2832"/>
              <a:gd name="T1" fmla="*/ 0 h 1968"/>
              <a:gd name="T2" fmla="*/ 2147483647 w 2832"/>
              <a:gd name="T3" fmla="*/ 2147483647 h 1968"/>
              <a:gd name="T4" fmla="*/ 2147483647 w 2832"/>
              <a:gd name="T5" fmla="*/ 2147483647 h 1968"/>
              <a:gd name="T6" fmla="*/ 0 w 2832"/>
              <a:gd name="T7" fmla="*/ 0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1968"/>
              <a:gd name="T14" fmla="*/ 2832 w 2832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1968">
                <a:moveTo>
                  <a:pt x="0" y="0"/>
                </a:moveTo>
                <a:lnTo>
                  <a:pt x="960" y="1968"/>
                </a:lnTo>
                <a:lnTo>
                  <a:pt x="2832" y="1968"/>
                </a:lnTo>
                <a:lnTo>
                  <a:pt x="0" y="0"/>
                </a:lnTo>
                <a:close/>
              </a:path>
            </a:pathLst>
          </a:custGeom>
          <a:solidFill>
            <a:srgbClr val="FF33CC">
              <a:alpha val="45000"/>
            </a:srgbClr>
          </a:solidFill>
          <a:ln w="762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5031644" y="999605"/>
            <a:ext cx="3724263" cy="1712000"/>
          </a:xfrm>
          <a:prstGeom prst="triangle">
            <a:avLst>
              <a:gd name="adj" fmla="val 23375"/>
            </a:avLst>
          </a:prstGeom>
          <a:solidFill>
            <a:srgbClr val="0099FF">
              <a:alpha val="56000"/>
            </a:srgbClr>
          </a:solidFill>
          <a:ln w="762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408362" y="774799"/>
            <a:ext cx="2708512" cy="46427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693920" y="441968"/>
            <a:ext cx="2219745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88892" y="451070"/>
            <a:ext cx="4303069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038873" y="174030"/>
            <a:ext cx="4303069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5033506" y="986905"/>
            <a:ext cx="3730625" cy="1732076"/>
            <a:chOff x="4804906" y="1111634"/>
            <a:chExt cx="3730625" cy="1732076"/>
          </a:xfrm>
        </p:grpSpPr>
        <p:sp>
          <p:nvSpPr>
            <p:cNvPr id="2" name="Line 2"/>
            <p:cNvSpPr>
              <a:spLocks noChangeShapeType="1"/>
            </p:cNvSpPr>
            <p:nvPr/>
          </p:nvSpPr>
          <p:spPr bwMode="auto">
            <a:xfrm flipH="1" flipV="1">
              <a:off x="5674548" y="1119648"/>
              <a:ext cx="973079" cy="1717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4804906" y="1111634"/>
              <a:ext cx="3730625" cy="1732076"/>
            </a:xfrm>
            <a:prstGeom prst="triangle">
              <a:avLst>
                <a:gd name="adj" fmla="val 2337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6649999" y="1938155"/>
              <a:ext cx="406838" cy="8955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 flipV="1">
              <a:off x="7063795" y="1952592"/>
              <a:ext cx="465981" cy="8828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43027" y="669925"/>
            <a:ext cx="419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721475" y="2701578"/>
            <a:ext cx="342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X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204075" y="1490747"/>
            <a:ext cx="368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Z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736643" y="2538641"/>
            <a:ext cx="3476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750300" y="2576741"/>
            <a:ext cx="43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C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610475" y="2660323"/>
            <a:ext cx="40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Y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011055" y="3209021"/>
            <a:ext cx="38404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5006292" y="2980421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8844915" y="2980421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825615" y="313282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5877397" y="3064379"/>
            <a:ext cx="1990417" cy="289284"/>
            <a:chOff x="2604" y="2448"/>
            <a:chExt cx="1592" cy="288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604" y="2448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660" y="2448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4140" y="2448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4196" y="2448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6786579" y="263275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4100" y="129578"/>
            <a:ext cx="448500" cy="369802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6501" y="130437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In the figure, point X is the midpoint of side BC. </a:t>
            </a:r>
          </a:p>
          <a:p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Seg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XZ is drawn parallel to side AB.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Seg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YZ ||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seg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AX. 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V="1">
            <a:off x="6879433" y="1813606"/>
            <a:ext cx="406838" cy="89559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V="1">
            <a:off x="5031042" y="977380"/>
            <a:ext cx="878455" cy="174575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48" name="Freeform 50"/>
          <p:cNvSpPr>
            <a:spLocks/>
          </p:cNvSpPr>
          <p:nvPr/>
        </p:nvSpPr>
        <p:spPr bwMode="auto">
          <a:xfrm rot="1922161">
            <a:off x="5344798" y="1789859"/>
            <a:ext cx="205681" cy="180109"/>
          </a:xfrm>
          <a:custGeom>
            <a:avLst/>
            <a:gdLst>
              <a:gd name="T0" fmla="*/ 0 w 185"/>
              <a:gd name="T1" fmla="*/ 2147483647 h 162"/>
              <a:gd name="T2" fmla="*/ 2147483647 w 185"/>
              <a:gd name="T3" fmla="*/ 0 h 162"/>
              <a:gd name="T4" fmla="*/ 2147483647 w 185"/>
              <a:gd name="T5" fmla="*/ 2147483647 h 162"/>
              <a:gd name="T6" fmla="*/ 0 60000 65536"/>
              <a:gd name="T7" fmla="*/ 0 60000 65536"/>
              <a:gd name="T8" fmla="*/ 0 60000 65536"/>
              <a:gd name="T9" fmla="*/ 0 w 185"/>
              <a:gd name="T10" fmla="*/ 0 h 162"/>
              <a:gd name="T11" fmla="*/ 185 w 185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5" h="162">
                <a:moveTo>
                  <a:pt x="0" y="158"/>
                </a:moveTo>
                <a:lnTo>
                  <a:pt x="91" y="0"/>
                </a:lnTo>
                <a:lnTo>
                  <a:pt x="185" y="16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Freeform 51"/>
          <p:cNvSpPr>
            <a:spLocks/>
          </p:cNvSpPr>
          <p:nvPr/>
        </p:nvSpPr>
        <p:spPr bwMode="auto">
          <a:xfrm rot="1922161">
            <a:off x="6965569" y="2186796"/>
            <a:ext cx="210312" cy="182880"/>
          </a:xfrm>
          <a:custGeom>
            <a:avLst/>
            <a:gdLst>
              <a:gd name="T0" fmla="*/ 0 w 185"/>
              <a:gd name="T1" fmla="*/ 2147483647 h 162"/>
              <a:gd name="T2" fmla="*/ 2147483647 w 185"/>
              <a:gd name="T3" fmla="*/ 0 h 162"/>
              <a:gd name="T4" fmla="*/ 2147483647 w 185"/>
              <a:gd name="T5" fmla="*/ 2147483647 h 162"/>
              <a:gd name="T6" fmla="*/ 0 60000 65536"/>
              <a:gd name="T7" fmla="*/ 0 60000 65536"/>
              <a:gd name="T8" fmla="*/ 0 60000 65536"/>
              <a:gd name="T9" fmla="*/ 0 w 185"/>
              <a:gd name="T10" fmla="*/ 0 h 162"/>
              <a:gd name="T11" fmla="*/ 185 w 185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5" h="162">
                <a:moveTo>
                  <a:pt x="0" y="158"/>
                </a:moveTo>
                <a:lnTo>
                  <a:pt x="91" y="0"/>
                </a:lnTo>
                <a:lnTo>
                  <a:pt x="185" y="16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 flipH="1" flipV="1">
            <a:off x="7286361" y="1820160"/>
            <a:ext cx="465981" cy="8828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66" name="Line 8"/>
          <p:cNvSpPr>
            <a:spLocks noChangeShapeType="1"/>
          </p:cNvSpPr>
          <p:nvPr/>
        </p:nvSpPr>
        <p:spPr bwMode="auto">
          <a:xfrm flipH="1" flipV="1">
            <a:off x="5893351" y="983131"/>
            <a:ext cx="994473" cy="173986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42" name="Group 54"/>
          <p:cNvGrpSpPr>
            <a:grpSpLocks/>
          </p:cNvGrpSpPr>
          <p:nvPr/>
        </p:nvGrpSpPr>
        <p:grpSpPr bwMode="auto">
          <a:xfrm rot="20072799">
            <a:off x="6236905" y="1723312"/>
            <a:ext cx="254922" cy="191192"/>
            <a:chOff x="3317" y="1401"/>
            <a:chExt cx="241" cy="240"/>
          </a:xfrm>
        </p:grpSpPr>
        <p:sp>
          <p:nvSpPr>
            <p:cNvPr id="43" name="Freeform 52"/>
            <p:cNvSpPr>
              <a:spLocks/>
            </p:cNvSpPr>
            <p:nvPr/>
          </p:nvSpPr>
          <p:spPr bwMode="auto">
            <a:xfrm rot="10800000">
              <a:off x="3346" y="1401"/>
              <a:ext cx="185" cy="162"/>
            </a:xfrm>
            <a:custGeom>
              <a:avLst/>
              <a:gdLst>
                <a:gd name="T0" fmla="*/ 0 w 185"/>
                <a:gd name="T1" fmla="*/ 158 h 162"/>
                <a:gd name="T2" fmla="*/ 91 w 185"/>
                <a:gd name="T3" fmla="*/ 0 h 162"/>
                <a:gd name="T4" fmla="*/ 185 w 185"/>
                <a:gd name="T5" fmla="*/ 162 h 162"/>
                <a:gd name="T6" fmla="*/ 0 60000 65536"/>
                <a:gd name="T7" fmla="*/ 0 60000 65536"/>
                <a:gd name="T8" fmla="*/ 0 60000 65536"/>
                <a:gd name="T9" fmla="*/ 0 w 185"/>
                <a:gd name="T10" fmla="*/ 0 h 162"/>
                <a:gd name="T11" fmla="*/ 185 w 185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" h="162">
                  <a:moveTo>
                    <a:pt x="0" y="158"/>
                  </a:moveTo>
                  <a:lnTo>
                    <a:pt x="91" y="0"/>
                  </a:lnTo>
                  <a:lnTo>
                    <a:pt x="185" y="162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" name="Freeform 53"/>
            <p:cNvSpPr>
              <a:spLocks/>
            </p:cNvSpPr>
            <p:nvPr/>
          </p:nvSpPr>
          <p:spPr bwMode="auto">
            <a:xfrm rot="10800000">
              <a:off x="3317" y="1430"/>
              <a:ext cx="241" cy="211"/>
            </a:xfrm>
            <a:custGeom>
              <a:avLst/>
              <a:gdLst>
                <a:gd name="T0" fmla="*/ 0 w 185"/>
                <a:gd name="T1" fmla="*/ 1706 h 162"/>
                <a:gd name="T2" fmla="*/ 987 w 185"/>
                <a:gd name="T3" fmla="*/ 0 h 162"/>
                <a:gd name="T4" fmla="*/ 2000 w 185"/>
                <a:gd name="T5" fmla="*/ 1748 h 162"/>
                <a:gd name="T6" fmla="*/ 0 60000 65536"/>
                <a:gd name="T7" fmla="*/ 0 60000 65536"/>
                <a:gd name="T8" fmla="*/ 0 60000 65536"/>
                <a:gd name="T9" fmla="*/ 0 w 185"/>
                <a:gd name="T10" fmla="*/ 0 h 162"/>
                <a:gd name="T11" fmla="*/ 185 w 185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" h="162">
                  <a:moveTo>
                    <a:pt x="0" y="158"/>
                  </a:moveTo>
                  <a:lnTo>
                    <a:pt x="91" y="0"/>
                  </a:lnTo>
                  <a:lnTo>
                    <a:pt x="185" y="162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5" name="Group 55"/>
          <p:cNvGrpSpPr>
            <a:grpSpLocks/>
          </p:cNvGrpSpPr>
          <p:nvPr/>
        </p:nvGrpSpPr>
        <p:grpSpPr bwMode="auto">
          <a:xfrm rot="20072799">
            <a:off x="7435372" y="2232663"/>
            <a:ext cx="254922" cy="191192"/>
            <a:chOff x="3317" y="1401"/>
            <a:chExt cx="241" cy="240"/>
          </a:xfrm>
        </p:grpSpPr>
        <p:sp>
          <p:nvSpPr>
            <p:cNvPr id="46" name="Freeform 56"/>
            <p:cNvSpPr>
              <a:spLocks/>
            </p:cNvSpPr>
            <p:nvPr/>
          </p:nvSpPr>
          <p:spPr bwMode="auto">
            <a:xfrm rot="10800000">
              <a:off x="3346" y="1401"/>
              <a:ext cx="185" cy="162"/>
            </a:xfrm>
            <a:custGeom>
              <a:avLst/>
              <a:gdLst>
                <a:gd name="T0" fmla="*/ 0 w 185"/>
                <a:gd name="T1" fmla="*/ 158 h 162"/>
                <a:gd name="T2" fmla="*/ 91 w 185"/>
                <a:gd name="T3" fmla="*/ 0 h 162"/>
                <a:gd name="T4" fmla="*/ 185 w 185"/>
                <a:gd name="T5" fmla="*/ 162 h 162"/>
                <a:gd name="T6" fmla="*/ 0 60000 65536"/>
                <a:gd name="T7" fmla="*/ 0 60000 65536"/>
                <a:gd name="T8" fmla="*/ 0 60000 65536"/>
                <a:gd name="T9" fmla="*/ 0 w 185"/>
                <a:gd name="T10" fmla="*/ 0 h 162"/>
                <a:gd name="T11" fmla="*/ 185 w 185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" h="162">
                  <a:moveTo>
                    <a:pt x="0" y="158"/>
                  </a:moveTo>
                  <a:lnTo>
                    <a:pt x="91" y="0"/>
                  </a:lnTo>
                  <a:lnTo>
                    <a:pt x="185" y="162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7" name="Freeform 57"/>
            <p:cNvSpPr>
              <a:spLocks/>
            </p:cNvSpPr>
            <p:nvPr/>
          </p:nvSpPr>
          <p:spPr bwMode="auto">
            <a:xfrm rot="10800000">
              <a:off x="3317" y="1430"/>
              <a:ext cx="241" cy="211"/>
            </a:xfrm>
            <a:custGeom>
              <a:avLst/>
              <a:gdLst>
                <a:gd name="T0" fmla="*/ 0 w 185"/>
                <a:gd name="T1" fmla="*/ 1706 h 162"/>
                <a:gd name="T2" fmla="*/ 987 w 185"/>
                <a:gd name="T3" fmla="*/ 0 h 162"/>
                <a:gd name="T4" fmla="*/ 2000 w 185"/>
                <a:gd name="T5" fmla="*/ 1748 h 162"/>
                <a:gd name="T6" fmla="*/ 0 60000 65536"/>
                <a:gd name="T7" fmla="*/ 0 60000 65536"/>
                <a:gd name="T8" fmla="*/ 0 60000 65536"/>
                <a:gd name="T9" fmla="*/ 0 w 185"/>
                <a:gd name="T10" fmla="*/ 0 h 162"/>
                <a:gd name="T11" fmla="*/ 185 w 185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" h="162">
                  <a:moveTo>
                    <a:pt x="0" y="158"/>
                  </a:moveTo>
                  <a:lnTo>
                    <a:pt x="91" y="0"/>
                  </a:lnTo>
                  <a:lnTo>
                    <a:pt x="185" y="162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535940" y="2186074"/>
            <a:ext cx="2603721" cy="771638"/>
            <a:chOff x="1991790" y="6537554"/>
            <a:chExt cx="2603721" cy="771638"/>
          </a:xfrm>
        </p:grpSpPr>
        <p:sp>
          <p:nvSpPr>
            <p:cNvPr id="69" name="Cloud 68"/>
            <p:cNvSpPr/>
            <p:nvPr/>
          </p:nvSpPr>
          <p:spPr>
            <a:xfrm>
              <a:off x="2111805" y="6537554"/>
              <a:ext cx="2340518" cy="771638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991790" y="6695391"/>
              <a:ext cx="2603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ABC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55843" y="1963822"/>
            <a:ext cx="3165176" cy="1083892"/>
            <a:chOff x="1788541" y="6692345"/>
            <a:chExt cx="3165176" cy="1083892"/>
          </a:xfrm>
        </p:grpSpPr>
        <p:sp>
          <p:nvSpPr>
            <p:cNvPr id="72" name="Cloud 71"/>
            <p:cNvSpPr/>
            <p:nvPr/>
          </p:nvSpPr>
          <p:spPr>
            <a:xfrm>
              <a:off x="1788541" y="6692345"/>
              <a:ext cx="3165176" cy="1083892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91790" y="6999934"/>
              <a:ext cx="2886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X is midpoint of BC 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4" name="Cloud 73"/>
          <p:cNvSpPr/>
          <p:nvPr/>
        </p:nvSpPr>
        <p:spPr>
          <a:xfrm>
            <a:off x="799202" y="1487927"/>
            <a:ext cx="3544198" cy="1469785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36222" y="1673247"/>
            <a:ext cx="3063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Symbol"/>
              <a:buChar char="\"/>
            </a:pP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By converse midpoint theorem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Z is the midpoint of AC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030654" y="1729465"/>
            <a:ext cx="2550549" cy="1083892"/>
            <a:chOff x="1879981" y="6692345"/>
            <a:chExt cx="2550549" cy="1083892"/>
          </a:xfrm>
        </p:grpSpPr>
        <p:sp>
          <p:nvSpPr>
            <p:cNvPr id="83" name="Cloud 82"/>
            <p:cNvSpPr/>
            <p:nvPr/>
          </p:nvSpPr>
          <p:spPr>
            <a:xfrm>
              <a:off x="1879981" y="6692345"/>
              <a:ext cx="2550549" cy="1083892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991791" y="6999934"/>
              <a:ext cx="2164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and XZ || AB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444448" y="1343025"/>
            <a:ext cx="2978176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In </a:t>
            </a:r>
            <a:r>
              <a:rPr lang="en-US" sz="1800" dirty="0">
                <a:latin typeface="Bookman Old Style" pitchFamily="18" charset="0"/>
              </a:rPr>
              <a:t>ABC, 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X is the midpoint of BC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44448" y="1945797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XZ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33977" y="1945797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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64525" y="1945797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AB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909" y="2231335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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21771" y="2231335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Z is the midpoint of AC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42046" y="2239506"/>
            <a:ext cx="1694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Bookman Old Style" pitchFamily="18" charset="0"/>
              </a:rPr>
              <a:t>[By converse of mid-point </a:t>
            </a:r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theorem]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434715" y="1776383"/>
            <a:ext cx="96853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[Given]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94" name="Right Brace 93"/>
          <p:cNvSpPr/>
          <p:nvPr/>
        </p:nvSpPr>
        <p:spPr>
          <a:xfrm>
            <a:off x="3228975" y="1733550"/>
            <a:ext cx="247491" cy="48927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302170" y="3284879"/>
            <a:ext cx="2603721" cy="771638"/>
            <a:chOff x="1991790" y="6537554"/>
            <a:chExt cx="2603721" cy="771638"/>
          </a:xfrm>
        </p:grpSpPr>
        <p:sp>
          <p:nvSpPr>
            <p:cNvPr id="96" name="Cloud 95"/>
            <p:cNvSpPr/>
            <p:nvPr/>
          </p:nvSpPr>
          <p:spPr>
            <a:xfrm>
              <a:off x="2111805" y="6537554"/>
              <a:ext cx="2340518" cy="771638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991790" y="6695391"/>
              <a:ext cx="2603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AXC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48133" y="3088493"/>
            <a:ext cx="3165176" cy="1083892"/>
            <a:chOff x="1788541" y="6692345"/>
            <a:chExt cx="3165176" cy="1083892"/>
          </a:xfrm>
        </p:grpSpPr>
        <p:sp>
          <p:nvSpPr>
            <p:cNvPr id="99" name="Cloud 98"/>
            <p:cNvSpPr/>
            <p:nvPr/>
          </p:nvSpPr>
          <p:spPr>
            <a:xfrm>
              <a:off x="1788541" y="6692345"/>
              <a:ext cx="3165176" cy="1083892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91790" y="6999934"/>
              <a:ext cx="2886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Z is midpoint of AC 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1" name="Cloud 100"/>
          <p:cNvSpPr/>
          <p:nvPr/>
        </p:nvSpPr>
        <p:spPr>
          <a:xfrm>
            <a:off x="757572" y="3095863"/>
            <a:ext cx="3544198" cy="1469785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4592" y="3281183"/>
            <a:ext cx="3063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Symbol"/>
              <a:buChar char="\"/>
            </a:pP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By converse midpoint theorem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Y is the midpoint of XC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1335651" y="3197346"/>
            <a:ext cx="2550549" cy="1083892"/>
            <a:chOff x="1879981" y="6692345"/>
            <a:chExt cx="2550549" cy="1083892"/>
          </a:xfrm>
        </p:grpSpPr>
        <p:sp>
          <p:nvSpPr>
            <p:cNvPr id="104" name="Cloud 103"/>
            <p:cNvSpPr/>
            <p:nvPr/>
          </p:nvSpPr>
          <p:spPr>
            <a:xfrm>
              <a:off x="1879981" y="6692345"/>
              <a:ext cx="2550549" cy="1083892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991791" y="6999934"/>
              <a:ext cx="2164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and ZY || AX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6" name="Oval 29"/>
          <p:cNvSpPr>
            <a:spLocks noChangeArrowheads="1"/>
          </p:cNvSpPr>
          <p:nvPr/>
        </p:nvSpPr>
        <p:spPr bwMode="auto">
          <a:xfrm>
            <a:off x="7215204" y="1746109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19259" y="2705338"/>
            <a:ext cx="2978176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In AXC</a:t>
            </a:r>
            <a:r>
              <a:rPr lang="en-US" sz="1800" dirty="0">
                <a:latin typeface="Bookman Old Style" pitchFamily="18" charset="0"/>
              </a:rPr>
              <a:t>, 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Z is the midpoint of AC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19259" y="330811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ZY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08788" y="3308110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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139336" y="3308110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AX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5720" y="3593648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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96582" y="3593648"/>
            <a:ext cx="287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Y is the midpoint of  XC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077518" y="3582769"/>
            <a:ext cx="244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Bookman Old Style" pitchFamily="18" charset="0"/>
              </a:rPr>
              <a:t>[By converse of mid-point </a:t>
            </a:r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theorem]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409526" y="3138696"/>
            <a:ext cx="96853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[Given]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15" name="Right Brace 114"/>
          <p:cNvSpPr/>
          <p:nvPr/>
        </p:nvSpPr>
        <p:spPr>
          <a:xfrm>
            <a:off x="3203786" y="3095863"/>
            <a:ext cx="247491" cy="48927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755987" y="853404"/>
            <a:ext cx="385577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9201" y="830348"/>
            <a:ext cx="2147683" cy="369802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Prove that YC = 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24422" y="4018651"/>
            <a:ext cx="724216" cy="339025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YC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717922" y="853404"/>
            <a:ext cx="385577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364275" y="704048"/>
            <a:ext cx="821350" cy="619927"/>
            <a:chOff x="3251200" y="1401166"/>
            <a:chExt cx="821350" cy="619927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3279105" y="1702291"/>
              <a:ext cx="272883" cy="1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251200" y="1401166"/>
              <a:ext cx="352305" cy="368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51200" y="1652103"/>
              <a:ext cx="324211" cy="368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  <a:sym typeface="Symbol"/>
                </a:rPr>
                <a:t>4</a:t>
              </a:r>
              <a:endParaRPr lang="en-US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49650" y="1520033"/>
              <a:ext cx="5229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BC</a:t>
              </a:r>
              <a:endParaRPr lang="en-US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1444116" y="4054726"/>
            <a:ext cx="385577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1088401" y="3892550"/>
            <a:ext cx="799493" cy="598003"/>
            <a:chOff x="3239393" y="1383857"/>
            <a:chExt cx="799493" cy="598003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3279105" y="1702291"/>
              <a:ext cx="27288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239393" y="1383857"/>
              <a:ext cx="35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Bookman Old Style" pitchFamily="18" charset="0"/>
                </a:rPr>
                <a:t>1</a:t>
              </a:r>
              <a:endParaRPr lang="en-US" sz="1600" baseline="-25000" dirty="0">
                <a:latin typeface="Bookman Old Style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48570" y="1643306"/>
              <a:ext cx="3242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Bookman Old Style" pitchFamily="18" charset="0"/>
                  <a:sym typeface="Symbol"/>
                </a:rPr>
                <a:t>2</a:t>
              </a:r>
              <a:endParaRPr lang="en-US" sz="1600" dirty="0">
                <a:latin typeface="Bookman Old Style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49650" y="1520033"/>
              <a:ext cx="4892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Bookman Old Style" pitchFamily="18" charset="0"/>
                </a:rPr>
                <a:t>XC</a:t>
              </a:r>
              <a:endParaRPr lang="en-US" sz="1600" dirty="0">
                <a:latin typeface="Bookman Old Style" pitchFamily="18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625279" y="2208022"/>
            <a:ext cx="2500293" cy="1173700"/>
            <a:chOff x="1905109" y="6660141"/>
            <a:chExt cx="2500293" cy="1173700"/>
          </a:xfrm>
        </p:grpSpPr>
        <p:sp>
          <p:nvSpPr>
            <p:cNvPr id="127" name="Cloud 126"/>
            <p:cNvSpPr/>
            <p:nvPr/>
          </p:nvSpPr>
          <p:spPr>
            <a:xfrm>
              <a:off x="1905109" y="6660141"/>
              <a:ext cx="2500293" cy="1173700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91791" y="6781245"/>
              <a:ext cx="21644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Now, let us write ‘XC’ in terms of BC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77384" y="3225198"/>
            <a:ext cx="2500293" cy="1173700"/>
            <a:chOff x="4002250" y="6229350"/>
            <a:chExt cx="2500293" cy="1173700"/>
          </a:xfrm>
        </p:grpSpPr>
        <p:grpSp>
          <p:nvGrpSpPr>
            <p:cNvPr id="129" name="Group 128"/>
            <p:cNvGrpSpPr/>
            <p:nvPr/>
          </p:nvGrpSpPr>
          <p:grpSpPr>
            <a:xfrm>
              <a:off x="4002250" y="6229350"/>
              <a:ext cx="2500293" cy="1173700"/>
              <a:chOff x="1905109" y="6660141"/>
              <a:chExt cx="2500293" cy="1173700"/>
            </a:xfrm>
          </p:grpSpPr>
          <p:sp>
            <p:nvSpPr>
              <p:cNvPr id="130" name="Cloud 129"/>
              <p:cNvSpPr/>
              <p:nvPr/>
            </p:nvSpPr>
            <p:spPr>
              <a:xfrm>
                <a:off x="1905109" y="6660141"/>
                <a:ext cx="2500293" cy="1173700"/>
              </a:xfrm>
              <a:prstGeom prst="cloud">
                <a:avLst/>
              </a:prstGeom>
              <a:solidFill>
                <a:srgbClr val="482D7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974328" y="7062325"/>
                <a:ext cx="1453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Bookman Old Style" pitchFamily="18" charset="0"/>
                    <a:sym typeface="Symbol"/>
                  </a:rPr>
                  <a:t>i.e</a:t>
                </a:r>
                <a:r>
                  <a:rPr lang="en-US" b="1" dirty="0" smtClean="0">
                    <a:solidFill>
                      <a:schemeClr val="bg1"/>
                    </a:solidFill>
                    <a:latin typeface="Bookman Old Style" pitchFamily="18" charset="0"/>
                    <a:sym typeface="Symbol"/>
                  </a:rPr>
                  <a:t> XC = </a:t>
                </a:r>
                <a:endParaRPr lang="en-US" b="1" dirty="0" smtClean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277796" y="6507246"/>
              <a:ext cx="794685" cy="598003"/>
              <a:chOff x="3239393" y="1383857"/>
              <a:chExt cx="794685" cy="598003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279105" y="1702291"/>
                <a:ext cx="272883" cy="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3239393" y="1383857"/>
                <a:ext cx="35230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1</a:t>
                </a:r>
                <a:endParaRPr lang="en-US" sz="1600" b="1" baseline="-25000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3248570" y="1643306"/>
                <a:ext cx="3242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  <a:latin typeface="Bookman Old Style" pitchFamily="18" charset="0"/>
                    <a:sym typeface="Symbol"/>
                  </a:rPr>
                  <a:t>2</a:t>
                </a:r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49650" y="1520033"/>
                <a:ext cx="484428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BC</a:t>
                </a:r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444500" y="4591050"/>
            <a:ext cx="724216" cy="339025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YC = </a:t>
            </a:r>
            <a:endParaRPr lang="en-US" sz="1600" dirty="0">
              <a:latin typeface="Bookman Old Style" pitchFamily="18" charset="0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1075698" y="4431079"/>
            <a:ext cx="352305" cy="598003"/>
            <a:chOff x="3239393" y="1383857"/>
            <a:chExt cx="352305" cy="598003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3279105" y="1702291"/>
              <a:ext cx="27288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239393" y="1383857"/>
              <a:ext cx="35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Bookman Old Style" pitchFamily="18" charset="0"/>
                </a:rPr>
                <a:t>1</a:t>
              </a:r>
              <a:endParaRPr lang="en-US" sz="1600" baseline="-25000" dirty="0">
                <a:latin typeface="Bookman Old Style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248570" y="1643306"/>
              <a:ext cx="3242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Bookman Old Style" pitchFamily="18" charset="0"/>
                  <a:sym typeface="Symbol"/>
                </a:rPr>
                <a:t>2</a:t>
              </a:r>
              <a:endParaRPr lang="en-US" sz="1600" dirty="0">
                <a:latin typeface="Bookman Old Style" pitchFamily="18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371600" y="4578349"/>
            <a:ext cx="309039" cy="339025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×</a:t>
            </a:r>
            <a:endParaRPr lang="en-US" sz="1600" dirty="0">
              <a:latin typeface="Bookman Old Style" pitchFamily="18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1585567" y="4435007"/>
            <a:ext cx="799493" cy="598003"/>
            <a:chOff x="3239393" y="1383857"/>
            <a:chExt cx="799493" cy="598003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3279105" y="1702291"/>
              <a:ext cx="27288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239393" y="1383857"/>
              <a:ext cx="35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Bookman Old Style" pitchFamily="18" charset="0"/>
                </a:rPr>
                <a:t>1</a:t>
              </a:r>
              <a:endParaRPr lang="en-US" sz="1600" baseline="-25000" dirty="0">
                <a:latin typeface="Bookman Old Style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48570" y="1643306"/>
              <a:ext cx="3242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Bookman Old Style" pitchFamily="18" charset="0"/>
                  <a:sym typeface="Symbol"/>
                </a:rPr>
                <a:t>2</a:t>
              </a:r>
              <a:endParaRPr lang="en-US" sz="1600" dirty="0">
                <a:latin typeface="Bookman Old Style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549650" y="1520033"/>
              <a:ext cx="4892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Bookman Old Style" pitchFamily="18" charset="0"/>
                </a:rPr>
                <a:t>BC</a:t>
              </a:r>
              <a:endParaRPr lang="en-US" sz="1600" dirty="0">
                <a:latin typeface="Bookman Old Style" pitchFamily="18" charset="0"/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2678506" y="4556593"/>
            <a:ext cx="1031993" cy="339025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r>
              <a:rPr lang="en-US" sz="1600" dirty="0" smtClean="0"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latin typeface="Bookman Old Style" pitchFamily="18" charset="0"/>
              </a:rPr>
              <a:t>  YC = </a:t>
            </a:r>
            <a:endParaRPr lang="en-US" sz="1600" dirty="0">
              <a:latin typeface="Bookman Old Style" pitchFamily="18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3620107" y="4400550"/>
            <a:ext cx="799493" cy="598003"/>
            <a:chOff x="3239393" y="1383857"/>
            <a:chExt cx="799493" cy="598003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3279105" y="1702291"/>
              <a:ext cx="27288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3239393" y="1383857"/>
              <a:ext cx="35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Bookman Old Style" pitchFamily="18" charset="0"/>
                </a:rPr>
                <a:t>1</a:t>
              </a:r>
              <a:endParaRPr lang="en-US" sz="1600" baseline="-25000" dirty="0">
                <a:latin typeface="Bookman Old Style" pitchFamily="18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248570" y="1643306"/>
              <a:ext cx="3242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Bookman Old Style" pitchFamily="18" charset="0"/>
                  <a:sym typeface="Symbol"/>
                </a:rPr>
                <a:t>4</a:t>
              </a:r>
              <a:endParaRPr lang="en-US" sz="1600" dirty="0">
                <a:latin typeface="Bookman Old Style" pitchFamily="18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549650" y="1520033"/>
              <a:ext cx="4892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Bookman Old Style" pitchFamily="18" charset="0"/>
                </a:rPr>
                <a:t>BC</a:t>
              </a:r>
              <a:endParaRPr lang="en-US" sz="1600" dirty="0">
                <a:latin typeface="Bookman Old Style" pitchFamily="18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103998" y="1123950"/>
            <a:ext cx="962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Proof :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5" name="Straight Connector 4"/>
          <p:cNvCxnSpPr>
            <a:stCxn id="66" idx="0"/>
          </p:cNvCxnSpPr>
          <p:nvPr/>
        </p:nvCxnSpPr>
        <p:spPr>
          <a:xfrm>
            <a:off x="6887824" y="2722999"/>
            <a:ext cx="1920240" cy="308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9"/>
          <p:cNvSpPr>
            <a:spLocks noChangeArrowheads="1"/>
          </p:cNvSpPr>
          <p:nvPr/>
        </p:nvSpPr>
        <p:spPr bwMode="auto">
          <a:xfrm>
            <a:off x="7667884" y="2647107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5012234" y="2730875"/>
            <a:ext cx="374367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6863295" y="2718673"/>
            <a:ext cx="1920240" cy="308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46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500"/>
                            </p:stCondLst>
                            <p:childTnLst>
                              <p:par>
                                <p:cTn id="4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00"/>
                            </p:stCondLst>
                            <p:childTnLst>
                              <p:par>
                                <p:cTn id="44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500"/>
                            </p:stCondLst>
                            <p:childTnLst>
                              <p:par>
                                <p:cTn id="5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500"/>
                            </p:stCondLst>
                            <p:childTnLst>
                              <p:par>
                                <p:cTn id="5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27" grpId="0" animBg="1"/>
      <p:bldP spid="27" grpId="1" animBg="1"/>
      <p:bldP spid="26" grpId="0" animBg="1"/>
      <p:bldP spid="26" grpId="1" animBg="1"/>
      <p:bldP spid="67" grpId="0" animBg="1"/>
      <p:bldP spid="67" grpId="1" animBg="1"/>
      <p:bldP spid="64" grpId="0" animBg="1"/>
      <p:bldP spid="64" grpId="1" animBg="1"/>
      <p:bldP spid="61" grpId="0" animBg="1"/>
      <p:bldP spid="61" grpId="1" animBg="1"/>
      <p:bldP spid="60" grpId="0" animBg="1"/>
      <p:bldP spid="60" grpId="1" animBg="1"/>
      <p:bldP spid="9" grpId="0"/>
      <p:bldP spid="11" grpId="0"/>
      <p:bldP spid="12" grpId="0"/>
      <p:bldP spid="13" grpId="0"/>
      <p:bldP spid="14" grpId="0"/>
      <p:bldP spid="16" grpId="0" animBg="1"/>
      <p:bldP spid="17" grpId="0" animBg="1"/>
      <p:bldP spid="18" grpId="0" animBg="1"/>
      <p:bldP spid="19" grpId="0" animBg="1"/>
      <p:bldP spid="25" grpId="0" animBg="1"/>
      <p:bldP spid="25" grpId="1" animBg="1"/>
      <p:bldP spid="25" grpId="2" animBg="1"/>
      <p:bldP spid="25" grpId="3" animBg="1"/>
      <p:bldP spid="50" grpId="0"/>
      <p:bldP spid="51" grpId="0"/>
      <p:bldP spid="62" grpId="0" animBg="1"/>
      <p:bldP spid="62" grpId="1" animBg="1"/>
      <p:bldP spid="62" grpId="2" animBg="1"/>
      <p:bldP spid="62" grpId="3" animBg="1"/>
      <p:bldP spid="63" grpId="0" animBg="1"/>
      <p:bldP spid="63" grpId="1" animBg="1"/>
      <p:bldP spid="63" grpId="2" animBg="1"/>
      <p:bldP spid="63" grpId="3" animBg="1"/>
      <p:bldP spid="48" grpId="0" animBg="1"/>
      <p:bldP spid="49" grpId="0" animBg="1"/>
      <p:bldP spid="65" grpId="0" animBg="1"/>
      <p:bldP spid="65" grpId="1" animBg="1"/>
      <p:bldP spid="65" grpId="2" animBg="1"/>
      <p:bldP spid="65" grpId="3" animBg="1"/>
      <p:bldP spid="66" grpId="0" animBg="1"/>
      <p:bldP spid="66" grpId="1" animBg="1"/>
      <p:bldP spid="66" grpId="2" animBg="1"/>
      <p:bldP spid="66" grpId="3" animBg="1"/>
      <p:bldP spid="74" grpId="0" animBg="1"/>
      <p:bldP spid="74" grpId="1" animBg="1"/>
      <p:bldP spid="75" grpId="0" uiExpand="1" build="p"/>
      <p:bldP spid="75" grpId="1" uiExpand="1" build="allAtOnce"/>
      <p:bldP spid="86" grpId="0"/>
      <p:bldP spid="87" grpId="0"/>
      <p:bldP spid="88" grpId="0"/>
      <p:bldP spid="90" grpId="0"/>
      <p:bldP spid="91" grpId="0"/>
      <p:bldP spid="92" grpId="0"/>
      <p:bldP spid="93" grpId="0"/>
      <p:bldP spid="94" grpId="0" animBg="1"/>
      <p:bldP spid="101" grpId="0" animBg="1"/>
      <p:bldP spid="101" grpId="1" animBg="1"/>
      <p:bldP spid="102" grpId="0" build="p"/>
      <p:bldP spid="102" grpId="1" build="allAtOnce"/>
      <p:bldP spid="106" grpId="0" animBg="1"/>
      <p:bldP spid="106" grpId="1" animBg="1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 animBg="1"/>
      <p:bldP spid="116" grpId="0" animBg="1"/>
      <p:bldP spid="116" grpId="1" animBg="1"/>
      <p:bldP spid="52" grpId="0"/>
      <p:bldP spid="123" grpId="0"/>
      <p:bldP spid="124" grpId="0" animBg="1"/>
      <p:bldP spid="124" grpId="1" animBg="1"/>
      <p:bldP spid="125" grpId="0" animBg="1"/>
      <p:bldP spid="125" grpId="1" animBg="1"/>
      <p:bldP spid="138" grpId="0"/>
      <p:bldP spid="144" grpId="0"/>
      <p:bldP spid="150" grpId="0"/>
      <p:bldP spid="143" grpId="0"/>
      <p:bldP spid="156" grpId="0" animBg="1"/>
      <p:bldP spid="15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20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483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/>
          <p:cNvSpPr/>
          <p:nvPr/>
        </p:nvSpPr>
        <p:spPr>
          <a:xfrm>
            <a:off x="5334000" y="156599"/>
            <a:ext cx="2174541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96225" y="3152930"/>
            <a:ext cx="365537" cy="3655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12162" y="2825493"/>
            <a:ext cx="365537" cy="3655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flipV="1">
            <a:off x="6975842" y="989054"/>
            <a:ext cx="1776809" cy="1529555"/>
          </a:xfrm>
          <a:custGeom>
            <a:avLst/>
            <a:gdLst>
              <a:gd name="connsiteX0" fmla="*/ 0 w 1205309"/>
              <a:gd name="connsiteY0" fmla="*/ 1558130 h 1558130"/>
              <a:gd name="connsiteX1" fmla="*/ 1205309 w 1205309"/>
              <a:gd name="connsiteY1" fmla="*/ 0 h 1558130"/>
              <a:gd name="connsiteX2" fmla="*/ 1205309 w 1205309"/>
              <a:gd name="connsiteY2" fmla="*/ 1558130 h 1558130"/>
              <a:gd name="connsiteX3" fmla="*/ 0 w 1205309"/>
              <a:gd name="connsiteY3" fmla="*/ 1558130 h 1558130"/>
              <a:gd name="connsiteX0" fmla="*/ 0 w 1773634"/>
              <a:gd name="connsiteY0" fmla="*/ 1539080 h 1539080"/>
              <a:gd name="connsiteX1" fmla="*/ 1773634 w 1773634"/>
              <a:gd name="connsiteY1" fmla="*/ 0 h 1539080"/>
              <a:gd name="connsiteX2" fmla="*/ 1205309 w 1773634"/>
              <a:gd name="connsiteY2" fmla="*/ 1539080 h 1539080"/>
              <a:gd name="connsiteX3" fmla="*/ 0 w 1773634"/>
              <a:gd name="connsiteY3" fmla="*/ 1539080 h 1539080"/>
              <a:gd name="connsiteX0" fmla="*/ 0 w 1776809"/>
              <a:gd name="connsiteY0" fmla="*/ 1529555 h 1529555"/>
              <a:gd name="connsiteX1" fmla="*/ 1776809 w 1776809"/>
              <a:gd name="connsiteY1" fmla="*/ 0 h 1529555"/>
              <a:gd name="connsiteX2" fmla="*/ 1205309 w 1776809"/>
              <a:gd name="connsiteY2" fmla="*/ 1529555 h 1529555"/>
              <a:gd name="connsiteX3" fmla="*/ 0 w 1776809"/>
              <a:gd name="connsiteY3" fmla="*/ 1529555 h 1529555"/>
              <a:gd name="connsiteX0" fmla="*/ 0 w 1776809"/>
              <a:gd name="connsiteY0" fmla="*/ 1529555 h 1529555"/>
              <a:gd name="connsiteX1" fmla="*/ 1776809 w 1776809"/>
              <a:gd name="connsiteY1" fmla="*/ 0 h 1529555"/>
              <a:gd name="connsiteX2" fmla="*/ 1192609 w 1776809"/>
              <a:gd name="connsiteY2" fmla="*/ 1529555 h 1529555"/>
              <a:gd name="connsiteX3" fmla="*/ 0 w 1776809"/>
              <a:gd name="connsiteY3" fmla="*/ 1529555 h 152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6809" h="1529555">
                <a:moveTo>
                  <a:pt x="0" y="1529555"/>
                </a:moveTo>
                <a:lnTo>
                  <a:pt x="1776809" y="0"/>
                </a:lnTo>
                <a:lnTo>
                  <a:pt x="1192609" y="1529555"/>
                </a:lnTo>
                <a:lnTo>
                  <a:pt x="0" y="1529555"/>
                </a:lnTo>
                <a:close/>
              </a:path>
            </a:pathLst>
          </a:custGeom>
          <a:solidFill>
            <a:srgbClr val="FFC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6378892" y="991486"/>
            <a:ext cx="2388879" cy="1552524"/>
          </a:xfrm>
          <a:prstGeom prst="triangle">
            <a:avLst>
              <a:gd name="adj" fmla="val 24415"/>
            </a:avLst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476180" y="1028562"/>
            <a:ext cx="4330476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487578" y="741217"/>
            <a:ext cx="4422022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4064820" y="452172"/>
            <a:ext cx="2860313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991766" y="447675"/>
            <a:ext cx="3020594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4159527" y="156599"/>
            <a:ext cx="1213283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479872" y="182962"/>
            <a:ext cx="2576405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892" y="123372"/>
            <a:ext cx="44755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0850" y="130286"/>
            <a:ext cx="7488832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ABCD is a trapezium in which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AB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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DC, BD is a diagonal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122" y="409374"/>
            <a:ext cx="7038528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and E is the mid-point of AD. A line is drawn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through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8122" y="695375"/>
            <a:ext cx="6328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E parallel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to AB intersecting BC at F (see figure). 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8122" y="990600"/>
            <a:ext cx="4461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Show that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F is the mid-point of BC.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371096" y="979014"/>
            <a:ext cx="602258" cy="1568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358161" y="2534616"/>
            <a:ext cx="2401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968820" y="991486"/>
            <a:ext cx="1769834" cy="151646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083064" y="240920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35472" y="239698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65312" y="79180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84366" y="7620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flipH="1">
            <a:off x="8514815" y="1683347"/>
            <a:ext cx="30862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F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8160805" y="972670"/>
            <a:ext cx="592221" cy="1559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964317" y="986005"/>
            <a:ext cx="1213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443104" y="1711991"/>
            <a:ext cx="227434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2626" y="1541208"/>
            <a:ext cx="962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Proof :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03954" y="1819698"/>
            <a:ext cx="282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E is the midpoint of AD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 flipH="1">
            <a:off x="7718660" y="1372136"/>
            <a:ext cx="30862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G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29050" y="1968155"/>
            <a:ext cx="96853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[Given]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18210" y="2821698"/>
            <a:ext cx="49885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EF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321334" y="2821698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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638290" y="2821698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20444" y="3161820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23569" y="3161820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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640525" y="3161820"/>
            <a:ext cx="54053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6374729" y="982058"/>
            <a:ext cx="602258" cy="1568171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6361794" y="2537660"/>
            <a:ext cx="240154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8164438" y="975714"/>
            <a:ext cx="592221" cy="1559369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6967950" y="989049"/>
            <a:ext cx="121316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352739" y="2540835"/>
            <a:ext cx="2425563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6964836" y="992224"/>
            <a:ext cx="1225300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6371554" y="983516"/>
            <a:ext cx="602258" cy="1568171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flipH="1">
            <a:off x="6083064" y="1527496"/>
            <a:ext cx="280564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rot="5400000">
            <a:off x="6820698" y="1317205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6541807" y="2055450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reeform 142"/>
          <p:cNvSpPr/>
          <p:nvPr/>
        </p:nvSpPr>
        <p:spPr>
          <a:xfrm>
            <a:off x="7482929" y="934432"/>
            <a:ext cx="114300" cy="114300"/>
          </a:xfrm>
          <a:custGeom>
            <a:avLst/>
            <a:gdLst>
              <a:gd name="connsiteX0" fmla="*/ 0 w 114300"/>
              <a:gd name="connsiteY0" fmla="*/ 0 h 114300"/>
              <a:gd name="connsiteX1" fmla="*/ 114300 w 114300"/>
              <a:gd name="connsiteY1" fmla="*/ 57150 h 114300"/>
              <a:gd name="connsiteX2" fmla="*/ 9525 w 11430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9525" y="114300"/>
                </a:lnTo>
              </a:path>
            </a:pathLst>
          </a:custGeom>
          <a:ln w="12700"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4" name="Freeform 143"/>
          <p:cNvSpPr/>
          <p:nvPr/>
        </p:nvSpPr>
        <p:spPr>
          <a:xfrm>
            <a:off x="7484621" y="2480383"/>
            <a:ext cx="114300" cy="114300"/>
          </a:xfrm>
          <a:custGeom>
            <a:avLst/>
            <a:gdLst>
              <a:gd name="connsiteX0" fmla="*/ 0 w 114300"/>
              <a:gd name="connsiteY0" fmla="*/ 0 h 114300"/>
              <a:gd name="connsiteX1" fmla="*/ 114300 w 114300"/>
              <a:gd name="connsiteY1" fmla="*/ 57150 h 114300"/>
              <a:gd name="connsiteX2" fmla="*/ 9525 w 11430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9525" y="114300"/>
                </a:lnTo>
              </a:path>
            </a:pathLst>
          </a:custGeom>
          <a:ln w="12700"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H="1" flipV="1">
            <a:off x="6443534" y="1709739"/>
            <a:ext cx="2274342" cy="0"/>
          </a:xfrm>
          <a:prstGeom prst="line">
            <a:avLst/>
          </a:prstGeom>
          <a:ln w="38100">
            <a:solidFill>
              <a:srgbClr val="0000FF"/>
            </a:solidFill>
            <a:headEnd type="arrow" w="med" len="med"/>
            <a:tailEnd type="arrow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147"/>
          <p:cNvSpPr/>
          <p:nvPr/>
        </p:nvSpPr>
        <p:spPr>
          <a:xfrm>
            <a:off x="7451312" y="1654841"/>
            <a:ext cx="114300" cy="114300"/>
          </a:xfrm>
          <a:custGeom>
            <a:avLst/>
            <a:gdLst>
              <a:gd name="connsiteX0" fmla="*/ 0 w 114300"/>
              <a:gd name="connsiteY0" fmla="*/ 0 h 114300"/>
              <a:gd name="connsiteX1" fmla="*/ 114300 w 114300"/>
              <a:gd name="connsiteY1" fmla="*/ 57150 h 114300"/>
              <a:gd name="connsiteX2" fmla="*/ 9525 w 11430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9525" y="114300"/>
                </a:lnTo>
              </a:path>
            </a:pathLst>
          </a:custGeom>
          <a:ln w="12700"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13786" y="1553496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DAB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908050" y="21590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EG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311174" y="2159000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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628130" y="2159000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623310" y="1925322"/>
            <a:ext cx="247491" cy="48927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52450" y="2471772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912262" y="2471601"/>
            <a:ext cx="2422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G is midpoint of DB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829050" y="2471771"/>
            <a:ext cx="244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Bookman Old Style" pitchFamily="18" charset="0"/>
              </a:rPr>
              <a:t>[By converse of mid-point </a:t>
            </a:r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theorem]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52450" y="3444530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920750" y="3463409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EF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323875" y="3463580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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640831" y="3463580"/>
            <a:ext cx="54053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52450" y="3771039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920750" y="3789918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GF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323875" y="3790089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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640831" y="3790089"/>
            <a:ext cx="54053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939629" y="4084151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BDC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921551" y="4358233"/>
            <a:ext cx="2422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G is midpoint of DB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915871" y="4667079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GF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318996" y="4667250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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635952" y="4667250"/>
            <a:ext cx="54053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295650" y="3593239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655462" y="3593068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F is midpoint of BC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668068" y="3896568"/>
            <a:ext cx="255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Bookman Old Style" pitchFamily="18" charset="0"/>
              </a:rPr>
              <a:t>[By converse of </a:t>
            </a:r>
            <a:endParaRPr lang="en-US" dirty="0" smtClean="0">
              <a:solidFill>
                <a:srgbClr val="7030A0"/>
              </a:solidFill>
              <a:latin typeface="Bookman Old Style" pitchFamily="18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mid-point theorem]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363299" y="3373755"/>
            <a:ext cx="0" cy="1350645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6646372" y="1662904"/>
            <a:ext cx="94554" cy="94554"/>
          </a:xfrm>
          <a:prstGeom prst="ellipse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8391829" y="1664407"/>
            <a:ext cx="94554" cy="94554"/>
          </a:xfrm>
          <a:prstGeom prst="ellipse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 flipV="1">
            <a:off x="6682763" y="1710181"/>
            <a:ext cx="1130529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6358354" y="2533084"/>
            <a:ext cx="242556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520501" y="2959892"/>
            <a:ext cx="96853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[Given]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79" name="Right Brace 178"/>
          <p:cNvSpPr/>
          <p:nvPr/>
        </p:nvSpPr>
        <p:spPr>
          <a:xfrm>
            <a:off x="2314761" y="2917059"/>
            <a:ext cx="247491" cy="48927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7809646" y="1708509"/>
            <a:ext cx="63480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6958268" y="989372"/>
            <a:ext cx="1224202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2255819" y="1588685"/>
            <a:ext cx="3504963" cy="1328374"/>
            <a:chOff x="1442849" y="6431908"/>
            <a:chExt cx="3504963" cy="1328374"/>
          </a:xfrm>
        </p:grpSpPr>
        <p:sp>
          <p:nvSpPr>
            <p:cNvPr id="88" name="Cloud 87"/>
            <p:cNvSpPr/>
            <p:nvPr/>
          </p:nvSpPr>
          <p:spPr>
            <a:xfrm>
              <a:off x="1442849" y="6431908"/>
              <a:ext cx="3504963" cy="1328374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549249" y="6625788"/>
              <a:ext cx="32367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Let us draw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diagonal DB intersecting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EF at G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60336" y="1827344"/>
            <a:ext cx="2393937" cy="907297"/>
            <a:chOff x="1998362" y="6410449"/>
            <a:chExt cx="2393937" cy="907297"/>
          </a:xfrm>
        </p:grpSpPr>
        <p:sp>
          <p:nvSpPr>
            <p:cNvPr id="91" name="Cloud 90"/>
            <p:cNvSpPr/>
            <p:nvPr/>
          </p:nvSpPr>
          <p:spPr>
            <a:xfrm>
              <a:off x="1998362" y="6410449"/>
              <a:ext cx="2393937" cy="907297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177629" y="6486649"/>
              <a:ext cx="1980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Now,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DAB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864118" y="1810785"/>
            <a:ext cx="2896664" cy="1207613"/>
            <a:chOff x="1736950" y="6209124"/>
            <a:chExt cx="2896664" cy="1207613"/>
          </a:xfrm>
        </p:grpSpPr>
        <p:sp>
          <p:nvSpPr>
            <p:cNvPr id="94" name="Cloud 93"/>
            <p:cNvSpPr/>
            <p:nvPr/>
          </p:nvSpPr>
          <p:spPr>
            <a:xfrm>
              <a:off x="1736950" y="6209124"/>
              <a:ext cx="2896664" cy="1207613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95505" y="6486649"/>
              <a:ext cx="2544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E is midpoint of AD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and EG </a:t>
              </a:r>
              <a:r>
                <a:rPr lang="en-US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ll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AB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419769" y="1664407"/>
            <a:ext cx="3734796" cy="1461211"/>
            <a:chOff x="1216402" y="6348113"/>
            <a:chExt cx="3734796" cy="1461211"/>
          </a:xfrm>
        </p:grpSpPr>
        <p:sp>
          <p:nvSpPr>
            <p:cNvPr id="97" name="Cloud 96"/>
            <p:cNvSpPr/>
            <p:nvPr/>
          </p:nvSpPr>
          <p:spPr>
            <a:xfrm>
              <a:off x="1216402" y="6348113"/>
              <a:ext cx="3186330" cy="1461211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642502" y="6486649"/>
              <a:ext cx="33086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\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By converse of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midpoint theorem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F is midpoint of BC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580121" y="1711991"/>
            <a:ext cx="2393937" cy="907297"/>
            <a:chOff x="1998362" y="6410449"/>
            <a:chExt cx="2393937" cy="907297"/>
          </a:xfrm>
        </p:grpSpPr>
        <p:sp>
          <p:nvSpPr>
            <p:cNvPr id="110" name="Cloud 109"/>
            <p:cNvSpPr/>
            <p:nvPr/>
          </p:nvSpPr>
          <p:spPr>
            <a:xfrm>
              <a:off x="1998362" y="6410449"/>
              <a:ext cx="2393937" cy="907297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175225" y="6486649"/>
              <a:ext cx="19848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Now,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BCD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762250" y="1687987"/>
            <a:ext cx="2896664" cy="1207613"/>
            <a:chOff x="1736950" y="6209124"/>
            <a:chExt cx="2896664" cy="1207613"/>
          </a:xfrm>
        </p:grpSpPr>
        <p:sp>
          <p:nvSpPr>
            <p:cNvPr id="113" name="Cloud 112"/>
            <p:cNvSpPr/>
            <p:nvPr/>
          </p:nvSpPr>
          <p:spPr>
            <a:xfrm>
              <a:off x="1736950" y="6209124"/>
              <a:ext cx="2896664" cy="1207613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95505" y="6486649"/>
              <a:ext cx="2544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G is midpoint of BD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and GF </a:t>
              </a:r>
              <a:r>
                <a:rPr lang="en-US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ll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DC</a:t>
              </a:r>
            </a:p>
          </p:txBody>
        </p:sp>
      </p:grpSp>
      <p:cxnSp>
        <p:nvCxnSpPr>
          <p:cNvPr id="107" name="Straight Connector 106"/>
          <p:cNvCxnSpPr/>
          <p:nvPr/>
        </p:nvCxnSpPr>
        <p:spPr>
          <a:xfrm flipH="1" flipV="1">
            <a:off x="6967882" y="986005"/>
            <a:ext cx="1790514" cy="1527123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7767194" y="1661343"/>
            <a:ext cx="95945" cy="9585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7768708" y="1661232"/>
            <a:ext cx="94554" cy="94554"/>
          </a:xfrm>
          <a:prstGeom prst="ellipse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2325306" y="1534002"/>
            <a:ext cx="3734796" cy="1461211"/>
            <a:chOff x="1216402" y="6348113"/>
            <a:chExt cx="3734796" cy="1461211"/>
          </a:xfrm>
        </p:grpSpPr>
        <p:sp>
          <p:nvSpPr>
            <p:cNvPr id="123" name="Cloud 122"/>
            <p:cNvSpPr/>
            <p:nvPr/>
          </p:nvSpPr>
          <p:spPr>
            <a:xfrm>
              <a:off x="1216402" y="6348113"/>
              <a:ext cx="3186330" cy="1461211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642502" y="6486649"/>
              <a:ext cx="33086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\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By converse of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midpoint theorem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G is midpoint of 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37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000"/>
                            </p:stCondLst>
                            <p:childTnLst>
                              <p:par>
                                <p:cTn id="3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500"/>
                            </p:stCondLst>
                            <p:childTnLst>
                              <p:par>
                                <p:cTn id="4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00"/>
                            </p:stCondLst>
                            <p:childTnLst>
                              <p:par>
                                <p:cTn id="4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500"/>
                            </p:stCondLst>
                            <p:childTnLst>
                              <p:par>
                                <p:cTn id="5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500"/>
                            </p:stCondLst>
                            <p:childTnLst>
                              <p:par>
                                <p:cTn id="5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500"/>
                            </p:stCondLst>
                            <p:childTnLst>
                              <p:par>
                                <p:cTn id="5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500"/>
                            </p:stCondLst>
                            <p:childTnLst>
                              <p:par>
                                <p:cTn id="6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5" grpId="1" animBg="1"/>
      <p:bldP spid="100" grpId="0" animBg="1"/>
      <p:bldP spid="100" grpId="1" animBg="1"/>
      <p:bldP spid="100" grpId="2" animBg="1"/>
      <p:bldP spid="5" grpId="0" animBg="1"/>
      <p:bldP spid="5" grpId="1" animBg="1"/>
      <p:bldP spid="5" grpId="2" animBg="1"/>
      <p:bldP spid="13" grpId="0" animBg="1"/>
      <p:bldP spid="13" grpId="1" animBg="1"/>
      <p:bldP spid="3" grpId="0" animBg="1"/>
      <p:bldP spid="3" grpId="1" animBg="1"/>
      <p:bldP spid="149" grpId="0" animBg="1"/>
      <p:bldP spid="149" grpId="1" animBg="1"/>
      <p:bldP spid="146" grpId="0" animBg="1"/>
      <p:bldP spid="146" grpId="1" animBg="1"/>
      <p:bldP spid="145" grpId="0" animBg="1"/>
      <p:bldP spid="145" grpId="1" animBg="1"/>
      <p:bldP spid="138" grpId="0" animBg="1"/>
      <p:bldP spid="138" grpId="1" animBg="1"/>
      <p:bldP spid="135" grpId="0" animBg="1"/>
      <p:bldP spid="135" grpId="1" animBg="1"/>
      <p:bldP spid="130" grpId="0" animBg="1"/>
      <p:bldP spid="130" grpId="1" animBg="1"/>
      <p:bldP spid="2" grpId="0"/>
      <p:bldP spid="4" grpId="0"/>
      <p:bldP spid="6" grpId="0"/>
      <p:bldP spid="8" grpId="0"/>
      <p:bldP spid="10" grpId="0"/>
      <p:bldP spid="18" grpId="0"/>
      <p:bldP spid="19" grpId="0"/>
      <p:bldP spid="20" grpId="0"/>
      <p:bldP spid="21" grpId="0"/>
      <p:bldP spid="23" grpId="0"/>
      <p:bldP spid="40" grpId="0"/>
      <p:bldP spid="63" grpId="0"/>
      <p:bldP spid="85" grpId="0"/>
      <p:bldP spid="115" grpId="0"/>
      <p:bldP spid="116" grpId="0"/>
      <p:bldP spid="117" grpId="0"/>
      <p:bldP spid="118" grpId="0"/>
      <p:bldP spid="120" grpId="0"/>
      <p:bldP spid="121" grpId="0"/>
      <p:bldP spid="122" grpId="0"/>
      <p:bldP spid="25" grpId="0"/>
      <p:bldP spid="143" grpId="0" animBg="1"/>
      <p:bldP spid="144" grpId="0" animBg="1"/>
      <p:bldP spid="148" grpId="0" animBg="1"/>
      <p:bldP spid="153" grpId="0"/>
      <p:bldP spid="154" grpId="0"/>
      <p:bldP spid="155" grpId="0"/>
      <p:bldP spid="156" grpId="0"/>
      <p:bldP spid="7" grpId="0" animBg="1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39" grpId="0" animBg="1"/>
      <p:bldP spid="139" grpId="1" animBg="1"/>
      <p:bldP spid="139" grpId="2" animBg="1"/>
      <p:bldP spid="139" grpId="3" animBg="1"/>
      <p:bldP spid="150" grpId="0" animBg="1"/>
      <p:bldP spid="150" grpId="1" animBg="1"/>
      <p:bldP spid="178" grpId="0"/>
      <p:bldP spid="179" grpId="0" animBg="1"/>
      <p:bldP spid="86" grpId="0" animBg="1"/>
      <p:bldP spid="180" grpId="0" animBg="1"/>
      <p:bldP spid="18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21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30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ed Rectangle 86"/>
          <p:cNvSpPr/>
          <p:nvPr/>
        </p:nvSpPr>
        <p:spPr>
          <a:xfrm>
            <a:off x="411118" y="1223130"/>
            <a:ext cx="5590200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04291" y="750499"/>
            <a:ext cx="1433640" cy="4245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878880" y="466391"/>
            <a:ext cx="5272162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03064" y="447341"/>
            <a:ext cx="992658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450934" y="168691"/>
            <a:ext cx="2604494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04961" y="178216"/>
            <a:ext cx="2947840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457617" y="1504950"/>
            <a:ext cx="82724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Proof  :</a:t>
            </a:r>
            <a:endParaRPr lang="en-US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Freeform 32"/>
          <p:cNvSpPr>
            <a:spLocks/>
          </p:cNvSpPr>
          <p:nvPr/>
        </p:nvSpPr>
        <p:spPr bwMode="auto">
          <a:xfrm>
            <a:off x="6031340" y="1696333"/>
            <a:ext cx="2566445" cy="1905911"/>
          </a:xfrm>
          <a:custGeom>
            <a:avLst/>
            <a:gdLst>
              <a:gd name="T0" fmla="*/ 2147483647 w 2730"/>
              <a:gd name="T1" fmla="*/ 2147483647 h 2274"/>
              <a:gd name="T2" fmla="*/ 0 w 2730"/>
              <a:gd name="T3" fmla="*/ 0 h 2274"/>
              <a:gd name="T4" fmla="*/ 2147483647 w 2730"/>
              <a:gd name="T5" fmla="*/ 0 h 2274"/>
              <a:gd name="T6" fmla="*/ 2147483647 w 2730"/>
              <a:gd name="T7" fmla="*/ 2147483647 h 2274"/>
              <a:gd name="T8" fmla="*/ 0 60000 65536"/>
              <a:gd name="T9" fmla="*/ 0 60000 65536"/>
              <a:gd name="T10" fmla="*/ 0 60000 65536"/>
              <a:gd name="T11" fmla="*/ 0 60000 65536"/>
              <a:gd name="T12" fmla="*/ 0 w 2730"/>
              <a:gd name="T13" fmla="*/ 0 h 2274"/>
              <a:gd name="T14" fmla="*/ 2730 w 2730"/>
              <a:gd name="T15" fmla="*/ 2274 h 2274"/>
              <a:gd name="connsiteX0" fmla="*/ 1830 w 2677"/>
              <a:gd name="connsiteY0" fmla="*/ 2274 h 2274"/>
              <a:gd name="connsiteX1" fmla="*/ 0 w 2677"/>
              <a:gd name="connsiteY1" fmla="*/ 0 h 2274"/>
              <a:gd name="connsiteX2" fmla="*/ 2677 w 2677"/>
              <a:gd name="connsiteY2" fmla="*/ 0 h 2274"/>
              <a:gd name="connsiteX3" fmla="*/ 1830 w 2677"/>
              <a:gd name="connsiteY3" fmla="*/ 2274 h 2274"/>
              <a:gd name="connsiteX0" fmla="*/ 1830 w 2677"/>
              <a:gd name="connsiteY0" fmla="*/ 2274 h 2274"/>
              <a:gd name="connsiteX1" fmla="*/ 0 w 2677"/>
              <a:gd name="connsiteY1" fmla="*/ 0 h 2274"/>
              <a:gd name="connsiteX2" fmla="*/ 2677 w 2677"/>
              <a:gd name="connsiteY2" fmla="*/ 0 h 2274"/>
              <a:gd name="connsiteX3" fmla="*/ 1830 w 2677"/>
              <a:gd name="connsiteY3" fmla="*/ 2274 h 2274"/>
              <a:gd name="connsiteX0" fmla="*/ 1830 w 2677"/>
              <a:gd name="connsiteY0" fmla="*/ 2274 h 2274"/>
              <a:gd name="connsiteX1" fmla="*/ 0 w 2677"/>
              <a:gd name="connsiteY1" fmla="*/ 0 h 2274"/>
              <a:gd name="connsiteX2" fmla="*/ 2677 w 2677"/>
              <a:gd name="connsiteY2" fmla="*/ 0 h 2274"/>
              <a:gd name="connsiteX3" fmla="*/ 1830 w 2677"/>
              <a:gd name="connsiteY3" fmla="*/ 2274 h 2274"/>
              <a:gd name="connsiteX0" fmla="*/ 1830 w 2677"/>
              <a:gd name="connsiteY0" fmla="*/ 2274 h 2274"/>
              <a:gd name="connsiteX1" fmla="*/ 0 w 2677"/>
              <a:gd name="connsiteY1" fmla="*/ 0 h 2274"/>
              <a:gd name="connsiteX2" fmla="*/ 2677 w 2677"/>
              <a:gd name="connsiteY2" fmla="*/ 0 h 2274"/>
              <a:gd name="connsiteX3" fmla="*/ 1830 w 2677"/>
              <a:gd name="connsiteY3" fmla="*/ 2274 h 2274"/>
              <a:gd name="connsiteX0" fmla="*/ 1830 w 2624"/>
              <a:gd name="connsiteY0" fmla="*/ 2274 h 2274"/>
              <a:gd name="connsiteX1" fmla="*/ 0 w 2624"/>
              <a:gd name="connsiteY1" fmla="*/ 0 h 2274"/>
              <a:gd name="connsiteX2" fmla="*/ 2624 w 2624"/>
              <a:gd name="connsiteY2" fmla="*/ 0 h 2274"/>
              <a:gd name="connsiteX3" fmla="*/ 1830 w 2624"/>
              <a:gd name="connsiteY3" fmla="*/ 2274 h 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4" h="2274">
                <a:moveTo>
                  <a:pt x="1830" y="2274"/>
                </a:moveTo>
                <a:lnTo>
                  <a:pt x="0" y="0"/>
                </a:lnTo>
                <a:lnTo>
                  <a:pt x="2624" y="0"/>
                </a:lnTo>
                <a:lnTo>
                  <a:pt x="1830" y="2274"/>
                </a:lnTo>
                <a:close/>
              </a:path>
            </a:pathLst>
          </a:custGeom>
          <a:solidFill>
            <a:srgbClr val="00B050">
              <a:alpha val="53000"/>
            </a:srgbClr>
          </a:solidFill>
          <a:ln w="57150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61" name="Group 36"/>
          <p:cNvGrpSpPr>
            <a:grpSpLocks/>
          </p:cNvGrpSpPr>
          <p:nvPr/>
        </p:nvGrpSpPr>
        <p:grpSpPr bwMode="auto">
          <a:xfrm>
            <a:off x="6981463" y="761505"/>
            <a:ext cx="2005765" cy="649288"/>
            <a:chOff x="548" y="1120"/>
            <a:chExt cx="1125" cy="409"/>
          </a:xfrm>
        </p:grpSpPr>
        <p:sp>
          <p:nvSpPr>
            <p:cNvPr id="62" name="AutoShape 34"/>
            <p:cNvSpPr>
              <a:spLocks noChangeArrowheads="1"/>
            </p:cNvSpPr>
            <p:nvPr/>
          </p:nvSpPr>
          <p:spPr bwMode="auto">
            <a:xfrm>
              <a:off x="592" y="1149"/>
              <a:ext cx="1030" cy="38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Text Box 35"/>
            <p:cNvSpPr txBox="1">
              <a:spLocks noChangeArrowheads="1"/>
            </p:cNvSpPr>
            <p:nvPr/>
          </p:nvSpPr>
          <p:spPr bwMode="auto">
            <a:xfrm>
              <a:off x="548" y="1120"/>
              <a:ext cx="1125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u="sng" dirty="0">
                  <a:solidFill>
                    <a:prstClr val="black"/>
                  </a:solidFill>
                  <a:latin typeface="Maiandra GD" pitchFamily="34" charset="0"/>
                </a:rPr>
                <a:t>Hint:</a:t>
              </a:r>
              <a:r>
                <a:rPr lang="en-US" sz="1600" b="1" dirty="0">
                  <a:solidFill>
                    <a:prstClr val="black"/>
                  </a:solidFill>
                  <a:latin typeface="Maiandra GD" pitchFamily="34" charset="0"/>
                </a:rPr>
                <a:t>  </a:t>
              </a:r>
              <a:endParaRPr lang="en-US" sz="1600" b="1" dirty="0" smtClean="0">
                <a:solidFill>
                  <a:prstClr val="black"/>
                </a:solidFill>
                <a:latin typeface="Maiandra GD" pitchFamily="34" charset="0"/>
              </a:endParaRPr>
            </a:p>
            <a:p>
              <a:pPr algn="ctr">
                <a:lnSpc>
                  <a:spcPct val="50000"/>
                </a:lnSpc>
                <a:spcBef>
                  <a:spcPts val="1200"/>
                </a:spcBef>
              </a:pPr>
              <a:r>
                <a:rPr lang="en-US" sz="1600" b="1" dirty="0" smtClean="0">
                  <a:solidFill>
                    <a:prstClr val="black"/>
                  </a:solidFill>
                  <a:latin typeface="Maiandra GD" pitchFamily="34" charset="0"/>
                </a:rPr>
                <a:t>Prove </a:t>
              </a:r>
              <a:r>
                <a:rPr lang="en-US" sz="1600" b="1" dirty="0">
                  <a:solidFill>
                    <a:prstClr val="black"/>
                  </a:solidFill>
                  <a:latin typeface="Maiandra GD" pitchFamily="34" charset="0"/>
                </a:rPr>
                <a:t>:  AC II SQ</a:t>
              </a:r>
            </a:p>
          </p:txBody>
        </p:sp>
      </p:grpSp>
      <p:sp>
        <p:nvSpPr>
          <p:cNvPr id="66" name="Freeform 39"/>
          <p:cNvSpPr>
            <a:spLocks/>
          </p:cNvSpPr>
          <p:nvPr/>
        </p:nvSpPr>
        <p:spPr bwMode="auto">
          <a:xfrm>
            <a:off x="6057896" y="1703844"/>
            <a:ext cx="2532409" cy="955149"/>
          </a:xfrm>
          <a:custGeom>
            <a:avLst/>
            <a:gdLst>
              <a:gd name="T0" fmla="*/ 2147483647 w 2741"/>
              <a:gd name="T1" fmla="*/ 2147483647 h 1138"/>
              <a:gd name="T2" fmla="*/ 2147483647 w 2741"/>
              <a:gd name="T3" fmla="*/ 0 h 1138"/>
              <a:gd name="T4" fmla="*/ 0 w 2741"/>
              <a:gd name="T5" fmla="*/ 0 h 1138"/>
              <a:gd name="T6" fmla="*/ 2147483647 w 2741"/>
              <a:gd name="T7" fmla="*/ 2147483647 h 1138"/>
              <a:gd name="T8" fmla="*/ 0 60000 65536"/>
              <a:gd name="T9" fmla="*/ 0 60000 65536"/>
              <a:gd name="T10" fmla="*/ 0 60000 65536"/>
              <a:gd name="T11" fmla="*/ 0 60000 65536"/>
              <a:gd name="T12" fmla="*/ 0 w 2741"/>
              <a:gd name="T13" fmla="*/ 0 h 1138"/>
              <a:gd name="T14" fmla="*/ 2741 w 2741"/>
              <a:gd name="T15" fmla="*/ 1138 h 1138"/>
              <a:gd name="connsiteX0" fmla="*/ 973 w 2741"/>
              <a:gd name="connsiteY0" fmla="*/ 1257 h 1257"/>
              <a:gd name="connsiteX1" fmla="*/ 2741 w 2741"/>
              <a:gd name="connsiteY1" fmla="*/ 0 h 1257"/>
              <a:gd name="connsiteX2" fmla="*/ 0 w 2741"/>
              <a:gd name="connsiteY2" fmla="*/ 0 h 1257"/>
              <a:gd name="connsiteX3" fmla="*/ 973 w 2741"/>
              <a:gd name="connsiteY3" fmla="*/ 1257 h 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1" h="1257">
                <a:moveTo>
                  <a:pt x="973" y="1257"/>
                </a:moveTo>
                <a:lnTo>
                  <a:pt x="2741" y="0"/>
                </a:lnTo>
                <a:lnTo>
                  <a:pt x="0" y="0"/>
                </a:lnTo>
                <a:lnTo>
                  <a:pt x="973" y="1257"/>
                </a:lnTo>
                <a:close/>
              </a:path>
            </a:pathLst>
          </a:custGeom>
          <a:solidFill>
            <a:schemeClr val="accent6">
              <a:lumMod val="75000"/>
              <a:alpha val="65000"/>
            </a:schemeClr>
          </a:solidFill>
          <a:ln w="57150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Line 42"/>
          <p:cNvSpPr>
            <a:spLocks noChangeShapeType="1"/>
          </p:cNvSpPr>
          <p:nvPr/>
        </p:nvSpPr>
        <p:spPr bwMode="auto">
          <a:xfrm>
            <a:off x="3890245" y="3634661"/>
            <a:ext cx="0" cy="1302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100" y="129578"/>
            <a:ext cx="448500" cy="369802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6501" y="130437"/>
            <a:ext cx="7272808" cy="1477328"/>
            <a:chOff x="366501" y="130437"/>
            <a:chExt cx="7272808" cy="1477328"/>
          </a:xfrm>
        </p:grpSpPr>
        <p:sp>
          <p:nvSpPr>
            <p:cNvPr id="73" name="Rectangle 72"/>
            <p:cNvSpPr/>
            <p:nvPr/>
          </p:nvSpPr>
          <p:spPr>
            <a:xfrm>
              <a:off x="366501" y="130437"/>
              <a:ext cx="727280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PQRS is a parallelogram in which A is the mid-point of </a:t>
              </a:r>
            </a:p>
            <a:p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side SR and point B is a point on diagonal PR such that </a:t>
              </a:r>
            </a:p>
            <a:p>
              <a:pPr>
                <a:lnSpc>
                  <a:spcPct val="150000"/>
                </a:lnSpc>
              </a:pP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RB =     PR. Also, AB when produced meets QR at C. </a:t>
              </a:r>
            </a:p>
            <a:p>
              <a:pPr>
                <a:lnSpc>
                  <a:spcPct val="150000"/>
                </a:lnSpc>
              </a:pP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Prove that point C is the midpoint of side QR.      </a:t>
              </a:r>
              <a:endParaRPr lang="en-US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025713" y="666750"/>
              <a:ext cx="354134" cy="584731"/>
              <a:chOff x="2400201" y="-704128"/>
              <a:chExt cx="354134" cy="584731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2438113" y="-412535"/>
                <a:ext cx="272883" cy="1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2402030" y="-704128"/>
                <a:ext cx="352305" cy="368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</a:t>
                </a:r>
                <a:endParaRPr lang="en-US" b="1" baseline="-25000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400201" y="-488387"/>
                <a:ext cx="324211" cy="368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4</a:t>
                </a:r>
                <a:endParaRPr lang="en-US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006974" y="1341896"/>
            <a:ext cx="3832226" cy="2474454"/>
            <a:chOff x="4778374" y="1504950"/>
            <a:chExt cx="3832226" cy="2474454"/>
          </a:xfrm>
        </p:grpSpPr>
        <p:grpSp>
          <p:nvGrpSpPr>
            <p:cNvPr id="39" name="Group 30"/>
            <p:cNvGrpSpPr>
              <a:grpSpLocks/>
            </p:cNvGrpSpPr>
            <p:nvPr/>
          </p:nvGrpSpPr>
          <p:grpSpPr bwMode="auto">
            <a:xfrm>
              <a:off x="4778374" y="1620378"/>
              <a:ext cx="3832226" cy="2359026"/>
              <a:chOff x="2520" y="286"/>
              <a:chExt cx="2414" cy="1486"/>
            </a:xfrm>
          </p:grpSpPr>
          <p:sp>
            <p:nvSpPr>
              <p:cNvPr id="40" name="AutoShape 7"/>
              <p:cNvSpPr>
                <a:spLocks noChangeArrowheads="1"/>
              </p:cNvSpPr>
              <p:nvPr/>
            </p:nvSpPr>
            <p:spPr bwMode="auto">
              <a:xfrm>
                <a:off x="2695" y="438"/>
                <a:ext cx="2072" cy="1190"/>
              </a:xfrm>
              <a:prstGeom prst="parallelogram">
                <a:avLst>
                  <a:gd name="adj" fmla="val 40053"/>
                </a:avLst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2520" y="1539"/>
                <a:ext cx="238" cy="233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</a:t>
                </a:r>
              </a:p>
            </p:txBody>
          </p:sp>
          <p:sp>
            <p:nvSpPr>
              <p:cNvPr id="42" name="Text Box 9"/>
              <p:cNvSpPr txBox="1">
                <a:spLocks noChangeArrowheads="1"/>
              </p:cNvSpPr>
              <p:nvPr/>
            </p:nvSpPr>
            <p:spPr bwMode="auto">
              <a:xfrm>
                <a:off x="4274" y="1524"/>
                <a:ext cx="228" cy="233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</a:p>
            </p:txBody>
          </p:sp>
          <p:sp>
            <p:nvSpPr>
              <p:cNvPr id="43" name="Text Box 10"/>
              <p:cNvSpPr txBox="1">
                <a:spLocks noChangeArrowheads="1"/>
              </p:cNvSpPr>
              <p:nvPr/>
            </p:nvSpPr>
            <p:spPr bwMode="auto">
              <a:xfrm>
                <a:off x="4742" y="286"/>
                <a:ext cx="192" cy="233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R</a:t>
                </a:r>
              </a:p>
            </p:txBody>
          </p:sp>
          <p:sp>
            <p:nvSpPr>
              <p:cNvPr id="44" name="Text Box 11"/>
              <p:cNvSpPr txBox="1">
                <a:spLocks noChangeArrowheads="1"/>
              </p:cNvSpPr>
              <p:nvPr/>
            </p:nvSpPr>
            <p:spPr bwMode="auto">
              <a:xfrm>
                <a:off x="2983" y="300"/>
                <a:ext cx="185" cy="233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S</a:t>
                </a:r>
              </a:p>
            </p:txBody>
          </p:sp>
        </p:grp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V="1">
              <a:off x="5058745" y="1874282"/>
              <a:ext cx="3276421" cy="18765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5813471" y="1869798"/>
              <a:ext cx="1748113" cy="18810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6504796" y="2807948"/>
              <a:ext cx="36988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O</a:t>
              </a:r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 flipH="1" flipV="1">
              <a:off x="6931242" y="1872397"/>
              <a:ext cx="993558" cy="10399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Text Box 20"/>
            <p:cNvSpPr txBox="1">
              <a:spLocks noChangeArrowheads="1"/>
            </p:cNvSpPr>
            <p:nvPr/>
          </p:nvSpPr>
          <p:spPr bwMode="auto">
            <a:xfrm>
              <a:off x="6795937" y="1504950"/>
              <a:ext cx="32775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A</a:t>
              </a:r>
            </a:p>
          </p:txBody>
        </p:sp>
        <p:sp>
          <p:nvSpPr>
            <p:cNvPr id="50" name="Text Box 21"/>
            <p:cNvSpPr txBox="1">
              <a:spLocks noChangeArrowheads="1"/>
            </p:cNvSpPr>
            <p:nvPr/>
          </p:nvSpPr>
          <p:spPr bwMode="auto">
            <a:xfrm>
              <a:off x="7921796" y="2755424"/>
              <a:ext cx="41347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7282721" y="2014042"/>
              <a:ext cx="372203" cy="37763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B</a:t>
              </a:r>
            </a:p>
          </p:txBody>
        </p:sp>
        <p:sp>
          <p:nvSpPr>
            <p:cNvPr id="77" name="Oval 31"/>
            <p:cNvSpPr>
              <a:spLocks noChangeArrowheads="1"/>
            </p:cNvSpPr>
            <p:nvPr/>
          </p:nvSpPr>
          <p:spPr bwMode="auto">
            <a:xfrm>
              <a:off x="6917751" y="1840635"/>
              <a:ext cx="54000" cy="54000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8" name="Oval 31"/>
            <p:cNvSpPr>
              <a:spLocks noChangeArrowheads="1"/>
            </p:cNvSpPr>
            <p:nvPr/>
          </p:nvSpPr>
          <p:spPr bwMode="auto">
            <a:xfrm>
              <a:off x="7407207" y="2361821"/>
              <a:ext cx="54000" cy="54000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9" name="Oval 31"/>
            <p:cNvSpPr>
              <a:spLocks noChangeArrowheads="1"/>
            </p:cNvSpPr>
            <p:nvPr/>
          </p:nvSpPr>
          <p:spPr bwMode="auto">
            <a:xfrm>
              <a:off x="7896663" y="2883007"/>
              <a:ext cx="54000" cy="54000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AutoShape 7"/>
          <p:cNvSpPr>
            <a:spLocks noChangeArrowheads="1"/>
          </p:cNvSpPr>
          <p:nvPr/>
        </p:nvSpPr>
        <p:spPr bwMode="auto">
          <a:xfrm>
            <a:off x="5283199" y="1703500"/>
            <a:ext cx="3289301" cy="1889126"/>
          </a:xfrm>
          <a:prstGeom prst="parallelogram">
            <a:avLst>
              <a:gd name="adj" fmla="val 40053"/>
            </a:avLst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42025" y="1701037"/>
            <a:ext cx="2528091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26"/>
          <p:cNvGrpSpPr>
            <a:grpSpLocks/>
          </p:cNvGrpSpPr>
          <p:nvPr/>
        </p:nvGrpSpPr>
        <p:grpSpPr bwMode="auto">
          <a:xfrm>
            <a:off x="6668308" y="1562099"/>
            <a:ext cx="65088" cy="290513"/>
            <a:chOff x="3264" y="350"/>
            <a:chExt cx="41" cy="183"/>
          </a:xfrm>
        </p:grpSpPr>
        <p:sp>
          <p:nvSpPr>
            <p:cNvPr id="54" name="Line 24"/>
            <p:cNvSpPr>
              <a:spLocks noChangeShapeType="1"/>
            </p:cNvSpPr>
            <p:nvPr/>
          </p:nvSpPr>
          <p:spPr bwMode="auto">
            <a:xfrm>
              <a:off x="3264" y="350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>
              <a:off x="3305" y="350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Group 27"/>
          <p:cNvGrpSpPr>
            <a:grpSpLocks/>
          </p:cNvGrpSpPr>
          <p:nvPr/>
        </p:nvGrpSpPr>
        <p:grpSpPr bwMode="auto">
          <a:xfrm>
            <a:off x="7792631" y="1543081"/>
            <a:ext cx="65088" cy="290513"/>
            <a:chOff x="3264" y="350"/>
            <a:chExt cx="41" cy="183"/>
          </a:xfrm>
        </p:grpSpPr>
        <p:sp>
          <p:nvSpPr>
            <p:cNvPr id="57" name="Line 28"/>
            <p:cNvSpPr>
              <a:spLocks noChangeShapeType="1"/>
            </p:cNvSpPr>
            <p:nvPr/>
          </p:nvSpPr>
          <p:spPr bwMode="auto">
            <a:xfrm>
              <a:off x="3264" y="350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29"/>
            <p:cNvSpPr>
              <a:spLocks noChangeShapeType="1"/>
            </p:cNvSpPr>
            <p:nvPr/>
          </p:nvSpPr>
          <p:spPr bwMode="auto">
            <a:xfrm>
              <a:off x="3305" y="350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85" name="Straight Connector 84"/>
          <p:cNvCxnSpPr/>
          <p:nvPr/>
        </p:nvCxnSpPr>
        <p:spPr>
          <a:xfrm flipV="1">
            <a:off x="5310015" y="1713348"/>
            <a:ext cx="3252514" cy="1875574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Line 37"/>
          <p:cNvSpPr>
            <a:spLocks noChangeShapeType="1"/>
          </p:cNvSpPr>
          <p:nvPr/>
        </p:nvSpPr>
        <p:spPr bwMode="auto">
          <a:xfrm>
            <a:off x="7188414" y="2349665"/>
            <a:ext cx="19122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Line 38"/>
          <p:cNvSpPr>
            <a:spLocks noChangeShapeType="1"/>
          </p:cNvSpPr>
          <p:nvPr/>
        </p:nvSpPr>
        <p:spPr bwMode="auto">
          <a:xfrm>
            <a:off x="7957581" y="1927981"/>
            <a:ext cx="167415" cy="1982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7811762" y="1692233"/>
            <a:ext cx="765960" cy="190332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477503" y="1631574"/>
            <a:ext cx="2850315" cy="1066800"/>
            <a:chOff x="1918878" y="6172267"/>
            <a:chExt cx="2670840" cy="921766"/>
          </a:xfrm>
        </p:grpSpPr>
        <p:sp>
          <p:nvSpPr>
            <p:cNvPr id="91" name="Cloud 90"/>
            <p:cNvSpPr/>
            <p:nvPr/>
          </p:nvSpPr>
          <p:spPr>
            <a:xfrm>
              <a:off x="1918878" y="6172267"/>
              <a:ext cx="2670840" cy="921766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951598" y="6303753"/>
              <a:ext cx="2603721" cy="55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In </a:t>
              </a:r>
              <a:r>
                <a:rPr lang="en-US" b="1" dirty="0" smtClean="0">
                  <a:solidFill>
                    <a:prstClr val="white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RSQ</a:t>
              </a: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 is midpoint of SR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33600" y="2432685"/>
            <a:ext cx="3025666" cy="1066800"/>
            <a:chOff x="1800646" y="6147319"/>
            <a:chExt cx="2835149" cy="921766"/>
          </a:xfrm>
        </p:grpSpPr>
        <p:sp>
          <p:nvSpPr>
            <p:cNvPr id="94" name="Cloud 93"/>
            <p:cNvSpPr/>
            <p:nvPr/>
          </p:nvSpPr>
          <p:spPr>
            <a:xfrm>
              <a:off x="1800646" y="6147319"/>
              <a:ext cx="2835149" cy="921766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51598" y="6303753"/>
              <a:ext cx="2603721" cy="55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Now we just have to prove AC || SQ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278187" y="3392706"/>
            <a:ext cx="3945569" cy="1388844"/>
            <a:chOff x="1674379" y="6080791"/>
            <a:chExt cx="3697129" cy="1200027"/>
          </a:xfrm>
        </p:grpSpPr>
        <p:sp>
          <p:nvSpPr>
            <p:cNvPr id="97" name="Cloud 96"/>
            <p:cNvSpPr/>
            <p:nvPr/>
          </p:nvSpPr>
          <p:spPr>
            <a:xfrm>
              <a:off x="1674379" y="6080791"/>
              <a:ext cx="3697129" cy="1200027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951596" y="6303753"/>
              <a:ext cx="3226568" cy="797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Symbol" panose="05050102010706020507" pitchFamily="18" charset="2"/>
                  <a:sym typeface="Symbol"/>
                </a:rPr>
                <a:t>\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By converse of midpoint theorem, we will get C as midpoint of QR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096236" y="2507528"/>
            <a:ext cx="2850315" cy="1066800"/>
            <a:chOff x="1918878" y="6172267"/>
            <a:chExt cx="2670840" cy="921766"/>
          </a:xfrm>
        </p:grpSpPr>
        <p:sp>
          <p:nvSpPr>
            <p:cNvPr id="100" name="Cloud 99"/>
            <p:cNvSpPr/>
            <p:nvPr/>
          </p:nvSpPr>
          <p:spPr>
            <a:xfrm>
              <a:off x="1918878" y="6172267"/>
              <a:ext cx="2670840" cy="921766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951598" y="6303753"/>
              <a:ext cx="2603721" cy="55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Let us use given information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2" name="Text Box 23"/>
          <p:cNvSpPr txBox="1">
            <a:spLocks noChangeArrowheads="1"/>
          </p:cNvSpPr>
          <p:nvPr/>
        </p:nvSpPr>
        <p:spPr bwMode="auto">
          <a:xfrm>
            <a:off x="456148" y="3527057"/>
            <a:ext cx="130240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In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RSO</a:t>
            </a:r>
            <a:endParaRPr lang="en-US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1215355" y="2060862"/>
            <a:ext cx="27288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87450" y="1759737"/>
            <a:ext cx="352305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87450" y="2010674"/>
            <a:ext cx="324211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Text Box 23"/>
          <p:cNvSpPr txBox="1">
            <a:spLocks noChangeArrowheads="1"/>
          </p:cNvSpPr>
          <p:nvPr/>
        </p:nvSpPr>
        <p:spPr bwMode="auto">
          <a:xfrm>
            <a:off x="451227" y="1879600"/>
            <a:ext cx="92862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RB  =</a:t>
            </a:r>
            <a:endParaRPr lang="en-US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407485" y="1581150"/>
            <a:ext cx="2850315" cy="1066800"/>
            <a:chOff x="1918878" y="6172267"/>
            <a:chExt cx="2670840" cy="921766"/>
          </a:xfrm>
        </p:grpSpPr>
        <p:sp>
          <p:nvSpPr>
            <p:cNvPr id="111" name="Cloud 110"/>
            <p:cNvSpPr/>
            <p:nvPr/>
          </p:nvSpPr>
          <p:spPr>
            <a:xfrm>
              <a:off x="1918878" y="6172267"/>
              <a:ext cx="2670840" cy="921766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951598" y="6303753"/>
              <a:ext cx="2603721" cy="55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prstClr val="white"/>
                  </a:solidFill>
                  <a:latin typeface="Wingdings" panose="05000000000000000000" pitchFamily="2" charset="2"/>
                  <a:sym typeface="Symbol"/>
                </a:rPr>
                <a:t>o</a:t>
              </a:r>
              <a:r>
                <a:rPr lang="en-US" b="1" dirty="0" err="1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PQRS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is a parallelogram 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140876" y="2468306"/>
            <a:ext cx="2822094" cy="1342064"/>
            <a:chOff x="1932100" y="6124099"/>
            <a:chExt cx="2644396" cy="1159608"/>
          </a:xfrm>
        </p:grpSpPr>
        <p:sp>
          <p:nvSpPr>
            <p:cNvPr id="114" name="Cloud 113"/>
            <p:cNvSpPr/>
            <p:nvPr/>
          </p:nvSpPr>
          <p:spPr>
            <a:xfrm>
              <a:off x="1932100" y="6124099"/>
              <a:ext cx="2644396" cy="1159608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951598" y="6303753"/>
              <a:ext cx="2603721" cy="797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Diagonals of parallelogram bisect each other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7" name="Cloud 116"/>
          <p:cNvSpPr/>
          <p:nvPr/>
        </p:nvSpPr>
        <p:spPr>
          <a:xfrm>
            <a:off x="2512422" y="3764282"/>
            <a:ext cx="1972430" cy="647585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2751626" y="3934913"/>
            <a:ext cx="1320708" cy="2967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677050" y="3903757"/>
            <a:ext cx="151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PR = 2(OR)</a:t>
            </a:r>
            <a:endParaRPr lang="en-US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508486" y="1906159"/>
            <a:ext cx="346939" cy="2967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1431723" y="1871043"/>
            <a:ext cx="558554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PR</a:t>
            </a:r>
            <a:endParaRPr lang="en-US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1218947" y="2539629"/>
            <a:ext cx="27288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191042" y="2238504"/>
            <a:ext cx="352305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191042" y="2489441"/>
            <a:ext cx="324211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Text Box 23"/>
          <p:cNvSpPr txBox="1">
            <a:spLocks noChangeArrowheads="1"/>
          </p:cNvSpPr>
          <p:nvPr/>
        </p:nvSpPr>
        <p:spPr bwMode="auto">
          <a:xfrm>
            <a:off x="454819" y="2358367"/>
            <a:ext cx="92862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RB  =</a:t>
            </a:r>
            <a:endParaRPr lang="en-US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Text Box 23"/>
          <p:cNvSpPr txBox="1">
            <a:spLocks noChangeArrowheads="1"/>
          </p:cNvSpPr>
          <p:nvPr/>
        </p:nvSpPr>
        <p:spPr bwMode="auto">
          <a:xfrm>
            <a:off x="1435314" y="2349810"/>
            <a:ext cx="107710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2(OR)</a:t>
            </a:r>
            <a:endParaRPr lang="en-US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1221328" y="3024473"/>
            <a:ext cx="27288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193423" y="2723348"/>
            <a:ext cx="352305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193423" y="2974285"/>
            <a:ext cx="324211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Text Box 23"/>
          <p:cNvSpPr txBox="1">
            <a:spLocks noChangeArrowheads="1"/>
          </p:cNvSpPr>
          <p:nvPr/>
        </p:nvSpPr>
        <p:spPr bwMode="auto">
          <a:xfrm>
            <a:off x="457200" y="2843211"/>
            <a:ext cx="92862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RB  =</a:t>
            </a:r>
            <a:endParaRPr lang="en-US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0" name="Text Box 23"/>
          <p:cNvSpPr txBox="1">
            <a:spLocks noChangeArrowheads="1"/>
          </p:cNvSpPr>
          <p:nvPr/>
        </p:nvSpPr>
        <p:spPr bwMode="auto">
          <a:xfrm>
            <a:off x="1437696" y="2834654"/>
            <a:ext cx="55258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OR</a:t>
            </a:r>
            <a:endParaRPr lang="en-US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Text Box 23"/>
          <p:cNvSpPr txBox="1">
            <a:spLocks noChangeArrowheads="1"/>
          </p:cNvSpPr>
          <p:nvPr/>
        </p:nvSpPr>
        <p:spPr bwMode="auto">
          <a:xfrm>
            <a:off x="107950" y="3204227"/>
            <a:ext cx="320929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B </a:t>
            </a:r>
            <a:r>
              <a:rPr lang="en-US" dirty="0">
                <a:solidFill>
                  <a:prstClr val="black"/>
                </a:solidFill>
                <a:latin typeface="Bookman Old Style" panose="02050604050505020204" pitchFamily="18" charset="0"/>
              </a:rPr>
              <a:t>is midpoint of </a:t>
            </a:r>
            <a:r>
              <a:rPr lang="en-US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</a:t>
            </a:r>
            <a:r>
              <a:rPr lang="en-US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OR</a:t>
            </a:r>
            <a:endParaRPr lang="en-US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Text Box 23"/>
          <p:cNvSpPr txBox="1">
            <a:spLocks noChangeArrowheads="1"/>
          </p:cNvSpPr>
          <p:nvPr/>
        </p:nvSpPr>
        <p:spPr bwMode="auto">
          <a:xfrm>
            <a:off x="415846" y="4360057"/>
            <a:ext cx="145113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 || SO</a:t>
            </a:r>
            <a:endParaRPr lang="en-US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Text Box 23"/>
          <p:cNvSpPr txBox="1">
            <a:spLocks noChangeArrowheads="1"/>
          </p:cNvSpPr>
          <p:nvPr/>
        </p:nvSpPr>
        <p:spPr bwMode="auto">
          <a:xfrm>
            <a:off x="1682601" y="4341007"/>
            <a:ext cx="2965599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[Midpoint theorem]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8" name="Line 13"/>
          <p:cNvSpPr>
            <a:spLocks noChangeShapeType="1"/>
          </p:cNvSpPr>
          <p:nvPr/>
        </p:nvSpPr>
        <p:spPr bwMode="auto">
          <a:xfrm flipH="1" flipV="1">
            <a:off x="6051185" y="1701678"/>
            <a:ext cx="879823" cy="96573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9" name="Line 15"/>
          <p:cNvSpPr>
            <a:spLocks noChangeShapeType="1"/>
          </p:cNvSpPr>
          <p:nvPr/>
        </p:nvSpPr>
        <p:spPr bwMode="auto">
          <a:xfrm flipH="1" flipV="1">
            <a:off x="7156565" y="1694760"/>
            <a:ext cx="500056" cy="53393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0" name="Text Box 23"/>
          <p:cNvSpPr txBox="1">
            <a:spLocks noChangeArrowheads="1"/>
          </p:cNvSpPr>
          <p:nvPr/>
        </p:nvSpPr>
        <p:spPr bwMode="auto">
          <a:xfrm>
            <a:off x="73025" y="4678918"/>
            <a:ext cx="181782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AC || SQ</a:t>
            </a:r>
            <a:endParaRPr lang="en-US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1" name="Line 13"/>
          <p:cNvSpPr>
            <a:spLocks noChangeShapeType="1"/>
          </p:cNvSpPr>
          <p:nvPr/>
        </p:nvSpPr>
        <p:spPr bwMode="auto">
          <a:xfrm flipH="1" flipV="1">
            <a:off x="6913130" y="2649420"/>
            <a:ext cx="915547" cy="956173"/>
          </a:xfrm>
          <a:prstGeom prst="line">
            <a:avLst/>
          </a:prstGeom>
          <a:noFill/>
          <a:ln w="57150">
            <a:solidFill>
              <a:srgbClr val="0000FF"/>
            </a:solidFill>
            <a:prstDash val="solid"/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2" name="Line 15"/>
          <p:cNvSpPr>
            <a:spLocks noChangeShapeType="1"/>
          </p:cNvSpPr>
          <p:nvPr/>
        </p:nvSpPr>
        <p:spPr bwMode="auto">
          <a:xfrm flipH="1" flipV="1">
            <a:off x="7647281" y="2220992"/>
            <a:ext cx="515209" cy="533938"/>
          </a:xfrm>
          <a:prstGeom prst="line">
            <a:avLst/>
          </a:prstGeom>
          <a:noFill/>
          <a:ln w="57150">
            <a:solidFill>
              <a:srgbClr val="0000FF"/>
            </a:solidFill>
            <a:prstDash val="solid"/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" name="Text Box 23"/>
          <p:cNvSpPr txBox="1">
            <a:spLocks noChangeArrowheads="1"/>
          </p:cNvSpPr>
          <p:nvPr/>
        </p:nvSpPr>
        <p:spPr bwMode="auto">
          <a:xfrm>
            <a:off x="3948626" y="3592025"/>
            <a:ext cx="130240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In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RSQ</a:t>
            </a:r>
            <a:endParaRPr lang="en-US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Text Box 23"/>
          <p:cNvSpPr txBox="1">
            <a:spLocks noChangeArrowheads="1"/>
          </p:cNvSpPr>
          <p:nvPr/>
        </p:nvSpPr>
        <p:spPr bwMode="auto">
          <a:xfrm>
            <a:off x="3949700" y="3867150"/>
            <a:ext cx="320929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 </a:t>
            </a:r>
            <a:r>
              <a:rPr lang="en-US" dirty="0">
                <a:solidFill>
                  <a:prstClr val="black"/>
                </a:solidFill>
                <a:latin typeface="Bookman Old Style" panose="02050604050505020204" pitchFamily="18" charset="0"/>
              </a:rPr>
              <a:t>is midpoint of </a:t>
            </a:r>
            <a:r>
              <a:rPr lang="en-US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</a:t>
            </a:r>
            <a:r>
              <a:rPr lang="en-US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RS</a:t>
            </a:r>
            <a:endParaRPr lang="en-US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5" name="Text Box 23"/>
          <p:cNvSpPr txBox="1">
            <a:spLocks noChangeArrowheads="1"/>
          </p:cNvSpPr>
          <p:nvPr/>
        </p:nvSpPr>
        <p:spPr bwMode="auto">
          <a:xfrm>
            <a:off x="6608642" y="3871410"/>
            <a:ext cx="190035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and AC || AQ</a:t>
            </a:r>
            <a:endParaRPr lang="en-US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Line 13"/>
          <p:cNvSpPr>
            <a:spLocks noChangeShapeType="1"/>
          </p:cNvSpPr>
          <p:nvPr/>
        </p:nvSpPr>
        <p:spPr bwMode="auto">
          <a:xfrm flipH="1" flipV="1">
            <a:off x="6042071" y="1701037"/>
            <a:ext cx="1780302" cy="189014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7" name="Line 15"/>
          <p:cNvSpPr>
            <a:spLocks noChangeShapeType="1"/>
          </p:cNvSpPr>
          <p:nvPr/>
        </p:nvSpPr>
        <p:spPr bwMode="auto">
          <a:xfrm flipH="1" flipV="1">
            <a:off x="7156565" y="1693016"/>
            <a:ext cx="982151" cy="104436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8" name="Text Box 23"/>
          <p:cNvSpPr txBox="1">
            <a:spLocks noChangeArrowheads="1"/>
          </p:cNvSpPr>
          <p:nvPr/>
        </p:nvSpPr>
        <p:spPr bwMode="auto">
          <a:xfrm>
            <a:off x="3886200" y="4171950"/>
            <a:ext cx="3443096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C </a:t>
            </a:r>
            <a:r>
              <a:rPr lang="en-US" dirty="0">
                <a:solidFill>
                  <a:prstClr val="black"/>
                </a:solidFill>
                <a:latin typeface="Bookman Old Style" panose="02050604050505020204" pitchFamily="18" charset="0"/>
              </a:rPr>
              <a:t>is midpoint of </a:t>
            </a:r>
            <a:r>
              <a:rPr lang="en-US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side QR</a:t>
            </a:r>
            <a:endParaRPr lang="en-US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9" name="Text Box 23"/>
          <p:cNvSpPr txBox="1">
            <a:spLocks noChangeArrowheads="1"/>
          </p:cNvSpPr>
          <p:nvPr/>
        </p:nvSpPr>
        <p:spPr bwMode="auto">
          <a:xfrm>
            <a:off x="4600766" y="4488418"/>
            <a:ext cx="4009834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[Converse of midpoint theorem]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Text Box 23"/>
          <p:cNvSpPr txBox="1">
            <a:spLocks noChangeArrowheads="1"/>
          </p:cNvSpPr>
          <p:nvPr/>
        </p:nvSpPr>
        <p:spPr bwMode="auto">
          <a:xfrm>
            <a:off x="461751" y="3791634"/>
            <a:ext cx="3428765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 and B are midpoints of SR and OR respectively.</a:t>
            </a:r>
            <a:endParaRPr lang="en-US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2677050" y="1562099"/>
            <a:ext cx="2553872" cy="1066800"/>
            <a:chOff x="1918879" y="6172267"/>
            <a:chExt cx="2393063" cy="921766"/>
          </a:xfrm>
        </p:grpSpPr>
        <p:sp>
          <p:nvSpPr>
            <p:cNvPr id="152" name="Cloud 151"/>
            <p:cNvSpPr/>
            <p:nvPr/>
          </p:nvSpPr>
          <p:spPr>
            <a:xfrm>
              <a:off x="1918879" y="6172267"/>
              <a:ext cx="2393063" cy="921766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111720" y="6369788"/>
              <a:ext cx="2057417" cy="55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Let us consider </a:t>
              </a:r>
              <a:r>
                <a:rPr lang="en-US" b="1" dirty="0" smtClean="0">
                  <a:solidFill>
                    <a:prstClr val="white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RSQ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739474" y="1581150"/>
            <a:ext cx="2553872" cy="1066800"/>
            <a:chOff x="1918879" y="6172267"/>
            <a:chExt cx="2393063" cy="921766"/>
          </a:xfrm>
        </p:grpSpPr>
        <p:sp>
          <p:nvSpPr>
            <p:cNvPr id="133" name="Cloud 132"/>
            <p:cNvSpPr/>
            <p:nvPr/>
          </p:nvSpPr>
          <p:spPr>
            <a:xfrm>
              <a:off x="1918879" y="6172267"/>
              <a:ext cx="2393063" cy="921766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968264" y="6303948"/>
              <a:ext cx="2057417" cy="55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Now, Let us consider </a:t>
              </a:r>
              <a:r>
                <a:rPr lang="en-US" b="1" dirty="0" smtClean="0">
                  <a:solidFill>
                    <a:prstClr val="white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RSO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914499" y="1733550"/>
            <a:ext cx="2553872" cy="1066800"/>
            <a:chOff x="1918879" y="6172267"/>
            <a:chExt cx="2393063" cy="921766"/>
          </a:xfrm>
        </p:grpSpPr>
        <p:sp>
          <p:nvSpPr>
            <p:cNvPr id="156" name="Cloud 155"/>
            <p:cNvSpPr/>
            <p:nvPr/>
          </p:nvSpPr>
          <p:spPr>
            <a:xfrm>
              <a:off x="1918879" y="6172267"/>
              <a:ext cx="2393063" cy="921766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968264" y="6303948"/>
              <a:ext cx="2057417" cy="55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Now consider </a:t>
              </a:r>
              <a:r>
                <a:rPr lang="en-US" b="1" dirty="0" smtClean="0">
                  <a:solidFill>
                    <a:prstClr val="white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RSQ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8" name="Oval 40"/>
          <p:cNvSpPr>
            <a:spLocks noChangeArrowheads="1"/>
          </p:cNvSpPr>
          <p:nvPr/>
        </p:nvSpPr>
        <p:spPr bwMode="auto">
          <a:xfrm>
            <a:off x="8089352" y="2696153"/>
            <a:ext cx="114300" cy="1143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Oval 31"/>
          <p:cNvSpPr>
            <a:spLocks noChangeArrowheads="1"/>
          </p:cNvSpPr>
          <p:nvPr/>
        </p:nvSpPr>
        <p:spPr bwMode="auto">
          <a:xfrm>
            <a:off x="7123951" y="1653493"/>
            <a:ext cx="114300" cy="1143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Oval 40"/>
          <p:cNvSpPr>
            <a:spLocks noChangeArrowheads="1"/>
          </p:cNvSpPr>
          <p:nvPr/>
        </p:nvSpPr>
        <p:spPr bwMode="auto">
          <a:xfrm>
            <a:off x="7599471" y="2172182"/>
            <a:ext cx="114300" cy="1143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681955" y="2390546"/>
            <a:ext cx="291913" cy="2425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1225550" y="2537713"/>
            <a:ext cx="291913" cy="2425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352189" y="2599551"/>
            <a:ext cx="3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2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9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1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1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1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500"/>
                            </p:stCondLst>
                            <p:childTnLst>
                              <p:par>
                                <p:cTn id="4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000"/>
                            </p:stCondLst>
                            <p:childTnLst>
                              <p:par>
                                <p:cTn id="4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500"/>
                            </p:stCondLst>
                            <p:childTnLst>
                              <p:par>
                                <p:cTn id="5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500"/>
                            </p:stCondLst>
                            <p:childTnLst>
                              <p:par>
                                <p:cTn id="523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00"/>
                            </p:stCondLst>
                            <p:childTnLst>
                              <p:par>
                                <p:cTn id="5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6" grpId="0" animBg="1"/>
      <p:bldP spid="86" grpId="1" animBg="1"/>
      <p:bldP spid="86" grpId="2" animBg="1"/>
      <p:bldP spid="86" grpId="3" animBg="1"/>
      <p:bldP spid="84" grpId="0" animBg="1"/>
      <p:bldP spid="84" grpId="1" animBg="1"/>
      <p:bldP spid="83" grpId="0" animBg="1"/>
      <p:bldP spid="83" grpId="1" animBg="1"/>
      <p:bldP spid="82" grpId="0" animBg="1"/>
      <p:bldP spid="82" grpId="1" animBg="1"/>
      <p:bldP spid="80" grpId="0" animBg="1"/>
      <p:bldP spid="80" grpId="1" animBg="1"/>
      <p:bldP spid="59" grpId="0" animBg="1"/>
      <p:bldP spid="59" grpId="1" animBg="1"/>
      <p:bldP spid="59" grpId="2" animBg="1"/>
      <p:bldP spid="59" grpId="3" animBg="1"/>
      <p:bldP spid="66" grpId="0" animBg="1"/>
      <p:bldP spid="66" grpId="1" animBg="1"/>
      <p:bldP spid="68" grpId="0" animBg="1"/>
      <p:bldP spid="72" grpId="0"/>
      <p:bldP spid="81" grpId="0" animBg="1"/>
      <p:bldP spid="81" grpId="1" animBg="1"/>
      <p:bldP spid="81" grpId="2" animBg="1"/>
      <p:bldP spid="81" grpId="3" animBg="1"/>
      <p:bldP spid="64" grpId="0" animBg="1"/>
      <p:bldP spid="65" grpId="0" animBg="1"/>
      <p:bldP spid="102" grpId="0"/>
      <p:bldP spid="104" grpId="0"/>
      <p:bldP spid="105" grpId="0"/>
      <p:bldP spid="106" grpId="0"/>
      <p:bldP spid="117" grpId="0" animBg="1"/>
      <p:bldP spid="117" grpId="1" animBg="1"/>
      <p:bldP spid="119" grpId="0" animBg="1"/>
      <p:bldP spid="119" grpId="1" animBg="1"/>
      <p:bldP spid="118" grpId="0"/>
      <p:bldP spid="118" grpId="1"/>
      <p:bldP spid="120" grpId="0" animBg="1"/>
      <p:bldP spid="120" grpId="1" animBg="1"/>
      <p:bldP spid="107" grpId="0"/>
      <p:bldP spid="122" grpId="0"/>
      <p:bldP spid="123" grpId="0"/>
      <p:bldP spid="124" grpId="0"/>
      <p:bldP spid="125" grpId="0"/>
      <p:bldP spid="127" grpId="0"/>
      <p:bldP spid="128" grpId="0"/>
      <p:bldP spid="129" grpId="0"/>
      <p:bldP spid="130" grpId="0"/>
      <p:bldP spid="131" grpId="0"/>
      <p:bldP spid="132" grpId="0"/>
      <p:bldP spid="137" grpId="0"/>
      <p:bldP spid="138" grpId="0" animBg="1"/>
      <p:bldP spid="138" grpId="1" animBg="1"/>
      <p:bldP spid="139" grpId="0" animBg="1"/>
      <p:bldP spid="139" grpId="1" animBg="1"/>
      <p:bldP spid="140" grpId="0"/>
      <p:bldP spid="141" grpId="0" animBg="1"/>
      <p:bldP spid="141" grpId="1" animBg="1"/>
      <p:bldP spid="142" grpId="0" animBg="1"/>
      <p:bldP spid="142" grpId="1" animBg="1"/>
      <p:bldP spid="143" grpId="0"/>
      <p:bldP spid="144" grpId="0"/>
      <p:bldP spid="145" grpId="0"/>
      <p:bldP spid="146" grpId="1" animBg="1"/>
      <p:bldP spid="146" grpId="2" animBg="1"/>
      <p:bldP spid="146" grpId="3" animBg="1"/>
      <p:bldP spid="146" grpId="4" animBg="1"/>
      <p:bldP spid="146" grpId="5" animBg="1"/>
      <p:bldP spid="147" grpId="1" animBg="1"/>
      <p:bldP spid="147" grpId="2" animBg="1"/>
      <p:bldP spid="147" grpId="3" animBg="1"/>
      <p:bldP spid="148" grpId="0"/>
      <p:bldP spid="149" grpId="0"/>
      <p:bldP spid="150" grpId="0"/>
      <p:bldP spid="88" grpId="0" animBg="1"/>
      <p:bldP spid="88" grpId="1" animBg="1"/>
      <p:bldP spid="60" grpId="0" animBg="1"/>
      <p:bldP spid="60" grpId="1" animBg="1"/>
      <p:bldP spid="60" grpId="2" animBg="1"/>
      <p:bldP spid="60" grpId="3" animBg="1"/>
      <p:bldP spid="60" grpId="4" animBg="1"/>
      <p:bldP spid="60" grpId="5" animBg="1"/>
      <p:bldP spid="60" grpId="6" animBg="1"/>
      <p:bldP spid="60" grpId="7" animBg="1"/>
      <p:bldP spid="67" grpId="0" animBg="1"/>
      <p:bldP spid="67" grpId="1" animBg="1"/>
      <p:bldP spid="67" grpId="2" animBg="1"/>
      <p:bldP spid="67" grpId="3" animBg="1"/>
      <p:bldP spid="13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41226</TotalTime>
  <Words>916</Words>
  <Application>Microsoft Office PowerPoint</Application>
  <PresentationFormat>On-screen Show (16:9)</PresentationFormat>
  <Paragraphs>297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 Antiqua</vt:lpstr>
      <vt:lpstr>Bookman Old Style</vt:lpstr>
      <vt:lpstr>Calibri</vt:lpstr>
      <vt:lpstr>Maiandra GD</vt:lpstr>
      <vt:lpstr>Symbol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Vipul3</dc:creator>
  <cp:lastModifiedBy>T.S BORA</cp:lastModifiedBy>
  <cp:revision>448</cp:revision>
  <dcterms:created xsi:type="dcterms:W3CDTF">2014-06-07T09:13:45Z</dcterms:created>
  <dcterms:modified xsi:type="dcterms:W3CDTF">2022-04-23T04:00:38Z</dcterms:modified>
</cp:coreProperties>
</file>