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1"/>
  </p:notes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FF"/>
    <a:srgbClr val="FF9933"/>
    <a:srgbClr val="92D050"/>
    <a:srgbClr val="0099FF"/>
    <a:srgbClr val="00B0F0"/>
    <a:srgbClr val="FF0000"/>
    <a:srgbClr val="77933C"/>
    <a:srgbClr val="00B05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743" autoAdjust="0"/>
    <p:restoredTop sz="9466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538D1-E5C4-40B7-BF52-9B236A2C34C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9A53C-F046-4FA6-AB32-C42C99B8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36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94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843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6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98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27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154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72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82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01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90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99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72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58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87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0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5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0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2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2" r:id="rId17"/>
    <p:sldLayoutId id="2147483713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28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134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ounded Rectangle 155"/>
          <p:cNvSpPr/>
          <p:nvPr/>
        </p:nvSpPr>
        <p:spPr>
          <a:xfrm>
            <a:off x="2378893" y="4011910"/>
            <a:ext cx="1148182" cy="296426"/>
          </a:xfrm>
          <a:prstGeom prst="roundRect">
            <a:avLst/>
          </a:prstGeom>
          <a:solidFill>
            <a:srgbClr val="FF66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83582" y="4302415"/>
            <a:ext cx="2845672" cy="415476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2637505" y="2962864"/>
            <a:ext cx="627531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Freeform 145"/>
          <p:cNvSpPr/>
          <p:nvPr/>
        </p:nvSpPr>
        <p:spPr>
          <a:xfrm>
            <a:off x="6391275" y="2111375"/>
            <a:ext cx="1346200" cy="835025"/>
          </a:xfrm>
          <a:custGeom>
            <a:avLst/>
            <a:gdLst>
              <a:gd name="connsiteX0" fmla="*/ 695325 w 1346200"/>
              <a:gd name="connsiteY0" fmla="*/ 0 h 835025"/>
              <a:gd name="connsiteX1" fmla="*/ 0 w 1346200"/>
              <a:gd name="connsiteY1" fmla="*/ 676275 h 835025"/>
              <a:gd name="connsiteX2" fmla="*/ 1346200 w 1346200"/>
              <a:gd name="connsiteY2" fmla="*/ 835025 h 835025"/>
              <a:gd name="connsiteX3" fmla="*/ 695325 w 1346200"/>
              <a:gd name="connsiteY3" fmla="*/ 0 h 8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200" h="835025">
                <a:moveTo>
                  <a:pt x="695325" y="0"/>
                </a:moveTo>
                <a:lnTo>
                  <a:pt x="0" y="676275"/>
                </a:lnTo>
                <a:lnTo>
                  <a:pt x="1346200" y="835025"/>
                </a:lnTo>
                <a:lnTo>
                  <a:pt x="6953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852548" y="602443"/>
            <a:ext cx="3274633" cy="423682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173059" y="319496"/>
            <a:ext cx="34950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127683" y="317912"/>
            <a:ext cx="1195602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942294" y="319496"/>
            <a:ext cx="34950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127181" y="313704"/>
            <a:ext cx="1574436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347110" y="315288"/>
            <a:ext cx="34950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409592" y="316872"/>
            <a:ext cx="89946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3729" y="985139"/>
            <a:ext cx="83439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00000"/>
                </a:solidFill>
                <a:latin typeface="Bookman Old Style" pitchFamily="18" charset="0"/>
              </a:rPr>
              <a:t>Proof:</a:t>
            </a:r>
            <a:endParaRPr lang="en-US" altLang="en-US" sz="1600" b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9612" y="985139"/>
            <a:ext cx="180020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DAO = OAB 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23828" y="992759"/>
            <a:ext cx="2844316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[AO is an angle bisector]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5930" y="1487715"/>
            <a:ext cx="180020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COB = OBA 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09032" y="1487715"/>
            <a:ext cx="2649438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[BO is an angle bisector]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5964" y="1941404"/>
            <a:ext cx="109628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AOB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38745" y="2148192"/>
            <a:ext cx="83298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OAB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043608" y="2382918"/>
            <a:ext cx="32432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 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07604" y="2924082"/>
            <a:ext cx="827593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AOB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569118" y="2924082"/>
            <a:ext cx="158714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US" altLang="en-US" sz="1600" b="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…(iii)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62124" y="3219822"/>
            <a:ext cx="129614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Wingdings" panose="05000000000000000000" pitchFamily="2" charset="2"/>
                <a:sym typeface="Symbol"/>
              </a:rPr>
              <a:t>o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ABCD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65225" y="3478660"/>
            <a:ext cx="47093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85987" y="3732784"/>
            <a:ext cx="48131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56908" y="4004377"/>
            <a:ext cx="89029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2(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+ 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727192" y="4336707"/>
            <a:ext cx="69759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+ 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   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3940" y="2141382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OBA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85023" y="2141382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180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01119" y="2141382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AOB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95341" y="2376108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altLang="en-US" sz="1600" i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89807" y="2376108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AOB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70443" y="2376108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180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79299" y="2917272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180 –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79896" y="3471850"/>
            <a:ext cx="8064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91151" y="3471850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B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12429" y="3471850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74908" y="3471850"/>
            <a:ext cx="760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80064" y="3725974"/>
            <a:ext cx="8064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00844" y="3725974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altLang="en-US" sz="160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612597" y="3725974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75076" y="3725974"/>
            <a:ext cx="760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12881" y="3997567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(C + D)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33267" y="3997567"/>
            <a:ext cx="8064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360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7811" y="663538"/>
            <a:ext cx="3032641" cy="2459239"/>
            <a:chOff x="5607811" y="663538"/>
            <a:chExt cx="3032641" cy="2459239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6390923" y="1271224"/>
              <a:ext cx="1554934" cy="15151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35705" y="1806845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48833" y="268662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08743" y="2815000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22736" y="66353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607811" y="1202528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6390923" y="2612783"/>
              <a:ext cx="45719" cy="4571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6521251" y="2720739"/>
              <a:ext cx="45719" cy="4571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878207" y="822161"/>
              <a:ext cx="2489200" cy="2127250"/>
            </a:xfrm>
            <a:custGeom>
              <a:avLst/>
              <a:gdLst>
                <a:gd name="connsiteX0" fmla="*/ 2489200 w 2489200"/>
                <a:gd name="connsiteY0" fmla="*/ 0 h 2127250"/>
                <a:gd name="connsiteX1" fmla="*/ 0 w 2489200"/>
                <a:gd name="connsiteY1" fmla="*/ 565150 h 2127250"/>
                <a:gd name="connsiteX2" fmla="*/ 514350 w 2489200"/>
                <a:gd name="connsiteY2" fmla="*/ 1968500 h 2127250"/>
                <a:gd name="connsiteX3" fmla="*/ 1866900 w 2489200"/>
                <a:gd name="connsiteY3" fmla="*/ 2127250 h 2127250"/>
                <a:gd name="connsiteX4" fmla="*/ 2489200 w 2489200"/>
                <a:gd name="connsiteY4" fmla="*/ 0 h 212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9200" h="2127250">
                  <a:moveTo>
                    <a:pt x="2489200" y="0"/>
                  </a:moveTo>
                  <a:lnTo>
                    <a:pt x="0" y="565150"/>
                  </a:lnTo>
                  <a:lnTo>
                    <a:pt x="514350" y="1968500"/>
                  </a:lnTo>
                  <a:lnTo>
                    <a:pt x="1866900" y="2127250"/>
                  </a:lnTo>
                  <a:lnTo>
                    <a:pt x="248920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6645039" y="1561276"/>
              <a:ext cx="1096604" cy="138856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7560332" y="2843293"/>
              <a:ext cx="63646" cy="50091"/>
              <a:chOff x="8026459" y="3528648"/>
              <a:chExt cx="63646" cy="5009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8035315" y="3528648"/>
                <a:ext cx="54790" cy="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8026459" y="3531674"/>
                <a:ext cx="62979" cy="46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7678816" y="2776502"/>
              <a:ext cx="63646" cy="50091"/>
              <a:chOff x="8026459" y="3528648"/>
              <a:chExt cx="63646" cy="50091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8035315" y="3528648"/>
                <a:ext cx="54790" cy="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8026459" y="3531674"/>
                <a:ext cx="62979" cy="466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774626" y="1239602"/>
            <a:ext cx="237563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let DAO =</a:t>
            </a:r>
            <a:r>
              <a:rPr lang="en-US" altLang="en-US" sz="1600" b="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OAB = 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3023828" y="1240799"/>
            <a:ext cx="62918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778880" y="1716968"/>
            <a:ext cx="237563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let COB =</a:t>
            </a:r>
            <a:r>
              <a:rPr lang="en-US" altLang="en-US" sz="1600" b="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OBA = </a:t>
            </a:r>
            <a:r>
              <a:rPr lang="en-US" altLang="en-US" sz="1600" b="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3028082" y="1718165"/>
            <a:ext cx="73925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…(ii)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4487406" y="3147814"/>
            <a:ext cx="139230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From iii &amp; iv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 Box 4"/>
          <p:cNvSpPr txBox="1">
            <a:spLocks noChangeArrowheads="1"/>
          </p:cNvSpPr>
          <p:nvPr/>
        </p:nvSpPr>
        <p:spPr bwMode="auto">
          <a:xfrm>
            <a:off x="4486025" y="3464461"/>
            <a:ext cx="82499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AOB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908531" y="3363838"/>
            <a:ext cx="291511" cy="526180"/>
            <a:chOff x="6596650" y="-137307"/>
            <a:chExt cx="291511" cy="526180"/>
          </a:xfrm>
        </p:grpSpPr>
        <p:sp>
          <p:nvSpPr>
            <p:cNvPr id="99" name="TextBox 98"/>
            <p:cNvSpPr txBox="1"/>
            <p:nvPr/>
          </p:nvSpPr>
          <p:spPr>
            <a:xfrm>
              <a:off x="6596650" y="-137307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6597537" y="123478"/>
              <a:ext cx="2906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603062" y="81096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5184210" y="3457651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180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820759" y="345765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142442" y="3457651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(C + D)]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964001" y="3457651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[180 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577310" y="345765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4459960" y="3945453"/>
            <a:ext cx="82499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AOB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862416" y="3851768"/>
            <a:ext cx="299656" cy="512304"/>
            <a:chOff x="6576600" y="-129940"/>
            <a:chExt cx="299656" cy="512304"/>
          </a:xfrm>
        </p:grpSpPr>
        <p:sp>
          <p:nvSpPr>
            <p:cNvPr id="109" name="TextBox 108"/>
            <p:cNvSpPr txBox="1"/>
            <p:nvPr/>
          </p:nvSpPr>
          <p:spPr>
            <a:xfrm>
              <a:off x="6576600" y="-129940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585632" y="123478"/>
              <a:ext cx="2906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579534" y="74587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5158145" y="3938643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180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794694" y="393864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116377" y="3938643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(C + D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937936" y="3938643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180 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551245" y="393864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4459132" y="4370042"/>
            <a:ext cx="998239" cy="35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AOB =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403056" y="4290417"/>
            <a:ext cx="298561" cy="513892"/>
            <a:chOff x="6577695" y="-132036"/>
            <a:chExt cx="298561" cy="513892"/>
          </a:xfrm>
        </p:grpSpPr>
        <p:sp>
          <p:nvSpPr>
            <p:cNvPr id="119" name="TextBox 118"/>
            <p:cNvSpPr txBox="1"/>
            <p:nvPr/>
          </p:nvSpPr>
          <p:spPr>
            <a:xfrm>
              <a:off x="6577695" y="-132036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6585632" y="123478"/>
              <a:ext cx="2906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582457" y="74079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5630082" y="4378086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(C + D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Freeform 123"/>
          <p:cNvSpPr/>
          <p:nvPr/>
        </p:nvSpPr>
        <p:spPr>
          <a:xfrm>
            <a:off x="5875764" y="823873"/>
            <a:ext cx="2489200" cy="2127250"/>
          </a:xfrm>
          <a:custGeom>
            <a:avLst/>
            <a:gdLst>
              <a:gd name="connsiteX0" fmla="*/ 2489200 w 2489200"/>
              <a:gd name="connsiteY0" fmla="*/ 0 h 2127250"/>
              <a:gd name="connsiteX1" fmla="*/ 0 w 2489200"/>
              <a:gd name="connsiteY1" fmla="*/ 565150 h 2127250"/>
              <a:gd name="connsiteX2" fmla="*/ 514350 w 2489200"/>
              <a:gd name="connsiteY2" fmla="*/ 1968500 h 2127250"/>
              <a:gd name="connsiteX3" fmla="*/ 1866900 w 2489200"/>
              <a:gd name="connsiteY3" fmla="*/ 2127250 h 2127250"/>
              <a:gd name="connsiteX4" fmla="*/ 2489200 w 2489200"/>
              <a:gd name="connsiteY4" fmla="*/ 0 h 212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9200" h="2127250">
                <a:moveTo>
                  <a:pt x="2489200" y="0"/>
                </a:moveTo>
                <a:lnTo>
                  <a:pt x="0" y="565150"/>
                </a:lnTo>
                <a:lnTo>
                  <a:pt x="514350" y="1968500"/>
                </a:lnTo>
                <a:lnTo>
                  <a:pt x="1866900" y="2127250"/>
                </a:lnTo>
                <a:lnTo>
                  <a:pt x="248920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6395504" y="1269256"/>
            <a:ext cx="1554934" cy="1515117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81486" y="1392796"/>
            <a:ext cx="509257" cy="138945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6645041" y="1563657"/>
            <a:ext cx="1099624" cy="1385085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386407" y="2784658"/>
            <a:ext cx="1351738" cy="16300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7744521" y="835705"/>
            <a:ext cx="625802" cy="211314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024558" y="2618785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AOB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727684" y="2618785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180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411760" y="2618785"/>
            <a:ext cx="821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altLang="en-US" sz="160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</a:t>
            </a:r>
            <a:r>
              <a:rPr lang="en-US" altLang="en-US" sz="160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3" name="Cloud 142"/>
          <p:cNvSpPr/>
          <p:nvPr/>
        </p:nvSpPr>
        <p:spPr bwMode="auto">
          <a:xfrm rot="10800000" flipH="1" flipV="1">
            <a:off x="3371662" y="1250811"/>
            <a:ext cx="2065631" cy="51898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DAO = </a:t>
            </a:r>
            <a:r>
              <a:rPr lang="en-US" alt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OAB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Cloud 143"/>
          <p:cNvSpPr/>
          <p:nvPr/>
        </p:nvSpPr>
        <p:spPr bwMode="auto">
          <a:xfrm rot="10800000" flipH="1" flipV="1">
            <a:off x="3397707" y="1239602"/>
            <a:ext cx="2065631" cy="51898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COB = </a:t>
            </a:r>
            <a:r>
              <a:rPr lang="en-US" alt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OBA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Cloud 144"/>
          <p:cNvSpPr/>
          <p:nvPr/>
        </p:nvSpPr>
        <p:spPr bwMode="auto">
          <a:xfrm rot="10800000" flipH="1" flipV="1">
            <a:off x="4034381" y="1954089"/>
            <a:ext cx="1613354" cy="69918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AOB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Cloud 146"/>
          <p:cNvSpPr/>
          <p:nvPr/>
        </p:nvSpPr>
        <p:spPr bwMode="auto">
          <a:xfrm rot="10800000" flipH="1" flipV="1">
            <a:off x="3126692" y="1990632"/>
            <a:ext cx="2630462" cy="88463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that, sum of all angles of a triangle is 180º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Cloud 147"/>
          <p:cNvSpPr/>
          <p:nvPr/>
        </p:nvSpPr>
        <p:spPr bwMode="auto">
          <a:xfrm rot="10800000" flipH="1" flipV="1">
            <a:off x="3527074" y="2875267"/>
            <a:ext cx="1613354" cy="69918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err="1" smtClean="0">
                <a:solidFill>
                  <a:prstClr val="white"/>
                </a:solidFill>
                <a:latin typeface="Wingdings" panose="05000000000000000000" pitchFamily="2" charset="2"/>
              </a:rPr>
              <a:t>o</a:t>
            </a:r>
            <a:r>
              <a:rPr lang="en-US" sz="12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ABCD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9" name="Cloud 148"/>
          <p:cNvSpPr/>
          <p:nvPr/>
        </p:nvSpPr>
        <p:spPr bwMode="auto">
          <a:xfrm rot="10800000" flipH="1" flipV="1">
            <a:off x="3372837" y="2733651"/>
            <a:ext cx="2831788" cy="97234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that, sum of all angles of a quadrilateral is 360º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Curved Up Arrow 149"/>
          <p:cNvSpPr/>
          <p:nvPr/>
        </p:nvSpPr>
        <p:spPr>
          <a:xfrm rot="15197025">
            <a:off x="2862095" y="3609037"/>
            <a:ext cx="1506280" cy="360040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Cloud 133"/>
          <p:cNvSpPr/>
          <p:nvPr/>
        </p:nvSpPr>
        <p:spPr bwMode="auto">
          <a:xfrm rot="10800000" flipH="1" flipV="1">
            <a:off x="3715377" y="2398541"/>
            <a:ext cx="1758318" cy="88394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Dividing throughout by 2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25163" y="373278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</a:t>
            </a:r>
            <a:endParaRPr lang="en-US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15516" y="400437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</a:t>
            </a:r>
            <a:endParaRPr lang="en-US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15516" y="433670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</a:t>
            </a:r>
            <a:endParaRPr lang="en-US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31651" y="626819"/>
            <a:ext cx="1388441" cy="394544"/>
          </a:xfrm>
          <a:prstGeom prst="roundRect">
            <a:avLst/>
          </a:prstGeom>
          <a:solidFill>
            <a:srgbClr val="FF66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37906" y="555526"/>
            <a:ext cx="313914" cy="517331"/>
            <a:chOff x="5285837" y="997991"/>
            <a:chExt cx="313914" cy="517331"/>
          </a:xfrm>
        </p:grpSpPr>
        <p:sp>
          <p:nvSpPr>
            <p:cNvPr id="27" name="TextBox 26"/>
            <p:cNvSpPr txBox="1"/>
            <p:nvPr/>
          </p:nvSpPr>
          <p:spPr>
            <a:xfrm>
              <a:off x="5285837" y="99799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293871" y="1261309"/>
              <a:ext cx="290624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296463" y="120754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1727684" y="663538"/>
            <a:ext cx="712931" cy="296426"/>
          </a:xfrm>
          <a:prstGeom prst="roundRect">
            <a:avLst/>
          </a:prstGeom>
          <a:solidFill>
            <a:srgbClr val="FF66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9551" y="284448"/>
            <a:ext cx="7827856" cy="69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In a </a:t>
            </a:r>
            <a:r>
              <a:rPr lang="en-US" altLang="en-US" sz="1600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ABCD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, AO &amp; BO are the bisector of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A and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B resp.     </a:t>
            </a:r>
          </a:p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    Prove :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AOB =      (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C +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D)</a:t>
            </a:r>
            <a:endParaRPr lang="en-US" alt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5163" y="261878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25163" y="291046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5" name="Pie 24"/>
          <p:cNvSpPr/>
          <p:nvPr/>
        </p:nvSpPr>
        <p:spPr>
          <a:xfrm>
            <a:off x="5976156" y="2377444"/>
            <a:ext cx="827091" cy="827091"/>
          </a:xfrm>
          <a:prstGeom prst="pie">
            <a:avLst>
              <a:gd name="adj1" fmla="val 14961136"/>
              <a:gd name="adj2" fmla="val 391598"/>
            </a:avLst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297811" y="236246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06593" y="251879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Pie 30"/>
          <p:cNvSpPr/>
          <p:nvPr/>
        </p:nvSpPr>
        <p:spPr>
          <a:xfrm>
            <a:off x="7284443" y="2493923"/>
            <a:ext cx="914400" cy="914400"/>
          </a:xfrm>
          <a:prstGeom prst="pie">
            <a:avLst>
              <a:gd name="adj1" fmla="val 11264582"/>
              <a:gd name="adj2" fmla="val 17224815"/>
            </a:avLst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21849" y="245832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287534" y="260036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endParaRPr lang="en-US" sz="14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Pie 164"/>
          <p:cNvSpPr/>
          <p:nvPr/>
        </p:nvSpPr>
        <p:spPr>
          <a:xfrm>
            <a:off x="7916252" y="378505"/>
            <a:ext cx="914400" cy="914400"/>
          </a:xfrm>
          <a:prstGeom prst="pie">
            <a:avLst>
              <a:gd name="adj1" fmla="val 6402179"/>
              <a:gd name="adj2" fmla="val 10129523"/>
            </a:avLst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6" name="Pie 165"/>
          <p:cNvSpPr/>
          <p:nvPr/>
        </p:nvSpPr>
        <p:spPr>
          <a:xfrm>
            <a:off x="5445006" y="921310"/>
            <a:ext cx="914400" cy="914400"/>
          </a:xfrm>
          <a:prstGeom prst="pie">
            <a:avLst>
              <a:gd name="adj1" fmla="val 20876792"/>
              <a:gd name="adj2" fmla="val 4330225"/>
            </a:avLst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543341" y="4338602"/>
            <a:ext cx="2085914" cy="35094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05765" y="4329897"/>
            <a:ext cx="1752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(C + D) …(iv)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97978" y="4329897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180 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175379" y="4237974"/>
            <a:ext cx="294382" cy="530020"/>
            <a:chOff x="6581874" y="-145856"/>
            <a:chExt cx="294382" cy="530020"/>
          </a:xfrm>
        </p:grpSpPr>
        <p:sp>
          <p:nvSpPr>
            <p:cNvPr id="20" name="TextBox 19"/>
            <p:cNvSpPr txBox="1"/>
            <p:nvPr/>
          </p:nvSpPr>
          <p:spPr>
            <a:xfrm>
              <a:off x="6581874" y="-145856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585632" y="123478"/>
              <a:ext cx="2906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93855" y="76387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893697" y="432989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258168" y="2951123"/>
            <a:ext cx="0" cy="171732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5432344" y="3997567"/>
            <a:ext cx="362350" cy="21552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6124913" y="3992329"/>
            <a:ext cx="362350" cy="21552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225163" y="238291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29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000"/>
                            </p:stCondLst>
                            <p:childTnLst>
                              <p:par>
                                <p:cTn id="4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500"/>
                            </p:stCondLst>
                            <p:childTnLst>
                              <p:par>
                                <p:cTn id="6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52" grpId="0" animBg="1"/>
      <p:bldP spid="152" grpId="1" animBg="1"/>
      <p:bldP spid="151" grpId="0" animBg="1"/>
      <p:bldP spid="151" grpId="1" animBg="1"/>
      <p:bldP spid="146" grpId="0" animBg="1"/>
      <p:bldP spid="146" grpId="1" animBg="1"/>
      <p:bldP spid="135" grpId="0" animBg="1"/>
      <p:bldP spid="131" grpId="0" animBg="1"/>
      <p:bldP spid="131" grpId="1" animBg="1"/>
      <p:bldP spid="129" grpId="0" animBg="1"/>
      <p:bldP spid="129" grpId="1" animBg="1"/>
      <p:bldP spid="130" grpId="0" animBg="1"/>
      <p:bldP spid="130" grpId="1" animBg="1"/>
      <p:bldP spid="126" grpId="0" animBg="1"/>
      <p:bldP spid="126" grpId="1" animBg="1"/>
      <p:bldP spid="125" grpId="0" animBg="1"/>
      <p:bldP spid="125" grpId="1" animBg="1"/>
      <p:bldP spid="58" grpId="0" animBg="1"/>
      <p:bldP spid="58" grpId="1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" grpId="0"/>
      <p:bldP spid="21" grpId="0"/>
      <p:bldP spid="26" grpId="0"/>
      <p:bldP spid="33" grpId="0"/>
      <p:bldP spid="34" grpId="0"/>
      <p:bldP spid="65" grpId="0"/>
      <p:bldP spid="67" grpId="0"/>
      <p:bldP spid="35" grpId="0"/>
      <p:bldP spid="51" grpId="0"/>
      <p:bldP spid="55" grpId="0"/>
      <p:bldP spid="57" grpId="0"/>
      <p:bldP spid="72" grpId="0"/>
      <p:bldP spid="73" grpId="0"/>
      <p:bldP spid="74" grpId="0"/>
      <p:bldP spid="75" grpId="0"/>
      <p:bldP spid="59" grpId="0"/>
      <p:bldP spid="77" grpId="0"/>
      <p:bldP spid="92" grpId="0"/>
      <p:bldP spid="93" grpId="0"/>
      <p:bldP spid="94" grpId="0"/>
      <p:bldP spid="95" grpId="0"/>
      <p:bldP spid="96" grpId="0"/>
      <p:bldP spid="97" grpId="0"/>
      <p:bldP spid="102" grpId="0"/>
      <p:bldP spid="103" grpId="0"/>
      <p:bldP spid="104" grpId="0"/>
      <p:bldP spid="105" grpId="0"/>
      <p:bldP spid="106" grpId="0"/>
      <p:bldP spid="107" grpId="0"/>
      <p:bldP spid="112" grpId="0"/>
      <p:bldP spid="113" grpId="0"/>
      <p:bldP spid="114" grpId="0"/>
      <p:bldP spid="115" grpId="0"/>
      <p:bldP spid="116" grpId="0"/>
      <p:bldP spid="117" grpId="0"/>
      <p:bldP spid="122" grpId="0"/>
      <p:bldP spid="124" grpId="0" animBg="1"/>
      <p:bldP spid="124" grpId="1" animBg="1"/>
      <p:bldP spid="124" grpId="2" animBg="1"/>
      <p:bldP spid="136" grpId="0"/>
      <p:bldP spid="137" grpId="0"/>
      <p:bldP spid="138" grpId="0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34" grpId="0" animBg="1"/>
      <p:bldP spid="134" grpId="1" animBg="1"/>
      <p:bldP spid="153" grpId="0"/>
      <p:bldP spid="154" grpId="0"/>
      <p:bldP spid="155" grpId="0"/>
      <p:bldP spid="18" grpId="0" animBg="1"/>
      <p:bldP spid="157" grpId="0" animBg="1"/>
      <p:bldP spid="158" grpId="0"/>
      <p:bldP spid="159" grpId="0"/>
      <p:bldP spid="25" grpId="0" animBg="1"/>
      <p:bldP spid="139" grpId="0"/>
      <p:bldP spid="140" grpId="0"/>
      <p:bldP spid="31" grpId="0" animBg="1"/>
      <p:bldP spid="141" grpId="0"/>
      <p:bldP spid="142" grpId="0"/>
      <p:bldP spid="165" grpId="0" animBg="1"/>
      <p:bldP spid="166" grpId="0" animBg="1"/>
      <p:bldP spid="167" grpId="0" animBg="1"/>
      <p:bldP spid="167" grpId="1" animBg="1"/>
      <p:bldP spid="62" grpId="0"/>
      <p:bldP spid="60" grpId="0"/>
      <p:bldP spid="61" grpId="0"/>
      <p:bldP spid="1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29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21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943540" y="2283718"/>
            <a:ext cx="2404324" cy="341991"/>
          </a:xfrm>
          <a:prstGeom prst="roundRect">
            <a:avLst/>
          </a:prstGeom>
          <a:solidFill>
            <a:srgbClr val="33CC33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43540" y="1272431"/>
            <a:ext cx="2404324" cy="341991"/>
          </a:xfrm>
          <a:prstGeom prst="roundRect">
            <a:avLst/>
          </a:prstGeom>
          <a:solidFill>
            <a:srgbClr val="33CC33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788868" y="2308763"/>
            <a:ext cx="699418" cy="269793"/>
          </a:xfrm>
          <a:prstGeom prst="roundRect">
            <a:avLst/>
          </a:prstGeom>
          <a:solidFill>
            <a:srgbClr val="6AA8E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992262" y="1296383"/>
            <a:ext cx="699418" cy="269793"/>
          </a:xfrm>
          <a:prstGeom prst="roundRect">
            <a:avLst/>
          </a:prstGeom>
          <a:solidFill>
            <a:srgbClr val="6AA8E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" name="Cloud 198"/>
          <p:cNvSpPr/>
          <p:nvPr/>
        </p:nvSpPr>
        <p:spPr bwMode="auto">
          <a:xfrm rot="10800000" flipH="1" flipV="1">
            <a:off x="3406959" y="1036258"/>
            <a:ext cx="2007390" cy="88463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AD and DP belongs to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ADP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0" name="Cloud 199"/>
          <p:cNvSpPr/>
          <p:nvPr/>
        </p:nvSpPr>
        <p:spPr bwMode="auto">
          <a:xfrm rot="10800000" flipH="1" flipV="1">
            <a:off x="3005460" y="935444"/>
            <a:ext cx="2428942" cy="117744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For proving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AD = DP 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we need to prove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DAP = </a:t>
            </a:r>
            <a:r>
              <a:rPr lang="en-US" altLang="en-US" sz="12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alt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DPA </a:t>
            </a:r>
            <a:endParaRPr lang="en-US" sz="1200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827584" y="591530"/>
            <a:ext cx="4762052" cy="343914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2120553" y="4035514"/>
            <a:ext cx="358475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985889" y="3493714"/>
            <a:ext cx="976543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2129811" y="3744199"/>
            <a:ext cx="358475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006346" y="3015511"/>
            <a:ext cx="976543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598244" y="3746309"/>
            <a:ext cx="358475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879769" y="1312509"/>
            <a:ext cx="59581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031414" y="2294425"/>
            <a:ext cx="59581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518150" y="1041400"/>
            <a:ext cx="1797050" cy="1250950"/>
          </a:xfrm>
          <a:custGeom>
            <a:avLst/>
            <a:gdLst>
              <a:gd name="connsiteX0" fmla="*/ 1797050 w 1797050"/>
              <a:gd name="connsiteY0" fmla="*/ 0 h 1250950"/>
              <a:gd name="connsiteX1" fmla="*/ 692150 w 1797050"/>
              <a:gd name="connsiteY1" fmla="*/ 0 h 1250950"/>
              <a:gd name="connsiteX2" fmla="*/ 0 w 1797050"/>
              <a:gd name="connsiteY2" fmla="*/ 1250950 h 1250950"/>
              <a:gd name="connsiteX3" fmla="*/ 1797050 w 1797050"/>
              <a:gd name="connsiteY3" fmla="*/ 0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7050" h="1250950">
                <a:moveTo>
                  <a:pt x="1797050" y="0"/>
                </a:moveTo>
                <a:lnTo>
                  <a:pt x="692150" y="0"/>
                </a:lnTo>
                <a:lnTo>
                  <a:pt x="0" y="1250950"/>
                </a:lnTo>
                <a:lnTo>
                  <a:pt x="17970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887925" y="350096"/>
            <a:ext cx="369974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93059" y="354414"/>
            <a:ext cx="2582892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987574"/>
            <a:ext cx="100811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i="1" dirty="0" smtClean="0">
                <a:solidFill>
                  <a:srgbClr val="C00000"/>
                </a:solidFill>
                <a:latin typeface="Bookman Old Style" pitchFamily="18" charset="0"/>
              </a:rPr>
              <a:t>Proof :</a:t>
            </a:r>
            <a:endParaRPr lang="en-US" altLang="en-US" sz="1600" b="0" i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3507" y="1273051"/>
            <a:ext cx="2052228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DAP = </a:t>
            </a:r>
            <a:r>
              <a:rPr lang="en-US" altLang="en-US" sz="1600" b="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  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7604" y="971448"/>
            <a:ext cx="284880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AP is a bisector </a:t>
            </a:r>
            <a:r>
              <a:rPr lang="en-US" altLang="en-US" sz="1600" b="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of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DAB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303498"/>
            <a:ext cx="753731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Q.  </a:t>
            </a:r>
            <a:r>
              <a:rPr lang="en-US" altLang="en-US" sz="1600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ABCD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is parallelogram. If the </a:t>
            </a:r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</a:rPr>
              <a:t>bisectors of </a:t>
            </a:r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A and B meet at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P,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75126" y="767358"/>
            <a:ext cx="3403331" cy="1747937"/>
            <a:chOff x="5068447" y="2688548"/>
            <a:chExt cx="3403331" cy="1747937"/>
          </a:xfrm>
        </p:grpSpPr>
        <p:sp>
          <p:nvSpPr>
            <p:cNvPr id="79" name="TextBox 78"/>
            <p:cNvSpPr txBox="1"/>
            <p:nvPr/>
          </p:nvSpPr>
          <p:spPr>
            <a:xfrm>
              <a:off x="5068447" y="408182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26522" y="412870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154062" y="2795846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79879" y="272838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8" name="Straight Connector 87"/>
            <p:cNvCxnSpPr>
              <a:stCxn id="15" idx="1"/>
            </p:cNvCxnSpPr>
            <p:nvPr/>
          </p:nvCxnSpPr>
          <p:spPr>
            <a:xfrm flipH="1">
              <a:off x="5305698" y="2963312"/>
              <a:ext cx="1803540" cy="12529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984268" y="2688548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5294779" y="2963312"/>
              <a:ext cx="2912721" cy="1260267"/>
            </a:xfrm>
            <a:prstGeom prst="parallelogram">
              <a:avLst>
                <a:gd name="adj" fmla="val 5682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7111548" y="2968990"/>
              <a:ext cx="376776" cy="1241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Parallelogram 49"/>
          <p:cNvSpPr/>
          <p:nvPr/>
        </p:nvSpPr>
        <p:spPr>
          <a:xfrm>
            <a:off x="5503850" y="1040150"/>
            <a:ext cx="2912721" cy="1260267"/>
          </a:xfrm>
          <a:prstGeom prst="parallelogram">
            <a:avLst>
              <a:gd name="adj" fmla="val 56829"/>
            </a:avLst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513375" y="1045865"/>
            <a:ext cx="1803540" cy="125299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19225" y="1051543"/>
            <a:ext cx="376776" cy="1241633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loud 74"/>
          <p:cNvSpPr/>
          <p:nvPr/>
        </p:nvSpPr>
        <p:spPr bwMode="auto">
          <a:xfrm rot="10800000" flipH="1" flipV="1">
            <a:off x="3015126" y="1904746"/>
            <a:ext cx="2185896" cy="73018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AP is a bisector of </a:t>
            </a:r>
            <a:r>
              <a:rPr lang="en-US" alt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DAB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 Box 4"/>
          <p:cNvSpPr txBox="1">
            <a:spLocks noChangeArrowheads="1"/>
          </p:cNvSpPr>
          <p:nvPr/>
        </p:nvSpPr>
        <p:spPr bwMode="auto">
          <a:xfrm rot="10800000" flipV="1">
            <a:off x="2638438" y="1285693"/>
            <a:ext cx="64735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Cloud 116"/>
          <p:cNvSpPr/>
          <p:nvPr/>
        </p:nvSpPr>
        <p:spPr bwMode="auto">
          <a:xfrm rot="10800000" flipH="1" flipV="1">
            <a:off x="3191098" y="986607"/>
            <a:ext cx="2185896" cy="73018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err="1" smtClean="0">
                <a:solidFill>
                  <a:prstClr val="white"/>
                </a:solidFill>
                <a:latin typeface="Wingdings" panose="05000000000000000000" pitchFamily="2" charset="2"/>
              </a:rPr>
              <a:t>o</a:t>
            </a:r>
            <a:r>
              <a:rPr lang="en-US" sz="12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ABCD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is a parallelogram 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Text Box 4"/>
          <p:cNvSpPr txBox="1">
            <a:spLocks noChangeArrowheads="1"/>
          </p:cNvSpPr>
          <p:nvPr/>
        </p:nvSpPr>
        <p:spPr bwMode="auto">
          <a:xfrm>
            <a:off x="981124" y="1533158"/>
            <a:ext cx="272677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err="1" smtClean="0">
                <a:solidFill>
                  <a:prstClr val="black"/>
                </a:solidFill>
                <a:latin typeface="Wingdings" panose="05000000000000000000" pitchFamily="2" charset="2"/>
                <a:sym typeface="Symbol"/>
              </a:rPr>
              <a:t>o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ABCD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is parallelogram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Cloud 118"/>
          <p:cNvSpPr/>
          <p:nvPr/>
        </p:nvSpPr>
        <p:spPr bwMode="auto">
          <a:xfrm rot="10800000" flipH="1" flipV="1">
            <a:off x="3491880" y="1743658"/>
            <a:ext cx="1590343" cy="53289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AB || DC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 Box 4"/>
          <p:cNvSpPr txBox="1">
            <a:spLocks noChangeArrowheads="1"/>
          </p:cNvSpPr>
          <p:nvPr/>
        </p:nvSpPr>
        <p:spPr bwMode="auto">
          <a:xfrm>
            <a:off x="693093" y="1765428"/>
            <a:ext cx="173891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 || DC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23914" y="1045293"/>
            <a:ext cx="2199848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497500" y="2301820"/>
            <a:ext cx="2199848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4"/>
          <p:cNvSpPr txBox="1">
            <a:spLocks noChangeArrowheads="1"/>
          </p:cNvSpPr>
          <p:nvPr/>
        </p:nvSpPr>
        <p:spPr bwMode="auto">
          <a:xfrm>
            <a:off x="953572" y="2011741"/>
            <a:ext cx="205863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On transversal AP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Text Box 4"/>
          <p:cNvSpPr txBox="1">
            <a:spLocks noChangeArrowheads="1"/>
          </p:cNvSpPr>
          <p:nvPr/>
        </p:nvSpPr>
        <p:spPr bwMode="auto">
          <a:xfrm>
            <a:off x="690997" y="2261673"/>
            <a:ext cx="102862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PAB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Text Box 4"/>
          <p:cNvSpPr txBox="1">
            <a:spLocks noChangeArrowheads="1"/>
          </p:cNvSpPr>
          <p:nvPr/>
        </p:nvSpPr>
        <p:spPr bwMode="auto">
          <a:xfrm rot="10800000" flipV="1">
            <a:off x="3491880" y="2261672"/>
            <a:ext cx="196992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[Alternate angles]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500675" y="1041261"/>
            <a:ext cx="718177" cy="126055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479113" y="2308763"/>
            <a:ext cx="219984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1366">
            <a:off x="5748456" y="1791961"/>
            <a:ext cx="260587" cy="2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30935">
            <a:off x="5844125" y="2011406"/>
            <a:ext cx="260587" cy="2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585408" y="2261673"/>
            <a:ext cx="102611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DPA  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69" name="Picture 2" descr="C:\Users\ADMIN\Desktop\111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7706">
            <a:off x="6793998" y="1016895"/>
            <a:ext cx="260587" cy="2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 Box 4"/>
          <p:cNvSpPr txBox="1">
            <a:spLocks noChangeArrowheads="1"/>
          </p:cNvSpPr>
          <p:nvPr/>
        </p:nvSpPr>
        <p:spPr bwMode="auto">
          <a:xfrm rot="10800000" flipV="1">
            <a:off x="2638024" y="2255358"/>
            <a:ext cx="64735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…(ii)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Cloud 71"/>
          <p:cNvSpPr/>
          <p:nvPr/>
        </p:nvSpPr>
        <p:spPr bwMode="auto">
          <a:xfrm rot="10800000" flipH="1" flipV="1">
            <a:off x="3089230" y="2824849"/>
            <a:ext cx="2185896" cy="52964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DAP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693668" y="2747579"/>
            <a:ext cx="102862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DAP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 rot="10800000" flipV="1">
            <a:off x="3494551" y="2747578"/>
            <a:ext cx="196992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and (ii)]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 Box 4"/>
          <p:cNvSpPr txBox="1">
            <a:spLocks noChangeArrowheads="1"/>
          </p:cNvSpPr>
          <p:nvPr/>
        </p:nvSpPr>
        <p:spPr bwMode="auto">
          <a:xfrm>
            <a:off x="1588079" y="2747578"/>
            <a:ext cx="102611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DPA  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691188" y="2987941"/>
            <a:ext cx="102862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 rot="10800000" flipV="1">
            <a:off x="3492070" y="2984939"/>
            <a:ext cx="343222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[Sides opposite to equal angles]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1369740" y="2987941"/>
            <a:ext cx="102611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DP  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950837" y="3233972"/>
            <a:ext cx="115030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Similarly,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 Box 4"/>
          <p:cNvSpPr txBox="1">
            <a:spLocks noChangeArrowheads="1"/>
          </p:cNvSpPr>
          <p:nvPr/>
        </p:nvSpPr>
        <p:spPr bwMode="auto">
          <a:xfrm rot="10800000" flipV="1">
            <a:off x="2637832" y="2984940"/>
            <a:ext cx="96205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…(iii)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915240" y="3468855"/>
            <a:ext cx="516983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 Box 4"/>
          <p:cNvSpPr txBox="1">
            <a:spLocks noChangeArrowheads="1"/>
          </p:cNvSpPr>
          <p:nvPr/>
        </p:nvSpPr>
        <p:spPr bwMode="auto">
          <a:xfrm>
            <a:off x="1369549" y="3468855"/>
            <a:ext cx="102611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BC  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 Box 4"/>
          <p:cNvSpPr txBox="1">
            <a:spLocks noChangeArrowheads="1"/>
          </p:cNvSpPr>
          <p:nvPr/>
        </p:nvSpPr>
        <p:spPr bwMode="auto">
          <a:xfrm rot="10800000" flipV="1">
            <a:off x="2635214" y="3468854"/>
            <a:ext cx="64735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…(iv)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Text Box 4"/>
          <p:cNvSpPr txBox="1">
            <a:spLocks noChangeArrowheads="1"/>
          </p:cNvSpPr>
          <p:nvPr/>
        </p:nvSpPr>
        <p:spPr bwMode="auto">
          <a:xfrm>
            <a:off x="1007604" y="2521703"/>
            <a:ext cx="109628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DAP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Text Box 4"/>
          <p:cNvSpPr txBox="1">
            <a:spLocks noChangeArrowheads="1"/>
          </p:cNvSpPr>
          <p:nvPr/>
        </p:nvSpPr>
        <p:spPr bwMode="auto">
          <a:xfrm>
            <a:off x="886014" y="3722979"/>
            <a:ext cx="59914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Text Box 4"/>
          <p:cNvSpPr txBox="1">
            <a:spLocks noChangeArrowheads="1"/>
          </p:cNvSpPr>
          <p:nvPr/>
        </p:nvSpPr>
        <p:spPr bwMode="auto">
          <a:xfrm>
            <a:off x="1369140" y="3722979"/>
            <a:ext cx="124238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DP + PC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Text Box 4"/>
          <p:cNvSpPr txBox="1">
            <a:spLocks noChangeArrowheads="1"/>
          </p:cNvSpPr>
          <p:nvPr/>
        </p:nvSpPr>
        <p:spPr bwMode="auto">
          <a:xfrm rot="10800000" flipV="1">
            <a:off x="3497212" y="3722978"/>
            <a:ext cx="97963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[D-P-C]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Text Box 4"/>
          <p:cNvSpPr txBox="1">
            <a:spLocks noChangeArrowheads="1"/>
          </p:cNvSpPr>
          <p:nvPr/>
        </p:nvSpPr>
        <p:spPr bwMode="auto">
          <a:xfrm>
            <a:off x="1367644" y="4004440"/>
            <a:ext cx="73082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AD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Text Box 4"/>
          <p:cNvSpPr txBox="1">
            <a:spLocks noChangeArrowheads="1"/>
          </p:cNvSpPr>
          <p:nvPr/>
        </p:nvSpPr>
        <p:spPr bwMode="auto">
          <a:xfrm>
            <a:off x="1890502" y="4004440"/>
            <a:ext cx="71080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BC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 Box 4"/>
          <p:cNvSpPr txBox="1">
            <a:spLocks noChangeArrowheads="1"/>
          </p:cNvSpPr>
          <p:nvPr/>
        </p:nvSpPr>
        <p:spPr bwMode="auto">
          <a:xfrm rot="10800000" flipV="1">
            <a:off x="3498230" y="4004442"/>
            <a:ext cx="272568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[From (iii) and (iv)]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Cloud 140"/>
          <p:cNvSpPr/>
          <p:nvPr/>
        </p:nvSpPr>
        <p:spPr bwMode="auto">
          <a:xfrm rot="10800000" flipH="1" flipV="1">
            <a:off x="2958892" y="2838233"/>
            <a:ext cx="2428942" cy="88463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BC = 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Opposite sides of parallelogram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Text Box 4"/>
          <p:cNvSpPr txBox="1">
            <a:spLocks noChangeArrowheads="1"/>
          </p:cNvSpPr>
          <p:nvPr/>
        </p:nvSpPr>
        <p:spPr bwMode="auto">
          <a:xfrm>
            <a:off x="1367644" y="4287243"/>
            <a:ext cx="73082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AD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Text Box 4"/>
          <p:cNvSpPr txBox="1">
            <a:spLocks noChangeArrowheads="1"/>
          </p:cNvSpPr>
          <p:nvPr/>
        </p:nvSpPr>
        <p:spPr bwMode="auto">
          <a:xfrm>
            <a:off x="1890502" y="4287243"/>
            <a:ext cx="71080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AD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Text Box 4"/>
          <p:cNvSpPr txBox="1">
            <a:spLocks noChangeArrowheads="1"/>
          </p:cNvSpPr>
          <p:nvPr/>
        </p:nvSpPr>
        <p:spPr bwMode="auto">
          <a:xfrm>
            <a:off x="687822" y="4515068"/>
            <a:ext cx="102862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Text Box 4"/>
          <p:cNvSpPr txBox="1">
            <a:spLocks noChangeArrowheads="1"/>
          </p:cNvSpPr>
          <p:nvPr/>
        </p:nvSpPr>
        <p:spPr bwMode="auto">
          <a:xfrm>
            <a:off x="1366374" y="4515068"/>
            <a:ext cx="102611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2AD   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7715111" y="1031791"/>
            <a:ext cx="718177" cy="126055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816029" y="1491630"/>
            <a:ext cx="223170" cy="129675"/>
            <a:chOff x="5816029" y="1491630"/>
            <a:chExt cx="223170" cy="12967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835953" y="1491630"/>
              <a:ext cx="203246" cy="906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816029" y="1530633"/>
              <a:ext cx="203246" cy="906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 rot="4077084">
            <a:off x="6586013" y="975313"/>
            <a:ext cx="223170" cy="129675"/>
            <a:chOff x="5816029" y="1491630"/>
            <a:chExt cx="223170" cy="129675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5835953" y="1491630"/>
              <a:ext cx="203246" cy="906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816029" y="1530633"/>
              <a:ext cx="203246" cy="906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7403121" y="2047380"/>
            <a:ext cx="327724" cy="2518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555521" y="1923678"/>
            <a:ext cx="327724" cy="2518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sym typeface="Symbol"/>
              </a:rPr>
              <a:t>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62091" y="2057964"/>
            <a:ext cx="64797" cy="6479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5724988" y="2190561"/>
            <a:ext cx="64797" cy="6479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2049569" y="627534"/>
            <a:ext cx="974259" cy="269793"/>
          </a:xfrm>
          <a:prstGeom prst="roundRect">
            <a:avLst/>
          </a:prstGeom>
          <a:solidFill>
            <a:srgbClr val="33CC33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 flipH="1">
            <a:off x="5479113" y="1057180"/>
            <a:ext cx="718177" cy="1260559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endCxn id="50" idx="1"/>
          </p:cNvCxnSpPr>
          <p:nvPr/>
        </p:nvCxnSpPr>
        <p:spPr>
          <a:xfrm flipV="1">
            <a:off x="6212098" y="1040150"/>
            <a:ext cx="1106211" cy="83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endCxn id="50" idx="1"/>
          </p:cNvCxnSpPr>
          <p:nvPr/>
        </p:nvCxnSpPr>
        <p:spPr>
          <a:xfrm flipV="1">
            <a:off x="5518150" y="1040150"/>
            <a:ext cx="1800159" cy="125565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loud 91"/>
          <p:cNvSpPr/>
          <p:nvPr/>
        </p:nvSpPr>
        <p:spPr bwMode="auto">
          <a:xfrm rot="10800000" flipH="1" flipV="1">
            <a:off x="3023828" y="2648237"/>
            <a:ext cx="2007390" cy="66463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DAP = PAB </a:t>
            </a:r>
            <a:endParaRPr lang="en-US" sz="1200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Cloud 92"/>
          <p:cNvSpPr/>
          <p:nvPr/>
        </p:nvSpPr>
        <p:spPr bwMode="auto">
          <a:xfrm rot="10800000" flipH="1" flipV="1">
            <a:off x="2984060" y="2269840"/>
            <a:ext cx="2561264" cy="94405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On transversal AP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9320" y="2643758"/>
            <a:ext cx="1274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PAB = DPA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884368" y="958620"/>
            <a:ext cx="0" cy="181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997437" y="1626945"/>
            <a:ext cx="153523" cy="908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3023828" y="627534"/>
            <a:ext cx="974259" cy="269793"/>
          </a:xfrm>
          <a:prstGeom prst="roundRect">
            <a:avLst/>
          </a:prstGeom>
          <a:solidFill>
            <a:srgbClr val="33CC33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432165" y="628819"/>
            <a:ext cx="1071685" cy="269793"/>
          </a:xfrm>
          <a:prstGeom prst="roundRect">
            <a:avLst/>
          </a:prstGeom>
          <a:solidFill>
            <a:srgbClr val="33CC33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843710" y="591530"/>
            <a:ext cx="753731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Prove </a:t>
            </a:r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that AD = DP, PC = BC and DC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= 2AD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4" name="Cloud 113"/>
          <p:cNvSpPr/>
          <p:nvPr/>
        </p:nvSpPr>
        <p:spPr bwMode="auto">
          <a:xfrm rot="10800000" flipH="1" flipV="1">
            <a:off x="2979935" y="1561440"/>
            <a:ext cx="2404486" cy="97188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DC is made up of two segments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(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DP and PC)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6197290" y="1041811"/>
            <a:ext cx="2199848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3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0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500"/>
                            </p:stCondLst>
                            <p:childTnLst>
                              <p:par>
                                <p:cTn id="6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8" grpId="0" animBg="1"/>
      <p:bldP spid="108" grpId="1" animBg="1"/>
      <p:bldP spid="107" grpId="0" animBg="1"/>
      <p:bldP spid="107" grpId="1" animBg="1"/>
      <p:bldP spid="106" grpId="0" animBg="1"/>
      <p:bldP spid="106" grpId="1" animBg="1"/>
      <p:bldP spid="199" grpId="0" animBg="1"/>
      <p:bldP spid="199" grpId="1" animBg="1"/>
      <p:bldP spid="200" grpId="0" animBg="1"/>
      <p:bldP spid="200" grpId="1" animBg="1"/>
      <p:bldP spid="193" grpId="0" animBg="1"/>
      <p:bldP spid="140" grpId="0" animBg="1"/>
      <p:bldP spid="140" grpId="1" animBg="1"/>
      <p:bldP spid="136" grpId="0" animBg="1"/>
      <p:bldP spid="136" grpId="1" animBg="1"/>
      <p:bldP spid="137" grpId="0" animBg="1"/>
      <p:bldP spid="137" grpId="1" animBg="1"/>
      <p:bldP spid="134" grpId="0" animBg="1"/>
      <p:bldP spid="134" grpId="1" animBg="1"/>
      <p:bldP spid="133" grpId="0" animBg="1"/>
      <p:bldP spid="133" grpId="1" animBg="1"/>
      <p:bldP spid="74" grpId="0" animBg="1"/>
      <p:bldP spid="74" grpId="1" animBg="1"/>
      <p:bldP spid="73" grpId="0" animBg="1"/>
      <p:bldP spid="73" grpId="1" animBg="1"/>
      <p:bldP spid="2" grpId="0" animBg="1"/>
      <p:bldP spid="2" grpId="1" animBg="1"/>
      <p:bldP spid="2" grpId="2" animBg="1"/>
      <p:bldP spid="2" grpId="3" animBg="1"/>
      <p:bldP spid="51" grpId="0" animBg="1"/>
      <p:bldP spid="51" grpId="1" animBg="1"/>
      <p:bldP spid="49" grpId="0" animBg="1"/>
      <p:bldP spid="49" grpId="1" animBg="1"/>
      <p:bldP spid="4" grpId="0"/>
      <p:bldP spid="5" grpId="0"/>
      <p:bldP spid="6" grpId="0"/>
      <p:bldP spid="3" grpId="0"/>
      <p:bldP spid="50" grpId="0" animBg="1"/>
      <p:bldP spid="50" grpId="1" animBg="1"/>
      <p:bldP spid="50" grpId="2" animBg="1"/>
      <p:bldP spid="50" grpId="3" animBg="1"/>
      <p:bldP spid="75" grpId="0" animBg="1"/>
      <p:bldP spid="75" grpId="1" animBg="1"/>
      <p:bldP spid="116" grpId="0"/>
      <p:bldP spid="117" grpId="0" animBg="1"/>
      <p:bldP spid="117" grpId="1" animBg="1"/>
      <p:bldP spid="118" grpId="0"/>
      <p:bldP spid="119" grpId="0" animBg="1"/>
      <p:bldP spid="119" grpId="1" animBg="1"/>
      <p:bldP spid="120" grpId="0"/>
      <p:bldP spid="122" grpId="0"/>
      <p:bldP spid="123" grpId="0"/>
      <p:bldP spid="124" grpId="0"/>
      <p:bldP spid="68" grpId="0"/>
      <p:bldP spid="70" grpId="0"/>
      <p:bldP spid="72" grpId="0" animBg="1"/>
      <p:bldP spid="72" grpId="1" animBg="1"/>
      <p:bldP spid="87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28" grpId="0"/>
      <p:bldP spid="130" grpId="0"/>
      <p:bldP spid="131" grpId="0"/>
      <p:bldP spid="132" grpId="0"/>
      <p:bldP spid="135" grpId="0"/>
      <p:bldP spid="138" grpId="0"/>
      <p:bldP spid="139" grpId="0"/>
      <p:bldP spid="141" grpId="0" animBg="1"/>
      <p:bldP spid="141" grpId="1" animBg="1"/>
      <p:bldP spid="143" grpId="0"/>
      <p:bldP spid="144" grpId="0"/>
      <p:bldP spid="148" grpId="0"/>
      <p:bldP spid="149" grpId="0"/>
      <p:bldP spid="7" grpId="0"/>
      <p:bldP spid="191" grpId="0"/>
      <p:bldP spid="10" grpId="0" animBg="1"/>
      <p:bldP spid="192" grpId="0" animBg="1"/>
      <p:bldP spid="194" grpId="0" animBg="1"/>
      <p:bldP spid="92" grpId="0" animBg="1"/>
      <p:bldP spid="92" grpId="1" animBg="1"/>
      <p:bldP spid="93" grpId="0" animBg="1"/>
      <p:bldP spid="93" grpId="1" animBg="1"/>
      <p:bldP spid="11" grpId="0"/>
      <p:bldP spid="11" grpId="1"/>
      <p:bldP spid="111" grpId="0" animBg="1"/>
      <p:bldP spid="112" grpId="0" animBg="1"/>
      <p:bldP spid="60" grpId="0"/>
      <p:bldP spid="114" grpId="0" animBg="1"/>
      <p:bldP spid="1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30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950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/>
          <p:cNvSpPr/>
          <p:nvPr/>
        </p:nvSpPr>
        <p:spPr>
          <a:xfrm>
            <a:off x="1717712" y="3130056"/>
            <a:ext cx="982979" cy="269793"/>
          </a:xfrm>
          <a:prstGeom prst="roundRect">
            <a:avLst/>
          </a:prstGeom>
          <a:solidFill>
            <a:srgbClr val="57A99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151620" y="1911399"/>
            <a:ext cx="982979" cy="269793"/>
          </a:xfrm>
          <a:prstGeom prst="roundRect">
            <a:avLst/>
          </a:prstGeom>
          <a:solidFill>
            <a:srgbClr val="57A99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705475" y="990600"/>
            <a:ext cx="2643188" cy="1252537"/>
          </a:xfrm>
          <a:custGeom>
            <a:avLst/>
            <a:gdLst>
              <a:gd name="connsiteX0" fmla="*/ 0 w 2643188"/>
              <a:gd name="connsiteY0" fmla="*/ 1252537 h 1252537"/>
              <a:gd name="connsiteX1" fmla="*/ 1624013 w 2643188"/>
              <a:gd name="connsiteY1" fmla="*/ 852487 h 1252537"/>
              <a:gd name="connsiteX2" fmla="*/ 2643188 w 2643188"/>
              <a:gd name="connsiteY2" fmla="*/ 0 h 1252537"/>
              <a:gd name="connsiteX3" fmla="*/ 1042988 w 2643188"/>
              <a:gd name="connsiteY3" fmla="*/ 390525 h 1252537"/>
              <a:gd name="connsiteX4" fmla="*/ 0 w 2643188"/>
              <a:gd name="connsiteY4" fmla="*/ 1252537 h 125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3188" h="1252537">
                <a:moveTo>
                  <a:pt x="0" y="1252537"/>
                </a:moveTo>
                <a:lnTo>
                  <a:pt x="1624013" y="852487"/>
                </a:lnTo>
                <a:lnTo>
                  <a:pt x="2643188" y="0"/>
                </a:lnTo>
                <a:lnTo>
                  <a:pt x="1042988" y="390525"/>
                </a:lnTo>
                <a:lnTo>
                  <a:pt x="0" y="125253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Parallelogram 68"/>
          <p:cNvSpPr/>
          <p:nvPr/>
        </p:nvSpPr>
        <p:spPr>
          <a:xfrm>
            <a:off x="5713524" y="987574"/>
            <a:ext cx="2642977" cy="1260267"/>
          </a:xfrm>
          <a:prstGeom prst="parallelogram">
            <a:avLst>
              <a:gd name="adj" fmla="val 44736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58687" y="308904"/>
            <a:ext cx="5771320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5700824" y="993924"/>
            <a:ext cx="2643188" cy="1252537"/>
          </a:xfrm>
          <a:custGeom>
            <a:avLst/>
            <a:gdLst>
              <a:gd name="connsiteX0" fmla="*/ 0 w 2643188"/>
              <a:gd name="connsiteY0" fmla="*/ 1252537 h 1252537"/>
              <a:gd name="connsiteX1" fmla="*/ 1624013 w 2643188"/>
              <a:gd name="connsiteY1" fmla="*/ 852487 h 1252537"/>
              <a:gd name="connsiteX2" fmla="*/ 2643188 w 2643188"/>
              <a:gd name="connsiteY2" fmla="*/ 0 h 1252537"/>
              <a:gd name="connsiteX3" fmla="*/ 1042988 w 2643188"/>
              <a:gd name="connsiteY3" fmla="*/ 390525 h 1252537"/>
              <a:gd name="connsiteX4" fmla="*/ 0 w 2643188"/>
              <a:gd name="connsiteY4" fmla="*/ 1252537 h 125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3188" h="1252537">
                <a:moveTo>
                  <a:pt x="0" y="1252537"/>
                </a:moveTo>
                <a:lnTo>
                  <a:pt x="1624013" y="852487"/>
                </a:lnTo>
                <a:lnTo>
                  <a:pt x="2643188" y="0"/>
                </a:lnTo>
                <a:lnTo>
                  <a:pt x="1042988" y="390525"/>
                </a:lnTo>
                <a:lnTo>
                  <a:pt x="0" y="125253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184961" y="1288395"/>
            <a:ext cx="148232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81452" y="2514744"/>
            <a:ext cx="358475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763505" y="2207647"/>
            <a:ext cx="358475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184961" y="2209836"/>
            <a:ext cx="358475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59643" y="798111"/>
            <a:ext cx="4026673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322783" y="306734"/>
            <a:ext cx="3409457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65716" y="311497"/>
            <a:ext cx="2446144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69766" y="550810"/>
            <a:ext cx="2157760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9551" y="267494"/>
            <a:ext cx="7213855" cy="81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Q. P and Q are the points of trisection of the diagonal BD of a </a:t>
            </a:r>
          </a:p>
          <a:p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   parallelogram ABCD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  Prove that </a:t>
            </a:r>
            <a:r>
              <a:rPr lang="en-US" altLang="en-US" sz="1600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APCQ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is a parallelogram.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13729" y="1022679"/>
            <a:ext cx="1140831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C00000"/>
                </a:solidFill>
                <a:latin typeface="Bookman Old Style" pitchFamily="18" charset="0"/>
              </a:rPr>
              <a:t>Proof .</a:t>
            </a:r>
            <a:endParaRPr lang="en-US" alt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 rot="10800000" flipV="1">
            <a:off x="1129203" y="1886629"/>
            <a:ext cx="105071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OA = OC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 rot="10800000" flipV="1">
            <a:off x="1129203" y="2180034"/>
            <a:ext cx="105071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OD = OB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 rot="10800000" flipV="1">
            <a:off x="3453090" y="1906724"/>
            <a:ext cx="2113298" cy="5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[Diagonals bisect each other</a:t>
            </a:r>
            <a:r>
              <a:rPr lang="en-US" altLang="en-US" sz="1600" b="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 rot="10800000" flipV="1">
            <a:off x="1129202" y="2494310"/>
            <a:ext cx="144875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DQ + QO =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20119" y="2480692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OP + PB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53090" y="2484785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[D – Q – O, O – P – B]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 rot="10800000" flipV="1">
            <a:off x="1711920" y="3092760"/>
            <a:ext cx="110005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QO = OP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53090" y="2785678"/>
            <a:ext cx="1622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altLang="en-US" sz="160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)]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091633" y="3356944"/>
            <a:ext cx="129614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Wingdings" panose="05000000000000000000" pitchFamily="2" charset="2"/>
                <a:sym typeface="Symbol"/>
              </a:rPr>
              <a:t>o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APCQ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113520" y="4011011"/>
            <a:ext cx="129614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QO = OP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134666" y="3651870"/>
            <a:ext cx="1074536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OA = OC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53090" y="3651870"/>
            <a:ext cx="1144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[From (ii)]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1034083" y="4470815"/>
            <a:ext cx="284901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err="1">
                <a:solidFill>
                  <a:prstClr val="black"/>
                </a:solidFill>
                <a:latin typeface="Wingdings" panose="05000000000000000000" pitchFamily="2" charset="2"/>
                <a:sym typeface="Symbol"/>
              </a:rPr>
              <a:t>o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APCQ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is a parallelogram.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63316" y="750289"/>
            <a:ext cx="3141132" cy="1677445"/>
            <a:chOff x="5308835" y="2505953"/>
            <a:chExt cx="3141132" cy="1677445"/>
          </a:xfrm>
        </p:grpSpPr>
        <p:sp>
          <p:nvSpPr>
            <p:cNvPr id="20" name="TextBox 19"/>
            <p:cNvSpPr txBox="1"/>
            <p:nvPr/>
          </p:nvSpPr>
          <p:spPr>
            <a:xfrm>
              <a:off x="5308835" y="384260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89106" y="387562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32251" y="2571554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96181" y="2505953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5575348" y="2745261"/>
              <a:ext cx="2624463" cy="1253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34383" y="2750614"/>
              <a:ext cx="1505130" cy="1254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584874" y="3147814"/>
              <a:ext cx="1008820" cy="8359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574363" y="3112220"/>
              <a:ext cx="60852" cy="60852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44358" y="2834397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38942" y="3112729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99459" y="358410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Parallelogram 41"/>
            <p:cNvSpPr/>
            <p:nvPr/>
          </p:nvSpPr>
          <p:spPr>
            <a:xfrm>
              <a:off x="5556834" y="2745261"/>
              <a:ext cx="2642977" cy="1260267"/>
            </a:xfrm>
            <a:prstGeom prst="parallelogram">
              <a:avLst>
                <a:gd name="adj" fmla="val 447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603626" y="2750614"/>
              <a:ext cx="1568774" cy="3887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174099" y="2759881"/>
              <a:ext cx="1008820" cy="8359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583009" y="3608513"/>
              <a:ext cx="1568774" cy="3887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7129116" y="3574825"/>
              <a:ext cx="60852" cy="60852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71" name="Straight Connector 70"/>
          <p:cNvCxnSpPr/>
          <p:nvPr/>
        </p:nvCxnSpPr>
        <p:spPr>
          <a:xfrm>
            <a:off x="6287209" y="992312"/>
            <a:ext cx="1505130" cy="1254914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29859" y="1352376"/>
            <a:ext cx="60852" cy="60852"/>
          </a:xfrm>
          <a:prstGeom prst="ellipse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285894" y="1816780"/>
            <a:ext cx="60852" cy="60852"/>
          </a:xfrm>
          <a:prstGeom prst="ellipse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97750" y="1080604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Q</a:t>
            </a:r>
            <a:endParaRPr lang="en-US" sz="1400" b="1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50751" y="183100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P</a:t>
            </a:r>
            <a:endParaRPr lang="en-US" sz="1400" b="1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 rot="10800000" flipV="1">
            <a:off x="1132571" y="2802012"/>
            <a:ext cx="144875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DQ + QO =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23488" y="2795203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OP +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DQ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 rot="10800000" flipV="1">
            <a:off x="2644737" y="3087999"/>
            <a:ext cx="64735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…(iv)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 rot="10800000" flipV="1">
            <a:off x="2637284" y="1862838"/>
            <a:ext cx="64735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…(ii)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 rot="10800000" flipV="1">
            <a:off x="2633529" y="2174808"/>
            <a:ext cx="85835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…(iii)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270876" y="1891619"/>
            <a:ext cx="150243" cy="590811"/>
          </a:xfrm>
          <a:prstGeom prst="rightBrace">
            <a:avLst>
              <a:gd name="adj1" fmla="val 50082"/>
              <a:gd name="adj2" fmla="val 489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 rot="10800000" flipV="1">
            <a:off x="2635214" y="1239603"/>
            <a:ext cx="64735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Cloud 79"/>
          <p:cNvSpPr/>
          <p:nvPr/>
        </p:nvSpPr>
        <p:spPr bwMode="auto">
          <a:xfrm rot="10800000" flipH="1" flipV="1">
            <a:off x="4402208" y="2802012"/>
            <a:ext cx="2030648" cy="42079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OD = DQ + QO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Cloud 81"/>
          <p:cNvSpPr/>
          <p:nvPr/>
        </p:nvSpPr>
        <p:spPr bwMode="auto">
          <a:xfrm rot="10800000" flipH="1" flipV="1">
            <a:off x="4399099" y="2823339"/>
            <a:ext cx="2030648" cy="42079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OB = OP + PB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07175" y="2885801"/>
            <a:ext cx="310842" cy="168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905268" y="2870649"/>
            <a:ext cx="310842" cy="168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loud 85"/>
          <p:cNvSpPr/>
          <p:nvPr/>
        </p:nvSpPr>
        <p:spPr bwMode="auto">
          <a:xfrm rot="10800000" flipH="1" flipV="1">
            <a:off x="4887060" y="3124232"/>
            <a:ext cx="1595890" cy="61333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err="1" smtClean="0">
                <a:solidFill>
                  <a:prstClr val="white"/>
                </a:solidFill>
                <a:latin typeface="Wingdings" panose="05000000000000000000" pitchFamily="2" charset="2"/>
              </a:rPr>
              <a:t>o</a:t>
            </a:r>
            <a:r>
              <a:rPr lang="en-US" sz="12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APCQ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 rot="10800000" flipV="1">
            <a:off x="1115616" y="1578864"/>
            <a:ext cx="276748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err="1" smtClean="0">
                <a:solidFill>
                  <a:prstClr val="black"/>
                </a:solidFill>
                <a:latin typeface="Wingdings" panose="05000000000000000000" pitchFamily="2" charset="2"/>
                <a:sym typeface="Symbol"/>
              </a:rPr>
              <a:t>o</a:t>
            </a:r>
            <a:r>
              <a:rPr lang="en-US" altLang="en-US" sz="1600" b="0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ABCD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is parallelogram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6283326" y="990811"/>
            <a:ext cx="474574" cy="396603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760712" y="1387412"/>
            <a:ext cx="550966" cy="46044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308645" y="1845247"/>
            <a:ext cx="474574" cy="396603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4"/>
          <p:cNvSpPr txBox="1">
            <a:spLocks noChangeArrowheads="1"/>
          </p:cNvSpPr>
          <p:nvPr/>
        </p:nvSpPr>
        <p:spPr bwMode="auto">
          <a:xfrm rot="10800000" flipV="1">
            <a:off x="1695910" y="1257376"/>
            <a:ext cx="697033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QP =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 Box 4"/>
          <p:cNvSpPr txBox="1">
            <a:spLocks noChangeArrowheads="1"/>
          </p:cNvSpPr>
          <p:nvPr/>
        </p:nvSpPr>
        <p:spPr bwMode="auto">
          <a:xfrm rot="10800000" flipV="1">
            <a:off x="2255044" y="1257376"/>
            <a:ext cx="50220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PB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Cloud 95"/>
          <p:cNvSpPr/>
          <p:nvPr/>
        </p:nvSpPr>
        <p:spPr bwMode="auto">
          <a:xfrm rot="10800000" flipH="1" flipV="1">
            <a:off x="4552033" y="2747746"/>
            <a:ext cx="1988361" cy="61333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err="1" smtClean="0">
                <a:solidFill>
                  <a:prstClr val="white"/>
                </a:solidFill>
                <a:latin typeface="Wingdings" panose="05000000000000000000" pitchFamily="2" charset="2"/>
              </a:rPr>
              <a:t>o</a:t>
            </a:r>
            <a:r>
              <a:rPr lang="en-US" sz="1200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ABCD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is a parallelogram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Cloud 96"/>
          <p:cNvSpPr/>
          <p:nvPr/>
        </p:nvSpPr>
        <p:spPr bwMode="auto">
          <a:xfrm rot="10800000" flipH="1" flipV="1">
            <a:off x="4292852" y="2515025"/>
            <a:ext cx="2583404" cy="129931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that, diagonals of the parallelogram bisect each other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Cloud 97"/>
          <p:cNvSpPr/>
          <p:nvPr/>
        </p:nvSpPr>
        <p:spPr bwMode="auto">
          <a:xfrm rot="10800000" flipH="1" flipV="1">
            <a:off x="4879490" y="2734964"/>
            <a:ext cx="1330620" cy="49679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OA = OC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5705945" y="1619814"/>
            <a:ext cx="1332921" cy="633707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7030250" y="988866"/>
            <a:ext cx="1332921" cy="63370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loud 100"/>
          <p:cNvSpPr/>
          <p:nvPr/>
        </p:nvSpPr>
        <p:spPr bwMode="auto">
          <a:xfrm rot="10800000" flipH="1" flipV="1">
            <a:off x="4604992" y="2995732"/>
            <a:ext cx="1610050" cy="49679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OD = OB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040666" y="1622750"/>
            <a:ext cx="748308" cy="62263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288396" y="996124"/>
            <a:ext cx="748308" cy="62263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207175" y="1287273"/>
            <a:ext cx="358475" cy="269793"/>
          </a:xfrm>
          <a:prstGeom prst="roundRect">
            <a:avLst/>
          </a:prstGeom>
          <a:solidFill>
            <a:srgbClr val="33CC33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 rot="10800000" flipV="1">
            <a:off x="1145692" y="1257376"/>
            <a:ext cx="78043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DQ =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20726" y="1779662"/>
            <a:ext cx="108518" cy="144620"/>
            <a:chOff x="6520726" y="1779662"/>
            <a:chExt cx="108518" cy="14462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520726" y="1792545"/>
              <a:ext cx="77024" cy="1317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552220" y="1779662"/>
              <a:ext cx="77024" cy="1317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7433976" y="1329760"/>
            <a:ext cx="108518" cy="144620"/>
            <a:chOff x="6520726" y="1779662"/>
            <a:chExt cx="108518" cy="14462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6520726" y="1792545"/>
              <a:ext cx="77024" cy="1317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552220" y="1779662"/>
              <a:ext cx="77024" cy="1317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/>
          <p:cNvCxnSpPr/>
          <p:nvPr/>
        </p:nvCxnSpPr>
        <p:spPr>
          <a:xfrm flipH="1">
            <a:off x="7128284" y="1680244"/>
            <a:ext cx="130594" cy="991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6828126" y="1457920"/>
            <a:ext cx="130594" cy="991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3813533" y="4371729"/>
            <a:ext cx="5330467" cy="57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[A quadrilateral is a parallelogram if </a:t>
            </a:r>
          </a:p>
          <a:p>
            <a:pPr>
              <a:lnSpc>
                <a:spcPts val="1000"/>
              </a:lnSpc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diagonals bisect each other]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453090" y="4011011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[From (iv)]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Text Box 4"/>
          <p:cNvSpPr txBox="1">
            <a:spLocks noChangeArrowheads="1"/>
          </p:cNvSpPr>
          <p:nvPr/>
        </p:nvSpPr>
        <p:spPr bwMode="auto">
          <a:xfrm>
            <a:off x="630328" y="4470814"/>
            <a:ext cx="557296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altLang="en-US" sz="1600" b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20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000"/>
                            </p:stCondLst>
                            <p:childTnLst>
                              <p:par>
                                <p:cTn id="4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500"/>
                            </p:stCondLst>
                            <p:childTnLst>
                              <p:par>
                                <p:cTn id="4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0" grpId="1" animBg="1"/>
      <p:bldP spid="108" grpId="0" animBg="1"/>
      <p:bldP spid="108" grpId="1" animBg="1"/>
      <p:bldP spid="4" grpId="0" animBg="1"/>
      <p:bldP spid="4" grpId="1" animBg="1"/>
      <p:bldP spid="69" grpId="0" animBg="1"/>
      <p:bldP spid="69" grpId="1" animBg="1"/>
      <p:bldP spid="69" grpId="2" animBg="1"/>
      <p:bldP spid="69" grpId="3" animBg="1"/>
      <p:bldP spid="90" grpId="0" animBg="1"/>
      <p:bldP spid="90" grpId="1" animBg="1"/>
      <p:bldP spid="88" grpId="0" animBg="1"/>
      <p:bldP spid="84" grpId="0" animBg="1"/>
      <p:bldP spid="84" grpId="1" animBg="1"/>
      <p:bldP spid="83" grpId="0" animBg="1"/>
      <p:bldP spid="83" grpId="1" animBg="1"/>
      <p:bldP spid="81" grpId="0" animBg="1"/>
      <p:bldP spid="81" grpId="1" animBg="1"/>
      <p:bldP spid="79" grpId="0" animBg="1"/>
      <p:bldP spid="79" grpId="1" animBg="1"/>
      <p:bldP spid="72" grpId="0" animBg="1"/>
      <p:bldP spid="72" grpId="1" animBg="1"/>
      <p:bldP spid="70" grpId="0" animBg="1"/>
      <p:bldP spid="70" grpId="1" animBg="1"/>
      <p:bldP spid="43" grpId="0" animBg="1"/>
      <p:bldP spid="43" grpId="1" animBg="1"/>
      <p:bldP spid="68" grpId="0" animBg="1"/>
      <p:bldP spid="68" grpId="1" animBg="1"/>
      <p:bldP spid="2" grpId="0"/>
      <p:bldP spid="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35" grpId="0"/>
      <p:bldP spid="36" grpId="0"/>
      <p:bldP spid="37" grpId="0"/>
      <p:bldP spid="40" grpId="0"/>
      <p:bldP spid="44" grpId="0" animBg="1"/>
      <p:bldP spid="44" grpId="1" animBg="1"/>
      <p:bldP spid="46" grpId="0" animBg="1"/>
      <p:bldP spid="46" grpId="1" animBg="1"/>
      <p:bldP spid="47" grpId="0"/>
      <p:bldP spid="47" grpId="1"/>
      <p:bldP spid="49" grpId="0"/>
      <p:bldP spid="49" grpId="1"/>
      <p:bldP spid="73" grpId="0"/>
      <p:bldP spid="74" grpId="0"/>
      <p:bldP spid="75" grpId="0"/>
      <p:bldP spid="76" grpId="0"/>
      <p:bldP spid="77" grpId="0"/>
      <p:bldP spid="5" grpId="0" animBg="1"/>
      <p:bldP spid="62" grpId="0"/>
      <p:bldP spid="80" grpId="0" animBg="1"/>
      <p:bldP spid="80" grpId="1" animBg="1"/>
      <p:bldP spid="82" grpId="0" animBg="1"/>
      <p:bldP spid="82" grpId="1" animBg="1"/>
      <p:bldP spid="86" grpId="0" animBg="1"/>
      <p:bldP spid="86" grpId="1" animBg="1"/>
      <p:bldP spid="89" grpId="0"/>
      <p:bldP spid="94" grpId="0"/>
      <p:bldP spid="95" grpId="0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101" grpId="0" animBg="1"/>
      <p:bldP spid="101" grpId="1" animBg="1"/>
      <p:bldP spid="87" grpId="0" animBg="1"/>
      <p:bldP spid="87" grpId="1" animBg="1"/>
      <p:bldP spid="53" grpId="0"/>
      <p:bldP spid="113" grpId="0"/>
      <p:bldP spid="1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MODULE 31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457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259631" y="3454928"/>
            <a:ext cx="475252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 and R are midpoints of DC and BC resp.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Text Box 4"/>
          <p:cNvSpPr txBox="1">
            <a:spLocks noChangeArrowheads="1"/>
          </p:cNvSpPr>
          <p:nvPr/>
        </p:nvSpPr>
        <p:spPr bwMode="auto">
          <a:xfrm>
            <a:off x="1223628" y="2859782"/>
            <a:ext cx="540397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Similarly, we can prove R is midpoint of BC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790504" y="925092"/>
            <a:ext cx="1368152" cy="1198815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663788" y="699542"/>
            <a:ext cx="1561867" cy="47795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223628" y="804290"/>
            <a:ext cx="1066776" cy="296772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824028" y="339329"/>
            <a:ext cx="2688718" cy="296772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857601" y="330762"/>
            <a:ext cx="3570383" cy="296772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152273" y="3791552"/>
            <a:ext cx="345906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742563" y="4163236"/>
            <a:ext cx="947704" cy="26979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792638" y="920328"/>
            <a:ext cx="1366837" cy="1185863"/>
          </a:xfrm>
          <a:custGeom>
            <a:avLst/>
            <a:gdLst>
              <a:gd name="connsiteX0" fmla="*/ 1366837 w 1366837"/>
              <a:gd name="connsiteY0" fmla="*/ 0 h 1185863"/>
              <a:gd name="connsiteX1" fmla="*/ 0 w 1366837"/>
              <a:gd name="connsiteY1" fmla="*/ 0 h 1185863"/>
              <a:gd name="connsiteX2" fmla="*/ 4762 w 1366837"/>
              <a:gd name="connsiteY2" fmla="*/ 1185863 h 1185863"/>
              <a:gd name="connsiteX3" fmla="*/ 1366837 w 1366837"/>
              <a:gd name="connsiteY3" fmla="*/ 0 h 118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837" h="1185863">
                <a:moveTo>
                  <a:pt x="1366837" y="0"/>
                </a:moveTo>
                <a:lnTo>
                  <a:pt x="0" y="0"/>
                </a:lnTo>
                <a:cubicBezTo>
                  <a:pt x="1587" y="395288"/>
                  <a:pt x="3175" y="790575"/>
                  <a:pt x="4762" y="1185863"/>
                </a:cubicBezTo>
                <a:lnTo>
                  <a:pt x="1366837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9551" y="310927"/>
            <a:ext cx="7884877" cy="5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ABCD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&amp; </a:t>
            </a:r>
            <a:r>
              <a:rPr lang="en-US" altLang="en-US" sz="1600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</a:rPr>
              <a:t>PQRC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are rectangles and Q is the midpoint of AC </a:t>
            </a:r>
          </a:p>
          <a:p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</a:rPr>
              <a:t>     prove that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536" y="1112540"/>
            <a:ext cx="144941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i="1" dirty="0" smtClean="0">
                <a:solidFill>
                  <a:srgbClr val="C00000"/>
                </a:solidFill>
                <a:latin typeface="Bookman Old Style" pitchFamily="18" charset="0"/>
              </a:rPr>
              <a:t>Proof </a:t>
            </a:r>
            <a:r>
              <a:rPr lang="en-US" altLang="en-US" sz="1600" dirty="0" smtClean="0">
                <a:solidFill>
                  <a:srgbClr val="C00000"/>
                </a:solidFill>
                <a:latin typeface="Bookman Old Style" pitchFamily="18" charset="0"/>
              </a:rPr>
              <a:t>:</a:t>
            </a:r>
            <a:endParaRPr lang="en-US" alt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1876" y="769288"/>
            <a:ext cx="118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ii)  PR 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3847" y="781509"/>
            <a:ext cx="1451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 (</a:t>
            </a:r>
            <a:r>
              <a:rPr lang="en-US" alt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)  DP = PC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60856" y="663194"/>
            <a:ext cx="351655" cy="550743"/>
            <a:chOff x="1578377" y="2971580"/>
            <a:chExt cx="351655" cy="550743"/>
          </a:xfrm>
        </p:grpSpPr>
        <p:sp>
          <p:nvSpPr>
            <p:cNvPr id="7" name="TextBox 6"/>
            <p:cNvSpPr txBox="1"/>
            <p:nvPr/>
          </p:nvSpPr>
          <p:spPr>
            <a:xfrm>
              <a:off x="1596300" y="297158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78377" y="3248621"/>
              <a:ext cx="35165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04344" y="321454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 sz="1400" b="1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250667" y="1112540"/>
            <a:ext cx="229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CPQ =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CDA = 90º</a:t>
            </a:r>
            <a:r>
              <a:rPr lang="en-US" sz="1600" dirty="0" smtClean="0">
                <a:solidFill>
                  <a:prstClr val="black"/>
                </a:solidFill>
                <a:latin typeface="Baskerville Old Face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17129" y="1442340"/>
                <a:ext cx="14334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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 QP</a:t>
                </a:r>
                <a:r>
                  <a:rPr lang="en-US" altLang="en-US" sz="16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Bookman Old Style" panose="02050604050505020204" pitchFamily="18" charset="0"/>
                    <a:cs typeface="Arial" panose="020B0604020202020204" pitchFamily="34" charset="0"/>
                    <a:sym typeface="Symbol"/>
                  </a:rPr>
                  <a:t>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AD</a:t>
                </a:r>
                <a:endParaRPr lang="en-US" sz="16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29" y="1442340"/>
                <a:ext cx="1433406" cy="338554"/>
              </a:xfrm>
              <a:prstGeom prst="rect">
                <a:avLst/>
              </a:prstGeom>
              <a:blipFill rotWithShape="1">
                <a:blip r:embed="rId2"/>
                <a:stretch>
                  <a:fillRect t="-7273" r="-851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295636" y="1765046"/>
            <a:ext cx="1096280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ADC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92246" y="1112540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[Angles of a rectangle]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82660" y="1405905"/>
            <a:ext cx="2773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[corresponding angle test]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267061" y="2037851"/>
            <a:ext cx="2106549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 is midpoint of AC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67061" y="2315944"/>
            <a:ext cx="124263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QP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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AD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82660" y="2579519"/>
            <a:ext cx="3332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[Converse of midpoint theorem]</a:t>
            </a:r>
            <a:endParaRPr lang="en-US" sz="1600" dirty="0">
              <a:solidFill>
                <a:prstClr val="black"/>
              </a:solidFill>
              <a:latin typeface="Baskerville Old Face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16216" y="663538"/>
            <a:ext cx="1921712" cy="1683057"/>
            <a:chOff x="6349993" y="890166"/>
            <a:chExt cx="1921712" cy="1683057"/>
          </a:xfrm>
        </p:grpSpPr>
        <p:sp>
          <p:nvSpPr>
            <p:cNvPr id="71" name="Rectangle 70"/>
            <p:cNvSpPr/>
            <p:nvPr/>
          </p:nvSpPr>
          <p:spPr>
            <a:xfrm>
              <a:off x="6624228" y="1156911"/>
              <a:ext cx="1368152" cy="1198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24228" y="1156911"/>
              <a:ext cx="1361348" cy="119932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636544" y="1156912"/>
              <a:ext cx="1349032" cy="1186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7308551" y="1152150"/>
              <a:ext cx="0" cy="6051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7312575" y="1754262"/>
              <a:ext cx="6756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397181" y="226544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51786" y="223300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27992" y="94212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49993" y="9445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42884" y="1718258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Q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53997" y="89016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47577" y="1608691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26646" y="1154531"/>
              <a:ext cx="164592" cy="16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25022" y="1158500"/>
              <a:ext cx="164592" cy="16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24228" y="2190504"/>
              <a:ext cx="164592" cy="16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825406" y="2189492"/>
              <a:ext cx="164592" cy="16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826556" y="1587903"/>
              <a:ext cx="164592" cy="16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08077" y="1157307"/>
              <a:ext cx="164592" cy="16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07812" y="1585944"/>
              <a:ext cx="164592" cy="16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974743" y="1977276"/>
              <a:ext cx="67826" cy="743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560332" y="1467617"/>
              <a:ext cx="67826" cy="743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6787581" y="933426"/>
            <a:ext cx="164592" cy="16459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473811" y="932233"/>
            <a:ext cx="164592" cy="16459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Cloud 59"/>
          <p:cNvSpPr/>
          <p:nvPr/>
        </p:nvSpPr>
        <p:spPr bwMode="auto">
          <a:xfrm rot="10800000" flipH="1" flipV="1">
            <a:off x="4248913" y="916172"/>
            <a:ext cx="2185896" cy="52964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ADC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7447373" y="1500047"/>
            <a:ext cx="60852" cy="60128"/>
          </a:xfrm>
          <a:prstGeom prst="ellipse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Cloud 63"/>
          <p:cNvSpPr/>
          <p:nvPr/>
        </p:nvSpPr>
        <p:spPr bwMode="auto">
          <a:xfrm rot="10800000" flipH="1" flipV="1">
            <a:off x="4077653" y="835580"/>
            <a:ext cx="2404486" cy="7841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Q is the midpoint of AC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(Given)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6788275" y="920328"/>
            <a:ext cx="0" cy="121448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476417" y="919449"/>
            <a:ext cx="0" cy="605197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024558" y="2586329"/>
            <a:ext cx="245779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 is midpoint of DC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Cloud 68"/>
          <p:cNvSpPr/>
          <p:nvPr/>
        </p:nvSpPr>
        <p:spPr bwMode="auto">
          <a:xfrm rot="10800000" flipH="1" flipV="1">
            <a:off x="4369865" y="1340199"/>
            <a:ext cx="1642295" cy="70496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2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BCD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7441266" y="898600"/>
            <a:ext cx="60852" cy="60128"/>
          </a:xfrm>
          <a:prstGeom prst="ellipse">
            <a:avLst/>
          </a:prstGeom>
          <a:solidFill>
            <a:srgbClr val="FF000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Cloud 82"/>
          <p:cNvSpPr/>
          <p:nvPr/>
        </p:nvSpPr>
        <p:spPr bwMode="auto">
          <a:xfrm rot="10800000" flipH="1" flipV="1">
            <a:off x="4502667" y="1194064"/>
            <a:ext cx="1705286" cy="6120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P and R are midpoints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1021321" y="3764920"/>
            <a:ext cx="87533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PR =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843746" y="3675942"/>
            <a:ext cx="298561" cy="513892"/>
            <a:chOff x="6577695" y="-132036"/>
            <a:chExt cx="298561" cy="513892"/>
          </a:xfrm>
        </p:grpSpPr>
        <p:sp>
          <p:nvSpPr>
            <p:cNvPr id="96" name="TextBox 95"/>
            <p:cNvSpPr txBox="1"/>
            <p:nvPr/>
          </p:nvSpPr>
          <p:spPr>
            <a:xfrm>
              <a:off x="6577695" y="-132036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6585632" y="123478"/>
              <a:ext cx="2906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582457" y="74079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2070772" y="3763611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DB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1259632" y="4135666"/>
            <a:ext cx="1522903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But DB = AC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3409136" y="4134469"/>
            <a:ext cx="2798817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[Diagonals of rectangle]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 Box 4"/>
          <p:cNvSpPr txBox="1">
            <a:spLocks noChangeArrowheads="1"/>
          </p:cNvSpPr>
          <p:nvPr/>
        </p:nvSpPr>
        <p:spPr bwMode="auto">
          <a:xfrm>
            <a:off x="1013296" y="4523100"/>
            <a:ext cx="875335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 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PR =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835721" y="4434122"/>
            <a:ext cx="298561" cy="513892"/>
            <a:chOff x="6577695" y="-132036"/>
            <a:chExt cx="298561" cy="513892"/>
          </a:xfrm>
        </p:grpSpPr>
        <p:sp>
          <p:nvSpPr>
            <p:cNvPr id="104" name="TextBox 103"/>
            <p:cNvSpPr txBox="1"/>
            <p:nvPr/>
          </p:nvSpPr>
          <p:spPr>
            <a:xfrm>
              <a:off x="6577695" y="-132036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6585632" y="123478"/>
              <a:ext cx="2906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582457" y="74079"/>
              <a:ext cx="268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2062747" y="4521791"/>
            <a:ext cx="476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Text Box 4"/>
          <p:cNvSpPr txBox="1">
            <a:spLocks noChangeArrowheads="1"/>
          </p:cNvSpPr>
          <p:nvPr/>
        </p:nvSpPr>
        <p:spPr bwMode="auto">
          <a:xfrm>
            <a:off x="1242678" y="3147814"/>
            <a:ext cx="1296144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</a:t>
            </a:r>
            <a:r>
              <a:rPr lang="en-US" altLang="en-US" sz="1600" b="0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altLang="en-US" sz="1600" b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BCD</a:t>
            </a:r>
            <a:endParaRPr lang="en-US" altLang="en-US" sz="1600" b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0727" y="930680"/>
            <a:ext cx="691673" cy="606049"/>
          </a:xfrm>
          <a:prstGeom prst="rect">
            <a:avLst/>
          </a:prstGeom>
          <a:solidFill>
            <a:srgbClr val="2B13D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6780949" y="937835"/>
            <a:ext cx="1366837" cy="119098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48526" y="1494646"/>
            <a:ext cx="57514" cy="57514"/>
          </a:xfrm>
          <a:prstGeom prst="ellipse">
            <a:avLst/>
          </a:prstGeom>
          <a:ln/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8" name="Cloud 117"/>
          <p:cNvSpPr/>
          <p:nvPr/>
        </p:nvSpPr>
        <p:spPr bwMode="auto">
          <a:xfrm rot="10800000" flipH="1" flipV="1">
            <a:off x="4160885" y="801163"/>
            <a:ext cx="2185896" cy="85300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P is midpoint of DC.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Cloud 120"/>
          <p:cNvSpPr/>
          <p:nvPr/>
        </p:nvSpPr>
        <p:spPr bwMode="auto">
          <a:xfrm rot="10800000" flipH="1" flipV="1">
            <a:off x="3959902" y="1101062"/>
            <a:ext cx="2644935" cy="1262909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For proving ‘P’ to be midpoint of DC,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we only need to prove QP </a:t>
            </a:r>
            <a:r>
              <a:rPr lang="en-US" sz="1200" b="1" kern="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AD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832" y="804839"/>
            <a:ext cx="2010330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Hint : prove QP </a:t>
            </a:r>
            <a:r>
              <a:rPr lang="en-US" sz="1400" b="1" dirty="0" err="1" smtClean="0">
                <a:solidFill>
                  <a:prstClr val="black"/>
                </a:solidFill>
              </a:rPr>
              <a:t>ll</a:t>
            </a:r>
            <a:r>
              <a:rPr lang="en-US" sz="1400" b="1" dirty="0" smtClean="0">
                <a:solidFill>
                  <a:prstClr val="black"/>
                </a:solidFill>
              </a:rPr>
              <a:t> AD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123" name="Cloud 122"/>
          <p:cNvSpPr/>
          <p:nvPr/>
        </p:nvSpPr>
        <p:spPr bwMode="auto">
          <a:xfrm rot="10800000" flipH="1" flipV="1">
            <a:off x="4185205" y="1213937"/>
            <a:ext cx="2185896" cy="77545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Considering transversal DC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Cloud 123"/>
          <p:cNvSpPr/>
          <p:nvPr/>
        </p:nvSpPr>
        <p:spPr bwMode="auto">
          <a:xfrm rot="10800000" flipH="1" flipV="1">
            <a:off x="3695408" y="1729626"/>
            <a:ext cx="2909429" cy="64087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QPC = </a:t>
            </a:r>
            <a:r>
              <a:rPr lang="en-US" alt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ADC = 90</a:t>
            </a:r>
            <a:r>
              <a:rPr lang="en-US" sz="1200" b="1" kern="0" baseline="40000" dirty="0" smtClean="0">
                <a:solidFill>
                  <a:prstClr val="white"/>
                </a:solidFill>
                <a:latin typeface="Bookman Old Style" pitchFamily="18" charset="0"/>
              </a:rPr>
              <a:t>o</a:t>
            </a: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6776908" y="930457"/>
            <a:ext cx="1386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/>
          <p:cNvSpPr/>
          <p:nvPr/>
        </p:nvSpPr>
        <p:spPr bwMode="auto">
          <a:xfrm rot="10800000" flipH="1" flipV="1">
            <a:off x="3882352" y="2256933"/>
            <a:ext cx="2404486" cy="99634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white"/>
                </a:solidFill>
                <a:latin typeface="Bookman Old Style" pitchFamily="18" charset="0"/>
              </a:rPr>
              <a:t>They form a pair of corresponding angles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Cloud 64"/>
          <p:cNvSpPr/>
          <p:nvPr/>
        </p:nvSpPr>
        <p:spPr bwMode="auto">
          <a:xfrm rot="10800000" flipH="1" flipV="1">
            <a:off x="3866163" y="3044373"/>
            <a:ext cx="2122317" cy="93153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ctr" eaLnBrk="0" fontAlgn="base" hangingPunct="0">
              <a:spcBef>
                <a:spcPct val="0"/>
              </a:spcBef>
              <a:spcAft>
                <a:spcPct val="0"/>
              </a:spcAft>
              <a:buFont typeface="Symbol"/>
              <a:buChar char="\"/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QP || 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(corresponding angles test)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7476369" y="940398"/>
            <a:ext cx="675856" cy="576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59272" y="915285"/>
            <a:ext cx="0" cy="122344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123976" y="1494435"/>
            <a:ext cx="60852" cy="60128"/>
          </a:xfrm>
          <a:prstGeom prst="ellipse">
            <a:avLst/>
          </a:prstGeom>
          <a:solidFill>
            <a:srgbClr val="0000FF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68244" y="930027"/>
            <a:ext cx="1384300" cy="1209675"/>
          </a:xfrm>
          <a:custGeom>
            <a:avLst/>
            <a:gdLst>
              <a:gd name="connsiteX0" fmla="*/ 1384300 w 1384300"/>
              <a:gd name="connsiteY0" fmla="*/ 0 h 1209675"/>
              <a:gd name="connsiteX1" fmla="*/ 0 w 1384300"/>
              <a:gd name="connsiteY1" fmla="*/ 0 h 1209675"/>
              <a:gd name="connsiteX2" fmla="*/ 1381125 w 1384300"/>
              <a:gd name="connsiteY2" fmla="*/ 1209675 h 1209675"/>
              <a:gd name="connsiteX3" fmla="*/ 1384300 w 1384300"/>
              <a:gd name="connsiteY3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300" h="1209675">
                <a:moveTo>
                  <a:pt x="1384300" y="0"/>
                </a:moveTo>
                <a:lnTo>
                  <a:pt x="0" y="0"/>
                </a:lnTo>
                <a:lnTo>
                  <a:pt x="1381125" y="1209675"/>
                </a:lnTo>
                <a:cubicBezTo>
                  <a:pt x="1379008" y="805392"/>
                  <a:pt x="1376892" y="401108"/>
                  <a:pt x="1384300" y="0"/>
                </a:cubicBez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462887" y="921781"/>
            <a:ext cx="697608" cy="605853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780949" y="924839"/>
            <a:ext cx="1361348" cy="119932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loud 118"/>
          <p:cNvSpPr/>
          <p:nvPr/>
        </p:nvSpPr>
        <p:spPr bwMode="auto">
          <a:xfrm rot="10800000" flipH="1" flipV="1">
            <a:off x="3004798" y="1708630"/>
            <a:ext cx="3655434" cy="174629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We know that, 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In a triangle line segment joining midpoints of two sides is parallel to third side and half of it.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694768" y="2929356"/>
            <a:ext cx="1574741" cy="761850"/>
            <a:chOff x="548170" y="5278237"/>
            <a:chExt cx="1574741" cy="761850"/>
          </a:xfrm>
        </p:grpSpPr>
        <p:sp>
          <p:nvSpPr>
            <p:cNvPr id="91" name="Cloud 90"/>
            <p:cNvSpPr/>
            <p:nvPr/>
          </p:nvSpPr>
          <p:spPr bwMode="auto">
            <a:xfrm rot="10800000" flipH="1" flipV="1">
              <a:off x="548170" y="5278237"/>
              <a:ext cx="1574741" cy="76185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b="1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6326" y="5377544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301342" y="5618311"/>
              <a:ext cx="20720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252483" y="557958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54302" y="5465213"/>
              <a:ext cx="415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DB</a:t>
              </a:r>
              <a:endParaRPr lang="en-US" alt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3465" y="5474653"/>
              <a:ext cx="7906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1" dirty="0" smtClean="0">
                  <a:solidFill>
                    <a:prstClr val="white"/>
                  </a:solidFill>
                  <a:latin typeface="Symbol" panose="05050102010706020507" pitchFamily="18" charset="2"/>
                  <a:sym typeface="Symbol"/>
                </a:rPr>
                <a:t>\</a:t>
              </a:r>
              <a:r>
                <a:rPr lang="en-US" alt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PR = </a:t>
              </a:r>
              <a:endParaRPr lang="en-US" alt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3795459" y="798814"/>
            <a:ext cx="380497" cy="296772"/>
          </a:xfrm>
          <a:prstGeom prst="roundRect">
            <a:avLst/>
          </a:prstGeom>
          <a:solidFill>
            <a:srgbClr val="4DE0FD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7436" y="769288"/>
            <a:ext cx="503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AC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2" name="Cloud 121"/>
          <p:cNvSpPr/>
          <p:nvPr/>
        </p:nvSpPr>
        <p:spPr bwMode="auto">
          <a:xfrm rot="10800000" flipH="1" flipV="1">
            <a:off x="4225655" y="1667396"/>
            <a:ext cx="2063397" cy="98574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Diagonals of rectangle are equal</a:t>
            </a:r>
          </a:p>
        </p:txBody>
      </p:sp>
    </p:spTree>
    <p:extLst>
      <p:ext uri="{BB962C8B-B14F-4D97-AF65-F5344CB8AC3E}">
        <p14:creationId xmlns:p14="http://schemas.microsoft.com/office/powerpoint/2010/main" val="114899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28" grpId="0"/>
      <p:bldP spid="92" grpId="0" animBg="1"/>
      <p:bldP spid="92" grpId="1" animBg="1"/>
      <p:bldP spid="116" grpId="0" animBg="1"/>
      <p:bldP spid="116" grpId="1" animBg="1"/>
      <p:bldP spid="115" grpId="0" animBg="1"/>
      <p:bldP spid="115" grpId="1" animBg="1"/>
      <p:bldP spid="114" grpId="0" animBg="1"/>
      <p:bldP spid="114" grpId="1" animBg="1"/>
      <p:bldP spid="111" grpId="0" animBg="1"/>
      <p:bldP spid="111" grpId="1" animBg="1"/>
      <p:bldP spid="108" grpId="0" animBg="1"/>
      <p:bldP spid="108" grpId="1" animBg="1"/>
      <p:bldP spid="109" grpId="0" animBg="1"/>
      <p:bldP spid="109" grpId="1" animBg="1"/>
      <p:bldP spid="21" grpId="0" animBg="1"/>
      <p:bldP spid="21" grpId="1" animBg="1"/>
      <p:bldP spid="2" grpId="0"/>
      <p:bldP spid="3" grpId="0"/>
      <p:bldP spid="4" grpId="0"/>
      <p:bldP spid="5" grpId="0"/>
      <p:bldP spid="26" grpId="0"/>
      <p:bldP spid="27" grpId="0"/>
      <p:bldP spid="31" grpId="0"/>
      <p:bldP spid="33" grpId="0"/>
      <p:bldP spid="35" grpId="0"/>
      <p:bldP spid="36" grpId="0"/>
      <p:bldP spid="37" grpId="0"/>
      <p:bldP spid="11" grpId="0"/>
      <p:bldP spid="56" grpId="0" animBg="1"/>
      <p:bldP spid="56" grpId="1" animBg="1"/>
      <p:bldP spid="57" grpId="0" animBg="1"/>
      <p:bldP spid="57" grpId="1" animBg="1"/>
      <p:bldP spid="60" grpId="0" animBg="1"/>
      <p:bldP spid="60" grpId="1" animBg="1"/>
      <p:bldP spid="63" grpId="0" animBg="1"/>
      <p:bldP spid="63" grpId="1" animBg="1"/>
      <p:bldP spid="64" grpId="0" animBg="1"/>
      <p:bldP spid="64" grpId="1" animBg="1"/>
      <p:bldP spid="68" grpId="0"/>
      <p:bldP spid="69" grpId="0" animBg="1"/>
      <p:bldP spid="69" grpId="1" animBg="1"/>
      <p:bldP spid="81" grpId="0" animBg="1"/>
      <p:bldP spid="81" grpId="1" animBg="1"/>
      <p:bldP spid="83" grpId="0" animBg="1"/>
      <p:bldP spid="83" grpId="1" animBg="1"/>
      <p:bldP spid="94" grpId="0"/>
      <p:bldP spid="99" grpId="0"/>
      <p:bldP spid="100" grpId="0"/>
      <p:bldP spid="101" grpId="0"/>
      <p:bldP spid="102" grpId="0"/>
      <p:bldP spid="107" grpId="0"/>
      <p:bldP spid="110" grpId="0"/>
      <p:bldP spid="13" grpId="0" animBg="1"/>
      <p:bldP spid="13" grpId="1" animBg="1"/>
      <p:bldP spid="18" grpId="0" animBg="1"/>
      <p:bldP spid="18" grpId="1" animBg="1"/>
      <p:bldP spid="18" grpId="2" animBg="1"/>
      <p:bldP spid="18" grpId="3" animBg="1"/>
      <p:bldP spid="118" grpId="0" animBg="1"/>
      <p:bldP spid="118" grpId="1" animBg="1"/>
      <p:bldP spid="121" grpId="0" animBg="1"/>
      <p:bldP spid="121" grpId="1" animBg="1"/>
      <p:bldP spid="20" grpId="0" animBg="1"/>
      <p:bldP spid="20" grpId="1" animBg="1"/>
      <p:bldP spid="123" grpId="0" animBg="1"/>
      <p:bldP spid="123" grpId="1" animBg="1"/>
      <p:bldP spid="124" grpId="0" animBg="1"/>
      <p:bldP spid="124" grpId="1" animBg="1"/>
      <p:bldP spid="53" grpId="0" animBg="1"/>
      <p:bldP spid="53" grpId="1" animBg="1"/>
      <p:bldP spid="65" grpId="0" animBg="1"/>
      <p:bldP spid="65" grpId="1" animBg="1"/>
      <p:bldP spid="82" grpId="0" animBg="1"/>
      <p:bldP spid="82" grpId="1" animBg="1"/>
      <p:bldP spid="82" grpId="2" animBg="1"/>
      <p:bldP spid="82" grpId="3" animBg="1"/>
      <p:bldP spid="14" grpId="0" animBg="1"/>
      <p:bldP spid="14" grpId="1" animBg="1"/>
      <p:bldP spid="119" grpId="0" animBg="1"/>
      <p:bldP spid="119" grpId="1" animBg="1"/>
      <p:bldP spid="120" grpId="0" animBg="1"/>
      <p:bldP spid="120" grpId="1" animBg="1"/>
      <p:bldP spid="10" grpId="0"/>
      <p:bldP spid="122" grpId="0" animBg="1"/>
      <p:bldP spid="1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8873279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41228</TotalTime>
  <Words>950</Words>
  <Application>Microsoft Office PowerPoint</Application>
  <PresentationFormat>On-screen Show (16:9)</PresentationFormat>
  <Paragraphs>270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Baskerville Old Face</vt:lpstr>
      <vt:lpstr>Bookman Old Style</vt:lpstr>
      <vt:lpstr>Calibri</vt:lpstr>
      <vt:lpstr>Cambria Math</vt:lpstr>
      <vt:lpstr>Symbol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Vipul3</dc:creator>
  <cp:lastModifiedBy>T.S BORA</cp:lastModifiedBy>
  <cp:revision>447</cp:revision>
  <dcterms:created xsi:type="dcterms:W3CDTF">2014-06-07T09:13:45Z</dcterms:created>
  <dcterms:modified xsi:type="dcterms:W3CDTF">2022-04-23T04:01:09Z</dcterms:modified>
</cp:coreProperties>
</file>