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notesMasterIdLst>
    <p:notesMasterId r:id="rId19"/>
  </p:notesMasterIdLst>
  <p:sldIdLst>
    <p:sldId id="305" r:id="rId3"/>
    <p:sldId id="300" r:id="rId4"/>
    <p:sldId id="296" r:id="rId5"/>
    <p:sldId id="306" r:id="rId6"/>
    <p:sldId id="297" r:id="rId7"/>
    <p:sldId id="307" r:id="rId8"/>
    <p:sldId id="298" r:id="rId9"/>
    <p:sldId id="308" r:id="rId10"/>
    <p:sldId id="299" r:id="rId11"/>
    <p:sldId id="309" r:id="rId12"/>
    <p:sldId id="285" r:id="rId13"/>
    <p:sldId id="310" r:id="rId14"/>
    <p:sldId id="291" r:id="rId15"/>
    <p:sldId id="292" r:id="rId16"/>
    <p:sldId id="293" r:id="rId17"/>
    <p:sldId id="311" r:id="rId1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660066"/>
    <a:srgbClr val="93CDDD"/>
    <a:srgbClr val="482D70"/>
    <a:srgbClr val="FAC090"/>
    <a:srgbClr val="0000FF"/>
    <a:srgbClr val="FFFF00"/>
    <a:srgbClr val="31859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83126" autoAdjust="0"/>
  </p:normalViewPr>
  <p:slideViewPr>
    <p:cSldViewPr>
      <p:cViewPr varScale="1">
        <p:scale>
          <a:sx n="151" d="100"/>
          <a:sy n="151" d="100"/>
        </p:scale>
        <p:origin x="51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E82C-023C-4989-B882-FC5AA1ADA3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EC4D-8CE8-4330-8EA3-F0273357F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1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8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1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0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59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67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12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20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49" r:id="rId7"/>
    <p:sldLayoutId id="2147483650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>
            <a:grpSpLocks/>
          </p:cNvGrpSpPr>
          <p:nvPr userDrawn="1"/>
        </p:nvGrpSpPr>
        <p:grpSpPr bwMode="auto">
          <a:xfrm>
            <a:off x="0" y="252413"/>
            <a:ext cx="9144000" cy="4891087"/>
            <a:chOff x="0" y="252132"/>
            <a:chExt cx="9144000" cy="4891368"/>
          </a:xfrm>
        </p:grpSpPr>
        <p:sp>
          <p:nvSpPr>
            <p:cNvPr id="56" name="Rectangle 55"/>
            <p:cNvSpPr>
              <a:spLocks noChangeArrowheads="1"/>
            </p:cNvSpPr>
            <p:nvPr userDrawn="1"/>
          </p:nvSpPr>
          <p:spPr bwMode="white">
            <a:xfrm>
              <a:off x="0" y="5029193"/>
              <a:ext cx="9144000" cy="11430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95300" y="252132"/>
              <a:ext cx="8135938" cy="4605602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647700" y="971310"/>
              <a:ext cx="7820025" cy="367686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4302125" y="818902"/>
              <a:ext cx="457200" cy="450876"/>
            </a:xfrm>
            <a:prstGeom prst="ellipse">
              <a:avLst/>
            </a:prstGeom>
            <a:solidFill>
              <a:srgbClr val="FFFFFF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 userDrawn="1"/>
          </p:nvSpPr>
          <p:spPr bwMode="white">
            <a:xfrm>
              <a:off x="660400" y="266420"/>
              <a:ext cx="7797800" cy="70489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1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47162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16158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/>
          <p:cNvSpPr/>
          <p:nvPr/>
        </p:nvSpPr>
        <p:spPr>
          <a:xfrm>
            <a:off x="638175" y="1688526"/>
            <a:ext cx="1028491" cy="2976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31" name="Rounded Rectangle 130"/>
          <p:cNvSpPr/>
          <p:nvPr/>
        </p:nvSpPr>
        <p:spPr>
          <a:xfrm>
            <a:off x="638175" y="2358451"/>
            <a:ext cx="1028491" cy="2976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29" name="Rounded Rectangle 128"/>
          <p:cNvSpPr/>
          <p:nvPr/>
        </p:nvSpPr>
        <p:spPr>
          <a:xfrm>
            <a:off x="638175" y="1028126"/>
            <a:ext cx="1028491" cy="2976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77" name="Isosceles Triangle 76"/>
          <p:cNvSpPr/>
          <p:nvPr/>
        </p:nvSpPr>
        <p:spPr>
          <a:xfrm>
            <a:off x="5994526" y="927138"/>
            <a:ext cx="850395" cy="1291775"/>
          </a:xfrm>
          <a:custGeom>
            <a:avLst/>
            <a:gdLst>
              <a:gd name="connsiteX0" fmla="*/ 0 w 1560960"/>
              <a:gd name="connsiteY0" fmla="*/ 1075801 h 1075801"/>
              <a:gd name="connsiteX1" fmla="*/ 780480 w 1560960"/>
              <a:gd name="connsiteY1" fmla="*/ 0 h 1075801"/>
              <a:gd name="connsiteX2" fmla="*/ 1560960 w 1560960"/>
              <a:gd name="connsiteY2" fmla="*/ 1075801 h 1075801"/>
              <a:gd name="connsiteX3" fmla="*/ 0 w 1560960"/>
              <a:gd name="connsiteY3" fmla="*/ 1075801 h 1075801"/>
              <a:gd name="connsiteX0" fmla="*/ 0 w 1286640"/>
              <a:gd name="connsiteY0" fmla="*/ 1075801 h 1285351"/>
              <a:gd name="connsiteX1" fmla="*/ 780480 w 1286640"/>
              <a:gd name="connsiteY1" fmla="*/ 0 h 1285351"/>
              <a:gd name="connsiteX2" fmla="*/ 1286640 w 1286640"/>
              <a:gd name="connsiteY2" fmla="*/ 1285351 h 1285351"/>
              <a:gd name="connsiteX3" fmla="*/ 0 w 1286640"/>
              <a:gd name="connsiteY3" fmla="*/ 1075801 h 1285351"/>
              <a:gd name="connsiteX0" fmla="*/ 560640 w 560640"/>
              <a:gd name="connsiteY0" fmla="*/ 466201 h 1285351"/>
              <a:gd name="connsiteX1" fmla="*/ 0 w 560640"/>
              <a:gd name="connsiteY1" fmla="*/ 0 h 1285351"/>
              <a:gd name="connsiteX2" fmla="*/ 506160 w 560640"/>
              <a:gd name="connsiteY2" fmla="*/ 1285351 h 1285351"/>
              <a:gd name="connsiteX3" fmla="*/ 560640 w 560640"/>
              <a:gd name="connsiteY3" fmla="*/ 466201 h 1285351"/>
              <a:gd name="connsiteX0" fmla="*/ 0 w 848490"/>
              <a:gd name="connsiteY0" fmla="*/ 607171 h 1285351"/>
              <a:gd name="connsiteX1" fmla="*/ 342330 w 848490"/>
              <a:gd name="connsiteY1" fmla="*/ 0 h 1285351"/>
              <a:gd name="connsiteX2" fmla="*/ 848490 w 848490"/>
              <a:gd name="connsiteY2" fmla="*/ 1285351 h 1285351"/>
              <a:gd name="connsiteX3" fmla="*/ 0 w 848490"/>
              <a:gd name="connsiteY3" fmla="*/ 607171 h 1285351"/>
              <a:gd name="connsiteX0" fmla="*/ 0 w 848490"/>
              <a:gd name="connsiteY0" fmla="*/ 610981 h 1289161"/>
              <a:gd name="connsiteX1" fmla="*/ 361380 w 848490"/>
              <a:gd name="connsiteY1" fmla="*/ 0 h 1289161"/>
              <a:gd name="connsiteX2" fmla="*/ 848490 w 848490"/>
              <a:gd name="connsiteY2" fmla="*/ 1289161 h 1289161"/>
              <a:gd name="connsiteX3" fmla="*/ 0 w 848490"/>
              <a:gd name="connsiteY3" fmla="*/ 610981 h 1289161"/>
              <a:gd name="connsiteX0" fmla="*/ 0 w 848490"/>
              <a:gd name="connsiteY0" fmla="*/ 626221 h 1304401"/>
              <a:gd name="connsiteX1" fmla="*/ 349950 w 848490"/>
              <a:gd name="connsiteY1" fmla="*/ 0 h 1304401"/>
              <a:gd name="connsiteX2" fmla="*/ 848490 w 848490"/>
              <a:gd name="connsiteY2" fmla="*/ 1304401 h 1304401"/>
              <a:gd name="connsiteX3" fmla="*/ 0 w 848490"/>
              <a:gd name="connsiteY3" fmla="*/ 626221 h 1304401"/>
              <a:gd name="connsiteX0" fmla="*/ 0 w 859920"/>
              <a:gd name="connsiteY0" fmla="*/ 622411 h 1304401"/>
              <a:gd name="connsiteX1" fmla="*/ 361380 w 859920"/>
              <a:gd name="connsiteY1" fmla="*/ 0 h 1304401"/>
              <a:gd name="connsiteX2" fmla="*/ 859920 w 859920"/>
              <a:gd name="connsiteY2" fmla="*/ 1304401 h 1304401"/>
              <a:gd name="connsiteX3" fmla="*/ 0 w 859920"/>
              <a:gd name="connsiteY3" fmla="*/ 622411 h 1304401"/>
              <a:gd name="connsiteX0" fmla="*/ 0 w 856110"/>
              <a:gd name="connsiteY0" fmla="*/ 622411 h 1296781"/>
              <a:gd name="connsiteX1" fmla="*/ 361380 w 856110"/>
              <a:gd name="connsiteY1" fmla="*/ 0 h 1296781"/>
              <a:gd name="connsiteX2" fmla="*/ 856110 w 856110"/>
              <a:gd name="connsiteY2" fmla="*/ 1296781 h 1296781"/>
              <a:gd name="connsiteX3" fmla="*/ 0 w 856110"/>
              <a:gd name="connsiteY3" fmla="*/ 622411 h 1296781"/>
              <a:gd name="connsiteX0" fmla="*/ 0 w 856110"/>
              <a:gd name="connsiteY0" fmla="*/ 610981 h 1285351"/>
              <a:gd name="connsiteX1" fmla="*/ 359475 w 856110"/>
              <a:gd name="connsiteY1" fmla="*/ 0 h 1285351"/>
              <a:gd name="connsiteX2" fmla="*/ 856110 w 856110"/>
              <a:gd name="connsiteY2" fmla="*/ 1285351 h 1285351"/>
              <a:gd name="connsiteX3" fmla="*/ 0 w 856110"/>
              <a:gd name="connsiteY3" fmla="*/ 610981 h 1285351"/>
              <a:gd name="connsiteX0" fmla="*/ 0 w 861825"/>
              <a:gd name="connsiteY0" fmla="*/ 610981 h 1281541"/>
              <a:gd name="connsiteX1" fmla="*/ 359475 w 861825"/>
              <a:gd name="connsiteY1" fmla="*/ 0 h 1281541"/>
              <a:gd name="connsiteX2" fmla="*/ 861825 w 861825"/>
              <a:gd name="connsiteY2" fmla="*/ 1281541 h 1281541"/>
              <a:gd name="connsiteX3" fmla="*/ 0 w 861825"/>
              <a:gd name="connsiteY3" fmla="*/ 610981 h 1281541"/>
              <a:gd name="connsiteX0" fmla="*/ 0 w 865635"/>
              <a:gd name="connsiteY0" fmla="*/ 610981 h 1302496"/>
              <a:gd name="connsiteX1" fmla="*/ 359475 w 865635"/>
              <a:gd name="connsiteY1" fmla="*/ 0 h 1302496"/>
              <a:gd name="connsiteX2" fmla="*/ 865635 w 865635"/>
              <a:gd name="connsiteY2" fmla="*/ 1302496 h 1302496"/>
              <a:gd name="connsiteX3" fmla="*/ 0 w 865635"/>
              <a:gd name="connsiteY3" fmla="*/ 610981 h 1302496"/>
              <a:gd name="connsiteX0" fmla="*/ 0 w 865635"/>
              <a:gd name="connsiteY0" fmla="*/ 603361 h 1294876"/>
              <a:gd name="connsiteX1" fmla="*/ 357570 w 865635"/>
              <a:gd name="connsiteY1" fmla="*/ 0 h 1294876"/>
              <a:gd name="connsiteX2" fmla="*/ 865635 w 865635"/>
              <a:gd name="connsiteY2" fmla="*/ 1294876 h 1294876"/>
              <a:gd name="connsiteX3" fmla="*/ 0 w 865635"/>
              <a:gd name="connsiteY3" fmla="*/ 603361 h 1294876"/>
              <a:gd name="connsiteX0" fmla="*/ 0 w 865635"/>
              <a:gd name="connsiteY0" fmla="*/ 601456 h 1292971"/>
              <a:gd name="connsiteX1" fmla="*/ 365190 w 865635"/>
              <a:gd name="connsiteY1" fmla="*/ 0 h 1292971"/>
              <a:gd name="connsiteX2" fmla="*/ 865635 w 865635"/>
              <a:gd name="connsiteY2" fmla="*/ 1292971 h 1292971"/>
              <a:gd name="connsiteX3" fmla="*/ 0 w 865635"/>
              <a:gd name="connsiteY3" fmla="*/ 601456 h 1292971"/>
              <a:gd name="connsiteX0" fmla="*/ 0 w 920880"/>
              <a:gd name="connsiteY0" fmla="*/ 490966 h 1292971"/>
              <a:gd name="connsiteX1" fmla="*/ 420435 w 920880"/>
              <a:gd name="connsiteY1" fmla="*/ 0 h 1292971"/>
              <a:gd name="connsiteX2" fmla="*/ 920880 w 920880"/>
              <a:gd name="connsiteY2" fmla="*/ 1292971 h 1292971"/>
              <a:gd name="connsiteX3" fmla="*/ 0 w 920880"/>
              <a:gd name="connsiteY3" fmla="*/ 490966 h 1292971"/>
              <a:gd name="connsiteX0" fmla="*/ 0 w 846585"/>
              <a:gd name="connsiteY0" fmla="*/ 597646 h 1292971"/>
              <a:gd name="connsiteX1" fmla="*/ 346140 w 846585"/>
              <a:gd name="connsiteY1" fmla="*/ 0 h 1292971"/>
              <a:gd name="connsiteX2" fmla="*/ 846585 w 846585"/>
              <a:gd name="connsiteY2" fmla="*/ 1292971 h 1292971"/>
              <a:gd name="connsiteX3" fmla="*/ 0 w 846585"/>
              <a:gd name="connsiteY3" fmla="*/ 597646 h 1292971"/>
              <a:gd name="connsiteX0" fmla="*/ 0 w 850395"/>
              <a:gd name="connsiteY0" fmla="*/ 610981 h 1292971"/>
              <a:gd name="connsiteX1" fmla="*/ 349950 w 850395"/>
              <a:gd name="connsiteY1" fmla="*/ 0 h 1292971"/>
              <a:gd name="connsiteX2" fmla="*/ 850395 w 850395"/>
              <a:gd name="connsiteY2" fmla="*/ 1292971 h 1292971"/>
              <a:gd name="connsiteX3" fmla="*/ 0 w 850395"/>
              <a:gd name="connsiteY3" fmla="*/ 610981 h 12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95" h="1292971">
                <a:moveTo>
                  <a:pt x="0" y="610981"/>
                </a:moveTo>
                <a:lnTo>
                  <a:pt x="349950" y="0"/>
                </a:lnTo>
                <a:lnTo>
                  <a:pt x="850395" y="1292971"/>
                </a:lnTo>
                <a:lnTo>
                  <a:pt x="0" y="610981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6"/>
          <p:cNvSpPr/>
          <p:nvPr/>
        </p:nvSpPr>
        <p:spPr>
          <a:xfrm>
            <a:off x="7891651" y="927140"/>
            <a:ext cx="854205" cy="1280355"/>
          </a:xfrm>
          <a:custGeom>
            <a:avLst/>
            <a:gdLst>
              <a:gd name="connsiteX0" fmla="*/ 0 w 1560960"/>
              <a:gd name="connsiteY0" fmla="*/ 1075801 h 1075801"/>
              <a:gd name="connsiteX1" fmla="*/ 780480 w 1560960"/>
              <a:gd name="connsiteY1" fmla="*/ 0 h 1075801"/>
              <a:gd name="connsiteX2" fmla="*/ 1560960 w 1560960"/>
              <a:gd name="connsiteY2" fmla="*/ 1075801 h 1075801"/>
              <a:gd name="connsiteX3" fmla="*/ 0 w 1560960"/>
              <a:gd name="connsiteY3" fmla="*/ 1075801 h 1075801"/>
              <a:gd name="connsiteX0" fmla="*/ 0 w 1286640"/>
              <a:gd name="connsiteY0" fmla="*/ 1075801 h 1285351"/>
              <a:gd name="connsiteX1" fmla="*/ 780480 w 1286640"/>
              <a:gd name="connsiteY1" fmla="*/ 0 h 1285351"/>
              <a:gd name="connsiteX2" fmla="*/ 1286640 w 1286640"/>
              <a:gd name="connsiteY2" fmla="*/ 1285351 h 1285351"/>
              <a:gd name="connsiteX3" fmla="*/ 0 w 1286640"/>
              <a:gd name="connsiteY3" fmla="*/ 1075801 h 1285351"/>
              <a:gd name="connsiteX0" fmla="*/ 560640 w 560640"/>
              <a:gd name="connsiteY0" fmla="*/ 466201 h 1285351"/>
              <a:gd name="connsiteX1" fmla="*/ 0 w 560640"/>
              <a:gd name="connsiteY1" fmla="*/ 0 h 1285351"/>
              <a:gd name="connsiteX2" fmla="*/ 506160 w 560640"/>
              <a:gd name="connsiteY2" fmla="*/ 1285351 h 1285351"/>
              <a:gd name="connsiteX3" fmla="*/ 560640 w 560640"/>
              <a:gd name="connsiteY3" fmla="*/ 466201 h 1285351"/>
              <a:gd name="connsiteX0" fmla="*/ 0 w 848490"/>
              <a:gd name="connsiteY0" fmla="*/ 607171 h 1285351"/>
              <a:gd name="connsiteX1" fmla="*/ 342330 w 848490"/>
              <a:gd name="connsiteY1" fmla="*/ 0 h 1285351"/>
              <a:gd name="connsiteX2" fmla="*/ 848490 w 848490"/>
              <a:gd name="connsiteY2" fmla="*/ 1285351 h 1285351"/>
              <a:gd name="connsiteX3" fmla="*/ 0 w 848490"/>
              <a:gd name="connsiteY3" fmla="*/ 607171 h 1285351"/>
              <a:gd name="connsiteX0" fmla="*/ 0 w 848490"/>
              <a:gd name="connsiteY0" fmla="*/ 610981 h 1289161"/>
              <a:gd name="connsiteX1" fmla="*/ 361380 w 848490"/>
              <a:gd name="connsiteY1" fmla="*/ 0 h 1289161"/>
              <a:gd name="connsiteX2" fmla="*/ 848490 w 848490"/>
              <a:gd name="connsiteY2" fmla="*/ 1289161 h 1289161"/>
              <a:gd name="connsiteX3" fmla="*/ 0 w 848490"/>
              <a:gd name="connsiteY3" fmla="*/ 610981 h 1289161"/>
              <a:gd name="connsiteX0" fmla="*/ 0 w 848490"/>
              <a:gd name="connsiteY0" fmla="*/ 626221 h 1304401"/>
              <a:gd name="connsiteX1" fmla="*/ 349950 w 848490"/>
              <a:gd name="connsiteY1" fmla="*/ 0 h 1304401"/>
              <a:gd name="connsiteX2" fmla="*/ 848490 w 848490"/>
              <a:gd name="connsiteY2" fmla="*/ 1304401 h 1304401"/>
              <a:gd name="connsiteX3" fmla="*/ 0 w 848490"/>
              <a:gd name="connsiteY3" fmla="*/ 626221 h 1304401"/>
              <a:gd name="connsiteX0" fmla="*/ 0 w 859920"/>
              <a:gd name="connsiteY0" fmla="*/ 622411 h 1304401"/>
              <a:gd name="connsiteX1" fmla="*/ 361380 w 859920"/>
              <a:gd name="connsiteY1" fmla="*/ 0 h 1304401"/>
              <a:gd name="connsiteX2" fmla="*/ 859920 w 859920"/>
              <a:gd name="connsiteY2" fmla="*/ 1304401 h 1304401"/>
              <a:gd name="connsiteX3" fmla="*/ 0 w 859920"/>
              <a:gd name="connsiteY3" fmla="*/ 622411 h 1304401"/>
              <a:gd name="connsiteX0" fmla="*/ 0 w 856110"/>
              <a:gd name="connsiteY0" fmla="*/ 622411 h 1296781"/>
              <a:gd name="connsiteX1" fmla="*/ 361380 w 856110"/>
              <a:gd name="connsiteY1" fmla="*/ 0 h 1296781"/>
              <a:gd name="connsiteX2" fmla="*/ 856110 w 856110"/>
              <a:gd name="connsiteY2" fmla="*/ 1296781 h 1296781"/>
              <a:gd name="connsiteX3" fmla="*/ 0 w 856110"/>
              <a:gd name="connsiteY3" fmla="*/ 622411 h 1296781"/>
              <a:gd name="connsiteX0" fmla="*/ 0 w 856110"/>
              <a:gd name="connsiteY0" fmla="*/ 610981 h 1285351"/>
              <a:gd name="connsiteX1" fmla="*/ 359475 w 856110"/>
              <a:gd name="connsiteY1" fmla="*/ 0 h 1285351"/>
              <a:gd name="connsiteX2" fmla="*/ 856110 w 856110"/>
              <a:gd name="connsiteY2" fmla="*/ 1285351 h 1285351"/>
              <a:gd name="connsiteX3" fmla="*/ 0 w 856110"/>
              <a:gd name="connsiteY3" fmla="*/ 610981 h 1285351"/>
              <a:gd name="connsiteX0" fmla="*/ 0 w 861825"/>
              <a:gd name="connsiteY0" fmla="*/ 610981 h 1281541"/>
              <a:gd name="connsiteX1" fmla="*/ 359475 w 861825"/>
              <a:gd name="connsiteY1" fmla="*/ 0 h 1281541"/>
              <a:gd name="connsiteX2" fmla="*/ 861825 w 861825"/>
              <a:gd name="connsiteY2" fmla="*/ 1281541 h 1281541"/>
              <a:gd name="connsiteX3" fmla="*/ 0 w 861825"/>
              <a:gd name="connsiteY3" fmla="*/ 610981 h 1281541"/>
              <a:gd name="connsiteX0" fmla="*/ 0 w 865635"/>
              <a:gd name="connsiteY0" fmla="*/ 610981 h 1302496"/>
              <a:gd name="connsiteX1" fmla="*/ 359475 w 865635"/>
              <a:gd name="connsiteY1" fmla="*/ 0 h 1302496"/>
              <a:gd name="connsiteX2" fmla="*/ 865635 w 865635"/>
              <a:gd name="connsiteY2" fmla="*/ 1302496 h 1302496"/>
              <a:gd name="connsiteX3" fmla="*/ 0 w 865635"/>
              <a:gd name="connsiteY3" fmla="*/ 610981 h 1302496"/>
              <a:gd name="connsiteX0" fmla="*/ 0 w 865635"/>
              <a:gd name="connsiteY0" fmla="*/ 603361 h 1294876"/>
              <a:gd name="connsiteX1" fmla="*/ 357570 w 865635"/>
              <a:gd name="connsiteY1" fmla="*/ 0 h 1294876"/>
              <a:gd name="connsiteX2" fmla="*/ 865635 w 865635"/>
              <a:gd name="connsiteY2" fmla="*/ 1294876 h 1294876"/>
              <a:gd name="connsiteX3" fmla="*/ 0 w 865635"/>
              <a:gd name="connsiteY3" fmla="*/ 603361 h 1294876"/>
              <a:gd name="connsiteX0" fmla="*/ 0 w 865635"/>
              <a:gd name="connsiteY0" fmla="*/ 601456 h 1292971"/>
              <a:gd name="connsiteX1" fmla="*/ 365190 w 865635"/>
              <a:gd name="connsiteY1" fmla="*/ 0 h 1292971"/>
              <a:gd name="connsiteX2" fmla="*/ 865635 w 865635"/>
              <a:gd name="connsiteY2" fmla="*/ 1292971 h 1292971"/>
              <a:gd name="connsiteX3" fmla="*/ 0 w 865635"/>
              <a:gd name="connsiteY3" fmla="*/ 601456 h 1292971"/>
              <a:gd name="connsiteX0" fmla="*/ 0 w 920880"/>
              <a:gd name="connsiteY0" fmla="*/ 490966 h 1292971"/>
              <a:gd name="connsiteX1" fmla="*/ 420435 w 920880"/>
              <a:gd name="connsiteY1" fmla="*/ 0 h 1292971"/>
              <a:gd name="connsiteX2" fmla="*/ 920880 w 920880"/>
              <a:gd name="connsiteY2" fmla="*/ 1292971 h 1292971"/>
              <a:gd name="connsiteX3" fmla="*/ 0 w 920880"/>
              <a:gd name="connsiteY3" fmla="*/ 490966 h 1292971"/>
              <a:gd name="connsiteX0" fmla="*/ 0 w 846585"/>
              <a:gd name="connsiteY0" fmla="*/ 597646 h 1292971"/>
              <a:gd name="connsiteX1" fmla="*/ 346140 w 846585"/>
              <a:gd name="connsiteY1" fmla="*/ 0 h 1292971"/>
              <a:gd name="connsiteX2" fmla="*/ 846585 w 846585"/>
              <a:gd name="connsiteY2" fmla="*/ 1292971 h 1292971"/>
              <a:gd name="connsiteX3" fmla="*/ 0 w 846585"/>
              <a:gd name="connsiteY3" fmla="*/ 597646 h 1292971"/>
              <a:gd name="connsiteX0" fmla="*/ 0 w 850395"/>
              <a:gd name="connsiteY0" fmla="*/ 610981 h 1292971"/>
              <a:gd name="connsiteX1" fmla="*/ 349950 w 850395"/>
              <a:gd name="connsiteY1" fmla="*/ 0 h 1292971"/>
              <a:gd name="connsiteX2" fmla="*/ 850395 w 850395"/>
              <a:gd name="connsiteY2" fmla="*/ 1292971 h 1292971"/>
              <a:gd name="connsiteX3" fmla="*/ 0 w 850395"/>
              <a:gd name="connsiteY3" fmla="*/ 610981 h 1292971"/>
              <a:gd name="connsiteX0" fmla="*/ 0 w 644655"/>
              <a:gd name="connsiteY0" fmla="*/ 610981 h 1292971"/>
              <a:gd name="connsiteX1" fmla="*/ 144210 w 644655"/>
              <a:gd name="connsiteY1" fmla="*/ 0 h 1292971"/>
              <a:gd name="connsiteX2" fmla="*/ 644655 w 644655"/>
              <a:gd name="connsiteY2" fmla="*/ 1292971 h 1292971"/>
              <a:gd name="connsiteX3" fmla="*/ 0 w 644655"/>
              <a:gd name="connsiteY3" fmla="*/ 610981 h 1292971"/>
              <a:gd name="connsiteX0" fmla="*/ 0 w 833250"/>
              <a:gd name="connsiteY0" fmla="*/ 622411 h 1292971"/>
              <a:gd name="connsiteX1" fmla="*/ 332805 w 833250"/>
              <a:gd name="connsiteY1" fmla="*/ 0 h 1292971"/>
              <a:gd name="connsiteX2" fmla="*/ 833250 w 833250"/>
              <a:gd name="connsiteY2" fmla="*/ 1292971 h 1292971"/>
              <a:gd name="connsiteX3" fmla="*/ 0 w 833250"/>
              <a:gd name="connsiteY3" fmla="*/ 622411 h 1292971"/>
              <a:gd name="connsiteX0" fmla="*/ 0 w 833250"/>
              <a:gd name="connsiteY0" fmla="*/ 609076 h 1279636"/>
              <a:gd name="connsiteX1" fmla="*/ 340425 w 833250"/>
              <a:gd name="connsiteY1" fmla="*/ 0 h 1279636"/>
              <a:gd name="connsiteX2" fmla="*/ 833250 w 833250"/>
              <a:gd name="connsiteY2" fmla="*/ 1279636 h 1279636"/>
              <a:gd name="connsiteX3" fmla="*/ 0 w 833250"/>
              <a:gd name="connsiteY3" fmla="*/ 609076 h 1279636"/>
              <a:gd name="connsiteX0" fmla="*/ 0 w 848490"/>
              <a:gd name="connsiteY0" fmla="*/ 610981 h 1279636"/>
              <a:gd name="connsiteX1" fmla="*/ 355665 w 848490"/>
              <a:gd name="connsiteY1" fmla="*/ 0 h 1279636"/>
              <a:gd name="connsiteX2" fmla="*/ 848490 w 848490"/>
              <a:gd name="connsiteY2" fmla="*/ 1279636 h 1279636"/>
              <a:gd name="connsiteX3" fmla="*/ 0 w 848490"/>
              <a:gd name="connsiteY3" fmla="*/ 610981 h 1279636"/>
              <a:gd name="connsiteX0" fmla="*/ 0 w 854205"/>
              <a:gd name="connsiteY0" fmla="*/ 610981 h 1279636"/>
              <a:gd name="connsiteX1" fmla="*/ 355665 w 854205"/>
              <a:gd name="connsiteY1" fmla="*/ 0 h 1279636"/>
              <a:gd name="connsiteX2" fmla="*/ 854205 w 854205"/>
              <a:gd name="connsiteY2" fmla="*/ 1279636 h 1279636"/>
              <a:gd name="connsiteX3" fmla="*/ 0 w 854205"/>
              <a:gd name="connsiteY3" fmla="*/ 610981 h 1279636"/>
              <a:gd name="connsiteX0" fmla="*/ 0 w 854205"/>
              <a:gd name="connsiteY0" fmla="*/ 609076 h 1277731"/>
              <a:gd name="connsiteX1" fmla="*/ 342330 w 854205"/>
              <a:gd name="connsiteY1" fmla="*/ 0 h 1277731"/>
              <a:gd name="connsiteX2" fmla="*/ 854205 w 854205"/>
              <a:gd name="connsiteY2" fmla="*/ 1277731 h 1277731"/>
              <a:gd name="connsiteX3" fmla="*/ 0 w 854205"/>
              <a:gd name="connsiteY3" fmla="*/ 609076 h 1277731"/>
              <a:gd name="connsiteX0" fmla="*/ 0 w 854205"/>
              <a:gd name="connsiteY0" fmla="*/ 610981 h 1279636"/>
              <a:gd name="connsiteX1" fmla="*/ 353760 w 854205"/>
              <a:gd name="connsiteY1" fmla="*/ 0 h 1279636"/>
              <a:gd name="connsiteX2" fmla="*/ 854205 w 854205"/>
              <a:gd name="connsiteY2" fmla="*/ 1279636 h 1279636"/>
              <a:gd name="connsiteX3" fmla="*/ 0 w 854205"/>
              <a:gd name="connsiteY3" fmla="*/ 610981 h 1279636"/>
              <a:gd name="connsiteX0" fmla="*/ 0 w 852300"/>
              <a:gd name="connsiteY0" fmla="*/ 610981 h 1289161"/>
              <a:gd name="connsiteX1" fmla="*/ 353760 w 852300"/>
              <a:gd name="connsiteY1" fmla="*/ 0 h 1289161"/>
              <a:gd name="connsiteX2" fmla="*/ 852300 w 852300"/>
              <a:gd name="connsiteY2" fmla="*/ 1289161 h 1289161"/>
              <a:gd name="connsiteX3" fmla="*/ 0 w 852300"/>
              <a:gd name="connsiteY3" fmla="*/ 610981 h 1289161"/>
              <a:gd name="connsiteX0" fmla="*/ 0 w 854205"/>
              <a:gd name="connsiteY0" fmla="*/ 610981 h 1281541"/>
              <a:gd name="connsiteX1" fmla="*/ 353760 w 854205"/>
              <a:gd name="connsiteY1" fmla="*/ 0 h 1281541"/>
              <a:gd name="connsiteX2" fmla="*/ 854205 w 854205"/>
              <a:gd name="connsiteY2" fmla="*/ 1281541 h 1281541"/>
              <a:gd name="connsiteX3" fmla="*/ 0 w 854205"/>
              <a:gd name="connsiteY3" fmla="*/ 610981 h 128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05" h="1281541">
                <a:moveTo>
                  <a:pt x="0" y="610981"/>
                </a:moveTo>
                <a:lnTo>
                  <a:pt x="353760" y="0"/>
                </a:lnTo>
                <a:lnTo>
                  <a:pt x="854205" y="1281541"/>
                </a:lnTo>
                <a:lnTo>
                  <a:pt x="0" y="610981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arallelogram 119"/>
          <p:cNvSpPr/>
          <p:nvPr/>
        </p:nvSpPr>
        <p:spPr>
          <a:xfrm flipH="1">
            <a:off x="6350605" y="929105"/>
            <a:ext cx="2386676" cy="1271980"/>
          </a:xfrm>
          <a:prstGeom prst="parallelogram">
            <a:avLst>
              <a:gd name="adj" fmla="val 388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Parallelogram 118"/>
          <p:cNvSpPr/>
          <p:nvPr/>
        </p:nvSpPr>
        <p:spPr>
          <a:xfrm flipH="1">
            <a:off x="5991192" y="1528903"/>
            <a:ext cx="2731800" cy="672181"/>
          </a:xfrm>
          <a:prstGeom prst="parallelogram">
            <a:avLst>
              <a:gd name="adj" fmla="val 12233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Parallelogram 1"/>
          <p:cNvSpPr/>
          <p:nvPr/>
        </p:nvSpPr>
        <p:spPr>
          <a:xfrm>
            <a:off x="5991192" y="937986"/>
            <a:ext cx="2251744" cy="594809"/>
          </a:xfrm>
          <a:prstGeom prst="parallelogram">
            <a:avLst>
              <a:gd name="adj" fmla="val 5786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2932951" y="298289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66"/>
                </a:solidFill>
                <a:latin typeface="Bookman Old Style"/>
              </a:rPr>
              <a:t>[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From(i)]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32951" y="3327615"/>
            <a:ext cx="974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66"/>
                </a:solidFill>
                <a:latin typeface="Bookman Old Style"/>
              </a:rPr>
              <a:t>[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From(ii)]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932951" y="3672339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66"/>
                </a:solidFill>
                <a:latin typeface="Bookman Old Style"/>
              </a:rPr>
              <a:t>[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From(iii)]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1425" y="4594497"/>
            <a:ext cx="2665872" cy="3394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867066" y="161351"/>
            <a:ext cx="803994" cy="2976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2625006" y="161351"/>
            <a:ext cx="803994" cy="2976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50" name="Rounded Rectangle 49"/>
          <p:cNvSpPr/>
          <p:nvPr/>
        </p:nvSpPr>
        <p:spPr>
          <a:xfrm>
            <a:off x="1815172" y="161351"/>
            <a:ext cx="803994" cy="2976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0550" y="116574"/>
            <a:ext cx="6453717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In figure, ABCD, DCFE and ABFE are parallelograms.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Show that </a:t>
            </a:r>
            <a:r>
              <a:rPr lang="en-US" b="1" dirty="0" err="1">
                <a:solidFill>
                  <a:srgbClr val="0000FF"/>
                </a:solidFill>
                <a:latin typeface="Bookman Old Style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 (ADE) = </a:t>
            </a:r>
            <a:r>
              <a:rPr lang="en-US" b="1" dirty="0" err="1">
                <a:solidFill>
                  <a:srgbClr val="0000FF"/>
                </a:solidFill>
                <a:latin typeface="Bookman Old Style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 (BCF).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042" y="116573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993130" y="930373"/>
            <a:ext cx="346946" cy="602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50605" y="937986"/>
            <a:ext cx="490250" cy="1263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3130" y="1526522"/>
            <a:ext cx="842010" cy="67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898130" y="929851"/>
            <a:ext cx="344806" cy="598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46746" y="927367"/>
            <a:ext cx="493395" cy="1274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96226" y="1530436"/>
            <a:ext cx="828675" cy="668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27203" y="2201719"/>
            <a:ext cx="19186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95035" y="1530368"/>
            <a:ext cx="1912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33046" y="932752"/>
            <a:ext cx="19194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41720" y="6160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7254" y="59055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55560" y="1500959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22992" y="2022926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61960" y="211123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02942" y="1500959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0625" y="116573"/>
            <a:ext cx="651997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In figure, ABCD, DCFE and ABFE are parallelograms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.</a:t>
            </a:r>
            <a:endParaRPr lang="en-US" b="1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0136" y="389412"/>
            <a:ext cx="379623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Show that </a:t>
            </a:r>
            <a:r>
              <a:rPr lang="en-US" b="1" dirty="0" err="1">
                <a:solidFill>
                  <a:srgbClr val="C00000"/>
                </a:solidFill>
                <a:latin typeface="Bookman Old Style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 (ADE) = </a:t>
            </a:r>
            <a:r>
              <a:rPr lang="en-US" b="1" dirty="0" err="1">
                <a:solidFill>
                  <a:srgbClr val="C00000"/>
                </a:solidFill>
                <a:latin typeface="Bookman Old Style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 (BCF).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994147" y="922760"/>
            <a:ext cx="352207" cy="6115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892678" y="926567"/>
            <a:ext cx="354044" cy="6147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Callout 82"/>
          <p:cNvSpPr/>
          <p:nvPr/>
        </p:nvSpPr>
        <p:spPr>
          <a:xfrm>
            <a:off x="3177541" y="2685944"/>
            <a:ext cx="3357329" cy="1334287"/>
          </a:xfrm>
          <a:prstGeom prst="cloudCallout">
            <a:avLst>
              <a:gd name="adj1" fmla="val 39721"/>
              <a:gd name="adj2" fmla="val -14791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348560" y="2821191"/>
            <a:ext cx="2854121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 and BC are the opposite sides of parallelogram ABCD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Cloud Callout 84"/>
          <p:cNvSpPr/>
          <p:nvPr/>
        </p:nvSpPr>
        <p:spPr>
          <a:xfrm>
            <a:off x="5029201" y="3597477"/>
            <a:ext cx="3855721" cy="1334287"/>
          </a:xfrm>
          <a:prstGeom prst="cloudCallout">
            <a:avLst>
              <a:gd name="adj1" fmla="val -58538"/>
              <a:gd name="adj2" fmla="val -370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64834" y="3841843"/>
            <a:ext cx="3619522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do we know about the opposite sides of a parallelogram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24700" y="4106633"/>
            <a:ext cx="203807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They are equal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03" y="677224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7565" y="666750"/>
            <a:ext cx="286809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In parallelogram ABCD,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14859" y="995140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AD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997684" y="9951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179986" y="995140"/>
            <a:ext cx="5277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BC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723677" y="1023730"/>
            <a:ext cx="4267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/>
              </a:rPr>
              <a:t>...(i) 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[opposite sides of parallelo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  <a:sym typeface="Symbol"/>
              </a:rPr>
              <a:t>gram are equal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]</a:t>
            </a:r>
            <a:endParaRPr lang="en-US" sz="1400" dirty="0">
              <a:solidFill>
                <a:srgbClr val="660066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93130" y="1518909"/>
            <a:ext cx="842010" cy="679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96226" y="1522823"/>
            <a:ext cx="828675" cy="6682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Callout 56"/>
          <p:cNvSpPr/>
          <p:nvPr/>
        </p:nvSpPr>
        <p:spPr>
          <a:xfrm>
            <a:off x="3355892" y="2800139"/>
            <a:ext cx="3357329" cy="1334287"/>
          </a:xfrm>
          <a:prstGeom prst="cloudCallout">
            <a:avLst>
              <a:gd name="adj1" fmla="val 34803"/>
              <a:gd name="adj2" fmla="val -11840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618351" y="2927773"/>
            <a:ext cx="2854121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DE and CF are the opposite sides of a parallelogram DCFE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2305" y="1311827"/>
            <a:ext cx="285366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In parallelogram DCFE,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09600" y="1653441"/>
            <a:ext cx="5357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DE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92425" y="165344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174726" y="1653441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CF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672698" y="1682032"/>
            <a:ext cx="432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/>
              </a:rPr>
              <a:t>...(ii) 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[opposite sides of 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  <a:sym typeface="Symbol"/>
              </a:rPr>
              <a:t>parallelogram are equal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]</a:t>
            </a:r>
            <a:endParaRPr lang="en-US" sz="1400" dirty="0">
              <a:solidFill>
                <a:srgbClr val="660066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341715" y="931642"/>
            <a:ext cx="490250" cy="1263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37856" y="921023"/>
            <a:ext cx="493395" cy="12743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loud Callout 77"/>
          <p:cNvSpPr/>
          <p:nvPr/>
        </p:nvSpPr>
        <p:spPr>
          <a:xfrm>
            <a:off x="3149600" y="2685263"/>
            <a:ext cx="3357329" cy="1334287"/>
          </a:xfrm>
          <a:prstGeom prst="cloudCallout">
            <a:avLst>
              <a:gd name="adj1" fmla="val 51031"/>
              <a:gd name="adj2" fmla="val -11418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412058" y="2812897"/>
            <a:ext cx="2854121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E and BF are the opposite sides of a parallelogram ABFE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8024" y="2005188"/>
            <a:ext cx="282641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In parallelogram ABFE,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05319" y="2324225"/>
            <a:ext cx="50847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E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988143" y="23242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170444" y="2324225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F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68415" y="2352816"/>
            <a:ext cx="4376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/>
              </a:rPr>
              <a:t>...(iii) 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[opposite sides of parallelo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  <a:sym typeface="Symbol"/>
              </a:rPr>
              <a:t>gram</a:t>
            </a:r>
            <a:r>
              <a:rPr lang="en-US" sz="1400" dirty="0">
                <a:solidFill>
                  <a:srgbClr val="660066"/>
                </a:solidFill>
                <a:latin typeface="Bookman Old Style"/>
                <a:sym typeface="Symbol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  <a:sym typeface="Symbol"/>
              </a:rPr>
              <a:t>are equal</a:t>
            </a:r>
            <a:r>
              <a:rPr lang="en-US" sz="1400" dirty="0" smtClean="0">
                <a:solidFill>
                  <a:srgbClr val="660066"/>
                </a:solidFill>
                <a:latin typeface="Bookman Old Style"/>
              </a:rPr>
              <a:t>]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7700" y="2632312"/>
            <a:ext cx="264207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In </a:t>
            </a:r>
            <a:r>
              <a:rPr lang="en-US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ADE and </a:t>
            </a:r>
            <a:r>
              <a:rPr lang="en-US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BCF,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495148" y="2954300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AD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873805" y="29543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060275" y="2954300"/>
            <a:ext cx="5277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490980" y="3299024"/>
            <a:ext cx="5357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DE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873805" y="32990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056106" y="3299024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CF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486813" y="3643748"/>
            <a:ext cx="50847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73805" y="364374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2051938" y="3643748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BF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561340" y="3939357"/>
            <a:ext cx="386997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By SSS criterion of congruence  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59158" y="4239213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ymbol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ADE </a:t>
            </a:r>
            <a:r>
              <a:rPr lang="en-US" dirty="0" smtClean="0">
                <a:solidFill>
                  <a:srgbClr val="000000"/>
                </a:solidFill>
                <a:latin typeface="Bookman Old Style"/>
                <a:sym typeface="Symbol"/>
              </a:rPr>
              <a:t>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ymbol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BCF</a:t>
            </a:r>
            <a:endParaRPr lang="en-US" dirty="0"/>
          </a:p>
        </p:txBody>
      </p:sp>
      <p:sp>
        <p:nvSpPr>
          <p:cNvPr id="114" name="Cloud Callout 113"/>
          <p:cNvSpPr/>
          <p:nvPr/>
        </p:nvSpPr>
        <p:spPr>
          <a:xfrm>
            <a:off x="5181601" y="2571750"/>
            <a:ext cx="3357329" cy="1334287"/>
          </a:xfrm>
          <a:prstGeom prst="cloudCallout">
            <a:avLst>
              <a:gd name="adj1" fmla="val -113179"/>
              <a:gd name="adj2" fmla="val 7709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355161" y="2733334"/>
            <a:ext cx="302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Triangles are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congruent means they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have same area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04441" y="4578484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ymbol"/>
              </a:rPr>
              <a:t>\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87916" y="4573408"/>
            <a:ext cx="27029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Symbol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 ADE) </a:t>
            </a:r>
            <a:r>
              <a:rPr lang="en-US" b="1" dirty="0">
                <a:solidFill>
                  <a:srgbClr val="000000"/>
                </a:solidFill>
                <a:latin typeface="Bookman Old Style"/>
                <a:sym typeface="Symbol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Bookman Old Style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Symbol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 BCF)</a:t>
            </a:r>
            <a:endParaRPr lang="en-US" b="1" dirty="0"/>
          </a:p>
        </p:txBody>
      </p:sp>
      <p:sp>
        <p:nvSpPr>
          <p:cNvPr id="121" name="Cloud Callout 120"/>
          <p:cNvSpPr/>
          <p:nvPr/>
        </p:nvSpPr>
        <p:spPr>
          <a:xfrm>
            <a:off x="5029201" y="3660977"/>
            <a:ext cx="3855721" cy="1334287"/>
          </a:xfrm>
          <a:prstGeom prst="cloudCallout">
            <a:avLst>
              <a:gd name="adj1" fmla="val -58538"/>
              <a:gd name="adj2" fmla="val -370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264834" y="3905343"/>
            <a:ext cx="3619522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do we know about the opposite sides of a parallelogram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24700" y="4170133"/>
            <a:ext cx="203807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They are equal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4" name="Cloud Callout 123"/>
          <p:cNvSpPr/>
          <p:nvPr/>
        </p:nvSpPr>
        <p:spPr>
          <a:xfrm>
            <a:off x="4902201" y="3610177"/>
            <a:ext cx="3855721" cy="1334287"/>
          </a:xfrm>
          <a:prstGeom prst="cloudCallout">
            <a:avLst>
              <a:gd name="adj1" fmla="val -58538"/>
              <a:gd name="adj2" fmla="val -370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137834" y="3854543"/>
            <a:ext cx="3619522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do we know about the opposite sides of a parallelogram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897700" y="4119333"/>
            <a:ext cx="203807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They are equal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4441" y="3939357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ymbol"/>
              </a:rPr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500"/>
                            </p:stCondLst>
                            <p:childTnLst>
                              <p:par>
                                <p:cTn id="4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000"/>
                            </p:stCondLst>
                            <p:childTnLst>
                              <p:par>
                                <p:cTn id="4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500"/>
                            </p:stCondLst>
                            <p:childTnLst>
                              <p:par>
                                <p:cTn id="5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2000"/>
                            </p:stCondLst>
                            <p:childTnLst>
                              <p:par>
                                <p:cTn id="5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2500"/>
                            </p:stCondLst>
                            <p:childTnLst>
                              <p:par>
                                <p:cTn id="5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9" grpId="0" animBg="1"/>
      <p:bldP spid="79" grpId="1" animBg="1"/>
      <p:bldP spid="120" grpId="0" animBg="1"/>
      <p:bldP spid="120" grpId="1" animBg="1"/>
      <p:bldP spid="120" grpId="2" animBg="1"/>
      <p:bldP spid="120" grpId="3" animBg="1"/>
      <p:bldP spid="119" grpId="0" animBg="1"/>
      <p:bldP spid="119" grpId="1" animBg="1"/>
      <p:bldP spid="119" grpId="2" animBg="1"/>
      <p:bldP spid="119" grpId="3" animBg="1"/>
      <p:bldP spid="2" grpId="0" animBg="1"/>
      <p:bldP spid="2" grpId="1" animBg="1"/>
      <p:bldP spid="2" grpId="2" animBg="1"/>
      <p:bldP spid="2" grpId="3" animBg="1"/>
      <p:bldP spid="103" grpId="0"/>
      <p:bldP spid="107" grpId="0"/>
      <p:bldP spid="111" grpId="0"/>
      <p:bldP spid="118" grpId="0" animBg="1"/>
      <p:bldP spid="5" grpId="0"/>
      <p:bldP spid="27" grpId="0"/>
      <p:bldP spid="28" grpId="0"/>
      <p:bldP spid="29" grpId="0"/>
      <p:bldP spid="30" grpId="0"/>
      <p:bldP spid="31" grpId="0"/>
      <p:bldP spid="32" grpId="0"/>
      <p:bldP spid="48" grpId="0"/>
      <p:bldP spid="48" grpId="1"/>
      <p:bldP spid="72" grpId="0"/>
      <p:bldP spid="72" grpId="1"/>
      <p:bldP spid="83" grpId="0" animBg="1"/>
      <p:bldP spid="84" grpId="0" build="allAtOnce"/>
      <p:bldP spid="85" grpId="0" animBg="1"/>
      <p:bldP spid="86" grpId="0" build="allAtOnce"/>
      <p:bldP spid="87" grpId="0" build="allAtOnce"/>
      <p:bldP spid="87" grpId="1" build="allAtOnce"/>
      <p:bldP spid="88" grpId="0"/>
      <p:bldP spid="89" grpId="0"/>
      <p:bldP spid="90" grpId="0"/>
      <p:bldP spid="91" grpId="0"/>
      <p:bldP spid="92" grpId="0"/>
      <p:bldP spid="93" grpId="0"/>
      <p:bldP spid="57" grpId="0" animBg="1"/>
      <p:bldP spid="58" grpId="0" build="allAtOnce"/>
      <p:bldP spid="65" grpId="0"/>
      <p:bldP spid="66" grpId="0"/>
      <p:bldP spid="67" grpId="0"/>
      <p:bldP spid="73" grpId="0"/>
      <p:bldP spid="74" grpId="0"/>
      <p:bldP spid="78" grpId="0" animBg="1"/>
      <p:bldP spid="82" grpId="0" build="allAtOnce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8" grpId="0"/>
      <p:bldP spid="109" grpId="0"/>
      <p:bldP spid="110" grpId="0"/>
      <p:bldP spid="112" grpId="0"/>
      <p:bldP spid="113" grpId="0"/>
      <p:bldP spid="114" grpId="0" animBg="1"/>
      <p:bldP spid="115" grpId="0" build="allAtOnce"/>
      <p:bldP spid="116" grpId="0"/>
      <p:bldP spid="117" grpId="0"/>
      <p:bldP spid="121" grpId="0" animBg="1"/>
      <p:bldP spid="122" grpId="0" build="allAtOnce"/>
      <p:bldP spid="123" grpId="0" build="allAtOnce"/>
      <p:bldP spid="123" grpId="1" build="allAtOnce"/>
      <p:bldP spid="124" grpId="0" animBg="1"/>
      <p:bldP spid="125" grpId="0" build="allAtOnce"/>
      <p:bldP spid="126" grpId="0" build="allAtOnce"/>
      <p:bldP spid="126" grpId="1" build="allAtOnce"/>
      <p:bldP spid="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327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478286" y="454972"/>
            <a:ext cx="337743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09953" y="190500"/>
            <a:ext cx="13191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04541" y="4666777"/>
            <a:ext cx="271103" cy="29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29900" y="4666777"/>
            <a:ext cx="293027" cy="29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5407" y="322081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two figures have common base SR and</a:t>
            </a:r>
          </a:p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oes not lie between two parallel lines.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13335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Which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the following figures lie on the same base and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between the same parallels.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such a case, write the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common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base and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two parallels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656174" y="958737"/>
            <a:ext cx="1432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48775" y="2775043"/>
            <a:ext cx="24181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153150" y="948143"/>
            <a:ext cx="512974" cy="1828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071597" y="954180"/>
            <a:ext cx="494788" cy="1826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157072" y="950792"/>
            <a:ext cx="984117" cy="1817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133384" y="968468"/>
            <a:ext cx="1433002" cy="1796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58288" y="6314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7695" y="63148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44056" y="6314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4572" y="26780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43173" y="26684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6157072" y="950792"/>
            <a:ext cx="984117" cy="1817901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133384" y="968468"/>
            <a:ext cx="1433002" cy="1796793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48775" y="2748720"/>
            <a:ext cx="2418122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loud Callout 94"/>
          <p:cNvSpPr/>
          <p:nvPr/>
        </p:nvSpPr>
        <p:spPr>
          <a:xfrm>
            <a:off x="2209800" y="2266951"/>
            <a:ext cx="3303929" cy="1295399"/>
          </a:xfrm>
          <a:prstGeom prst="cloudCallout">
            <a:avLst>
              <a:gd name="adj1" fmla="val 78514"/>
              <a:gd name="adj2" fmla="val -5788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26969" y="2495550"/>
            <a:ext cx="3040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PDC and ABCD have a common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84120" y="28003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DC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6148500" y="2760049"/>
            <a:ext cx="241812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374" y="1287737"/>
            <a:ext cx="139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Book Antiqua" pitchFamily="18" charset="0"/>
              </a:rPr>
              <a:t>Sol. (i):-</a:t>
            </a:r>
            <a:endParaRPr lang="en-US" b="1" i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355329" y="3250947"/>
            <a:ext cx="1943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944708" y="4709571"/>
            <a:ext cx="19455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50138" y="3242423"/>
            <a:ext cx="413196" cy="1472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874906" y="3234759"/>
            <a:ext cx="416245" cy="1483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953764" y="3926879"/>
            <a:ext cx="513459" cy="785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867243" y="3926879"/>
            <a:ext cx="10076" cy="791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459560" y="3934542"/>
            <a:ext cx="1425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229643" y="2923075"/>
            <a:ext cx="271103" cy="29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70928" y="2923075"/>
            <a:ext cx="296897" cy="29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814" y="3601052"/>
            <a:ext cx="296897" cy="29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25017" y="3601052"/>
            <a:ext cx="322692" cy="29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374" y="2888218"/>
            <a:ext cx="116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Book Antiqua" pitchFamily="18" charset="0"/>
              </a:rPr>
              <a:t>Sol. (ii):-</a:t>
            </a:r>
            <a:endParaRPr lang="en-US" b="1" i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5988050" y="3929991"/>
            <a:ext cx="482284" cy="7382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880430" y="3924300"/>
            <a:ext cx="0" cy="7715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62671" y="3937652"/>
            <a:ext cx="14254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969000" y="4680256"/>
            <a:ext cx="19192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loud Callout 130"/>
          <p:cNvSpPr/>
          <p:nvPr/>
        </p:nvSpPr>
        <p:spPr>
          <a:xfrm>
            <a:off x="1905000" y="3070954"/>
            <a:ext cx="3303929" cy="1320071"/>
          </a:xfrm>
          <a:prstGeom prst="cloudCallout">
            <a:avLst>
              <a:gd name="adj1" fmla="val 99412"/>
              <a:gd name="adj2" fmla="val 3350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41420" y="3354698"/>
            <a:ext cx="294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MSRN and PSRQ have a common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79320" y="35319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SR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5" name="Cloud Callout 134"/>
          <p:cNvSpPr/>
          <p:nvPr/>
        </p:nvSpPr>
        <p:spPr>
          <a:xfrm>
            <a:off x="1524000" y="3665495"/>
            <a:ext cx="3303929" cy="1300901"/>
          </a:xfrm>
          <a:prstGeom prst="cloudCallout">
            <a:avLst>
              <a:gd name="adj1" fmla="val 105908"/>
              <a:gd name="adj2" fmla="val 2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17970" y="3859744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MSRN and PSRQ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lie between two parallel lines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798320" y="40562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No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6656174" y="961624"/>
            <a:ext cx="14326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148775" y="2771580"/>
            <a:ext cx="24181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151181" y="951031"/>
            <a:ext cx="514943" cy="1835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8071597" y="957067"/>
            <a:ext cx="494788" cy="18269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54522" y="965998"/>
            <a:ext cx="143265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51885" y="2760772"/>
            <a:ext cx="241812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353175" y="3254057"/>
            <a:ext cx="19360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40675" y="4710300"/>
            <a:ext cx="1949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953125" y="3243263"/>
            <a:ext cx="413957" cy="147516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78017" y="3237869"/>
            <a:ext cx="416245" cy="148331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950682" y="4696180"/>
            <a:ext cx="1945558" cy="0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0316" y="133350"/>
            <a:ext cx="7263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Q. Which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of the following figures lie on the same base and </a:t>
            </a:r>
            <a:endParaRPr lang="en-US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between the same parallels. In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such a case, write the </a:t>
            </a:r>
            <a:endParaRPr lang="en-US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common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base and the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two parallels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99" name="Cloud Callout 98"/>
          <p:cNvSpPr/>
          <p:nvPr/>
        </p:nvSpPr>
        <p:spPr>
          <a:xfrm>
            <a:off x="2164156" y="2122750"/>
            <a:ext cx="3303929" cy="1246753"/>
          </a:xfrm>
          <a:prstGeom prst="cloudCallout">
            <a:avLst>
              <a:gd name="adj1" fmla="val 80625"/>
              <a:gd name="adj2" fmla="val -3771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2134" y="228705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PDC and ABCD lie between two parallel lines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8476" y="2579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AB and DC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7200" y="1610414"/>
            <a:ext cx="534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two figures have a common base DC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and lie between two parallel lines AB and 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0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5" grpId="2" animBg="1"/>
      <p:bldP spid="65" grpId="3" animBg="1"/>
      <p:bldP spid="2" grpId="0" animBg="1"/>
      <p:bldP spid="2" grpId="1" animBg="1"/>
      <p:bldP spid="2" grpId="2" animBg="1"/>
      <p:bldP spid="2" grpId="3" animBg="1"/>
      <p:bldP spid="117" grpId="0"/>
      <p:bldP spid="118" grpId="0"/>
      <p:bldP spid="49" grpId="0"/>
      <p:bldP spid="50" grpId="0"/>
      <p:bldP spid="51" grpId="0"/>
      <p:bldP spid="52" grpId="0"/>
      <p:bldP spid="53" grpId="0"/>
      <p:bldP spid="95" grpId="0" animBg="1"/>
      <p:bldP spid="95" grpId="1" animBg="1"/>
      <p:bldP spid="96" grpId="0"/>
      <p:bldP spid="96" grpId="1"/>
      <p:bldP spid="97" grpId="0"/>
      <p:bldP spid="97" grpId="1"/>
      <p:bldP spid="105" grpId="0"/>
      <p:bldP spid="113" grpId="0"/>
      <p:bldP spid="114" grpId="0"/>
      <p:bldP spid="115" grpId="0"/>
      <p:bldP spid="116" grpId="0"/>
      <p:bldP spid="122" grpId="0"/>
      <p:bldP spid="131" grpId="0" animBg="1"/>
      <p:bldP spid="131" grpId="1" animBg="1"/>
      <p:bldP spid="132" grpId="0"/>
      <p:bldP spid="132" grpId="1"/>
      <p:bldP spid="133" grpId="0"/>
      <p:bldP spid="133" grpId="1"/>
      <p:bldP spid="135" grpId="0" animBg="1"/>
      <p:bldP spid="135" grpId="1" animBg="1"/>
      <p:bldP spid="136" grpId="0"/>
      <p:bldP spid="136" grpId="1"/>
      <p:bldP spid="137" grpId="0"/>
      <p:bldP spid="137" grpId="1"/>
      <p:bldP spid="99" grpId="0" animBg="1"/>
      <p:bldP spid="99" grpId="1" animBg="1"/>
      <p:bldP spid="100" grpId="0"/>
      <p:bldP spid="100" grpId="1"/>
      <p:bldP spid="101" grpId="0"/>
      <p:bldP spid="10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78286" y="454972"/>
            <a:ext cx="337743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309953" y="190500"/>
            <a:ext cx="13191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641465" y="1087640"/>
            <a:ext cx="2183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0691" y="2734451"/>
            <a:ext cx="2182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185893" y="1078019"/>
            <a:ext cx="464607" cy="1655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56586" y="1091622"/>
            <a:ext cx="463564" cy="165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99606" y="780767"/>
            <a:ext cx="305989" cy="33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90700" y="780767"/>
            <a:ext cx="335103" cy="33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400" y="2628900"/>
            <a:ext cx="305989" cy="33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4369" y="2615812"/>
            <a:ext cx="330735" cy="33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418704" y="1085850"/>
            <a:ext cx="2406209" cy="795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12186" y="1881020"/>
            <a:ext cx="1944058" cy="84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8664" y="1670074"/>
            <a:ext cx="314723" cy="33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423015" y="1112879"/>
            <a:ext cx="2368560" cy="76994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16497" y="1882827"/>
            <a:ext cx="1907650" cy="83179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327927" y="1104900"/>
            <a:ext cx="460010" cy="1624013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346401" y="1093514"/>
            <a:ext cx="461840" cy="163047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199" y="1610414"/>
            <a:ext cx="536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two figures have a common base QR and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lie between two parallel lines PS and QR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74" y="1287737"/>
            <a:ext cx="13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Book Antiqua" pitchFamily="18" charset="0"/>
              </a:rPr>
              <a:t>Sol. (iii):-</a:t>
            </a:r>
            <a:endParaRPr lang="en-US" b="1" i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228934" y="3178292"/>
            <a:ext cx="1962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815063" y="4654617"/>
            <a:ext cx="19723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818799" y="3169649"/>
            <a:ext cx="418250" cy="1490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769468" y="3171825"/>
            <a:ext cx="419195" cy="14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01515" y="28575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69572" y="28575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70550" y="46136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2461" y="461364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040049" y="3458158"/>
            <a:ext cx="2069959" cy="43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34141" y="3893893"/>
            <a:ext cx="1823940" cy="487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10485" y="36734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84608" y="334969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34366" y="42284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538" y="2888218"/>
            <a:ext cx="1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Book Antiqua" pitchFamily="18" charset="0"/>
              </a:rPr>
              <a:t>Sol. (iv):-</a:t>
            </a:r>
            <a:endParaRPr lang="en-US" b="1" i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033107" y="3464719"/>
            <a:ext cx="2044369" cy="42510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27252" y="3889822"/>
            <a:ext cx="1802103" cy="4821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827128" y="3450431"/>
            <a:ext cx="259197" cy="9407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7199" y="3373219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two figures lie between two parallel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lines AD and BC, but does not have a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common base.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200" y="13335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Which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the following figures lie on the same base and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between the same parallels.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such a case, write the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common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base and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two parallels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2101933" y="2163197"/>
            <a:ext cx="3303929" cy="1246753"/>
          </a:xfrm>
          <a:prstGeom prst="cloudCallout">
            <a:avLst>
              <a:gd name="adj1" fmla="val 87429"/>
              <a:gd name="adj2" fmla="val -42950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8153" y="232870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RTQ and RSPQ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lie between two parallel lines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6253" y="2565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PS and QR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7" name="Cloud Callout 36"/>
          <p:cNvSpPr/>
          <p:nvPr/>
        </p:nvSpPr>
        <p:spPr>
          <a:xfrm>
            <a:off x="2590800" y="2361638"/>
            <a:ext cx="3303929" cy="1246754"/>
          </a:xfrm>
          <a:prstGeom prst="cloudCallout">
            <a:avLst>
              <a:gd name="adj1" fmla="val 78514"/>
              <a:gd name="adj2" fmla="val -5788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80746" y="2563569"/>
            <a:ext cx="305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RTQ and RSPQ have a common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5120" y="27641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RQ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2548417" y="3496962"/>
            <a:ext cx="3303929" cy="1328016"/>
          </a:xfrm>
          <a:prstGeom prst="cloudCallout">
            <a:avLst>
              <a:gd name="adj1" fmla="val 75690"/>
              <a:gd name="adj2" fmla="val -269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4637" y="3739906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PRQ and ABCD have a common 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22737" y="384980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No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8" name="Cloud Callout 77"/>
          <p:cNvSpPr/>
          <p:nvPr/>
        </p:nvSpPr>
        <p:spPr>
          <a:xfrm>
            <a:off x="1600200" y="3784888"/>
            <a:ext cx="3303929" cy="1246753"/>
          </a:xfrm>
          <a:prstGeom prst="cloudCallout">
            <a:avLst>
              <a:gd name="adj1" fmla="val 109579"/>
              <a:gd name="adj2" fmla="val 16338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36420" y="3950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PRQ and ABCD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lie between two parallel lines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74520" y="418737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BC and AD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233192" y="3177203"/>
            <a:ext cx="19702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819321" y="4653528"/>
            <a:ext cx="197238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822210" y="3168561"/>
            <a:ext cx="419097" cy="14934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773726" y="3160791"/>
            <a:ext cx="421986" cy="15037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13459" y="3162915"/>
            <a:ext cx="421986" cy="1503772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763102" y="3155146"/>
            <a:ext cx="421986" cy="1503772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36250" y="1089447"/>
            <a:ext cx="21935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175476" y="2733083"/>
            <a:ext cx="21959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185002" y="1076325"/>
            <a:ext cx="468118" cy="16681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60897" y="1071175"/>
            <a:ext cx="469809" cy="1674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85698" y="1086237"/>
            <a:ext cx="462301" cy="164743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342555" y="1090613"/>
            <a:ext cx="467176" cy="164931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0316" y="13335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Q. Which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of the following figures lie on the same base and </a:t>
            </a:r>
            <a:endParaRPr lang="en-US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between the same parallels. In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such a case, write the </a:t>
            </a:r>
            <a:endParaRPr lang="en-US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common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base and the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two parallels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1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500"/>
                            </p:stCondLst>
                            <p:childTnLst>
                              <p:par>
                                <p:cTn id="3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84" grpId="0" animBg="1"/>
      <p:bldP spid="84" grpId="1" animBg="1"/>
      <p:bldP spid="84" grpId="2" animBg="1"/>
      <p:bldP spid="84" grpId="3" animBg="1"/>
      <p:bldP spid="19" grpId="0"/>
      <p:bldP spid="20" grpId="0"/>
      <p:bldP spid="21" grpId="0"/>
      <p:bldP spid="22" grpId="0"/>
      <p:bldP spid="25" grpId="0"/>
      <p:bldP spid="47" grpId="0"/>
      <p:bldP spid="52" grpId="0"/>
      <p:bldP spid="53" grpId="0"/>
      <p:bldP spid="54" grpId="0"/>
      <p:bldP spid="55" grpId="0"/>
      <p:bldP spid="58" grpId="0"/>
      <p:bldP spid="62" grpId="0"/>
      <p:bldP spid="63" grpId="0"/>
      <p:bldP spid="65" grpId="0"/>
      <p:bldP spid="40" grpId="0" animBg="1"/>
      <p:bldP spid="40" grpId="1" animBg="1"/>
      <p:bldP spid="41" grpId="0"/>
      <p:bldP spid="41" grpId="1"/>
      <p:bldP spid="42" grpId="0"/>
      <p:bldP spid="42" grpId="1"/>
      <p:bldP spid="37" grpId="0" animBg="1"/>
      <p:bldP spid="37" grpId="1" animBg="1"/>
      <p:bldP spid="38" grpId="0"/>
      <p:bldP spid="38" grpId="1"/>
      <p:bldP spid="39" grpId="0"/>
      <p:bldP spid="39" grpId="1"/>
      <p:bldP spid="75" grpId="0" animBg="1"/>
      <p:bldP spid="75" grpId="1" animBg="1"/>
      <p:bldP spid="76" grpId="0"/>
      <p:bldP spid="76" grpId="1"/>
      <p:bldP spid="77" grpId="0"/>
      <p:bldP spid="77" grpId="1"/>
      <p:bldP spid="78" grpId="0" animBg="1"/>
      <p:bldP spid="78" grpId="1" animBg="1"/>
      <p:bldP spid="79" grpId="0"/>
      <p:bldP spid="79" grpId="1"/>
      <p:bldP spid="80" grpId="0"/>
      <p:bldP spid="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478286" y="454972"/>
            <a:ext cx="337743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309953" y="190500"/>
            <a:ext cx="13191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855" y="16565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two figures have common base AD and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lie between two parallel lines AD and BQ.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686695" y="1026319"/>
            <a:ext cx="1959624" cy="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6264223" y="2503573"/>
            <a:ext cx="1960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86550" y="1041400"/>
            <a:ext cx="1873250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273800" y="2228850"/>
            <a:ext cx="2025650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66625" y="1019175"/>
            <a:ext cx="418308" cy="149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219114" y="1023938"/>
            <a:ext cx="417680" cy="1484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3280" y="712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337" y="712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2315" y="24691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24226" y="24691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11773" y="11289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5181" y="20775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272763" y="1298575"/>
            <a:ext cx="264812" cy="93265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03169" y="1021556"/>
            <a:ext cx="414230" cy="1476133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07018" y="1039019"/>
            <a:ext cx="1845370" cy="262731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4268" y="2230418"/>
            <a:ext cx="1995657" cy="26275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Callout 30"/>
          <p:cNvSpPr/>
          <p:nvPr/>
        </p:nvSpPr>
        <p:spPr>
          <a:xfrm>
            <a:off x="2286000" y="960547"/>
            <a:ext cx="3303929" cy="1508571"/>
          </a:xfrm>
          <a:prstGeom prst="cloudCallout">
            <a:avLst>
              <a:gd name="adj1" fmla="val 99412"/>
              <a:gd name="adj2" fmla="val 3350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2220" y="1218946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ADCP and ADQB have a common 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0320" y="149394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AD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4" name="Cloud Callout 33"/>
          <p:cNvSpPr/>
          <p:nvPr/>
        </p:nvSpPr>
        <p:spPr>
          <a:xfrm>
            <a:off x="2279955" y="2029166"/>
            <a:ext cx="3303929" cy="1371428"/>
          </a:xfrm>
          <a:prstGeom prst="cloudCallout">
            <a:avLst>
              <a:gd name="adj1" fmla="val 103290"/>
              <a:gd name="adj2" fmla="val -2857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7426" y="2254554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ADCP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ADQB lie between two parallel lines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5526" y="249399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AD and BQ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74" y="1287737"/>
            <a:ext cx="146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Book Antiqua" pitchFamily="18" charset="0"/>
              </a:rPr>
              <a:t>Sol. (v):-</a:t>
            </a:r>
            <a:endParaRPr lang="en-US" b="1" i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384131" y="3246565"/>
            <a:ext cx="1956423" cy="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969794" y="4720949"/>
            <a:ext cx="1959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72175" y="3244208"/>
            <a:ext cx="417117" cy="1487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919988" y="3247968"/>
            <a:ext cx="417181" cy="1472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623524" y="3248025"/>
            <a:ext cx="414043" cy="147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244568" y="3251844"/>
            <a:ext cx="414308" cy="1477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89226" y="29094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58455" y="29094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55677" y="29094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52899" y="29094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4694" y="46854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4732" y="468545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24770" y="46854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49384" y="468545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38" y="2724150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Book Antiqua" pitchFamily="18" charset="0"/>
              </a:rPr>
              <a:t>Sol. (vi):-</a:t>
            </a:r>
            <a:endParaRPr lang="en-US" b="1" i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024688" y="3267084"/>
            <a:ext cx="6524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627018" y="4699679"/>
            <a:ext cx="64531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loud Callout 70"/>
          <p:cNvSpPr/>
          <p:nvPr/>
        </p:nvSpPr>
        <p:spPr>
          <a:xfrm>
            <a:off x="2075791" y="3361548"/>
            <a:ext cx="3303929" cy="1508571"/>
          </a:xfrm>
          <a:prstGeom prst="cloudCallout">
            <a:avLst>
              <a:gd name="adj1" fmla="val 99412"/>
              <a:gd name="adj2" fmla="val 3350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12011" y="3607247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DCBA and SRQP have a common 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02000" y="3894948"/>
            <a:ext cx="9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No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1600200" y="3769459"/>
            <a:ext cx="3303929" cy="1246753"/>
          </a:xfrm>
          <a:prstGeom prst="cloudCallout">
            <a:avLst>
              <a:gd name="adj1" fmla="val 105908"/>
              <a:gd name="adj2" fmla="val 2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36420" y="3932509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DCBA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SRQP lie between two parallel lines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74520" y="4171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PQ and SR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855" y="3245655"/>
            <a:ext cx="573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two figures lie between two parallel lines PQ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and SR but does not have a common base.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00" y="133350"/>
            <a:ext cx="7186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Which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the following figures lie on the same base and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between the same parallels.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such a case, write the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common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base and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two parallels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636544" y="3255169"/>
            <a:ext cx="407664" cy="14536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251665" y="3274121"/>
            <a:ext cx="404054" cy="144075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387477" y="3245655"/>
            <a:ext cx="195642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73140" y="4720832"/>
            <a:ext cx="1959034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75521" y="3243298"/>
            <a:ext cx="417117" cy="148733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917077" y="3228976"/>
            <a:ext cx="425385" cy="1501774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389858" y="3258669"/>
            <a:ext cx="19564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65995" y="4712421"/>
            <a:ext cx="195903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81788" y="1021557"/>
            <a:ext cx="19697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269451" y="2494775"/>
            <a:ext cx="1972389" cy="112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69937" y="1010512"/>
            <a:ext cx="421986" cy="15037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224342" y="1021557"/>
            <a:ext cx="417680" cy="1484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284699" y="1009242"/>
            <a:ext cx="421986" cy="150377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14337" y="1008856"/>
            <a:ext cx="417680" cy="148495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289675" y="1015591"/>
            <a:ext cx="415738" cy="1481507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0316" y="13335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Q. Which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of the following figures lie on the same base and </a:t>
            </a:r>
            <a:endParaRPr lang="en-US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between the same parallels. In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such a case, write the </a:t>
            </a:r>
            <a:endParaRPr lang="en-US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common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base and the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two parallels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5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500"/>
                            </p:stCondLst>
                            <p:childTnLst>
                              <p:par>
                                <p:cTn id="3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000"/>
                            </p:stCondLst>
                            <p:childTnLst>
                              <p:par>
                                <p:cTn id="3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00"/>
                            </p:stCondLst>
                            <p:childTnLst>
                              <p:par>
                                <p:cTn id="3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15" grpId="0"/>
      <p:bldP spid="16" grpId="0"/>
      <p:bldP spid="17" grpId="0"/>
      <p:bldP spid="18" grpId="0"/>
      <p:bldP spid="19" grpId="0"/>
      <p:bldP spid="20" grpId="0"/>
      <p:bldP spid="31" grpId="0" animBg="1"/>
      <p:bldP spid="31" grpId="1" animBg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5" grpId="1"/>
      <p:bldP spid="36" grpId="0"/>
      <p:bldP spid="36" grpId="1"/>
      <p:bldP spid="4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6" grpId="0"/>
      <p:bldP spid="71" grpId="0" animBg="1"/>
      <p:bldP spid="71" grpId="1" animBg="1"/>
      <p:bldP spid="72" grpId="0"/>
      <p:bldP spid="72" grpId="1"/>
      <p:bldP spid="73" grpId="0"/>
      <p:bldP spid="73" grpId="1"/>
      <p:bldP spid="74" grpId="0" animBg="1"/>
      <p:bldP spid="74" grpId="1" animBg="1"/>
      <p:bldP spid="75" grpId="0"/>
      <p:bldP spid="75" grpId="1"/>
      <p:bldP spid="76" grpId="0"/>
      <p:bldP spid="7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270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09600" y="209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AREAS OF PARALLELOGRAMS AND TRIANGLES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9194" y="1115808"/>
            <a:ext cx="3472825" cy="3338719"/>
            <a:chOff x="909194" y="1115808"/>
            <a:chExt cx="3472825" cy="3338719"/>
          </a:xfrm>
        </p:grpSpPr>
        <p:pic>
          <p:nvPicPr>
            <p:cNvPr id="1028" name="Picture 4" descr="C:\Users\ADMIN\Desktop\Picture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74" y="1381136"/>
              <a:ext cx="1627416" cy="1049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DMIN\Desktop\Picture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105150"/>
              <a:ext cx="1382401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Hexagon 23"/>
            <p:cNvSpPr/>
            <p:nvPr/>
          </p:nvSpPr>
          <p:spPr>
            <a:xfrm>
              <a:off x="921386" y="2822147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>
              <a:off x="2477020" y="1965583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26" name="Picture 2" descr="C:\Users\ADMIN\Desktop\Picture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038350"/>
              <a:ext cx="1613175" cy="125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Hexagon 38"/>
            <p:cNvSpPr/>
            <p:nvPr/>
          </p:nvSpPr>
          <p:spPr>
            <a:xfrm>
              <a:off x="909194" y="1115808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457200" y="173355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(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="1" baseline="30000" dirty="0" err="1">
                <a:latin typeface="Bookman Old Style" pitchFamily="18" charset="0"/>
                <a:sym typeface="Symbol"/>
              </a:rPr>
              <a:t>gm</a:t>
            </a:r>
            <a:r>
              <a:rPr lang="en-US" b="1" dirty="0" err="1" smtClean="0">
                <a:latin typeface="Bookman Old Style" pitchFamily="18" charset="0"/>
                <a:sym typeface="Symbol"/>
              </a:rPr>
              <a:t>ABCD</a:t>
            </a:r>
            <a:r>
              <a:rPr lang="en-US" b="1" dirty="0" smtClean="0">
                <a:latin typeface="Bookman Old Style" pitchFamily="18" charset="0"/>
                <a:sym typeface="Symbol"/>
              </a:rPr>
              <a:t>) = </a:t>
            </a:r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(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="1" baseline="30000" dirty="0" err="1">
                <a:latin typeface="Bookman Old Style" pitchFamily="18" charset="0"/>
                <a:sym typeface="Symbol"/>
              </a:rPr>
              <a:t>gm</a:t>
            </a:r>
            <a:r>
              <a:rPr lang="en-US" b="1" dirty="0" err="1" smtClean="0">
                <a:latin typeface="Bookman Old Style" pitchFamily="18" charset="0"/>
                <a:sym typeface="Symbol"/>
              </a:rPr>
              <a:t>BEFC</a:t>
            </a:r>
            <a:r>
              <a:rPr lang="en-US" b="1" dirty="0" smtClean="0">
                <a:latin typeface="Bookman Old Style" pitchFamily="18" charset="0"/>
                <a:sym typeface="Symbol"/>
              </a:rPr>
              <a:t>)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24607" y="2805113"/>
            <a:ext cx="126817" cy="1268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/>
          <p:cNvSpPr txBox="1"/>
          <p:nvPr/>
        </p:nvSpPr>
        <p:spPr>
          <a:xfrm>
            <a:off x="4662189" y="28882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54040" y="1550836"/>
            <a:ext cx="2780607" cy="2350728"/>
            <a:chOff x="4810581" y="1135422"/>
            <a:chExt cx="2780607" cy="2350728"/>
          </a:xfrm>
        </p:grpSpPr>
        <p:sp>
          <p:nvSpPr>
            <p:cNvPr id="117" name="TextBox 116"/>
            <p:cNvSpPr txBox="1"/>
            <p:nvPr/>
          </p:nvSpPr>
          <p:spPr>
            <a:xfrm>
              <a:off x="4810581" y="113780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86874" y="11354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31511" y="31168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6986" y="31167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" name="Parallelogram 120"/>
            <p:cNvSpPr/>
            <p:nvPr/>
          </p:nvSpPr>
          <p:spPr>
            <a:xfrm flipH="1">
              <a:off x="4958716" y="1468893"/>
              <a:ext cx="2481920" cy="1691637"/>
            </a:xfrm>
            <a:prstGeom prst="parallelogram">
              <a:avLst>
                <a:gd name="adj" fmla="val 36261"/>
              </a:avLst>
            </a:prstGeom>
            <a:solidFill>
              <a:srgbClr val="4BACC6">
                <a:alpha val="6980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8312" y="1550234"/>
            <a:ext cx="3408188" cy="2347396"/>
            <a:chOff x="5330302" y="1143542"/>
            <a:chExt cx="3408188" cy="2347396"/>
          </a:xfrm>
        </p:grpSpPr>
        <p:sp>
          <p:nvSpPr>
            <p:cNvPr id="129" name="TextBox 128"/>
            <p:cNvSpPr txBox="1"/>
            <p:nvPr/>
          </p:nvSpPr>
          <p:spPr>
            <a:xfrm>
              <a:off x="5330302" y="312160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225777" y="312150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5561244" y="1143542"/>
              <a:ext cx="3177246" cy="2025108"/>
              <a:chOff x="5560110" y="1135422"/>
              <a:chExt cx="3177246" cy="2025108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8385978" y="113542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F</a:t>
                </a:r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305256" y="113780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E</a:t>
                </a:r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5" name="Parallelogram 134"/>
              <p:cNvSpPr/>
              <p:nvPr/>
            </p:nvSpPr>
            <p:spPr>
              <a:xfrm>
                <a:off x="5560110" y="1468893"/>
                <a:ext cx="2896259" cy="1691637"/>
              </a:xfrm>
              <a:prstGeom prst="parallelogram">
                <a:avLst>
                  <a:gd name="adj" fmla="val 60473"/>
                </a:avLst>
              </a:prstGeom>
              <a:solidFill>
                <a:srgbClr val="FFFF00">
                  <a:alpha val="6980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700303" y="8845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1650" y="1237912"/>
            <a:ext cx="457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311650" y="2936693"/>
            <a:ext cx="457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51424" y="1240293"/>
            <a:ext cx="0" cy="16981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49836" y="1240293"/>
            <a:ext cx="0" cy="1699757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849836" y="1237912"/>
            <a:ext cx="0" cy="1699757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2217" y="1240293"/>
            <a:ext cx="1864519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445811" y="2931930"/>
            <a:ext cx="1864519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16736" y="1233582"/>
            <a:ext cx="593595" cy="1698348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44416" y="1233582"/>
            <a:ext cx="601396" cy="1698348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445810" y="1240293"/>
            <a:ext cx="1034121" cy="1691637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45810" y="2931930"/>
            <a:ext cx="1872321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318131" y="1240293"/>
            <a:ext cx="1023938" cy="1691637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479931" y="1240293"/>
            <a:ext cx="1862138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803005" y="1191804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88926" y="1300206"/>
            <a:ext cx="1559818" cy="2784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ounded Rectangle 89"/>
          <p:cNvSpPr/>
          <p:nvPr/>
        </p:nvSpPr>
        <p:spPr>
          <a:xfrm>
            <a:off x="288926" y="954925"/>
            <a:ext cx="1559818" cy="2784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ounded Rectangle 83"/>
          <p:cNvSpPr/>
          <p:nvPr/>
        </p:nvSpPr>
        <p:spPr>
          <a:xfrm>
            <a:off x="2055458" y="1300206"/>
            <a:ext cx="455173" cy="27849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ounded Rectangle 84"/>
          <p:cNvSpPr/>
          <p:nvPr/>
        </p:nvSpPr>
        <p:spPr>
          <a:xfrm>
            <a:off x="2055458" y="954925"/>
            <a:ext cx="455173" cy="27849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ounded Rectangle 76"/>
          <p:cNvSpPr/>
          <p:nvPr/>
        </p:nvSpPr>
        <p:spPr>
          <a:xfrm>
            <a:off x="2653152" y="1300206"/>
            <a:ext cx="455173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ounded Rectangle 75"/>
          <p:cNvSpPr/>
          <p:nvPr/>
        </p:nvSpPr>
        <p:spPr>
          <a:xfrm>
            <a:off x="2653152" y="954925"/>
            <a:ext cx="455173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223568" y="89855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aseline="30000" dirty="0" err="1" smtClean="0">
                <a:latin typeface="Bookman Old Style" pitchFamily="18" charset="0"/>
                <a:sym typeface="Symbol"/>
              </a:rPr>
              <a:t>gm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ABCD</a:t>
            </a:r>
            <a:r>
              <a:rPr lang="en-US" dirty="0" smtClean="0">
                <a:latin typeface="Bookman Old Style" pitchFamily="18" charset="0"/>
                <a:sym typeface="Symbol"/>
              </a:rPr>
              <a:t> 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97958" y="8985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8209" y="89855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BC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4608" y="89855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 smtClean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</a:rPr>
              <a:t>AD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569" y="124850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aseline="30000" dirty="0" err="1" smtClean="0">
                <a:latin typeface="Bookman Old Style" pitchFamily="18" charset="0"/>
                <a:sym typeface="Symbol"/>
              </a:rPr>
              <a:t>gm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BEFC</a:t>
            </a:r>
            <a:r>
              <a:rPr lang="en-US" dirty="0" smtClean="0">
                <a:latin typeface="Bookman Old Style" pitchFamily="18" charset="0"/>
                <a:sym typeface="Symbol"/>
              </a:rPr>
              <a:t> 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97958" y="12485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18209" y="124850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BC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24608" y="12485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 smtClean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</a:rPr>
              <a:t>FG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206132" y="172428"/>
            <a:ext cx="4876800" cy="124675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857250" y="1587501"/>
            <a:ext cx="3644900" cy="1074910"/>
          </a:xfrm>
          <a:prstGeom prst="cloudCallout">
            <a:avLst>
              <a:gd name="adj1" fmla="val 93522"/>
              <a:gd name="adj2" fmla="val 3343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3634" y="1747730"/>
            <a:ext cx="319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a parallelogram 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951476" y="1968073"/>
            <a:ext cx="639323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2778563" y="1968073"/>
            <a:ext cx="793312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1896637" y="1913945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Base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 height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1152362" y="2804351"/>
            <a:ext cx="1003816" cy="571662"/>
          </a:xfrm>
          <a:prstGeom prst="cloudCallout">
            <a:avLst>
              <a:gd name="adj1" fmla="val 61577"/>
              <a:gd name="adj2" fmla="val -1474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8620" y="2915834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BC</a:t>
            </a:r>
          </a:p>
        </p:txBody>
      </p:sp>
      <p:sp>
        <p:nvSpPr>
          <p:cNvPr id="55" name="Cloud Callout 54"/>
          <p:cNvSpPr/>
          <p:nvPr/>
        </p:nvSpPr>
        <p:spPr>
          <a:xfrm>
            <a:off x="3192073" y="2771792"/>
            <a:ext cx="1003816" cy="571662"/>
          </a:xfrm>
          <a:prstGeom prst="cloudCallout">
            <a:avLst>
              <a:gd name="adj1" fmla="val -62129"/>
              <a:gd name="adj2" fmla="val -14548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8331" y="2883275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AD</a:t>
            </a:r>
          </a:p>
        </p:txBody>
      </p:sp>
      <p:sp>
        <p:nvSpPr>
          <p:cNvPr id="61" name="Cloud Callout 60"/>
          <p:cNvSpPr/>
          <p:nvPr/>
        </p:nvSpPr>
        <p:spPr>
          <a:xfrm>
            <a:off x="1651892" y="2029247"/>
            <a:ext cx="3072508" cy="1211796"/>
          </a:xfrm>
          <a:prstGeom prst="cloudCallout">
            <a:avLst>
              <a:gd name="adj1" fmla="val 106403"/>
              <a:gd name="adj2" fmla="val -9533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9006" y="2139862"/>
            <a:ext cx="28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drop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perpendicular from F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line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67" name="Cloud Callout 66"/>
          <p:cNvSpPr/>
          <p:nvPr/>
        </p:nvSpPr>
        <p:spPr>
          <a:xfrm>
            <a:off x="1623483" y="1956854"/>
            <a:ext cx="3072508" cy="1211796"/>
          </a:xfrm>
          <a:prstGeom prst="cloudCallout">
            <a:avLst>
              <a:gd name="adj1" fmla="val 108159"/>
              <a:gd name="adj2" fmla="val 2572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11325" y="2370148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="1" baseline="30000" dirty="0" err="1">
                <a:solidFill>
                  <a:schemeClr val="bg1"/>
                </a:solidFill>
                <a:latin typeface="Bookman Old Style" pitchFamily="18" charset="0"/>
                <a:sym typeface="Symbol"/>
              </a:rPr>
              <a:t>gm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BEFC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 =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55611" y="2365386"/>
            <a:ext cx="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?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8555" y="2365386"/>
            <a:ext cx="120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BC  FG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0" name="Cloud Callout 79"/>
          <p:cNvSpPr/>
          <p:nvPr/>
        </p:nvSpPr>
        <p:spPr>
          <a:xfrm>
            <a:off x="1766192" y="2182226"/>
            <a:ext cx="2843908" cy="1121636"/>
          </a:xfrm>
          <a:prstGeom prst="cloudCallout">
            <a:avLst>
              <a:gd name="adj1" fmla="val 101602"/>
              <a:gd name="adj2" fmla="val -3108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18879" y="2390636"/>
            <a:ext cx="235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can we say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about AD &amp; EG 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67258" y="2531549"/>
            <a:ext cx="12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AD = EG</a:t>
            </a:r>
          </a:p>
        </p:txBody>
      </p:sp>
      <p:sp>
        <p:nvSpPr>
          <p:cNvPr id="4" name="Callout 3"/>
          <p:cNvSpPr/>
          <p:nvPr/>
        </p:nvSpPr>
        <p:spPr>
          <a:xfrm>
            <a:off x="230820" y="3295817"/>
            <a:ext cx="4477070" cy="704684"/>
          </a:xfrm>
          <a:prstGeom prst="wedgeRoundRectCallout">
            <a:avLst>
              <a:gd name="adj1" fmla="val -635"/>
              <a:gd name="adj2" fmla="val -11324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181226" y="3333702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Perpendicular distances between the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same parallel lines are equal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91" name="Cloud Callout 90"/>
          <p:cNvSpPr/>
          <p:nvPr/>
        </p:nvSpPr>
        <p:spPr>
          <a:xfrm>
            <a:off x="1575692" y="2135914"/>
            <a:ext cx="3224908" cy="1121636"/>
          </a:xfrm>
          <a:prstGeom prst="cloudCallout">
            <a:avLst>
              <a:gd name="adj1" fmla="val -49239"/>
              <a:gd name="adj2" fmla="val -109793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18879" y="2344324"/>
            <a:ext cx="235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can we say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about L.H.S. 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60632" y="2485237"/>
            <a:ext cx="32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="1" baseline="30000" dirty="0" err="1">
                <a:solidFill>
                  <a:srgbClr val="FFFF00"/>
                </a:solidFill>
                <a:latin typeface="Comic Sans MS" pitchFamily="66" charset="0"/>
                <a:sym typeface="Symbol"/>
              </a:rPr>
              <a:t>gm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ABCD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) =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="1" baseline="30000" dirty="0" err="1">
                <a:solidFill>
                  <a:srgbClr val="FFFF00"/>
                </a:solidFill>
                <a:latin typeface="Comic Sans MS" pitchFamily="66" charset="0"/>
                <a:sym typeface="Symbol"/>
              </a:rPr>
              <a:t>gm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BEFC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)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4" name="Cloud 93"/>
          <p:cNvSpPr/>
          <p:nvPr/>
        </p:nvSpPr>
        <p:spPr>
          <a:xfrm>
            <a:off x="1766192" y="2364514"/>
            <a:ext cx="2843908" cy="112163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84782" y="2563399"/>
            <a:ext cx="2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what can we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conclude from this ?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7675" y="4087278"/>
            <a:ext cx="5688014" cy="72856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/>
          <p:cNvSpPr txBox="1"/>
          <p:nvPr/>
        </p:nvSpPr>
        <p:spPr>
          <a:xfrm>
            <a:off x="340251" y="4117476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Parallelograms on the same base and between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the same parallels, are equal in area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99" name="Cloud Callout 98"/>
          <p:cNvSpPr/>
          <p:nvPr/>
        </p:nvSpPr>
        <p:spPr>
          <a:xfrm>
            <a:off x="1426021" y="2147187"/>
            <a:ext cx="3072508" cy="1211796"/>
          </a:xfrm>
          <a:prstGeom prst="cloudCallout">
            <a:avLst>
              <a:gd name="adj1" fmla="val 56596"/>
              <a:gd name="adj2" fmla="val -5145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93135" y="2257802"/>
            <a:ext cx="28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drop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perpendicular from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line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01" name="Rectangle 55"/>
          <p:cNvSpPr>
            <a:spLocks noChangeArrowheads="1"/>
          </p:cNvSpPr>
          <p:nvPr/>
        </p:nvSpPr>
        <p:spPr bwMode="auto">
          <a:xfrm>
            <a:off x="2840484" y="59567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02" name="Rectangle 55"/>
          <p:cNvSpPr>
            <a:spLocks noChangeArrowheads="1"/>
          </p:cNvSpPr>
          <p:nvPr/>
        </p:nvSpPr>
        <p:spPr bwMode="auto">
          <a:xfrm>
            <a:off x="2840484" y="94492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03" name="Rectangle 55"/>
          <p:cNvSpPr>
            <a:spLocks noChangeArrowheads="1"/>
          </p:cNvSpPr>
          <p:nvPr/>
        </p:nvSpPr>
        <p:spPr bwMode="auto">
          <a:xfrm>
            <a:off x="2256284" y="59567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04" name="Rectangle 55"/>
          <p:cNvSpPr>
            <a:spLocks noChangeArrowheads="1"/>
          </p:cNvSpPr>
          <p:nvPr/>
        </p:nvSpPr>
        <p:spPr bwMode="auto">
          <a:xfrm>
            <a:off x="2256284" y="94492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641688" y="25515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331808" y="294525"/>
            <a:ext cx="497087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ounded Rectangle 112"/>
          <p:cNvSpPr/>
          <p:nvPr/>
        </p:nvSpPr>
        <p:spPr>
          <a:xfrm>
            <a:off x="518758" y="567575"/>
            <a:ext cx="1858523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709258" y="827925"/>
            <a:ext cx="3850159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ounded Rectangle 114"/>
          <p:cNvSpPr/>
          <p:nvPr/>
        </p:nvSpPr>
        <p:spPr>
          <a:xfrm>
            <a:off x="3179896" y="567575"/>
            <a:ext cx="1331333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42362" y="229918"/>
            <a:ext cx="4589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two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parallelograms on the same base &amp;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between the same parallel lines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346463" y="1240293"/>
            <a:ext cx="0" cy="16981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9646" y="2805113"/>
            <a:ext cx="126817" cy="1268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8155908" y="28882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8346463" y="1240293"/>
            <a:ext cx="0" cy="1699757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346463" y="1237912"/>
            <a:ext cx="0" cy="1699757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299632" y="1188629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loud Callout 124"/>
          <p:cNvSpPr/>
          <p:nvPr/>
        </p:nvSpPr>
        <p:spPr>
          <a:xfrm>
            <a:off x="2117598" y="1885950"/>
            <a:ext cx="2530602" cy="998068"/>
          </a:xfrm>
          <a:prstGeom prst="cloudCallout">
            <a:avLst>
              <a:gd name="adj1" fmla="val -14768"/>
              <a:gd name="adj2" fmla="val -11176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61257" y="217926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Heights are equal</a:t>
            </a:r>
            <a:endParaRPr lang="en-US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Cloud Callout 126"/>
          <p:cNvSpPr/>
          <p:nvPr/>
        </p:nvSpPr>
        <p:spPr>
          <a:xfrm>
            <a:off x="1469387" y="1885950"/>
            <a:ext cx="2530602" cy="998068"/>
          </a:xfrm>
          <a:prstGeom prst="cloudCallout">
            <a:avLst>
              <a:gd name="adj1" fmla="val -14768"/>
              <a:gd name="adj2" fmla="val -11176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13046" y="217926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Bases are equal</a:t>
            </a:r>
            <a:endParaRPr lang="en-US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445811" y="2913856"/>
            <a:ext cx="1874701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L 0.45261 -0.1256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54392 -0.1240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23" grpId="0" animBg="1"/>
      <p:bldP spid="124" grpId="0"/>
      <p:bldP spid="110" grpId="0"/>
      <p:bldP spid="105" grpId="0" animBg="1"/>
      <p:bldP spid="105" grpId="1" animBg="1"/>
      <p:bldP spid="89" grpId="0" animBg="1"/>
      <p:bldP spid="89" grpId="1" animBg="1"/>
      <p:bldP spid="90" grpId="0" animBg="1"/>
      <p:bldP spid="90" grpId="1" animBg="1"/>
      <p:bldP spid="84" grpId="0" animBg="1"/>
      <p:bldP spid="84" grpId="1" animBg="1"/>
      <p:bldP spid="85" grpId="0" animBg="1"/>
      <p:bldP spid="85" grpId="1" animBg="1"/>
      <p:bldP spid="77" grpId="0" animBg="1"/>
      <p:bldP spid="77" grpId="1" animBg="1"/>
      <p:bldP spid="76" grpId="0" animBg="1"/>
      <p:bldP spid="76" grpId="1" animBg="1"/>
      <p:bldP spid="57" grpId="0"/>
      <p:bldP spid="58" grpId="0"/>
      <p:bldP spid="59" grpId="0"/>
      <p:bldP spid="60" grpId="0"/>
      <p:bldP spid="72" grpId="0"/>
      <p:bldP spid="73" grpId="0"/>
      <p:bldP spid="74" grpId="0"/>
      <p:bldP spid="75" grpId="0"/>
      <p:bldP spid="2" grpId="0" animBg="1"/>
      <p:bldP spid="2" grpId="1" animBg="1"/>
      <p:bldP spid="43" grpId="0" animBg="1"/>
      <p:bldP spid="43" grpId="1" animBg="1"/>
      <p:bldP spid="44" grpId="0"/>
      <p:bldP spid="44" grpId="1"/>
      <p:bldP spid="46" grpId="0" animBg="1"/>
      <p:bldP spid="46" grpId="1" animBg="1"/>
      <p:bldP spid="47" grpId="0" animBg="1"/>
      <p:bldP spid="47" grpId="1" animBg="1"/>
      <p:bldP spid="45" grpId="0"/>
      <p:bldP spid="45" grpId="1"/>
      <p:bldP spid="48" grpId="0" animBg="1"/>
      <p:bldP spid="48" grpId="1" animBg="1"/>
      <p:bldP spid="49" grpId="0"/>
      <p:bldP spid="49" grpId="1"/>
      <p:bldP spid="55" grpId="0" animBg="1"/>
      <p:bldP spid="55" grpId="1" animBg="1"/>
      <p:bldP spid="56" grpId="0"/>
      <p:bldP spid="56" grpId="1"/>
      <p:bldP spid="61" grpId="0" animBg="1"/>
      <p:bldP spid="61" grpId="1" animBg="1"/>
      <p:bldP spid="62" grpId="0"/>
      <p:bldP spid="62" grpId="1"/>
      <p:bldP spid="67" grpId="0" animBg="1"/>
      <p:bldP spid="67" grpId="1" animBg="1"/>
      <p:bldP spid="68" grpId="0"/>
      <p:bldP spid="68" grpId="1"/>
      <p:bldP spid="69" grpId="0"/>
      <p:bldP spid="69" grpId="1"/>
      <p:bldP spid="70" grpId="0"/>
      <p:bldP spid="70" grpId="1"/>
      <p:bldP spid="80" grpId="0" animBg="1"/>
      <p:bldP spid="80" grpId="1" animBg="1"/>
      <p:bldP spid="81" grpId="0"/>
      <p:bldP spid="81" grpId="1"/>
      <p:bldP spid="82" grpId="0"/>
      <p:bldP spid="82" grpId="1"/>
      <p:bldP spid="4" grpId="0" animBg="1"/>
      <p:bldP spid="4" grpId="1" animBg="1"/>
      <p:bldP spid="83" grpId="0"/>
      <p:bldP spid="83" grpId="1"/>
      <p:bldP spid="91" grpId="0" animBg="1"/>
      <p:bldP spid="91" grpId="1" animBg="1"/>
      <p:bldP spid="92" grpId="0"/>
      <p:bldP spid="92" grpId="1"/>
      <p:bldP spid="93" grpId="0"/>
      <p:bldP spid="93" grpId="1"/>
      <p:bldP spid="94" grpId="0" animBg="1"/>
      <p:bldP spid="94" grpId="1" animBg="1"/>
      <p:bldP spid="95" grpId="0"/>
      <p:bldP spid="95" grpId="1"/>
      <p:bldP spid="97" grpId="0" animBg="1"/>
      <p:bldP spid="98" grpId="0"/>
      <p:bldP spid="99" grpId="0" animBg="1"/>
      <p:bldP spid="99" grpId="1" animBg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11" grpId="0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3" grpId="0"/>
      <p:bldP spid="3" grpId="1"/>
      <p:bldP spid="65" grpId="0" animBg="1"/>
      <p:bldP spid="66" grpId="0"/>
      <p:bldP spid="106" grpId="0" animBg="1"/>
      <p:bldP spid="106" grpId="1" animBg="1"/>
      <p:bldP spid="125" grpId="0" animBg="1"/>
      <p:bldP spid="125" grpId="1" animBg="1"/>
      <p:bldP spid="126" grpId="0"/>
      <p:bldP spid="126" grpId="1"/>
      <p:bldP spid="127" grpId="0" animBg="1"/>
      <p:bldP spid="127" grpId="1" animBg="1"/>
      <p:bldP spid="128" grpId="0"/>
      <p:bldP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41676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1388389" y="1835693"/>
            <a:ext cx="2861331" cy="2109746"/>
            <a:chOff x="5592122" y="1070610"/>
            <a:chExt cx="2861331" cy="2109746"/>
          </a:xfrm>
        </p:grpSpPr>
        <p:sp>
          <p:nvSpPr>
            <p:cNvPr id="183" name="Parallelogram 182"/>
            <p:cNvSpPr/>
            <p:nvPr/>
          </p:nvSpPr>
          <p:spPr>
            <a:xfrm>
              <a:off x="5757562" y="1393606"/>
              <a:ext cx="2472038" cy="1447800"/>
            </a:xfrm>
            <a:prstGeom prst="parallelogram">
              <a:avLst>
                <a:gd name="adj" fmla="val 40460"/>
              </a:avLst>
            </a:prstGeom>
            <a:solidFill>
              <a:srgbClr val="4BACC6">
                <a:alpha val="69804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6766" y="1070610"/>
              <a:ext cx="351378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089251" y="1070610"/>
              <a:ext cx="364202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92122" y="2811024"/>
              <a:ext cx="364202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87597" y="2810924"/>
              <a:ext cx="364202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04653" y="1814658"/>
            <a:ext cx="2259677" cy="2133454"/>
            <a:chOff x="4668264" y="-1824998"/>
            <a:chExt cx="2259677" cy="2133454"/>
          </a:xfrm>
        </p:grpSpPr>
        <p:sp>
          <p:nvSpPr>
            <p:cNvPr id="175" name="TextBox 174"/>
            <p:cNvSpPr txBox="1"/>
            <p:nvPr/>
          </p:nvSpPr>
          <p:spPr>
            <a:xfrm>
              <a:off x="5971239" y="-182499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668264" y="-60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563739" y="-609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4833705" y="-1455666"/>
              <a:ext cx="1871895" cy="1428566"/>
            </a:xfrm>
            <a:prstGeom prst="triangle">
              <a:avLst>
                <a:gd name="adj" fmla="val 65774"/>
              </a:avLst>
            </a:prstGeom>
            <a:solidFill>
              <a:srgbClr val="FFFF00">
                <a:alpha val="6980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2441576" y="2047465"/>
            <a:ext cx="1081894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ounded Rectangle 90"/>
          <p:cNvSpPr/>
          <p:nvPr/>
        </p:nvSpPr>
        <p:spPr>
          <a:xfrm>
            <a:off x="3068296" y="1412465"/>
            <a:ext cx="455173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581096" y="137639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BEC)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51908" y="13763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38204" y="1213575"/>
            <a:ext cx="1666816" cy="693182"/>
            <a:chOff x="2934813" y="1752776"/>
            <a:chExt cx="1666816" cy="693182"/>
          </a:xfrm>
        </p:grpSpPr>
        <p:sp>
          <p:nvSpPr>
            <p:cNvPr id="86" name="TextBox 85"/>
            <p:cNvSpPr txBox="1"/>
            <p:nvPr/>
          </p:nvSpPr>
          <p:spPr>
            <a:xfrm>
              <a:off x="3206946" y="1914701"/>
              <a:ext cx="1394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BC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EG</a:t>
              </a:r>
              <a:endParaRPr lang="en-US" dirty="0" smtClean="0">
                <a:latin typeface="Bookman Old Style" pitchFamily="18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5443768" y="13335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IN" dirty="0">
                  <a:latin typeface="Bookman Old Style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IN" dirty="0">
                  <a:latin typeface="Bookman Old Style" pitchFamily="18" charset="0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581096" y="20018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BEC)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51908" y="20018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938204" y="1839052"/>
            <a:ext cx="1666816" cy="693182"/>
            <a:chOff x="2934813" y="1752776"/>
            <a:chExt cx="1666816" cy="693182"/>
          </a:xfrm>
        </p:grpSpPr>
        <p:sp>
          <p:nvSpPr>
            <p:cNvPr id="101" name="TextBox 100"/>
            <p:cNvSpPr txBox="1"/>
            <p:nvPr/>
          </p:nvSpPr>
          <p:spPr>
            <a:xfrm>
              <a:off x="3206946" y="1914701"/>
              <a:ext cx="1394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BC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AD</a:t>
              </a:r>
              <a:endParaRPr lang="en-US" dirty="0" smtClean="0">
                <a:latin typeface="Bookman Old Style" pitchFamily="18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443768" y="13335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IN" dirty="0">
                  <a:latin typeface="Bookman Old Style" pitchFamily="18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IN" dirty="0">
                  <a:latin typeface="Bookman Old Style" pitchFamily="18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Rectangle 131"/>
          <p:cNvSpPr/>
          <p:nvPr/>
        </p:nvSpPr>
        <p:spPr>
          <a:xfrm>
            <a:off x="188243" y="2000118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1096" y="264322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BEC)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51908" y="26432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IN" b="1" dirty="0">
              <a:latin typeface="Bookman Old Style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938204" y="2480402"/>
            <a:ext cx="2087663" cy="693182"/>
            <a:chOff x="2934813" y="1752776"/>
            <a:chExt cx="2087663" cy="693182"/>
          </a:xfrm>
        </p:grpSpPr>
        <p:sp>
          <p:nvSpPr>
            <p:cNvPr id="111" name="TextBox 110"/>
            <p:cNvSpPr txBox="1"/>
            <p:nvPr/>
          </p:nvSpPr>
          <p:spPr>
            <a:xfrm>
              <a:off x="3206946" y="1914701"/>
              <a:ext cx="1815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Bookman Old Style" pitchFamily="18" charset="0"/>
                </a:rPr>
                <a:t>ar</a:t>
              </a:r>
              <a:r>
                <a:rPr lang="en-US" b="1" dirty="0" smtClean="0">
                  <a:latin typeface="Bookman Old Style" pitchFamily="18" charset="0"/>
                </a:rPr>
                <a:t>( </a:t>
              </a:r>
              <a:r>
                <a:rPr lang="en-US" b="1" dirty="0" smtClean="0">
                  <a:latin typeface="Arial" pitchFamily="34" charset="0"/>
                  <a:cs typeface="Arial" pitchFamily="34" charset="0"/>
                  <a:sym typeface="Symbol"/>
                </a:rPr>
                <a:t>||</a:t>
              </a:r>
              <a:r>
                <a:rPr lang="en-US" b="1" baseline="30000" dirty="0" err="1">
                  <a:latin typeface="Bookman Old Style" pitchFamily="18" charset="0"/>
                  <a:sym typeface="Symbol"/>
                </a:rPr>
                <a:t>gm</a:t>
              </a:r>
              <a:r>
                <a:rPr lang="en-US" b="1" dirty="0" err="1" smtClean="0">
                  <a:latin typeface="Bookman Old Style" pitchFamily="18" charset="0"/>
                  <a:sym typeface="Symbol"/>
                </a:rPr>
                <a:t>ABCD</a:t>
              </a:r>
              <a:r>
                <a:rPr lang="en-US" b="1" dirty="0">
                  <a:latin typeface="Bookman Old Style" pitchFamily="18" charset="0"/>
                  <a:sym typeface="Symbol"/>
                </a:rPr>
                <a:t>)</a:t>
              </a:r>
              <a:endParaRPr lang="en-IN" b="1" dirty="0">
                <a:latin typeface="Bookman Old Style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38959" y="13335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Bookman Old Style" pitchFamily="18" charset="0"/>
                  </a:rPr>
                  <a:t>1</a:t>
                </a:r>
                <a:endParaRPr lang="en-IN" b="1" dirty="0">
                  <a:latin typeface="Bookman Old Style" pitchFamily="18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Bookman Old Style" pitchFamily="18" charset="0"/>
                  </a:rPr>
                  <a:t>2</a:t>
                </a:r>
                <a:endParaRPr lang="en-IN" b="1" dirty="0">
                  <a:latin typeface="Bookman Old Style" pitchFamily="18" charset="0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Rectangle 132"/>
          <p:cNvSpPr/>
          <p:nvPr/>
        </p:nvSpPr>
        <p:spPr>
          <a:xfrm>
            <a:off x="188243" y="2643222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88243" y="914748"/>
            <a:ext cx="2784755" cy="3568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ounded Rectangle 91"/>
          <p:cNvSpPr/>
          <p:nvPr/>
        </p:nvSpPr>
        <p:spPr>
          <a:xfrm>
            <a:off x="2513212" y="947145"/>
            <a:ext cx="455173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-278697" y="89855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spc="-300" dirty="0" smtClean="0">
                <a:latin typeface="Bookman Old Style" pitchFamily="18" charset="0"/>
              </a:rPr>
              <a:t>(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||</a:t>
            </a:r>
            <a:r>
              <a:rPr lang="en-US" baseline="30000" dirty="0" err="1" smtClean="0">
                <a:latin typeface="Bookman Old Style" pitchFamily="18" charset="0"/>
                <a:sym typeface="Symbol"/>
              </a:rPr>
              <a:t>gm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ABCD</a:t>
            </a:r>
            <a:r>
              <a:rPr lang="en-US" dirty="0" smtClean="0">
                <a:latin typeface="Bookman Old Style" pitchFamily="18" charset="0"/>
                <a:sym typeface="Symbol"/>
              </a:rPr>
              <a:t>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1908" y="8985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159" y="89855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BC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78558" y="89855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 smtClean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</a:rPr>
              <a:t>AD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700303" y="10657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257800" y="1393606"/>
            <a:ext cx="36258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309701" y="2841406"/>
            <a:ext cx="357394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641688" y="24720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348413" y="1390650"/>
            <a:ext cx="0" cy="1450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21596" y="2714589"/>
            <a:ext cx="126817" cy="1268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196007" y="28072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350681" y="1390650"/>
            <a:ext cx="0" cy="1450756"/>
          </a:xfrm>
          <a:prstGeom prst="line">
            <a:avLst/>
          </a:prstGeom>
          <a:ln w="38100">
            <a:solidFill>
              <a:srgbClr val="0080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91350" y="1390650"/>
            <a:ext cx="0" cy="1450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64533" y="2714589"/>
            <a:ext cx="126817" cy="1268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/>
          <p:cNvCxnSpPr/>
          <p:nvPr/>
        </p:nvCxnSpPr>
        <p:spPr>
          <a:xfrm>
            <a:off x="6992031" y="1390650"/>
            <a:ext cx="0" cy="1450756"/>
          </a:xfrm>
          <a:prstGeom prst="line">
            <a:avLst/>
          </a:prstGeom>
          <a:ln w="38100">
            <a:solidFill>
              <a:srgbClr val="0080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9249" y="28072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6343650" y="1400411"/>
            <a:ext cx="1885950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753100" y="2841406"/>
            <a:ext cx="1905000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642755" y="1400411"/>
            <a:ext cx="586847" cy="1457089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5757863" y="1393606"/>
            <a:ext cx="591768" cy="1454369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995468" y="1393606"/>
            <a:ext cx="633264" cy="1449608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759450" y="1393606"/>
            <a:ext cx="1236018" cy="144780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754987" y="2841406"/>
            <a:ext cx="1890413" cy="0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381000" y="308456"/>
            <a:ext cx="4648200" cy="134889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460500" y="1512354"/>
            <a:ext cx="3072508" cy="1211796"/>
          </a:xfrm>
          <a:prstGeom prst="cloudCallout">
            <a:avLst>
              <a:gd name="adj1" fmla="val 105990"/>
              <a:gd name="adj2" fmla="val 2400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9514" y="1622969"/>
            <a:ext cx="28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us drop a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perpendicular from A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on line </a:t>
            </a:r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1054100" y="1587501"/>
            <a:ext cx="3530600" cy="1074910"/>
          </a:xfrm>
          <a:prstGeom prst="cloudCallout">
            <a:avLst>
              <a:gd name="adj1" fmla="val 93522"/>
              <a:gd name="adj2" fmla="val 3343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3334" y="1744555"/>
            <a:ext cx="319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a parallelogram ?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081016" y="1968073"/>
            <a:ext cx="639323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2908103" y="1968073"/>
            <a:ext cx="793312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loud Callout 45"/>
          <p:cNvSpPr/>
          <p:nvPr/>
        </p:nvSpPr>
        <p:spPr>
          <a:xfrm>
            <a:off x="1281902" y="2804351"/>
            <a:ext cx="1003816" cy="571662"/>
          </a:xfrm>
          <a:prstGeom prst="cloudCallout">
            <a:avLst>
              <a:gd name="adj1" fmla="val 61577"/>
              <a:gd name="adj2" fmla="val -1474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08160" y="2915834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BC</a:t>
            </a:r>
          </a:p>
        </p:txBody>
      </p:sp>
      <p:sp>
        <p:nvSpPr>
          <p:cNvPr id="48" name="Cloud Callout 47"/>
          <p:cNvSpPr/>
          <p:nvPr/>
        </p:nvSpPr>
        <p:spPr>
          <a:xfrm>
            <a:off x="3321613" y="2771792"/>
            <a:ext cx="1003816" cy="571662"/>
          </a:xfrm>
          <a:prstGeom prst="cloudCallout">
            <a:avLst>
              <a:gd name="adj1" fmla="val -62129"/>
              <a:gd name="adj2" fmla="val -14548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47871" y="2883275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26813" y="1917912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Base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 height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7" name="Cloud Callout 56"/>
          <p:cNvSpPr/>
          <p:nvPr/>
        </p:nvSpPr>
        <p:spPr>
          <a:xfrm>
            <a:off x="2009966" y="2322661"/>
            <a:ext cx="3072508" cy="1211796"/>
          </a:xfrm>
          <a:prstGeom prst="cloudCallout">
            <a:avLst>
              <a:gd name="adj1" fmla="val 99790"/>
              <a:gd name="adj2" fmla="val -4359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7080" y="2433276"/>
            <a:ext cx="28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us drop a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perpendicular from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on line </a:t>
            </a:r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62" name="Cloud Callout 61"/>
          <p:cNvSpPr/>
          <p:nvPr/>
        </p:nvSpPr>
        <p:spPr>
          <a:xfrm>
            <a:off x="2196130" y="1587501"/>
            <a:ext cx="3530600" cy="1074910"/>
          </a:xfrm>
          <a:prstGeom prst="cloudCallout">
            <a:avLst>
              <a:gd name="adj1" fmla="val 81652"/>
              <a:gd name="adj2" fmla="val 14826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63024" y="1895475"/>
            <a:ext cx="264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a triangle ?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566916" y="1977599"/>
            <a:ext cx="639323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ounded Rectangle 75"/>
          <p:cNvSpPr/>
          <p:nvPr/>
        </p:nvSpPr>
        <p:spPr>
          <a:xfrm>
            <a:off x="4394003" y="1977599"/>
            <a:ext cx="793312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3025125" y="1752776"/>
            <a:ext cx="2232674" cy="693182"/>
            <a:chOff x="2934813" y="1752776"/>
            <a:chExt cx="2232674" cy="693182"/>
          </a:xfrm>
        </p:grpSpPr>
        <p:sp>
          <p:nvSpPr>
            <p:cNvPr id="64" name="TextBox 63"/>
            <p:cNvSpPr txBox="1"/>
            <p:nvPr/>
          </p:nvSpPr>
          <p:spPr>
            <a:xfrm>
              <a:off x="3216472" y="1914701"/>
              <a:ext cx="195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base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height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438959" y="13335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IN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IN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loud Callout 76"/>
          <p:cNvSpPr/>
          <p:nvPr/>
        </p:nvSpPr>
        <p:spPr>
          <a:xfrm>
            <a:off x="2793975" y="2804351"/>
            <a:ext cx="1003816" cy="571662"/>
          </a:xfrm>
          <a:prstGeom prst="cloudCallout">
            <a:avLst>
              <a:gd name="adj1" fmla="val 61577"/>
              <a:gd name="adj2" fmla="val -1474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0233" y="2915834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BC</a:t>
            </a:r>
          </a:p>
        </p:txBody>
      </p:sp>
      <p:sp>
        <p:nvSpPr>
          <p:cNvPr id="79" name="Cloud Callout 78"/>
          <p:cNvSpPr/>
          <p:nvPr/>
        </p:nvSpPr>
        <p:spPr>
          <a:xfrm>
            <a:off x="4419600" y="2771792"/>
            <a:ext cx="1003816" cy="571662"/>
          </a:xfrm>
          <a:prstGeom prst="cloudCallout">
            <a:avLst>
              <a:gd name="adj1" fmla="val -20519"/>
              <a:gd name="adj2" fmla="val -14548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5858" y="2883275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EG</a:t>
            </a:r>
          </a:p>
        </p:txBody>
      </p:sp>
      <p:sp>
        <p:nvSpPr>
          <p:cNvPr id="93" name="Cloud Callout 92"/>
          <p:cNvSpPr/>
          <p:nvPr/>
        </p:nvSpPr>
        <p:spPr>
          <a:xfrm>
            <a:off x="1766192" y="1896476"/>
            <a:ext cx="2843908" cy="1121636"/>
          </a:xfrm>
          <a:prstGeom prst="cloudCallout">
            <a:avLst>
              <a:gd name="adj1" fmla="val 101602"/>
              <a:gd name="adj2" fmla="val -3108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18879" y="2104886"/>
            <a:ext cx="235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can we say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about AD &amp; EG 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67258" y="2245799"/>
            <a:ext cx="12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AD = EG</a:t>
            </a:r>
          </a:p>
        </p:txBody>
      </p:sp>
      <p:sp>
        <p:nvSpPr>
          <p:cNvPr id="96" name="Callout 95"/>
          <p:cNvSpPr/>
          <p:nvPr/>
        </p:nvSpPr>
        <p:spPr>
          <a:xfrm>
            <a:off x="681670" y="3010067"/>
            <a:ext cx="4477070" cy="704684"/>
          </a:xfrm>
          <a:prstGeom prst="wedgeRoundRectCallout">
            <a:avLst>
              <a:gd name="adj1" fmla="val -805"/>
              <a:gd name="adj2" fmla="val -10892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/>
          <p:cNvSpPr txBox="1"/>
          <p:nvPr/>
        </p:nvSpPr>
        <p:spPr>
          <a:xfrm>
            <a:off x="632076" y="3047952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Perpendicular distances between the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same parallel lines are equal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16" name="Cloud Callout 115"/>
          <p:cNvSpPr/>
          <p:nvPr/>
        </p:nvSpPr>
        <p:spPr>
          <a:xfrm>
            <a:off x="2413892" y="2190750"/>
            <a:ext cx="2843908" cy="1121636"/>
          </a:xfrm>
          <a:prstGeom prst="cloudCallout">
            <a:avLst>
              <a:gd name="adj1" fmla="val -51794"/>
              <a:gd name="adj2" fmla="val -77838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56866" y="2363727"/>
            <a:ext cx="2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what can we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conclude from this ?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166759" y="3931245"/>
            <a:ext cx="6279070" cy="9745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1119781" y="3969337"/>
            <a:ext cx="6401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If a parallelogram &amp; a triangle are on the same base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and between the same parallels, then area of the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triangle is half the area of a parallelogram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1766192" y="1251216"/>
            <a:ext cx="1838828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ounded Rectangle 144"/>
          <p:cNvSpPr/>
          <p:nvPr/>
        </p:nvSpPr>
        <p:spPr>
          <a:xfrm>
            <a:off x="541344" y="715822"/>
            <a:ext cx="3478205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ounded Rectangle 145"/>
          <p:cNvSpPr/>
          <p:nvPr/>
        </p:nvSpPr>
        <p:spPr>
          <a:xfrm>
            <a:off x="2708078" y="970338"/>
            <a:ext cx="1561513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/>
          <p:cNvSpPr/>
          <p:nvPr/>
        </p:nvSpPr>
        <p:spPr>
          <a:xfrm>
            <a:off x="6301576" y="1345511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944514" y="1345511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>
            <a:off x="1150506" y="974594"/>
            <a:ext cx="1331333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54770" y="369667"/>
            <a:ext cx="4513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parallelogram and a triangle on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same base &amp; between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same parallels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8064" y="2818546"/>
            <a:ext cx="1874701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rved Left Arrow 68"/>
          <p:cNvSpPr/>
          <p:nvPr/>
        </p:nvSpPr>
        <p:spPr>
          <a:xfrm rot="19908728">
            <a:off x="3305850" y="802452"/>
            <a:ext cx="467207" cy="1391044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3 L 0.45834 -0.1487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7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92 L 0.5 -0.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7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50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0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500"/>
                            </p:stCondLst>
                            <p:childTnLst>
                              <p:par>
                                <p:cTn id="4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000"/>
                            </p:stCondLst>
                            <p:childTnLst>
                              <p:par>
                                <p:cTn id="4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000"/>
                            </p:stCondLst>
                            <p:childTnLst>
                              <p:par>
                                <p:cTn id="5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500"/>
                            </p:stCondLst>
                            <p:childTnLst>
                              <p:par>
                                <p:cTn id="5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2000"/>
                            </p:stCondLst>
                            <p:childTnLst>
                              <p:par>
                                <p:cTn id="5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91" grpId="0" animBg="1"/>
      <p:bldP spid="91" grpId="1" animBg="1"/>
      <p:bldP spid="83" grpId="0"/>
      <p:bldP spid="84" grpId="0"/>
      <p:bldP spid="98" grpId="0"/>
      <p:bldP spid="99" grpId="0"/>
      <p:bldP spid="132" grpId="0"/>
      <p:bldP spid="108" grpId="0"/>
      <p:bldP spid="109" grpId="0"/>
      <p:bldP spid="133" grpId="0"/>
      <p:bldP spid="106" grpId="0" animBg="1"/>
      <p:bldP spid="106" grpId="1" animBg="1"/>
      <p:bldP spid="92" grpId="0" animBg="1"/>
      <p:bldP spid="92" grpId="1" animBg="1"/>
      <p:bldP spid="51" grpId="0"/>
      <p:bldP spid="52" grpId="0"/>
      <p:bldP spid="53" grpId="0"/>
      <p:bldP spid="54" grpId="0"/>
      <p:bldP spid="129" grpId="0"/>
      <p:bldP spid="143" grpId="0"/>
      <p:bldP spid="38" grpId="0" animBg="1"/>
      <p:bldP spid="40" grpId="0"/>
      <p:bldP spid="61" grpId="0" animBg="1"/>
      <p:bldP spid="82" grpId="0"/>
      <p:bldP spid="2" grpId="0" animBg="1"/>
      <p:bldP spid="2" grpId="1" animBg="1"/>
      <p:bldP spid="30" grpId="0" animBg="1"/>
      <p:bldP spid="30" grpId="1" animBg="1"/>
      <p:bldP spid="31" grpId="0"/>
      <p:bldP spid="31" grpId="1"/>
      <p:bldP spid="41" grpId="0" animBg="1"/>
      <p:bldP spid="41" grpId="1" animBg="1"/>
      <p:bldP spid="41" grpId="2" animBg="1"/>
      <p:bldP spid="42" grpId="0"/>
      <p:bldP spid="42" grpId="1"/>
      <p:bldP spid="42" grpId="2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48" grpId="1" animBg="1"/>
      <p:bldP spid="49" grpId="0"/>
      <p:bldP spid="49" grpId="1"/>
      <p:bldP spid="43" grpId="0"/>
      <p:bldP spid="43" grpId="1"/>
      <p:bldP spid="43" grpId="2"/>
      <p:bldP spid="57" grpId="0" animBg="1"/>
      <p:bldP spid="57" grpId="1" animBg="1"/>
      <p:bldP spid="58" grpId="0"/>
      <p:bldP spid="58" grpId="1"/>
      <p:bldP spid="62" grpId="0" animBg="1"/>
      <p:bldP spid="62" grpId="1" animBg="1"/>
      <p:bldP spid="62" grpId="2" animBg="1"/>
      <p:bldP spid="63" grpId="0"/>
      <p:bldP spid="6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/>
      <p:bldP spid="78" grpId="1"/>
      <p:bldP spid="79" grpId="0" animBg="1"/>
      <p:bldP spid="79" grpId="1" animBg="1"/>
      <p:bldP spid="80" grpId="0"/>
      <p:bldP spid="80" grpId="1"/>
      <p:bldP spid="93" grpId="0" animBg="1"/>
      <p:bldP spid="93" grpId="1" animBg="1"/>
      <p:bldP spid="94" grpId="0"/>
      <p:bldP spid="94" grpId="1"/>
      <p:bldP spid="95" grpId="0"/>
      <p:bldP spid="95" grpId="1"/>
      <p:bldP spid="96" grpId="0" animBg="1"/>
      <p:bldP spid="96" grpId="1" animBg="1"/>
      <p:bldP spid="97" grpId="0"/>
      <p:bldP spid="97" grpId="1"/>
      <p:bldP spid="116" grpId="0" animBg="1"/>
      <p:bldP spid="116" grpId="1" animBg="1"/>
      <p:bldP spid="117" grpId="0"/>
      <p:bldP spid="117" grpId="1"/>
      <p:bldP spid="118" grpId="0" animBg="1"/>
      <p:bldP spid="119" grpId="0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30" grpId="0" animBg="1"/>
      <p:bldP spid="130" grpId="1" animBg="1"/>
      <p:bldP spid="131" grpId="0" animBg="1"/>
      <p:bldP spid="131" grpId="1" animBg="1"/>
      <p:bldP spid="188" grpId="0" animBg="1"/>
      <p:bldP spid="188" grpId="1" animBg="1"/>
      <p:bldP spid="3" grpId="0"/>
      <p:bldP spid="3" grpId="1"/>
      <p:bldP spid="69" grpId="0" animBg="1"/>
      <p:bldP spid="6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4329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624976" y="1402548"/>
            <a:ext cx="1124450" cy="2784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ounded Rectangle 108"/>
          <p:cNvSpPr/>
          <p:nvPr/>
        </p:nvSpPr>
        <p:spPr>
          <a:xfrm>
            <a:off x="624976" y="2050248"/>
            <a:ext cx="1124450" cy="2784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ounded Rectangle 92"/>
          <p:cNvSpPr/>
          <p:nvPr/>
        </p:nvSpPr>
        <p:spPr>
          <a:xfrm>
            <a:off x="3055755" y="1378418"/>
            <a:ext cx="455173" cy="2784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3055755" y="2043130"/>
            <a:ext cx="455173" cy="2784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2452505" y="1378418"/>
            <a:ext cx="455173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2452505" y="2043130"/>
            <a:ext cx="455173" cy="2784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586511" y="133413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ABD)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5418" y="13341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941714" y="1171312"/>
            <a:ext cx="1666816" cy="693182"/>
            <a:chOff x="2934813" y="1752776"/>
            <a:chExt cx="1666816" cy="693182"/>
          </a:xfrm>
        </p:grpSpPr>
        <p:sp>
          <p:nvSpPr>
            <p:cNvPr id="55" name="TextBox 54"/>
            <p:cNvSpPr txBox="1"/>
            <p:nvPr/>
          </p:nvSpPr>
          <p:spPr>
            <a:xfrm>
              <a:off x="3206946" y="1914701"/>
              <a:ext cx="1394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BD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AE</a:t>
              </a:r>
              <a:endParaRPr lang="en-US" dirty="0" smtClean="0">
                <a:latin typeface="Bookman Old Style" pitchFamily="18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5443768" y="13335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IN" dirty="0">
                  <a:latin typeface="Bookman Old Style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IN" dirty="0">
                  <a:latin typeface="Bookman Old Style" pitchFamily="18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583001" y="199317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ACD)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51908" y="19931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938204" y="1830359"/>
            <a:ext cx="1666816" cy="693182"/>
            <a:chOff x="2934813" y="1752776"/>
            <a:chExt cx="1666816" cy="693182"/>
          </a:xfrm>
        </p:grpSpPr>
        <p:sp>
          <p:nvSpPr>
            <p:cNvPr id="72" name="TextBox 71"/>
            <p:cNvSpPr txBox="1"/>
            <p:nvPr/>
          </p:nvSpPr>
          <p:spPr>
            <a:xfrm>
              <a:off x="3206946" y="1914701"/>
              <a:ext cx="1394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DC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AE</a:t>
              </a:r>
              <a:endParaRPr lang="en-US" dirty="0" smtClean="0">
                <a:latin typeface="Bookman Old Style" pitchFamily="18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443768" y="13335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IN" dirty="0">
                  <a:latin typeface="Bookman Old Style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IN" dirty="0">
                  <a:latin typeface="Bookman Old Style" pitchFamily="18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/>
          <p:cNvSpPr txBox="1"/>
          <p:nvPr/>
        </p:nvSpPr>
        <p:spPr>
          <a:xfrm>
            <a:off x="521320" y="2537883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(</a:t>
            </a:r>
            <a:r>
              <a:rPr lang="en-US" b="1" dirty="0">
                <a:latin typeface="Bookman Old Style" pitchFamily="18" charset="0"/>
                <a:sym typeface="Symbol"/>
              </a:rPr>
              <a:t>ABD</a:t>
            </a:r>
            <a:r>
              <a:rPr lang="en-US" b="1" dirty="0" smtClean="0">
                <a:latin typeface="Bookman Old Style" pitchFamily="18" charset="0"/>
                <a:sym typeface="Symbol"/>
              </a:rPr>
              <a:t>) = </a:t>
            </a:r>
            <a:r>
              <a:rPr lang="en-US" b="1" dirty="0" err="1" smtClean="0">
                <a:latin typeface="Bookman Old Style" pitchFamily="18" charset="0"/>
                <a:sym typeface="Symbol"/>
              </a:rPr>
              <a:t>ar</a:t>
            </a:r>
            <a:r>
              <a:rPr lang="en-US" b="1" dirty="0" smtClean="0">
                <a:latin typeface="Bookman Old Style" pitchFamily="18" charset="0"/>
                <a:sym typeface="Symbol"/>
              </a:rPr>
              <a:t>(</a:t>
            </a:r>
            <a:r>
              <a:rPr lang="en-US" b="1" dirty="0"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latin typeface="Bookman Old Style" pitchFamily="18" charset="0"/>
                <a:sym typeface="Symbol"/>
              </a:rPr>
              <a:t>ACD)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3263900" y="1016000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3263900" y="1657350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2667000" y="1016000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98" name="Rectangle 55"/>
          <p:cNvSpPr>
            <a:spLocks noChangeArrowheads="1"/>
          </p:cNvSpPr>
          <p:nvPr/>
        </p:nvSpPr>
        <p:spPr bwMode="auto">
          <a:xfrm>
            <a:off x="2667000" y="1657350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28" name="Isosceles Triangle 26"/>
          <p:cNvSpPr/>
          <p:nvPr/>
        </p:nvSpPr>
        <p:spPr>
          <a:xfrm>
            <a:off x="6288272" y="1418494"/>
            <a:ext cx="1560328" cy="1600993"/>
          </a:xfrm>
          <a:custGeom>
            <a:avLst/>
            <a:gdLst>
              <a:gd name="connsiteX0" fmla="*/ 0 w 2133600"/>
              <a:gd name="connsiteY0" fmla="*/ 1600200 h 1600200"/>
              <a:gd name="connsiteX1" fmla="*/ 570098 w 2133600"/>
              <a:gd name="connsiteY1" fmla="*/ 0 h 1600200"/>
              <a:gd name="connsiteX2" fmla="*/ 2133600 w 2133600"/>
              <a:gd name="connsiteY2" fmla="*/ 1600200 h 1600200"/>
              <a:gd name="connsiteX3" fmla="*/ 0 w 2133600"/>
              <a:gd name="connsiteY3" fmla="*/ 1600200 h 1600200"/>
              <a:gd name="connsiteX0" fmla="*/ 0 w 1047750"/>
              <a:gd name="connsiteY0" fmla="*/ 1600200 h 1600200"/>
              <a:gd name="connsiteX1" fmla="*/ 570098 w 1047750"/>
              <a:gd name="connsiteY1" fmla="*/ 0 h 1600200"/>
              <a:gd name="connsiteX2" fmla="*/ 1047750 w 1047750"/>
              <a:gd name="connsiteY2" fmla="*/ 1597025 h 1600200"/>
              <a:gd name="connsiteX3" fmla="*/ 0 w 1047750"/>
              <a:gd name="connsiteY3" fmla="*/ 1600200 h 1600200"/>
              <a:gd name="connsiteX0" fmla="*/ 0 w 1063625"/>
              <a:gd name="connsiteY0" fmla="*/ 1600200 h 1600200"/>
              <a:gd name="connsiteX1" fmla="*/ 570098 w 1063625"/>
              <a:gd name="connsiteY1" fmla="*/ 0 h 1600200"/>
              <a:gd name="connsiteX2" fmla="*/ 1063625 w 1063625"/>
              <a:gd name="connsiteY2" fmla="*/ 1593850 h 1600200"/>
              <a:gd name="connsiteX3" fmla="*/ 0 w 1063625"/>
              <a:gd name="connsiteY3" fmla="*/ 1600200 h 1600200"/>
              <a:gd name="connsiteX0" fmla="*/ 0 w 1068388"/>
              <a:gd name="connsiteY0" fmla="*/ 1600200 h 1605756"/>
              <a:gd name="connsiteX1" fmla="*/ 570098 w 1068388"/>
              <a:gd name="connsiteY1" fmla="*/ 0 h 1605756"/>
              <a:gd name="connsiteX2" fmla="*/ 1068388 w 1068388"/>
              <a:gd name="connsiteY2" fmla="*/ 1605756 h 1605756"/>
              <a:gd name="connsiteX3" fmla="*/ 0 w 1068388"/>
              <a:gd name="connsiteY3" fmla="*/ 1600200 h 1605756"/>
              <a:gd name="connsiteX0" fmla="*/ 491940 w 1560328"/>
              <a:gd name="connsiteY0" fmla="*/ 1595437 h 1600993"/>
              <a:gd name="connsiteX1" fmla="*/ 0 w 1560328"/>
              <a:gd name="connsiteY1" fmla="*/ 0 h 1600993"/>
              <a:gd name="connsiteX2" fmla="*/ 1560328 w 1560328"/>
              <a:gd name="connsiteY2" fmla="*/ 1600993 h 1600993"/>
              <a:gd name="connsiteX3" fmla="*/ 491940 w 1560328"/>
              <a:gd name="connsiteY3" fmla="*/ 1595437 h 16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328" h="1600993">
                <a:moveTo>
                  <a:pt x="491940" y="1595437"/>
                </a:moveTo>
                <a:lnTo>
                  <a:pt x="0" y="0"/>
                </a:lnTo>
                <a:lnTo>
                  <a:pt x="1560328" y="1600993"/>
                </a:lnTo>
                <a:lnTo>
                  <a:pt x="491940" y="1595437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/>
          <p:cNvSpPr/>
          <p:nvPr/>
        </p:nvSpPr>
        <p:spPr>
          <a:xfrm>
            <a:off x="5715004" y="1413731"/>
            <a:ext cx="1068388" cy="1605756"/>
          </a:xfrm>
          <a:custGeom>
            <a:avLst/>
            <a:gdLst>
              <a:gd name="connsiteX0" fmla="*/ 0 w 2133600"/>
              <a:gd name="connsiteY0" fmla="*/ 1600200 h 1600200"/>
              <a:gd name="connsiteX1" fmla="*/ 570098 w 2133600"/>
              <a:gd name="connsiteY1" fmla="*/ 0 h 1600200"/>
              <a:gd name="connsiteX2" fmla="*/ 2133600 w 2133600"/>
              <a:gd name="connsiteY2" fmla="*/ 1600200 h 1600200"/>
              <a:gd name="connsiteX3" fmla="*/ 0 w 2133600"/>
              <a:gd name="connsiteY3" fmla="*/ 1600200 h 1600200"/>
              <a:gd name="connsiteX0" fmla="*/ 0 w 1047750"/>
              <a:gd name="connsiteY0" fmla="*/ 1600200 h 1600200"/>
              <a:gd name="connsiteX1" fmla="*/ 570098 w 1047750"/>
              <a:gd name="connsiteY1" fmla="*/ 0 h 1600200"/>
              <a:gd name="connsiteX2" fmla="*/ 1047750 w 1047750"/>
              <a:gd name="connsiteY2" fmla="*/ 1597025 h 1600200"/>
              <a:gd name="connsiteX3" fmla="*/ 0 w 1047750"/>
              <a:gd name="connsiteY3" fmla="*/ 1600200 h 1600200"/>
              <a:gd name="connsiteX0" fmla="*/ 0 w 1063625"/>
              <a:gd name="connsiteY0" fmla="*/ 1600200 h 1600200"/>
              <a:gd name="connsiteX1" fmla="*/ 570098 w 1063625"/>
              <a:gd name="connsiteY1" fmla="*/ 0 h 1600200"/>
              <a:gd name="connsiteX2" fmla="*/ 1063625 w 1063625"/>
              <a:gd name="connsiteY2" fmla="*/ 1593850 h 1600200"/>
              <a:gd name="connsiteX3" fmla="*/ 0 w 1063625"/>
              <a:gd name="connsiteY3" fmla="*/ 1600200 h 1600200"/>
              <a:gd name="connsiteX0" fmla="*/ 0 w 1068388"/>
              <a:gd name="connsiteY0" fmla="*/ 1600200 h 1605756"/>
              <a:gd name="connsiteX1" fmla="*/ 570098 w 1068388"/>
              <a:gd name="connsiteY1" fmla="*/ 0 h 1605756"/>
              <a:gd name="connsiteX2" fmla="*/ 1068388 w 1068388"/>
              <a:gd name="connsiteY2" fmla="*/ 1605756 h 1605756"/>
              <a:gd name="connsiteX3" fmla="*/ 0 w 1068388"/>
              <a:gd name="connsiteY3" fmla="*/ 1600200 h 160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388" h="1605756">
                <a:moveTo>
                  <a:pt x="0" y="1600200"/>
                </a:moveTo>
                <a:lnTo>
                  <a:pt x="570098" y="0"/>
                </a:lnTo>
                <a:lnTo>
                  <a:pt x="1068388" y="1605756"/>
                </a:lnTo>
                <a:lnTo>
                  <a:pt x="0" y="1600200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01822" y="10791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29644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8662" y="29643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5715000" y="1413731"/>
            <a:ext cx="2133600" cy="1600200"/>
          </a:xfrm>
          <a:prstGeom prst="triangle">
            <a:avLst>
              <a:gd name="adj" fmla="val 2672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4" idx="0"/>
          </p:cNvCxnSpPr>
          <p:nvPr/>
        </p:nvCxnSpPr>
        <p:spPr>
          <a:xfrm>
            <a:off x="6285098" y="1413731"/>
            <a:ext cx="496702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000" y="29644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37298" y="2949575"/>
            <a:ext cx="44450" cy="123825"/>
            <a:chOff x="7010400" y="3562350"/>
            <a:chExt cx="44450" cy="1238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010400" y="3562350"/>
              <a:ext cx="0" cy="123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54850" y="3562350"/>
              <a:ext cx="0" cy="123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267575" y="2949575"/>
            <a:ext cx="44450" cy="123825"/>
            <a:chOff x="7010400" y="3562350"/>
            <a:chExt cx="44450" cy="12382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010400" y="3562350"/>
              <a:ext cx="0" cy="123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54850" y="3562350"/>
              <a:ext cx="0" cy="123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6283786" y="1419225"/>
            <a:ext cx="0" cy="15947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77361" y="2907506"/>
            <a:ext cx="106425" cy="10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6096923" y="29961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283784" y="1414463"/>
            <a:ext cx="0" cy="1599468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2"/>
          </p:cNvCxnSpPr>
          <p:nvPr/>
        </p:nvCxnSpPr>
        <p:spPr>
          <a:xfrm flipH="1">
            <a:off x="5715000" y="1413731"/>
            <a:ext cx="570098" cy="160020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4" idx="2"/>
          </p:cNvCxnSpPr>
          <p:nvPr/>
        </p:nvCxnSpPr>
        <p:spPr>
          <a:xfrm flipH="1">
            <a:off x="5715000" y="3013931"/>
            <a:ext cx="1066800" cy="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" idx="0"/>
          </p:cNvCxnSpPr>
          <p:nvPr/>
        </p:nvCxnSpPr>
        <p:spPr>
          <a:xfrm>
            <a:off x="6285098" y="1413731"/>
            <a:ext cx="496702" cy="160020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715000" y="3014661"/>
            <a:ext cx="107110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" idx="0"/>
            <a:endCxn id="4" idx="4"/>
          </p:cNvCxnSpPr>
          <p:nvPr/>
        </p:nvCxnSpPr>
        <p:spPr>
          <a:xfrm>
            <a:off x="6285098" y="1413731"/>
            <a:ext cx="1563502" cy="16002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" idx="4"/>
          </p:cNvCxnSpPr>
          <p:nvPr/>
        </p:nvCxnSpPr>
        <p:spPr>
          <a:xfrm flipH="1">
            <a:off x="6781800" y="3013931"/>
            <a:ext cx="10668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" idx="0"/>
          </p:cNvCxnSpPr>
          <p:nvPr/>
        </p:nvCxnSpPr>
        <p:spPr>
          <a:xfrm flipH="1" flipV="1">
            <a:off x="6285098" y="1413731"/>
            <a:ext cx="496702" cy="16002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781800" y="3014661"/>
            <a:ext cx="1071101" cy="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1143000" y="1047750"/>
            <a:ext cx="28956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576740" y="1334184"/>
            <a:ext cx="202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2286000" y="1346682"/>
            <a:ext cx="28956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ounded Rectangle 91"/>
          <p:cNvSpPr/>
          <p:nvPr/>
        </p:nvSpPr>
        <p:spPr>
          <a:xfrm>
            <a:off x="2816042" y="1930868"/>
            <a:ext cx="966970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562579" y="161053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Median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381000" y="2647950"/>
            <a:ext cx="3900312" cy="1305983"/>
          </a:xfrm>
          <a:prstGeom prst="cloudCallout">
            <a:avLst>
              <a:gd name="adj1" fmla="val 24781"/>
              <a:gd name="adj2" fmla="val -8009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87023" y="2845506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line segment joining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vertex of a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 to the midpoint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its opposite side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2376311" y="2012726"/>
            <a:ext cx="2895600" cy="1219200"/>
          </a:xfrm>
          <a:prstGeom prst="cloudCallout">
            <a:avLst>
              <a:gd name="adj1" fmla="val 85989"/>
              <a:gd name="adj2" fmla="val -972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653694" y="2266703"/>
            <a:ext cx="231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 divides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ABC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into two triangles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1919" y="2429402"/>
            <a:ext cx="80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ABD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1137" y="2429402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&amp; ACD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2348089" y="2012726"/>
            <a:ext cx="2923822" cy="1219200"/>
          </a:xfrm>
          <a:prstGeom prst="cloudCallout">
            <a:avLst>
              <a:gd name="adj1" fmla="val 81342"/>
              <a:gd name="adj2" fmla="val -2001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2827137" y="224271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3670" y="2242717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BD as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base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3987" y="217805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base BD,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corresponding height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should be from ?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1501" y="243840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Vertex A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8" name="Cloud Callout 37"/>
          <p:cNvSpPr/>
          <p:nvPr/>
        </p:nvSpPr>
        <p:spPr>
          <a:xfrm>
            <a:off x="1879600" y="1545238"/>
            <a:ext cx="3530600" cy="1074910"/>
          </a:xfrm>
          <a:prstGeom prst="cloudCallout">
            <a:avLst>
              <a:gd name="adj1" fmla="val 72210"/>
              <a:gd name="adj2" fmla="val 28118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6494" y="1853212"/>
            <a:ext cx="264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a triangle 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50386" y="1935336"/>
            <a:ext cx="639323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4077473" y="1935336"/>
            <a:ext cx="793312" cy="2784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2" name="Group 41"/>
          <p:cNvGrpSpPr/>
          <p:nvPr/>
        </p:nvGrpSpPr>
        <p:grpSpPr>
          <a:xfrm>
            <a:off x="2708595" y="1710513"/>
            <a:ext cx="2232674" cy="693182"/>
            <a:chOff x="2934813" y="1752776"/>
            <a:chExt cx="2232674" cy="693182"/>
          </a:xfrm>
        </p:grpSpPr>
        <p:sp>
          <p:nvSpPr>
            <p:cNvPr id="43" name="TextBox 42"/>
            <p:cNvSpPr txBox="1"/>
            <p:nvPr/>
          </p:nvSpPr>
          <p:spPr>
            <a:xfrm>
              <a:off x="3216472" y="1914701"/>
              <a:ext cx="195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base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height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438959" y="13335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IN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IN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468375" y="471488"/>
                <a:ext cx="278121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Cloud Callout 47"/>
          <p:cNvSpPr/>
          <p:nvPr/>
        </p:nvSpPr>
        <p:spPr>
          <a:xfrm>
            <a:off x="2477445" y="2762088"/>
            <a:ext cx="1003816" cy="571662"/>
          </a:xfrm>
          <a:prstGeom prst="cloudCallout">
            <a:avLst>
              <a:gd name="adj1" fmla="val 61577"/>
              <a:gd name="adj2" fmla="val -14745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03703" y="2873571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BD</a:t>
            </a:r>
          </a:p>
        </p:txBody>
      </p:sp>
      <p:sp>
        <p:nvSpPr>
          <p:cNvPr id="50" name="Cloud Callout 49"/>
          <p:cNvSpPr/>
          <p:nvPr/>
        </p:nvSpPr>
        <p:spPr>
          <a:xfrm>
            <a:off x="4103070" y="2729529"/>
            <a:ext cx="1003816" cy="571662"/>
          </a:xfrm>
          <a:prstGeom prst="cloudCallout">
            <a:avLst>
              <a:gd name="adj1" fmla="val -20519"/>
              <a:gd name="adj2" fmla="val -14548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9328" y="2841012"/>
            <a:ext cx="5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AE</a:t>
            </a:r>
          </a:p>
        </p:txBody>
      </p:sp>
      <p:sp>
        <p:nvSpPr>
          <p:cNvPr id="62" name="Cloud Callout 61"/>
          <p:cNvSpPr/>
          <p:nvPr/>
        </p:nvSpPr>
        <p:spPr>
          <a:xfrm>
            <a:off x="2529064" y="2165126"/>
            <a:ext cx="2923822" cy="1219200"/>
          </a:xfrm>
          <a:prstGeom prst="cloudCallout">
            <a:avLst>
              <a:gd name="adj1" fmla="val 97631"/>
              <a:gd name="adj2" fmla="val -2079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2862240" y="2395117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DC as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base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6" name="Cloud Callout 65"/>
          <p:cNvSpPr/>
          <p:nvPr/>
        </p:nvSpPr>
        <p:spPr>
          <a:xfrm>
            <a:off x="2219325" y="2426534"/>
            <a:ext cx="3086100" cy="1219200"/>
          </a:xfrm>
          <a:prstGeom prst="cloudCallout">
            <a:avLst>
              <a:gd name="adj1" fmla="val 95676"/>
              <a:gd name="adj2" fmla="val -2105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2433516" y="2582333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base DC,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corresponding height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will be from ?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77494" y="2842683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Vertex A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7" name="Cloud Callout 76"/>
          <p:cNvSpPr/>
          <p:nvPr/>
        </p:nvSpPr>
        <p:spPr>
          <a:xfrm>
            <a:off x="2219325" y="3003550"/>
            <a:ext cx="3086100" cy="1219200"/>
          </a:xfrm>
          <a:prstGeom prst="cloudCallout">
            <a:avLst>
              <a:gd name="adj1" fmla="val -38892"/>
              <a:gd name="adj2" fmla="val -13899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2750914" y="3159349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But, what do we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know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BD &amp; DC ?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15966" y="3419699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BD = DC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0" name="Callout 79"/>
          <p:cNvSpPr/>
          <p:nvPr/>
        </p:nvSpPr>
        <p:spPr>
          <a:xfrm>
            <a:off x="2621934" y="4155258"/>
            <a:ext cx="2122490" cy="407217"/>
          </a:xfrm>
          <a:prstGeom prst="wedgeRoundRectCallout">
            <a:avLst>
              <a:gd name="adj1" fmla="val -3498"/>
              <a:gd name="adj2" fmla="val -14166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2562225" y="417409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AD is the Median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81000" y="3142727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say about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&amp;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(ACD) ?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69248" y="346075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ABD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) =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ACD)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2219325" y="2842683"/>
            <a:ext cx="30861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2387782" y="3100082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conclude from this ?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67620" y="3813528"/>
            <a:ext cx="4337056" cy="6842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/>
          <p:cNvSpPr txBox="1"/>
          <p:nvPr/>
        </p:nvSpPr>
        <p:spPr>
          <a:xfrm>
            <a:off x="1546860" y="3828836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A median of a triangle divides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it in to two triangles of equal areas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236955" y="1378418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loud Callout 101"/>
          <p:cNvSpPr/>
          <p:nvPr/>
        </p:nvSpPr>
        <p:spPr>
          <a:xfrm>
            <a:off x="3209925" y="223045"/>
            <a:ext cx="2895600" cy="948267"/>
          </a:xfrm>
          <a:prstGeom prst="cloudCallout">
            <a:avLst>
              <a:gd name="adj1" fmla="val -39872"/>
              <a:gd name="adj2" fmla="val 11350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/>
          <p:cNvSpPr txBox="1"/>
          <p:nvPr/>
        </p:nvSpPr>
        <p:spPr>
          <a:xfrm>
            <a:off x="3542264" y="48044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Heights are equal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63561" y="3439610"/>
            <a:ext cx="20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bases are equal</a:t>
            </a:r>
          </a:p>
        </p:txBody>
      </p:sp>
    </p:spTree>
    <p:extLst>
      <p:ext uri="{BB962C8B-B14F-4D97-AF65-F5344CB8AC3E}">
        <p14:creationId xmlns:p14="http://schemas.microsoft.com/office/powerpoint/2010/main" val="32829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00"/>
                            </p:stCondLst>
                            <p:childTnLst>
                              <p:par>
                                <p:cTn id="6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109" grpId="1" animBg="1"/>
      <p:bldP spid="93" grpId="0" animBg="1"/>
      <p:bldP spid="93" grpId="1" animBg="1"/>
      <p:bldP spid="94" grpId="0" animBg="1"/>
      <p:bldP spid="94" grpId="1" animBg="1"/>
      <p:bldP spid="65" grpId="0" animBg="1"/>
      <p:bldP spid="65" grpId="1" animBg="1"/>
      <p:bldP spid="64" grpId="0" animBg="1"/>
      <p:bldP spid="64" grpId="1" animBg="1"/>
      <p:bldP spid="52" grpId="0"/>
      <p:bldP spid="53" grpId="0"/>
      <p:bldP spid="69" grpId="0"/>
      <p:bldP spid="70" grpId="0"/>
      <p:bldP spid="84" grpId="0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28" grpId="0" animBg="1"/>
      <p:bldP spid="28" grpId="1" animBg="1"/>
      <p:bldP spid="28" grpId="2" animBg="1"/>
      <p:bldP spid="28" grpId="3" animBg="1"/>
      <p:bldP spid="27" grpId="0" animBg="1"/>
      <p:bldP spid="27" grpId="1" animBg="1"/>
      <p:bldP spid="27" grpId="2" animBg="1"/>
      <p:bldP spid="27" grpId="3" animBg="1"/>
      <p:bldP spid="5" grpId="0"/>
      <p:bldP spid="6" grpId="0"/>
      <p:bldP spid="7" grpId="0"/>
      <p:bldP spid="4" grpId="0" animBg="1"/>
      <p:bldP spid="15" grpId="0"/>
      <p:bldP spid="36" grpId="0" animBg="1"/>
      <p:bldP spid="37" grpId="0"/>
      <p:bldP spid="2" grpId="0" animBg="1"/>
      <p:bldP spid="2" grpId="1" animBg="1"/>
      <p:bldP spid="3" grpId="0"/>
      <p:bldP spid="3" grpId="1"/>
      <p:bldP spid="8" grpId="0" animBg="1"/>
      <p:bldP spid="8" grpId="1" animBg="1"/>
      <p:bldP spid="92" grpId="0" animBg="1"/>
      <p:bldP spid="92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23" grpId="0" animBg="1"/>
      <p:bldP spid="23" grpId="1" animBg="1"/>
      <p:bldP spid="24" grpId="0"/>
      <p:bldP spid="24" grpId="1"/>
      <p:bldP spid="25" grpId="0"/>
      <p:bldP spid="25" grpId="1"/>
      <p:bldP spid="26" grpId="0"/>
      <p:bldP spid="26" grpId="1"/>
      <p:bldP spid="29" grpId="0" animBg="1"/>
      <p:bldP spid="29" grpId="1" animBg="1"/>
      <p:bldP spid="30" grpId="0"/>
      <p:bldP spid="30" grpId="1"/>
      <p:bldP spid="31" grpId="0"/>
      <p:bldP spid="31" grpId="1"/>
      <p:bldP spid="34" grpId="0"/>
      <p:bldP spid="34" grpId="1"/>
      <p:bldP spid="35" grpId="0"/>
      <p:bldP spid="35" grpId="1"/>
      <p:bldP spid="38" grpId="0" animBg="1"/>
      <p:bldP spid="38" grpId="1" animBg="1"/>
      <p:bldP spid="38" grpId="2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8" grpId="0" animBg="1"/>
      <p:bldP spid="48" grpId="1" animBg="1"/>
      <p:bldP spid="49" grpId="0"/>
      <p:bldP spid="49" grpId="1"/>
      <p:bldP spid="50" grpId="0" animBg="1"/>
      <p:bldP spid="50" grpId="1" animBg="1"/>
      <p:bldP spid="51" grpId="0"/>
      <p:bldP spid="51" grpId="1"/>
      <p:bldP spid="62" grpId="0" animBg="1"/>
      <p:bldP spid="62" grpId="1" animBg="1"/>
      <p:bldP spid="63" grpId="0"/>
      <p:bldP spid="63" grpId="1"/>
      <p:bldP spid="66" grpId="0" animBg="1"/>
      <p:bldP spid="66" grpId="1" animBg="1"/>
      <p:bldP spid="67" grpId="0"/>
      <p:bldP spid="67" grpId="1"/>
      <p:bldP spid="68" grpId="0"/>
      <p:bldP spid="68" grpId="1"/>
      <p:bldP spid="77" grpId="0" animBg="1"/>
      <p:bldP spid="77" grpId="1" animBg="1"/>
      <p:bldP spid="77" grpId="2" animBg="1"/>
      <p:bldP spid="77" grpId="3" animBg="1"/>
      <p:bldP spid="78" grpId="0"/>
      <p:bldP spid="78" grpId="1"/>
      <p:bldP spid="79" grpId="0"/>
      <p:bldP spid="79" grpId="1"/>
      <p:bldP spid="80" grpId="0" animBg="1"/>
      <p:bldP spid="80" grpId="1" animBg="1"/>
      <p:bldP spid="81" grpId="0"/>
      <p:bldP spid="81" grpId="1"/>
      <p:bldP spid="82" grpId="0"/>
      <p:bldP spid="82" grpId="1"/>
      <p:bldP spid="83" grpId="0"/>
      <p:bldP spid="83" grpId="1"/>
      <p:bldP spid="85" grpId="0" animBg="1"/>
      <p:bldP spid="85" grpId="1" animBg="1"/>
      <p:bldP spid="86" grpId="0"/>
      <p:bldP spid="86" grpId="1"/>
      <p:bldP spid="87" grpId="0" animBg="1"/>
      <p:bldP spid="88" grpId="0"/>
      <p:bldP spid="91" grpId="0" animBg="1"/>
      <p:bldP spid="91" grpId="1" animBg="1"/>
      <p:bldP spid="102" grpId="0" animBg="1"/>
      <p:bldP spid="102" grpId="1" animBg="1"/>
      <p:bldP spid="104" grpId="0"/>
      <p:bldP spid="104" grpId="1"/>
      <p:bldP spid="106" grpId="0"/>
      <p:bldP spid="1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16555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ounded Rectangle 192"/>
          <p:cNvSpPr/>
          <p:nvPr/>
        </p:nvSpPr>
        <p:spPr>
          <a:xfrm>
            <a:off x="2442979" y="1378418"/>
            <a:ext cx="455173" cy="27849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2442979" y="1979630"/>
            <a:ext cx="455173" cy="27849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4" name="Group 173"/>
          <p:cNvGrpSpPr/>
          <p:nvPr/>
        </p:nvGrpSpPr>
        <p:grpSpPr>
          <a:xfrm>
            <a:off x="1205705" y="1815884"/>
            <a:ext cx="2436085" cy="1927829"/>
            <a:chOff x="5159434" y="1043482"/>
            <a:chExt cx="2436085" cy="1927829"/>
          </a:xfrm>
        </p:grpSpPr>
        <p:sp>
          <p:nvSpPr>
            <p:cNvPr id="175" name="Isosceles Triangle 3"/>
            <p:cNvSpPr/>
            <p:nvPr/>
          </p:nvSpPr>
          <p:spPr>
            <a:xfrm>
              <a:off x="5433045" y="1369908"/>
              <a:ext cx="1905000" cy="1296436"/>
            </a:xfrm>
            <a:custGeom>
              <a:avLst/>
              <a:gdLst>
                <a:gd name="connsiteX0" fmla="*/ 0 w 1905000"/>
                <a:gd name="connsiteY0" fmla="*/ 1313793 h 1313793"/>
                <a:gd name="connsiteX1" fmla="*/ 0 w 1905000"/>
                <a:gd name="connsiteY1" fmla="*/ 0 h 1313793"/>
                <a:gd name="connsiteX2" fmla="*/ 1905000 w 1905000"/>
                <a:gd name="connsiteY2" fmla="*/ 1313793 h 1313793"/>
                <a:gd name="connsiteX3" fmla="*/ 0 w 1905000"/>
                <a:gd name="connsiteY3" fmla="*/ 1313793 h 1313793"/>
                <a:gd name="connsiteX0" fmla="*/ 485422 w 2390422"/>
                <a:gd name="connsiteY0" fmla="*/ 1279926 h 1279926"/>
                <a:gd name="connsiteX1" fmla="*/ 0 w 2390422"/>
                <a:gd name="connsiteY1" fmla="*/ 0 h 1279926"/>
                <a:gd name="connsiteX2" fmla="*/ 2390422 w 2390422"/>
                <a:gd name="connsiteY2" fmla="*/ 1279926 h 1279926"/>
                <a:gd name="connsiteX3" fmla="*/ 485422 w 2390422"/>
                <a:gd name="connsiteY3" fmla="*/ 1279926 h 1279926"/>
                <a:gd name="connsiteX0" fmla="*/ 0 w 1905000"/>
                <a:gd name="connsiteY0" fmla="*/ 1333266 h 1333266"/>
                <a:gd name="connsiteX1" fmla="*/ 390878 w 1905000"/>
                <a:gd name="connsiteY1" fmla="*/ 0 h 1333266"/>
                <a:gd name="connsiteX2" fmla="*/ 1905000 w 1905000"/>
                <a:gd name="connsiteY2" fmla="*/ 1333266 h 1333266"/>
                <a:gd name="connsiteX3" fmla="*/ 0 w 1905000"/>
                <a:gd name="connsiteY3" fmla="*/ 1333266 h 1333266"/>
                <a:gd name="connsiteX0" fmla="*/ 0 w 1905000"/>
                <a:gd name="connsiteY0" fmla="*/ 1302786 h 1302786"/>
                <a:gd name="connsiteX1" fmla="*/ 139418 w 1905000"/>
                <a:gd name="connsiteY1" fmla="*/ 0 h 1302786"/>
                <a:gd name="connsiteX2" fmla="*/ 1905000 w 1905000"/>
                <a:gd name="connsiteY2" fmla="*/ 1302786 h 1302786"/>
                <a:gd name="connsiteX3" fmla="*/ 0 w 1905000"/>
                <a:gd name="connsiteY3" fmla="*/ 1302786 h 1302786"/>
                <a:gd name="connsiteX0" fmla="*/ 0 w 1905000"/>
                <a:gd name="connsiteY0" fmla="*/ 1296436 h 1296436"/>
                <a:gd name="connsiteX1" fmla="*/ 412468 w 1905000"/>
                <a:gd name="connsiteY1" fmla="*/ 0 h 1296436"/>
                <a:gd name="connsiteX2" fmla="*/ 1905000 w 1905000"/>
                <a:gd name="connsiteY2" fmla="*/ 1296436 h 1296436"/>
                <a:gd name="connsiteX3" fmla="*/ 0 w 1905000"/>
                <a:gd name="connsiteY3" fmla="*/ 1296436 h 129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296436">
                  <a:moveTo>
                    <a:pt x="0" y="1296436"/>
                  </a:moveTo>
                  <a:lnTo>
                    <a:pt x="412468" y="0"/>
                  </a:lnTo>
                  <a:lnTo>
                    <a:pt x="1905000" y="1296436"/>
                  </a:lnTo>
                  <a:lnTo>
                    <a:pt x="0" y="1296436"/>
                  </a:lnTo>
                  <a:close/>
                </a:path>
              </a:pathLst>
            </a:custGeom>
            <a:solidFill>
              <a:srgbClr val="4BACC6">
                <a:alpha val="6980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TextBox 175"/>
            <p:cNvSpPr txBox="1"/>
            <p:nvPr/>
          </p:nvSpPr>
          <p:spPr>
            <a:xfrm flipH="1">
              <a:off x="5511449" y="104348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 flipH="1">
              <a:off x="5159434" y="260197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 flipH="1">
              <a:off x="7231317" y="260197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205705" y="1815884"/>
            <a:ext cx="3323479" cy="1927829"/>
            <a:chOff x="5159434" y="1043482"/>
            <a:chExt cx="3323479" cy="1927829"/>
          </a:xfrm>
        </p:grpSpPr>
        <p:sp>
          <p:nvSpPr>
            <p:cNvPr id="180" name="TextBox 179"/>
            <p:cNvSpPr txBox="1"/>
            <p:nvPr/>
          </p:nvSpPr>
          <p:spPr>
            <a:xfrm flipH="1">
              <a:off x="5159434" y="260197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 flipH="1">
              <a:off x="7231317" y="260197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 flipH="1">
              <a:off x="8118711" y="104348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3" name="Isosceles Triangle 3"/>
            <p:cNvSpPr/>
            <p:nvPr/>
          </p:nvSpPr>
          <p:spPr>
            <a:xfrm flipH="1">
              <a:off x="5433045" y="1363558"/>
              <a:ext cx="2709510" cy="1302786"/>
            </a:xfrm>
            <a:custGeom>
              <a:avLst/>
              <a:gdLst>
                <a:gd name="connsiteX0" fmla="*/ 0 w 1905000"/>
                <a:gd name="connsiteY0" fmla="*/ 1313793 h 1313793"/>
                <a:gd name="connsiteX1" fmla="*/ 0 w 1905000"/>
                <a:gd name="connsiteY1" fmla="*/ 0 h 1313793"/>
                <a:gd name="connsiteX2" fmla="*/ 1905000 w 1905000"/>
                <a:gd name="connsiteY2" fmla="*/ 1313793 h 1313793"/>
                <a:gd name="connsiteX3" fmla="*/ 0 w 1905000"/>
                <a:gd name="connsiteY3" fmla="*/ 1313793 h 1313793"/>
                <a:gd name="connsiteX0" fmla="*/ 485422 w 2390422"/>
                <a:gd name="connsiteY0" fmla="*/ 1279926 h 1279926"/>
                <a:gd name="connsiteX1" fmla="*/ 0 w 2390422"/>
                <a:gd name="connsiteY1" fmla="*/ 0 h 1279926"/>
                <a:gd name="connsiteX2" fmla="*/ 2390422 w 2390422"/>
                <a:gd name="connsiteY2" fmla="*/ 1279926 h 1279926"/>
                <a:gd name="connsiteX3" fmla="*/ 485422 w 2390422"/>
                <a:gd name="connsiteY3" fmla="*/ 1279926 h 1279926"/>
                <a:gd name="connsiteX0" fmla="*/ 804510 w 2709510"/>
                <a:gd name="connsiteY0" fmla="*/ 1279926 h 1279926"/>
                <a:gd name="connsiteX1" fmla="*/ 0 w 2709510"/>
                <a:gd name="connsiteY1" fmla="*/ 0 h 1279926"/>
                <a:gd name="connsiteX2" fmla="*/ 2709510 w 2709510"/>
                <a:gd name="connsiteY2" fmla="*/ 1279926 h 1279926"/>
                <a:gd name="connsiteX3" fmla="*/ 804510 w 2709510"/>
                <a:gd name="connsiteY3" fmla="*/ 1279926 h 127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9510" h="1279926">
                  <a:moveTo>
                    <a:pt x="804510" y="1279926"/>
                  </a:moveTo>
                  <a:lnTo>
                    <a:pt x="0" y="0"/>
                  </a:lnTo>
                  <a:lnTo>
                    <a:pt x="2709510" y="1279926"/>
                  </a:lnTo>
                  <a:lnTo>
                    <a:pt x="804510" y="1279926"/>
                  </a:lnTo>
                  <a:close/>
                </a:path>
              </a:pathLst>
            </a:custGeom>
            <a:solidFill>
              <a:srgbClr val="FFFF00">
                <a:alpha val="6980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663002" y="102496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4" name="Arrow Connector 143"/>
          <p:cNvCxnSpPr/>
          <p:nvPr/>
        </p:nvCxnSpPr>
        <p:spPr>
          <a:xfrm>
            <a:off x="4791075" y="1361176"/>
            <a:ext cx="40552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Arrow Connector 144"/>
          <p:cNvCxnSpPr/>
          <p:nvPr/>
        </p:nvCxnSpPr>
        <p:spPr>
          <a:xfrm>
            <a:off x="4838700" y="2666344"/>
            <a:ext cx="400764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604387" y="23050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076" y="1343024"/>
            <a:ext cx="1109028" cy="971551"/>
          </a:xfrm>
          <a:prstGeom prst="roundRect">
            <a:avLst>
              <a:gd name="adj" fmla="val 14706"/>
            </a:avLst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loud 1"/>
          <p:cNvSpPr/>
          <p:nvPr/>
        </p:nvSpPr>
        <p:spPr>
          <a:xfrm>
            <a:off x="345723" y="186666"/>
            <a:ext cx="4876800" cy="123255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4" name="Cloud Callout 183"/>
          <p:cNvSpPr/>
          <p:nvPr/>
        </p:nvSpPr>
        <p:spPr>
          <a:xfrm>
            <a:off x="1706568" y="1885950"/>
            <a:ext cx="3017832" cy="1124086"/>
          </a:xfrm>
          <a:prstGeom prst="cloudCallout">
            <a:avLst>
              <a:gd name="adj1" fmla="val 81778"/>
              <a:gd name="adj2" fmla="val -4153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911749" y="1943619"/>
            <a:ext cx="2739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Let us drop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perpendicular from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on line </a:t>
            </a:r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m</a:t>
            </a:r>
            <a:endParaRPr lang="en-US" b="1" i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>
            <a:stCxn id="5" idx="1"/>
          </p:cNvCxnSpPr>
          <p:nvPr/>
        </p:nvCxnSpPr>
        <p:spPr>
          <a:xfrm flipH="1">
            <a:off x="5432427" y="1369908"/>
            <a:ext cx="413086" cy="1296436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1"/>
          </p:cNvCxnSpPr>
          <p:nvPr/>
        </p:nvCxnSpPr>
        <p:spPr>
          <a:xfrm>
            <a:off x="5845513" y="1369908"/>
            <a:ext cx="1492354" cy="1296436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41662" y="1362075"/>
            <a:ext cx="0" cy="13042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841662" y="2559919"/>
            <a:ext cx="106425" cy="10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5677659" y="26019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2074868" y="2085975"/>
            <a:ext cx="3017832" cy="1124086"/>
          </a:xfrm>
          <a:prstGeom prst="cloudCallout">
            <a:avLst>
              <a:gd name="adj1" fmla="val 89563"/>
              <a:gd name="adj2" fmla="val -3193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2372957" y="241902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 of a triangle ?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105942" y="2457475"/>
            <a:ext cx="606425" cy="3095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3898899" y="2457475"/>
            <a:ext cx="787401" cy="3095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/>
          <p:cNvGrpSpPr/>
          <p:nvPr/>
        </p:nvGrpSpPr>
        <p:grpSpPr>
          <a:xfrm>
            <a:off x="2570594" y="2255388"/>
            <a:ext cx="2179620" cy="693182"/>
            <a:chOff x="3450383" y="3562350"/>
            <a:chExt cx="2179620" cy="693182"/>
          </a:xfrm>
        </p:grpSpPr>
        <p:sp>
          <p:nvSpPr>
            <p:cNvPr id="55" name="TextBox 54"/>
            <p:cNvSpPr txBox="1"/>
            <p:nvPr/>
          </p:nvSpPr>
          <p:spPr>
            <a:xfrm>
              <a:off x="3450383" y="356235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1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50383" y="388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2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472092" y="3908941"/>
              <a:ext cx="29353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34669" y="3724275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base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28419" y="3724275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height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65" name="Cloud Callout 64"/>
          <p:cNvSpPr/>
          <p:nvPr/>
        </p:nvSpPr>
        <p:spPr>
          <a:xfrm>
            <a:off x="2335304" y="3437028"/>
            <a:ext cx="956536" cy="593952"/>
          </a:xfrm>
          <a:prstGeom prst="cloudCallout">
            <a:avLst>
              <a:gd name="adj1" fmla="val 55308"/>
              <a:gd name="adj2" fmla="val -16535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76969" y="35493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BC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8" name="Cloud Callout 67"/>
          <p:cNvSpPr/>
          <p:nvPr/>
        </p:nvSpPr>
        <p:spPr>
          <a:xfrm>
            <a:off x="4335554" y="3437028"/>
            <a:ext cx="956536" cy="593952"/>
          </a:xfrm>
          <a:prstGeom prst="cloudCallout">
            <a:avLst>
              <a:gd name="adj1" fmla="val -61198"/>
              <a:gd name="adj2" fmla="val -16856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4552496" y="354933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AE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841662" y="1362075"/>
            <a:ext cx="0" cy="1304269"/>
          </a:xfrm>
          <a:prstGeom prst="line">
            <a:avLst/>
          </a:prstGeom>
          <a:ln w="38100">
            <a:solidFill>
              <a:srgbClr val="0080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40188" y="2664337"/>
            <a:ext cx="1905441" cy="2007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794831" y="1321274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2057400" y="2206978"/>
            <a:ext cx="3017832" cy="1209322"/>
          </a:xfrm>
          <a:prstGeom prst="cloudCallout">
            <a:avLst>
              <a:gd name="adj1" fmla="val 112756"/>
              <a:gd name="adj2" fmla="val -5060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2155855" y="2329279"/>
            <a:ext cx="2739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Let us drop a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perpendicular from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</a:t>
            </a:r>
            <a:endParaRPr lang="en-US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on line </a:t>
            </a:r>
            <a:r>
              <a:rPr lang="en-US" b="1" i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m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142555" y="1362075"/>
            <a:ext cx="0" cy="13042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036130" y="2559919"/>
            <a:ext cx="106425" cy="106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440189" y="1361176"/>
            <a:ext cx="2702366" cy="1305168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" idx="0"/>
          </p:cNvCxnSpPr>
          <p:nvPr/>
        </p:nvCxnSpPr>
        <p:spPr>
          <a:xfrm flipH="1">
            <a:off x="7338045" y="1361176"/>
            <a:ext cx="804510" cy="1305168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440188" y="2664337"/>
            <a:ext cx="1905441" cy="2007"/>
          </a:xfrm>
          <a:prstGeom prst="line">
            <a:avLst/>
          </a:prstGeom>
          <a:ln w="38100">
            <a:solidFill>
              <a:srgbClr val="CC00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06174" y="26019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Cloud Callout 102"/>
          <p:cNvSpPr/>
          <p:nvPr/>
        </p:nvSpPr>
        <p:spPr>
          <a:xfrm>
            <a:off x="1981200" y="2243435"/>
            <a:ext cx="3017832" cy="1124086"/>
          </a:xfrm>
          <a:prstGeom prst="cloudCallout">
            <a:avLst>
              <a:gd name="adj1" fmla="val 89563"/>
              <a:gd name="adj2" fmla="val -3193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/>
          <p:cNvSpPr txBox="1"/>
          <p:nvPr/>
        </p:nvSpPr>
        <p:spPr>
          <a:xfrm>
            <a:off x="2279289" y="257648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 of a triangle ?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780121" y="2410467"/>
            <a:ext cx="1629195" cy="693182"/>
            <a:chOff x="3450383" y="3562350"/>
            <a:chExt cx="1629195" cy="693182"/>
          </a:xfrm>
        </p:grpSpPr>
        <p:sp>
          <p:nvSpPr>
            <p:cNvPr id="106" name="TextBox 105"/>
            <p:cNvSpPr txBox="1"/>
            <p:nvPr/>
          </p:nvSpPr>
          <p:spPr>
            <a:xfrm>
              <a:off x="3450383" y="356235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1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50383" y="388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2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472092" y="3908941"/>
              <a:ext cx="29353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734669" y="3724275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BC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345082" y="3724275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 DG</a:t>
              </a:r>
              <a:endParaRPr lang="en-US" b="1" dirty="0" smtClean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3046229" y="1378418"/>
            <a:ext cx="455173" cy="2784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>
            <a:off x="3046229" y="1979630"/>
            <a:ext cx="455173" cy="2784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143825" y="1362075"/>
            <a:ext cx="0" cy="1304269"/>
          </a:xfrm>
          <a:prstGeom prst="line">
            <a:avLst/>
          </a:prstGeom>
          <a:ln w="38100">
            <a:solidFill>
              <a:srgbClr val="0080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40188" y="2647668"/>
            <a:ext cx="1905441" cy="200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095118" y="1321274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loud Callout 121"/>
          <p:cNvSpPr/>
          <p:nvPr/>
        </p:nvSpPr>
        <p:spPr>
          <a:xfrm>
            <a:off x="1955468" y="2343150"/>
            <a:ext cx="3017832" cy="1124086"/>
          </a:xfrm>
          <a:prstGeom prst="cloudCallout">
            <a:avLst>
              <a:gd name="adj1" fmla="val 84513"/>
              <a:gd name="adj2" fmla="val -6356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TextBox 122"/>
          <p:cNvSpPr txBox="1"/>
          <p:nvPr/>
        </p:nvSpPr>
        <p:spPr>
          <a:xfrm>
            <a:off x="2411457" y="2542848"/>
            <a:ext cx="21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can we say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about AE &amp; DC ?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26901" y="269207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AE = DC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5" name="Callout 95"/>
          <p:cNvSpPr/>
          <p:nvPr/>
        </p:nvSpPr>
        <p:spPr>
          <a:xfrm>
            <a:off x="582994" y="3394089"/>
            <a:ext cx="4477070" cy="704684"/>
          </a:xfrm>
          <a:prstGeom prst="wedgeRoundRectCallout">
            <a:avLst>
              <a:gd name="adj1" fmla="val -805"/>
              <a:gd name="adj2" fmla="val -10892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/>
          <p:cNvSpPr txBox="1"/>
          <p:nvPr/>
        </p:nvSpPr>
        <p:spPr>
          <a:xfrm>
            <a:off x="533400" y="3431974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Perpendicular distances between the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same parallel lines are equal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920875" y="1228725"/>
            <a:ext cx="1585913" cy="57943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575081" y="133413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ABC)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55418" y="13341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941714" y="1171312"/>
            <a:ext cx="1666816" cy="693182"/>
            <a:chOff x="2934813" y="1752776"/>
            <a:chExt cx="1666816" cy="693182"/>
          </a:xfrm>
        </p:grpSpPr>
        <p:sp>
          <p:nvSpPr>
            <p:cNvPr id="73" name="TextBox 72"/>
            <p:cNvSpPr txBox="1"/>
            <p:nvPr/>
          </p:nvSpPr>
          <p:spPr>
            <a:xfrm>
              <a:off x="3206946" y="1914701"/>
              <a:ext cx="1394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BC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AE</a:t>
              </a:r>
              <a:endParaRPr lang="en-US" dirty="0" smtClean="0">
                <a:latin typeface="Bookman Old Style" pitchFamily="18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443768" y="13335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IN" dirty="0"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IN" dirty="0">
                  <a:latin typeface="Bookman Old Style" pitchFamily="18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68375" y="479941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Rounded Rectangle 127"/>
          <p:cNvSpPr/>
          <p:nvPr/>
        </p:nvSpPr>
        <p:spPr>
          <a:xfrm>
            <a:off x="1920875" y="1825324"/>
            <a:ext cx="1585913" cy="57497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575081" y="192849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DBC)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55418" y="19284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933823" y="1765672"/>
            <a:ext cx="1666816" cy="693182"/>
            <a:chOff x="2934813" y="1752776"/>
            <a:chExt cx="1666816" cy="693182"/>
          </a:xfrm>
        </p:grpSpPr>
        <p:sp>
          <p:nvSpPr>
            <p:cNvPr id="114" name="TextBox 113"/>
            <p:cNvSpPr txBox="1"/>
            <p:nvPr/>
          </p:nvSpPr>
          <p:spPr>
            <a:xfrm>
              <a:off x="3206946" y="1914701"/>
              <a:ext cx="1394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BC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 DG</a:t>
              </a:r>
              <a:endParaRPr lang="en-US" dirty="0" smtClean="0">
                <a:latin typeface="Bookman Old Style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2934813" y="1752776"/>
              <a:ext cx="336952" cy="693182"/>
              <a:chOff x="5438959" y="133350"/>
              <a:chExt cx="336952" cy="69318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443768" y="13335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IN" dirty="0">
                  <a:latin typeface="Bookman Old Style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38959" y="4572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IN" dirty="0">
                  <a:latin typeface="Bookman Old Style" pitchFamily="18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5468375" y="479941"/>
                <a:ext cx="2781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Cloud Callout 128"/>
          <p:cNvSpPr/>
          <p:nvPr/>
        </p:nvSpPr>
        <p:spPr>
          <a:xfrm>
            <a:off x="2775540" y="2676525"/>
            <a:ext cx="2577510" cy="924002"/>
          </a:xfrm>
          <a:prstGeom prst="cloudCallout">
            <a:avLst>
              <a:gd name="adj1" fmla="val -80796"/>
              <a:gd name="adj2" fmla="val -13192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/>
          <p:cNvSpPr txBox="1"/>
          <p:nvPr/>
        </p:nvSpPr>
        <p:spPr>
          <a:xfrm>
            <a:off x="3041827" y="293370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R.H.S. are equal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154042" y="2800350"/>
            <a:ext cx="189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 what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L.H.S.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67669" y="291184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They are equal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6506" y="246300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ABC)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55418" y="24630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86198" y="246300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DBC)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137" name="Cloud Callout 136"/>
          <p:cNvSpPr/>
          <p:nvPr/>
        </p:nvSpPr>
        <p:spPr>
          <a:xfrm>
            <a:off x="2487020" y="2800350"/>
            <a:ext cx="2843908" cy="1121636"/>
          </a:xfrm>
          <a:prstGeom prst="cloudCallout">
            <a:avLst>
              <a:gd name="adj1" fmla="val -49115"/>
              <a:gd name="adj2" fmla="val -4839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05610" y="2961135"/>
            <a:ext cx="2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what can we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conclude from this ?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180813" y="3931245"/>
            <a:ext cx="6279070" cy="73106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/>
          <p:cNvSpPr txBox="1"/>
          <p:nvPr/>
        </p:nvSpPr>
        <p:spPr>
          <a:xfrm>
            <a:off x="1155058" y="3969337"/>
            <a:ext cx="633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If two triangles are on the same base</a:t>
            </a:r>
            <a:r>
              <a:rPr lang="en-IN" b="1" dirty="0">
                <a:latin typeface="Bookman Old Style" pitchFamily="18" charset="0"/>
              </a:rPr>
              <a:t> </a:t>
            </a:r>
            <a:r>
              <a:rPr lang="en-IN" b="1" dirty="0" smtClean="0">
                <a:latin typeface="Bookman Old Style" pitchFamily="18" charset="0"/>
              </a:rPr>
              <a:t>(equal base)</a:t>
            </a:r>
          </a:p>
          <a:p>
            <a:pPr algn="ctr"/>
            <a:r>
              <a:rPr lang="en-US" b="1" dirty="0" smtClean="0">
                <a:latin typeface="Bookman Old Style" pitchFamily="18" charset="0"/>
              </a:rPr>
              <a:t>&amp; between the same parallels, their areas are equal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635022" y="931135"/>
            <a:ext cx="2340029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ounded Rectangle 150"/>
          <p:cNvSpPr/>
          <p:nvPr/>
        </p:nvSpPr>
        <p:spPr>
          <a:xfrm>
            <a:off x="2902407" y="375603"/>
            <a:ext cx="1654700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ounded Rectangle 151"/>
          <p:cNvSpPr/>
          <p:nvPr/>
        </p:nvSpPr>
        <p:spPr>
          <a:xfrm>
            <a:off x="3451719" y="654135"/>
            <a:ext cx="1561513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ounded Rectangle 152"/>
          <p:cNvSpPr/>
          <p:nvPr/>
        </p:nvSpPr>
        <p:spPr>
          <a:xfrm>
            <a:off x="1900437" y="654135"/>
            <a:ext cx="1331333" cy="27849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96061" y="318516"/>
            <a:ext cx="4589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two triangles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having the same base &amp; between the same two parallels</a:t>
            </a:r>
          </a:p>
        </p:txBody>
      </p:sp>
      <p:sp>
        <p:nvSpPr>
          <p:cNvPr id="185" name="Rectangle 55"/>
          <p:cNvSpPr>
            <a:spLocks noChangeArrowheads="1"/>
          </p:cNvSpPr>
          <p:nvPr/>
        </p:nvSpPr>
        <p:spPr bwMode="auto">
          <a:xfrm>
            <a:off x="3276097" y="102870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86" name="Rectangle 55"/>
          <p:cNvSpPr>
            <a:spLocks noChangeArrowheads="1"/>
          </p:cNvSpPr>
          <p:nvPr/>
        </p:nvSpPr>
        <p:spPr bwMode="auto">
          <a:xfrm>
            <a:off x="3276097" y="1636703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87" name="Rectangle 55"/>
          <p:cNvSpPr>
            <a:spLocks noChangeArrowheads="1"/>
          </p:cNvSpPr>
          <p:nvPr/>
        </p:nvSpPr>
        <p:spPr bwMode="auto">
          <a:xfrm>
            <a:off x="2691897" y="102870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88" name="Rectangle 55"/>
          <p:cNvSpPr>
            <a:spLocks noChangeArrowheads="1"/>
          </p:cNvSpPr>
          <p:nvPr/>
        </p:nvSpPr>
        <p:spPr bwMode="auto">
          <a:xfrm>
            <a:off x="2691897" y="1636703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189" name="Cloud Callout 188"/>
          <p:cNvSpPr/>
          <p:nvPr/>
        </p:nvSpPr>
        <p:spPr>
          <a:xfrm>
            <a:off x="2553211" y="2514600"/>
            <a:ext cx="2530602" cy="998068"/>
          </a:xfrm>
          <a:prstGeom prst="cloudCallout">
            <a:avLst>
              <a:gd name="adj1" fmla="val -14768"/>
              <a:gd name="adj2" fmla="val -11176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696870" y="280791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Heights are equal</a:t>
            </a:r>
            <a:endParaRPr lang="en-US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Cloud Callout 190"/>
          <p:cNvSpPr/>
          <p:nvPr/>
        </p:nvSpPr>
        <p:spPr>
          <a:xfrm>
            <a:off x="1905000" y="2514600"/>
            <a:ext cx="2530602" cy="998068"/>
          </a:xfrm>
          <a:prstGeom prst="cloudCallout">
            <a:avLst>
              <a:gd name="adj1" fmla="val -14768"/>
              <a:gd name="adj2" fmla="val -111769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48659" y="280791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Bases are equal</a:t>
            </a:r>
            <a:endParaRPr lang="en-US" b="1" i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031 L 0.43247 -0.150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3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23 L 0.43247 -0.150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50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00"/>
                            </p:stCondLst>
                            <p:childTnLst>
                              <p:par>
                                <p:cTn id="5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3" grpId="1" animBg="1"/>
      <p:bldP spid="194" grpId="0" animBg="1"/>
      <p:bldP spid="194" grpId="1" animBg="1"/>
      <p:bldP spid="143" grpId="0"/>
      <p:bldP spid="146" grpId="0"/>
      <p:bldP spid="131" grpId="0" animBg="1"/>
      <p:bldP spid="131" grpId="1" animBg="1"/>
      <p:bldP spid="2" grpId="0" animBg="1"/>
      <p:bldP spid="2" grpId="1" animBg="1"/>
      <p:bldP spid="184" grpId="0" animBg="1"/>
      <p:bldP spid="184" grpId="1" animBg="1"/>
      <p:bldP spid="27" grpId="0"/>
      <p:bldP spid="27" grpId="1"/>
      <p:bldP spid="48" grpId="0" animBg="1"/>
      <p:bldP spid="49" grpId="0"/>
      <p:bldP spid="53" grpId="0" animBg="1"/>
      <p:bldP spid="53" grpId="1" animBg="1"/>
      <p:bldP spid="54" grpId="0"/>
      <p:bldP spid="54" grpId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/>
      <p:bldP spid="66" grpId="1"/>
      <p:bldP spid="68" grpId="0" animBg="1"/>
      <p:bldP spid="68" grpId="1" animBg="1"/>
      <p:bldP spid="69" grpId="0"/>
      <p:bldP spid="69" grpId="1"/>
      <p:bldP spid="50" grpId="0" animBg="1"/>
      <p:bldP spid="50" grpId="1" animBg="1"/>
      <p:bldP spid="79" grpId="0" animBg="1"/>
      <p:bldP spid="79" grpId="1" animBg="1"/>
      <p:bldP spid="80" grpId="0"/>
      <p:bldP spid="80" grpId="1"/>
      <p:bldP spid="84" grpId="0" animBg="1"/>
      <p:bldP spid="102" grpId="0"/>
      <p:bldP spid="103" grpId="0" animBg="1"/>
      <p:bldP spid="103" grpId="1" animBg="1"/>
      <p:bldP spid="104" grpId="0"/>
      <p:bldP spid="104" grpId="1"/>
      <p:bldP spid="119" grpId="0" animBg="1"/>
      <p:bldP spid="119" grpId="3" animBg="1"/>
      <p:bldP spid="120" grpId="0" animBg="1"/>
      <p:bldP spid="120" grpId="3" animBg="1"/>
      <p:bldP spid="86" grpId="0" animBg="1"/>
      <p:bldP spid="86" grpId="1" animBg="1"/>
      <p:bldP spid="122" grpId="0" animBg="1"/>
      <p:bldP spid="122" grpId="1" animBg="1"/>
      <p:bldP spid="123" grpId="0"/>
      <p:bldP spid="123" grpId="1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 animBg="1"/>
      <p:bldP spid="127" grpId="1" animBg="1"/>
      <p:bldP spid="70" grpId="0"/>
      <p:bldP spid="71" grpId="0"/>
      <p:bldP spid="128" grpId="0" animBg="1"/>
      <p:bldP spid="128" grpId="1" animBg="1"/>
      <p:bldP spid="111" grpId="0"/>
      <p:bldP spid="112" grpId="0"/>
      <p:bldP spid="129" grpId="0" animBg="1"/>
      <p:bldP spid="129" grpId="1" animBg="1"/>
      <p:bldP spid="130" grpId="0"/>
      <p:bldP spid="130" grpId="1"/>
      <p:bldP spid="132" grpId="0"/>
      <p:bldP spid="132" grpId="1"/>
      <p:bldP spid="133" grpId="0"/>
      <p:bldP spid="133" grpId="1"/>
      <p:bldP spid="134" grpId="0"/>
      <p:bldP spid="135" grpId="0"/>
      <p:bldP spid="136" grpId="0"/>
      <p:bldP spid="137" grpId="0" animBg="1"/>
      <p:bldP spid="137" grpId="1" animBg="1"/>
      <p:bldP spid="138" grpId="0"/>
      <p:bldP spid="138" grpId="1"/>
      <p:bldP spid="139" grpId="0" animBg="1"/>
      <p:bldP spid="140" grpId="0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3" grpId="0"/>
      <p:bldP spid="3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89" grpId="0" animBg="1"/>
      <p:bldP spid="189" grpId="1" animBg="1"/>
      <p:bldP spid="190" grpId="0"/>
      <p:bldP spid="190" grpId="1"/>
      <p:bldP spid="191" grpId="0" animBg="1"/>
      <p:bldP spid="191" grpId="1" animBg="1"/>
      <p:bldP spid="192" grpId="0"/>
      <p:bldP spid="192" grpId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1568</Words>
  <Application>Microsoft Office PowerPoint</Application>
  <PresentationFormat>On-screen Show (16:9)</PresentationFormat>
  <Paragraphs>416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Comic Sans MS</vt:lpstr>
      <vt:lpstr>Symbol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1184</cp:revision>
  <dcterms:created xsi:type="dcterms:W3CDTF">2014-05-14T23:59:27Z</dcterms:created>
  <dcterms:modified xsi:type="dcterms:W3CDTF">2022-04-23T04:01:37Z</dcterms:modified>
</cp:coreProperties>
</file>