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sldIdLst>
    <p:sldId id="311" r:id="rId2"/>
    <p:sldId id="294" r:id="rId3"/>
    <p:sldId id="312" r:id="rId4"/>
    <p:sldId id="262" r:id="rId5"/>
    <p:sldId id="313" r:id="rId6"/>
    <p:sldId id="267" r:id="rId7"/>
    <p:sldId id="314" r:id="rId8"/>
    <p:sldId id="268" r:id="rId9"/>
    <p:sldId id="315" r:id="rId1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660066"/>
    <a:srgbClr val="93CDDD"/>
    <a:srgbClr val="482D70"/>
    <a:srgbClr val="FAC090"/>
    <a:srgbClr val="0000FF"/>
    <a:srgbClr val="FFFF00"/>
    <a:srgbClr val="31859C"/>
    <a:srgbClr val="008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83126" autoAdjust="0"/>
  </p:normalViewPr>
  <p:slideViewPr>
    <p:cSldViewPr>
      <p:cViewPr varScale="1">
        <p:scale>
          <a:sx n="151" d="100"/>
          <a:sy n="151" d="100"/>
        </p:scale>
        <p:origin x="51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0E82C-023C-4989-B882-FC5AA1ADA3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4EC4D-8CE8-4330-8EA3-F0273357F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20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54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68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71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8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50" r:id="rId5"/>
    <p:sldLayoutId id="2147483663" r:id="rId6"/>
    <p:sldLayoutId id="2147483664" r:id="rId7"/>
    <p:sldLayoutId id="214748366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7</a:t>
            </a:r>
          </a:p>
        </p:txBody>
      </p:sp>
    </p:spTree>
    <p:extLst>
      <p:ext uri="{BB962C8B-B14F-4D97-AF65-F5344CB8AC3E}">
        <p14:creationId xmlns:p14="http://schemas.microsoft.com/office/powerpoint/2010/main" val="4039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ounded Rectangle 177"/>
          <p:cNvSpPr/>
          <p:nvPr/>
        </p:nvSpPr>
        <p:spPr>
          <a:xfrm>
            <a:off x="1045851" y="1185869"/>
            <a:ext cx="3899219" cy="35453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048792" y="836093"/>
            <a:ext cx="3899219" cy="35453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090240" y="1200832"/>
            <a:ext cx="2033395" cy="2930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081211" y="865226"/>
            <a:ext cx="2033395" cy="2930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17810" y="1844578"/>
            <a:ext cx="390975" cy="3676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61941" y="1849065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97681" y="184906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28552" y="1849065"/>
            <a:ext cx="5036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CF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195286" y="184906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438939" y="1849065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77646" y="184906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99198" y="1835105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1941" y="2582024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97681" y="25820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20257" y="258202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185761" y="25820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20611" y="258202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16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77646" y="25820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127481" y="2582024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061941" y="2190750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497681" y="219075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728813" y="2197730"/>
            <a:ext cx="5036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CF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89440" y="220241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452564" y="2202418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877646" y="220241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099198" y="219075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056560" y="2527782"/>
            <a:ext cx="95043" cy="9495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7627716" y="3513858"/>
            <a:ext cx="1287684" cy="38998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 rot="993782">
            <a:off x="6760525" y="2158655"/>
            <a:ext cx="91125" cy="9104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255520" y="4470401"/>
            <a:ext cx="1881851" cy="40901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2253196" y="444000"/>
            <a:ext cx="1271054" cy="2930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42951" y="440123"/>
            <a:ext cx="1398159" cy="2930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069192" y="455279"/>
            <a:ext cx="1398159" cy="2930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993782">
            <a:off x="6754697" y="2157967"/>
            <a:ext cx="91125" cy="9104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4872" y="2529165"/>
            <a:ext cx="95043" cy="9495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" y="135606"/>
            <a:ext cx="758271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In figure, ABCD is a parallelogram, AE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DC and CF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AD.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839" y="412589"/>
            <a:ext cx="62484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If AB = 16 cm, AE = 8 cm and CF = 10 cm, find AD.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607042" y="1353678"/>
            <a:ext cx="437745" cy="128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598358" y="2633757"/>
            <a:ext cx="1827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421351" y="1358436"/>
            <a:ext cx="437745" cy="128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36305" y="1363194"/>
            <a:ext cx="1827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054514" y="1348048"/>
            <a:ext cx="0" cy="1284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772412" y="2157543"/>
            <a:ext cx="1663430" cy="476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147177" y="2534456"/>
            <a:ext cx="0" cy="9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052133" y="2538749"/>
            <a:ext cx="102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30475" y="2178744"/>
            <a:ext cx="22241" cy="81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744749" y="2228708"/>
            <a:ext cx="87397" cy="21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69097" y="1001619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40222" y="1007725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88844" y="2638516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41518" y="2632461"/>
            <a:ext cx="36420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07197" y="2624242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40996" y="1881590"/>
            <a:ext cx="34176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F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1" y="817282"/>
            <a:ext cx="7040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155" y="135606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1811" y="1150666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Area of </a:t>
            </a:r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ABCD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31911" y="116969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2797" y="116604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06387" y="119087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39538" y="1169698"/>
            <a:ext cx="50847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AE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49959" y="817282"/>
            <a:ext cx="76014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.....(i)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2700" y="141340"/>
            <a:ext cx="3084499" cy="3801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ABCD is a parallelogram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605041" y="1353678"/>
            <a:ext cx="437745" cy="128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596357" y="2633757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419350" y="1358436"/>
            <a:ext cx="437745" cy="128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034304" y="1363194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18402" y="136977"/>
            <a:ext cx="125226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AE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DC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7058979" y="1347333"/>
            <a:ext cx="0" cy="12848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600822" y="2633043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6772957" y="2151198"/>
            <a:ext cx="1663430" cy="47621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605586" y="1347334"/>
            <a:ext cx="437745" cy="12800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98831" y="142695"/>
            <a:ext cx="116410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CF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992" y="417285"/>
            <a:ext cx="156164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 = 16 cm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7027546" y="1364780"/>
            <a:ext cx="182775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431584" y="1101090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16cm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4475" y="416739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AE = 8 cm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051964" y="1353678"/>
            <a:ext cx="0" cy="12848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5400000">
            <a:off x="6871076" y="1725801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8cm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09979" y="416097"/>
            <a:ext cx="157240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CF = 10 cm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6781800" y="2145425"/>
            <a:ext cx="1663430" cy="47621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990076">
            <a:off x="7317911" y="2142544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10cm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9858" y="417285"/>
            <a:ext cx="108555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AD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9" name="Cloud 78"/>
          <p:cNvSpPr/>
          <p:nvPr/>
        </p:nvSpPr>
        <p:spPr>
          <a:xfrm>
            <a:off x="1853832" y="1784351"/>
            <a:ext cx="2921664" cy="115887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07150" y="2021267"/>
            <a:ext cx="1895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AD is the base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ABCD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29274" y="1921826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is the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14522" y="2138277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Corresponding height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416262" y="2354166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for base </a:t>
            </a:r>
            <a:r>
              <a:rPr lang="en-US" b="1" dirty="0" smtClean="0">
                <a:solidFill>
                  <a:srgbClr val="92D050"/>
                </a:solidFill>
                <a:latin typeface="Bookman Old Style" pitchFamily="18" charset="0"/>
                <a:sym typeface="Symbol"/>
              </a:rPr>
              <a:t>AD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 flipV="1">
            <a:off x="6778895" y="2146694"/>
            <a:ext cx="1663430" cy="476216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loud 84"/>
          <p:cNvSpPr/>
          <p:nvPr/>
        </p:nvSpPr>
        <p:spPr>
          <a:xfrm>
            <a:off x="1180505" y="1802842"/>
            <a:ext cx="4461467" cy="123288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734698" y="2072485"/>
            <a:ext cx="352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is the formula of area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a parallelogram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524118" y="2213114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Base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× height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8" name="Cloud 87"/>
          <p:cNvSpPr/>
          <p:nvPr/>
        </p:nvSpPr>
        <p:spPr>
          <a:xfrm>
            <a:off x="1168458" y="1802842"/>
            <a:ext cx="4461467" cy="123288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48069" y="2098037"/>
            <a:ext cx="2247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Is DC the base of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 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ABCD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3686355" y="3411553"/>
            <a:ext cx="3223732" cy="492289"/>
          </a:xfrm>
          <a:prstGeom prst="wedgeRectCallout">
            <a:avLst>
              <a:gd name="adj1" fmla="val -49057"/>
              <a:gd name="adj2" fmla="val -1999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92040" y="3509285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Any side can be the base</a:t>
            </a:r>
          </a:p>
        </p:txBody>
      </p:sp>
      <p:sp>
        <p:nvSpPr>
          <p:cNvPr id="91" name="Cloud 90"/>
          <p:cNvSpPr/>
          <p:nvPr/>
        </p:nvSpPr>
        <p:spPr>
          <a:xfrm>
            <a:off x="1918494" y="1782306"/>
            <a:ext cx="3447256" cy="12148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819400" y="1962150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is the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362200" y="2184738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corresponding height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615901" y="2460606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for base </a:t>
            </a:r>
            <a:r>
              <a:rPr lang="en-US" b="1" dirty="0" smtClean="0">
                <a:solidFill>
                  <a:srgbClr val="92D050"/>
                </a:solidFill>
                <a:latin typeface="Bookman Old Style" pitchFamily="18" charset="0"/>
                <a:sym typeface="Symbol"/>
              </a:rPr>
              <a:t>DC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7051964" y="1353678"/>
            <a:ext cx="0" cy="128486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61811" y="817111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Bookman Old Style" pitchFamily="18" charset="0"/>
              </a:rPr>
              <a:t>Area of </a:t>
            </a:r>
            <a:r>
              <a:rPr lang="en-US" b="1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ABCD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331911" y="81728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772797" y="817282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206387" y="81728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39538" y="817282"/>
            <a:ext cx="50366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CF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75872" y="1155226"/>
            <a:ext cx="90281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..... </a:t>
            </a: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(ii)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061812" y="1477934"/>
            <a:ext cx="206498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From (1) and (2),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6011" y="2582024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6486" y="2974091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413534" y="2974091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66711" y="3023812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2509611" y="3208307"/>
            <a:ext cx="898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433411" y="2871553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16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877646" y="287155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40281" y="2871553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738211" y="316441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615868" y="3618036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212670" y="366775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55570" y="3852253"/>
            <a:ext cx="898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2479370" y="3515499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16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893546" y="351549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186240" y="351549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841320" y="3853516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61178" y="3618036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612557" y="4298436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209359" y="434815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2808725" y="4524683"/>
            <a:ext cx="4191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814974" y="4195899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64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866584" y="4488760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57867" y="4291061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308869" y="4492345"/>
            <a:ext cx="52610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775496" y="449234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886200" y="4492345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016796" y="4492345"/>
            <a:ext cx="108555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12.8cm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2852600" y="3270743"/>
            <a:ext cx="277315" cy="1631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176918" y="2957053"/>
            <a:ext cx="211442" cy="1788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386153" y="293671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Bookman Old Style" pitchFamily="18" charset="0"/>
              </a:rPr>
              <a:t>4</a:t>
            </a:r>
            <a:endParaRPr lang="en-US" sz="12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58372" y="315858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Bookman Old Style" pitchFamily="18" charset="0"/>
              </a:rPr>
              <a:t>5</a:t>
            </a:r>
            <a:endParaRPr lang="en-US" sz="12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2884422" y="4589333"/>
            <a:ext cx="277315" cy="1631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2902502" y="4301529"/>
            <a:ext cx="283738" cy="1740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217074" y="421478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Bookman Old Style" pitchFamily="18" charset="0"/>
              </a:rPr>
              <a:t>12.8</a:t>
            </a:r>
            <a:endParaRPr lang="en-US" sz="12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114606" y="220103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CF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6633622" y="1348048"/>
            <a:ext cx="437745" cy="128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8414408" y="1370371"/>
            <a:ext cx="437745" cy="1280080"/>
          </a:xfrm>
          <a:prstGeom prst="line">
            <a:avLst/>
          </a:prstGeom>
          <a:ln w="38100">
            <a:solidFill>
              <a:srgbClr val="370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6595880" y="2644978"/>
            <a:ext cx="1827756" cy="0"/>
          </a:xfrm>
          <a:prstGeom prst="line">
            <a:avLst/>
          </a:prstGeom>
          <a:ln w="38100">
            <a:solidFill>
              <a:srgbClr val="370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7022604" y="1376715"/>
            <a:ext cx="1827756" cy="0"/>
          </a:xfrm>
          <a:prstGeom prst="line">
            <a:avLst/>
          </a:prstGeom>
          <a:ln w="38100">
            <a:solidFill>
              <a:srgbClr val="370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6598300" y="1359983"/>
            <a:ext cx="437745" cy="1280080"/>
          </a:xfrm>
          <a:prstGeom prst="line">
            <a:avLst/>
          </a:prstGeom>
          <a:ln w="38100">
            <a:solidFill>
              <a:srgbClr val="370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6608460" y="2640970"/>
            <a:ext cx="1827756" cy="0"/>
          </a:xfrm>
          <a:prstGeom prst="line">
            <a:avLst/>
          </a:prstGeom>
          <a:ln w="38100">
            <a:solidFill>
              <a:srgbClr val="370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395298" y="219075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2" name="Cloud 171"/>
          <p:cNvSpPr/>
          <p:nvPr/>
        </p:nvSpPr>
        <p:spPr>
          <a:xfrm>
            <a:off x="3257550" y="2124016"/>
            <a:ext cx="3241234" cy="132137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428336" y="2266950"/>
            <a:ext cx="27574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DC and AB are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the opposite sides of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parallelogram ABCD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4292339" y="2566989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AB = DC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69144" y="2188884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8" name="Rectangular Callout 187"/>
          <p:cNvSpPr/>
          <p:nvPr/>
        </p:nvSpPr>
        <p:spPr>
          <a:xfrm>
            <a:off x="4585655" y="3552453"/>
            <a:ext cx="2899619" cy="823151"/>
          </a:xfrm>
          <a:prstGeom prst="wedgeRectCallout">
            <a:avLst>
              <a:gd name="adj1" fmla="val -46102"/>
              <a:gd name="adj2" fmla="val -13028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98212" y="3650185"/>
            <a:ext cx="2874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Since, opposite sides of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mic Sans MS" pitchFamily="66" charset="0"/>
                <a:sym typeface="Symbol"/>
              </a:rPr>
              <a:t>parallelogram are equal.</a:t>
            </a:r>
            <a:endParaRPr lang="en-US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269548" y="2277458"/>
            <a:ext cx="3121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do we know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about the opposite sides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the parallelogram ?</a:t>
            </a:r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7016254" y="1382293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6602110" y="2646548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290421" y="224166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Yes 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1" name="Cloud 160"/>
          <p:cNvSpPr/>
          <p:nvPr/>
        </p:nvSpPr>
        <p:spPr>
          <a:xfrm>
            <a:off x="1256606" y="1879689"/>
            <a:ext cx="4461467" cy="123288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810799" y="2149332"/>
            <a:ext cx="352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What is the formula of area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a parallelogram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600219" y="2289961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Base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× height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00"/>
                            </p:stCondLst>
                            <p:childTnLst>
                              <p:par>
                                <p:cTn id="2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000"/>
                            </p:stCondLst>
                            <p:childTnLst>
                              <p:par>
                                <p:cTn id="4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000"/>
                            </p:stCondLst>
                            <p:childTnLst>
                              <p:par>
                                <p:cTn id="4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5679E-6 L 0.37413 0.18889 " pathEditMode="relative" rAng="0" ptsTypes="AA">
                                      <p:cBhvr>
                                        <p:cTn id="66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9444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8" dur="indefinit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000"/>
                            </p:stCondLst>
                            <p:childTnLst>
                              <p:par>
                                <p:cTn id="6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35" presetClass="emph" presetSubtype="0" repeatCount="4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6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500"/>
                            </p:stCondLst>
                            <p:childTnLst>
                              <p:par>
                                <p:cTn id="7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3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500"/>
                            </p:stCondLst>
                            <p:childTnLst>
                              <p:par>
                                <p:cTn id="7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1000"/>
                            </p:stCondLst>
                            <p:childTnLst>
                              <p:par>
                                <p:cTn id="7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00"/>
                            </p:stCondLst>
                            <p:childTnLst>
                              <p:par>
                                <p:cTn id="7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5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500"/>
                            </p:stCondLst>
                            <p:childTnLst>
                              <p:par>
                                <p:cTn id="7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1000"/>
                            </p:stCondLst>
                            <p:childTnLst>
                              <p:par>
                                <p:cTn id="7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500"/>
                            </p:stCondLst>
                            <p:childTnLst>
                              <p:par>
                                <p:cTn id="8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500"/>
                            </p:stCondLst>
                            <p:childTnLst>
                              <p:par>
                                <p:cTn id="8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1000"/>
                            </p:stCondLst>
                            <p:childTnLst>
                              <p:par>
                                <p:cTn id="8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1500"/>
                            </p:stCondLst>
                            <p:childTnLst>
                              <p:par>
                                <p:cTn id="8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500"/>
                            </p:stCondLst>
                            <p:childTnLst>
                              <p:par>
                                <p:cTn id="8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500"/>
                            </p:stCondLst>
                            <p:childTnLst>
                              <p:par>
                                <p:cTn id="9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500"/>
                            </p:stCondLst>
                            <p:childTnLst>
                              <p:par>
                                <p:cTn id="9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>
                      <p:stCondLst>
                        <p:cond delay="indefinite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6" fill="hold">
                      <p:stCondLst>
                        <p:cond delay="indefinite"/>
                      </p:stCondLst>
                      <p:childTnLst>
                        <p:par>
                          <p:cTn id="927" fill="hold">
                            <p:stCondLst>
                              <p:cond delay="0"/>
                            </p:stCondLst>
                            <p:childTnLst>
                              <p:par>
                                <p:cTn id="9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500"/>
                            </p:stCondLst>
                            <p:childTnLst>
                              <p:par>
                                <p:cTn id="9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1000"/>
                            </p:stCondLst>
                            <p:childTnLst>
                              <p:par>
                                <p:cTn id="9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6" fill="hold">
                            <p:stCondLst>
                              <p:cond delay="500"/>
                            </p:stCondLst>
                            <p:childTnLst>
                              <p:par>
                                <p:cTn id="9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9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0" fill="hold">
                            <p:stCondLst>
                              <p:cond delay="1000"/>
                            </p:stCondLst>
                            <p:childTnLst>
                              <p:par>
                                <p:cTn id="9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3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fill="hold">
                            <p:stCondLst>
                              <p:cond delay="2000"/>
                            </p:stCondLst>
                            <p:childTnLst>
                              <p:par>
                                <p:cTn id="9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8" grpId="1" animBg="1"/>
      <p:bldP spid="177" grpId="0" animBg="1"/>
      <p:bldP spid="177" grpId="1" animBg="1"/>
      <p:bldP spid="176" grpId="0" animBg="1"/>
      <p:bldP spid="176" grpId="1" animBg="1"/>
      <p:bldP spid="175" grpId="0" animBg="1"/>
      <p:bldP spid="175" grpId="1" animBg="1"/>
      <p:bldP spid="11" grpId="0" animBg="1"/>
      <p:bldP spid="11" grpId="1" animBg="1"/>
      <p:bldP spid="104" grpId="0"/>
      <p:bldP spid="108" grpId="0"/>
      <p:bldP spid="113" grpId="0"/>
      <p:bldP spid="118" grpId="0"/>
      <p:bldP spid="119" grpId="0"/>
      <p:bldP spid="182" grpId="0"/>
      <p:bldP spid="186" grpId="0"/>
      <p:bldP spid="192" grpId="0" animBg="1"/>
      <p:bldP spid="192" grpId="1" animBg="1"/>
      <p:bldP spid="190" grpId="0" animBg="1"/>
      <p:bldP spid="190" grpId="1" animBg="1"/>
      <p:bldP spid="190" grpId="2" animBg="1"/>
      <p:bldP spid="168" grpId="0" animBg="1"/>
      <p:bldP spid="168" grpId="1" animBg="1"/>
      <p:bldP spid="159" grpId="0" animBg="1"/>
      <p:bldP spid="122" grpId="0" animBg="1"/>
      <p:bldP spid="122" grpId="1" animBg="1"/>
      <p:bldP spid="121" grpId="0" animBg="1"/>
      <p:bldP spid="121" grpId="1" animBg="1"/>
      <p:bldP spid="120" grpId="0" animBg="1"/>
      <p:bldP spid="120" grpId="1" animBg="1"/>
      <p:bldP spid="72" grpId="0" animBg="1"/>
      <p:bldP spid="72" grpId="1" animBg="1"/>
      <p:bldP spid="7" grpId="0" animBg="1"/>
      <p:bldP spid="7" grpId="1" animBg="1"/>
      <p:bldP spid="5" grpId="0"/>
      <p:bldP spid="6" grpId="0"/>
      <p:bldP spid="41" grpId="0"/>
      <p:bldP spid="42" grpId="0"/>
      <p:bldP spid="43" grpId="0"/>
      <p:bldP spid="44" grpId="0"/>
      <p:bldP spid="45" grpId="0"/>
      <p:bldP spid="46" grpId="0"/>
      <p:bldP spid="2" grpId="0"/>
      <p:bldP spid="36" grpId="0"/>
      <p:bldP spid="54" grpId="0"/>
      <p:bldP spid="3" grpId="0"/>
      <p:bldP spid="3" grpId="1"/>
      <p:bldP spid="4" grpId="0"/>
      <p:bldP spid="4" grpId="1"/>
      <p:bldP spid="9" grpId="0"/>
      <p:bldP spid="9" grpId="1"/>
      <p:bldP spid="15" grpId="0"/>
      <p:bldP spid="15" grpId="1"/>
      <p:bldP spid="74" grpId="0"/>
      <p:bldP spid="17" grpId="0"/>
      <p:bldP spid="17" grpId="1"/>
      <p:bldP spid="76" grpId="0"/>
      <p:bldP spid="18" grpId="0"/>
      <p:bldP spid="18" grpId="1"/>
      <p:bldP spid="78" grpId="0"/>
      <p:bldP spid="19" grpId="0"/>
      <p:bldP spid="19" grpId="1"/>
      <p:bldP spid="79" grpId="0" animBg="1"/>
      <p:bldP spid="79" grpId="1" animBg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5" grpId="0" animBg="1"/>
      <p:bldP spid="85" grpId="1" animBg="1"/>
      <p:bldP spid="86" grpId="0"/>
      <p:bldP spid="86" grpId="1"/>
      <p:bldP spid="87" grpId="0"/>
      <p:bldP spid="87" grpId="1"/>
      <p:bldP spid="88" grpId="0" animBg="1"/>
      <p:bldP spid="88" grpId="1" animBg="1"/>
      <p:bldP spid="89" grpId="0"/>
      <p:bldP spid="89" grpId="1"/>
      <p:bldP spid="22" grpId="0" animBg="1"/>
      <p:bldP spid="22" grpId="1" animBg="1"/>
      <p:bldP spid="90" grpId="0"/>
      <p:bldP spid="90" grpId="1"/>
      <p:bldP spid="91" grpId="0" animBg="1"/>
      <p:bldP spid="91" grpId="1" animBg="1"/>
      <p:bldP spid="92" grpId="0"/>
      <p:bldP spid="92" grpId="1"/>
      <p:bldP spid="93" grpId="0"/>
      <p:bldP spid="93" grpId="1"/>
      <p:bldP spid="94" grpId="0"/>
      <p:bldP spid="94" grpId="1"/>
      <p:bldP spid="99" grpId="0"/>
      <p:bldP spid="101" grpId="0"/>
      <p:bldP spid="102" grpId="0"/>
      <p:bldP spid="111" grpId="0"/>
      <p:bldP spid="123" grpId="0"/>
      <p:bldP spid="124" grpId="0"/>
      <p:bldP spid="125" grpId="0"/>
      <p:bldP spid="128" grpId="0"/>
      <p:bldP spid="129" grpId="0"/>
      <p:bldP spid="130" grpId="0"/>
      <p:bldP spid="131" grpId="0"/>
      <p:bldP spid="139" grpId="0"/>
      <p:bldP spid="140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50" grpId="0"/>
      <p:bldP spid="153" grpId="0"/>
      <p:bldP spid="154" grpId="0"/>
      <p:bldP spid="157" grpId="0"/>
      <p:bldP spid="134" grpId="0"/>
      <p:bldP spid="135" grpId="0"/>
      <p:bldP spid="138" grpId="0"/>
      <p:bldP spid="151" grpId="0"/>
      <p:bldP spid="151" grpId="1"/>
      <p:bldP spid="171" grpId="0"/>
      <p:bldP spid="171" grpId="1"/>
      <p:bldP spid="172" grpId="0" animBg="1"/>
      <p:bldP spid="172" grpId="1" animBg="1"/>
      <p:bldP spid="173" grpId="0"/>
      <p:bldP spid="173" grpId="1"/>
      <p:bldP spid="179" grpId="0"/>
      <p:bldP spid="179" grpId="1"/>
      <p:bldP spid="179" grpId="2"/>
      <p:bldP spid="179" grpId="3"/>
      <p:bldP spid="180" grpId="0"/>
      <p:bldP spid="188" grpId="0" animBg="1"/>
      <p:bldP spid="188" grpId="1" animBg="1"/>
      <p:bldP spid="189" grpId="0"/>
      <p:bldP spid="189" grpId="1"/>
      <p:bldP spid="152" grpId="0"/>
      <p:bldP spid="152" grpId="1"/>
      <p:bldP spid="160" grpId="0"/>
      <p:bldP spid="160" grpId="1"/>
      <p:bldP spid="161" grpId="0" animBg="1"/>
      <p:bldP spid="161" grpId="1" animBg="1"/>
      <p:bldP spid="170" grpId="0"/>
      <p:bldP spid="170" grpId="1"/>
      <p:bldP spid="174" grpId="0"/>
      <p:bldP spid="17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8</a:t>
            </a:r>
          </a:p>
        </p:txBody>
      </p:sp>
    </p:spTree>
    <p:extLst>
      <p:ext uri="{BB962C8B-B14F-4D97-AF65-F5344CB8AC3E}">
        <p14:creationId xmlns:p14="http://schemas.microsoft.com/office/powerpoint/2010/main" val="4039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742990" y="1131783"/>
            <a:ext cx="434971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APB and </a:t>
            </a:r>
            <a:r>
              <a:rPr lang="en-US" b="1" dirty="0"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latin typeface="Bookman Old Style" pitchFamily="18" charset="0"/>
              </a:rPr>
              <a:t>ABCD </a:t>
            </a:r>
            <a:r>
              <a:rPr lang="en-US" dirty="0">
                <a:latin typeface="Bookman Old Style" pitchFamily="18" charset="0"/>
              </a:rPr>
              <a:t>stand on the </a:t>
            </a:r>
            <a:r>
              <a:rPr lang="en-US" dirty="0" smtClean="0">
                <a:latin typeface="Bookman Old Style" pitchFamily="18" charset="0"/>
              </a:rPr>
              <a:t>same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2990" y="1395413"/>
            <a:ext cx="552924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base AB and lie between the same parallels </a:t>
            </a:r>
            <a:r>
              <a:rPr lang="en-US" dirty="0" smtClean="0">
                <a:latin typeface="Bookman Old Style" pitchFamily="18" charset="0"/>
              </a:rPr>
              <a:t>AB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2990" y="1659042"/>
            <a:ext cx="126115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and DC.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72174" y="2485125"/>
            <a:ext cx="553972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Similarly </a:t>
            </a:r>
            <a:r>
              <a:rPr lang="en-US" dirty="0" smtClean="0">
                <a:latin typeface="Bookman Old Style" pitchFamily="18" charset="0"/>
              </a:rPr>
              <a:t>BQC and </a:t>
            </a:r>
            <a:r>
              <a:rPr lang="en-US" b="1" dirty="0">
                <a:latin typeface="Comic Sans MS" pitchFamily="66" charset="0"/>
                <a:sym typeface="Symbol"/>
              </a:rPr>
              <a:t></a:t>
            </a:r>
            <a:r>
              <a:rPr lang="en-US" dirty="0" smtClean="0">
                <a:latin typeface="Bookman Old Style" pitchFamily="18" charset="0"/>
              </a:rPr>
              <a:t>ABCD </a:t>
            </a:r>
            <a:r>
              <a:rPr lang="en-US" dirty="0">
                <a:latin typeface="Bookman Old Style" pitchFamily="18" charset="0"/>
              </a:rPr>
              <a:t>stand on the </a:t>
            </a:r>
            <a:r>
              <a:rPr lang="en-US" dirty="0" smtClean="0">
                <a:latin typeface="Bookman Old Style" pitchFamily="18" charset="0"/>
              </a:rPr>
              <a:t>same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72174" y="2748755"/>
            <a:ext cx="552924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base AB and lie between the same parallels </a:t>
            </a:r>
            <a:r>
              <a:rPr lang="en-US" dirty="0" smtClean="0">
                <a:latin typeface="Bookman Old Style" pitchFamily="18" charset="0"/>
              </a:rPr>
              <a:t>AB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72174" y="3012384"/>
            <a:ext cx="126115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and DC.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793821" y="3302751"/>
            <a:ext cx="3148550" cy="56716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793821" y="1951698"/>
            <a:ext cx="3148550" cy="56716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2163699" y="3297405"/>
            <a:ext cx="1778672" cy="57250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2163698" y="1951057"/>
            <a:ext cx="1779652" cy="57624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33890" y="2044207"/>
            <a:ext cx="127631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........... (i)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133890" y="3397549"/>
            <a:ext cx="134524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........... (</a:t>
            </a:r>
            <a:r>
              <a:rPr lang="en-US" dirty="0" smtClean="0">
                <a:latin typeface="Bookman Old Style" pitchFamily="18" charset="0"/>
              </a:rPr>
              <a:t>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14682" y="4272849"/>
            <a:ext cx="2543784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Bookman Old Style" pitchFamily="18" charset="0"/>
              </a:rPr>
              <a:t>ar</a:t>
            </a:r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>
                <a:latin typeface="Bookman Old Style" pitchFamily="18" charset="0"/>
              </a:rPr>
              <a:t>(APB</a:t>
            </a:r>
            <a:r>
              <a:rPr lang="en-US" b="1" dirty="0" smtClean="0">
                <a:latin typeface="Bookman Old Style" pitchFamily="18" charset="0"/>
              </a:rPr>
              <a:t>) = </a:t>
            </a:r>
            <a:r>
              <a:rPr lang="en-US" b="1" dirty="0" err="1" smtClean="0">
                <a:latin typeface="Bookman Old Style" pitchFamily="18" charset="0"/>
              </a:rPr>
              <a:t>ar</a:t>
            </a:r>
            <a:r>
              <a:rPr lang="en-US" b="1" dirty="0" smtClean="0">
                <a:latin typeface="Bookman Old Style" pitchFamily="18" charset="0"/>
              </a:rPr>
              <a:t> (BQC).       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1" name="Rectangle 12"/>
          <p:cNvSpPr/>
          <p:nvPr/>
        </p:nvSpPr>
        <p:spPr>
          <a:xfrm>
            <a:off x="6461734" y="1032118"/>
            <a:ext cx="2257452" cy="1272150"/>
          </a:xfrm>
          <a:custGeom>
            <a:avLst/>
            <a:gdLst>
              <a:gd name="connsiteX0" fmla="*/ 0 w 1825652"/>
              <a:gd name="connsiteY0" fmla="*/ 0 h 1152678"/>
              <a:gd name="connsiteX1" fmla="*/ 1825652 w 1825652"/>
              <a:gd name="connsiteY1" fmla="*/ 0 h 1152678"/>
              <a:gd name="connsiteX2" fmla="*/ 1825652 w 1825652"/>
              <a:gd name="connsiteY2" fmla="*/ 1152678 h 1152678"/>
              <a:gd name="connsiteX3" fmla="*/ 0 w 1825652"/>
              <a:gd name="connsiteY3" fmla="*/ 1152678 h 1152678"/>
              <a:gd name="connsiteX4" fmla="*/ 0 w 1825652"/>
              <a:gd name="connsiteY4" fmla="*/ 0 h 1152678"/>
              <a:gd name="connsiteX0" fmla="*/ 450850 w 1825652"/>
              <a:gd name="connsiteY0" fmla="*/ 0 h 1266978"/>
              <a:gd name="connsiteX1" fmla="*/ 1825652 w 1825652"/>
              <a:gd name="connsiteY1" fmla="*/ 114300 h 1266978"/>
              <a:gd name="connsiteX2" fmla="*/ 1825652 w 1825652"/>
              <a:gd name="connsiteY2" fmla="*/ 1266978 h 1266978"/>
              <a:gd name="connsiteX3" fmla="*/ 0 w 1825652"/>
              <a:gd name="connsiteY3" fmla="*/ 1266978 h 1266978"/>
              <a:gd name="connsiteX4" fmla="*/ 450850 w 1825652"/>
              <a:gd name="connsiteY4" fmla="*/ 0 h 1266978"/>
              <a:gd name="connsiteX0" fmla="*/ 450850 w 2257452"/>
              <a:gd name="connsiteY0" fmla="*/ 6350 h 1273328"/>
              <a:gd name="connsiteX1" fmla="*/ 2257452 w 2257452"/>
              <a:gd name="connsiteY1" fmla="*/ 0 h 1273328"/>
              <a:gd name="connsiteX2" fmla="*/ 1825652 w 2257452"/>
              <a:gd name="connsiteY2" fmla="*/ 1273328 h 1273328"/>
              <a:gd name="connsiteX3" fmla="*/ 0 w 2257452"/>
              <a:gd name="connsiteY3" fmla="*/ 1273328 h 1273328"/>
              <a:gd name="connsiteX4" fmla="*/ 450850 w 2257452"/>
              <a:gd name="connsiteY4" fmla="*/ 6350 h 127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52" h="1273328">
                <a:moveTo>
                  <a:pt x="450850" y="6350"/>
                </a:moveTo>
                <a:lnTo>
                  <a:pt x="2257452" y="0"/>
                </a:lnTo>
                <a:lnTo>
                  <a:pt x="1825652" y="1273328"/>
                </a:lnTo>
                <a:lnTo>
                  <a:pt x="0" y="1273328"/>
                </a:lnTo>
                <a:lnTo>
                  <a:pt x="450850" y="63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960757" y="724428"/>
            <a:ext cx="1016517" cy="28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53214" y="1032118"/>
            <a:ext cx="2257452" cy="1272150"/>
          </a:xfrm>
          <a:custGeom>
            <a:avLst/>
            <a:gdLst>
              <a:gd name="connsiteX0" fmla="*/ 0 w 1825652"/>
              <a:gd name="connsiteY0" fmla="*/ 0 h 1152678"/>
              <a:gd name="connsiteX1" fmla="*/ 1825652 w 1825652"/>
              <a:gd name="connsiteY1" fmla="*/ 0 h 1152678"/>
              <a:gd name="connsiteX2" fmla="*/ 1825652 w 1825652"/>
              <a:gd name="connsiteY2" fmla="*/ 1152678 h 1152678"/>
              <a:gd name="connsiteX3" fmla="*/ 0 w 1825652"/>
              <a:gd name="connsiteY3" fmla="*/ 1152678 h 1152678"/>
              <a:gd name="connsiteX4" fmla="*/ 0 w 1825652"/>
              <a:gd name="connsiteY4" fmla="*/ 0 h 1152678"/>
              <a:gd name="connsiteX0" fmla="*/ 450850 w 1825652"/>
              <a:gd name="connsiteY0" fmla="*/ 0 h 1266978"/>
              <a:gd name="connsiteX1" fmla="*/ 1825652 w 1825652"/>
              <a:gd name="connsiteY1" fmla="*/ 114300 h 1266978"/>
              <a:gd name="connsiteX2" fmla="*/ 1825652 w 1825652"/>
              <a:gd name="connsiteY2" fmla="*/ 1266978 h 1266978"/>
              <a:gd name="connsiteX3" fmla="*/ 0 w 1825652"/>
              <a:gd name="connsiteY3" fmla="*/ 1266978 h 1266978"/>
              <a:gd name="connsiteX4" fmla="*/ 450850 w 1825652"/>
              <a:gd name="connsiteY4" fmla="*/ 0 h 1266978"/>
              <a:gd name="connsiteX0" fmla="*/ 450850 w 2257452"/>
              <a:gd name="connsiteY0" fmla="*/ 6350 h 1273328"/>
              <a:gd name="connsiteX1" fmla="*/ 2257452 w 2257452"/>
              <a:gd name="connsiteY1" fmla="*/ 0 h 1273328"/>
              <a:gd name="connsiteX2" fmla="*/ 1825652 w 2257452"/>
              <a:gd name="connsiteY2" fmla="*/ 1273328 h 1273328"/>
              <a:gd name="connsiteX3" fmla="*/ 0 w 2257452"/>
              <a:gd name="connsiteY3" fmla="*/ 1273328 h 1273328"/>
              <a:gd name="connsiteX4" fmla="*/ 450850 w 2257452"/>
              <a:gd name="connsiteY4" fmla="*/ 6350 h 127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52" h="1273328">
                <a:moveTo>
                  <a:pt x="450850" y="6350"/>
                </a:moveTo>
                <a:lnTo>
                  <a:pt x="2257452" y="0"/>
                </a:lnTo>
                <a:lnTo>
                  <a:pt x="1825652" y="1273328"/>
                </a:lnTo>
                <a:lnTo>
                  <a:pt x="0" y="1273328"/>
                </a:lnTo>
                <a:lnTo>
                  <a:pt x="450850" y="63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717607" y="729526"/>
            <a:ext cx="1016517" cy="28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481848" y="473366"/>
            <a:ext cx="2514600" cy="28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41409" y="472029"/>
            <a:ext cx="1512136" cy="28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0162" y="183222"/>
            <a:ext cx="6894563" cy="28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866" y="144205"/>
            <a:ext cx="739084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P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Q are any two points lying on the sides DC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and AD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566" y="417437"/>
            <a:ext cx="481843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respectively of a parallelogram ABCD.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566" y="678175"/>
            <a:ext cx="390403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Show that 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(APB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=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(BQC).       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59997" y="1030478"/>
            <a:ext cx="437745" cy="128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451313" y="2310558"/>
            <a:ext cx="1827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274306" y="1035237"/>
            <a:ext cx="437745" cy="128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889260" y="1039994"/>
            <a:ext cx="1827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691435" y="1620048"/>
            <a:ext cx="1587634" cy="690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55538" y="2271772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A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45475" y="2271772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50341" y="751813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4512" y="751813"/>
            <a:ext cx="36420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D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011557" y="1039995"/>
            <a:ext cx="267512" cy="1270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59996" y="1031520"/>
            <a:ext cx="1549266" cy="1273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11640" y="1037818"/>
            <a:ext cx="1995447" cy="58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312416" y="1408339"/>
            <a:ext cx="36901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Q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37172" y="674029"/>
            <a:ext cx="33695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P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409" y="144205"/>
            <a:ext cx="695879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 and Q are any two points lying on the sides DC and AD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732" y="420612"/>
            <a:ext cx="464820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respectively of a parallelogram ABCD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461898" y="1025719"/>
            <a:ext cx="437745" cy="128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53214" y="2305798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276207" y="1030477"/>
            <a:ext cx="437745" cy="128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891161" y="1035235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12416" y="1408339"/>
            <a:ext cx="36901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ookman Old Style" pitchFamily="18" charset="0"/>
              </a:rPr>
              <a:t>Q</a:t>
            </a:r>
            <a:endParaRPr lang="en-US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37172" y="674029"/>
            <a:ext cx="33695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B050"/>
                </a:solidFill>
                <a:latin typeface="Bookman Old Style" pitchFamily="18" charset="0"/>
              </a:rPr>
              <a:t>P</a:t>
            </a:r>
            <a:endParaRPr lang="en-US" dirty="0">
              <a:solidFill>
                <a:srgbClr val="00B050"/>
              </a:solidFill>
              <a:latin typeface="Bookman Old Style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462776" y="1024565"/>
            <a:ext cx="437745" cy="12800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892039" y="1034081"/>
            <a:ext cx="182775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7566" y="678175"/>
            <a:ext cx="390403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Show that </a:t>
            </a:r>
            <a:r>
              <a:rPr lang="en-US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(APB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) = </a:t>
            </a:r>
            <a:r>
              <a:rPr lang="en-US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(BQC).       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8008382" y="1040290"/>
            <a:ext cx="267512" cy="12709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456821" y="1031520"/>
            <a:ext cx="1549266" cy="127334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0039" y="2306094"/>
            <a:ext cx="182775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694297" y="1614733"/>
            <a:ext cx="1587634" cy="69091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714502" y="1032503"/>
            <a:ext cx="1995447" cy="581404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279069" y="1025162"/>
            <a:ext cx="437745" cy="128008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8008409" y="1039201"/>
            <a:ext cx="267512" cy="12709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6848" y="1031520"/>
            <a:ext cx="1549266" cy="12733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450066" y="2305005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Callout 45"/>
          <p:cNvSpPr/>
          <p:nvPr/>
        </p:nvSpPr>
        <p:spPr>
          <a:xfrm>
            <a:off x="3665369" y="1492251"/>
            <a:ext cx="2359484" cy="1073150"/>
          </a:xfrm>
          <a:prstGeom prst="cloudCallout">
            <a:avLst>
              <a:gd name="adj1" fmla="val 101161"/>
              <a:gd name="adj2" fmla="val 7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18615" y="1686749"/>
            <a:ext cx="2401185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AB as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base 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APB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9" name="Cloud Callout 48"/>
          <p:cNvSpPr/>
          <p:nvPr/>
        </p:nvSpPr>
        <p:spPr>
          <a:xfrm>
            <a:off x="2794000" y="1930695"/>
            <a:ext cx="3140473" cy="1187155"/>
          </a:xfrm>
          <a:prstGeom prst="cloudCallout">
            <a:avLst>
              <a:gd name="adj1" fmla="val 93213"/>
              <a:gd name="adj2" fmla="val -3417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45029" y="2050777"/>
            <a:ext cx="2725035" cy="92380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parallelogram ABCD lie on the same base AB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463297" y="1022548"/>
            <a:ext cx="437745" cy="12800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892560" y="1032064"/>
            <a:ext cx="182775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282047" y="1025551"/>
            <a:ext cx="437745" cy="12800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443582" y="2302627"/>
            <a:ext cx="182775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901158" y="1026987"/>
            <a:ext cx="1827756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452180" y="2297551"/>
            <a:ext cx="1827756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loud Callout 58"/>
          <p:cNvSpPr/>
          <p:nvPr/>
        </p:nvSpPr>
        <p:spPr>
          <a:xfrm>
            <a:off x="4368800" y="3455485"/>
            <a:ext cx="3378200" cy="1351466"/>
          </a:xfrm>
          <a:prstGeom prst="cloudCallout">
            <a:avLst>
              <a:gd name="adj1" fmla="val 32360"/>
              <a:gd name="adj2" fmla="val -14257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86632" y="3615832"/>
            <a:ext cx="2729608" cy="92294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what can we say about areas of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APB and ABCD ?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6449" y="1873194"/>
            <a:ext cx="3264531" cy="711019"/>
            <a:chOff x="766448" y="1836793"/>
            <a:chExt cx="3264531" cy="711677"/>
          </a:xfrm>
        </p:grpSpPr>
        <p:sp>
          <p:nvSpPr>
            <p:cNvPr id="65" name="Rectangle 64"/>
            <p:cNvSpPr/>
            <p:nvPr/>
          </p:nvSpPr>
          <p:spPr>
            <a:xfrm>
              <a:off x="766448" y="1992618"/>
              <a:ext cx="3264531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APB) =      </a:t>
              </a:r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</a:t>
              </a:r>
              <a:r>
                <a:rPr lang="en-US" dirty="0" smtClean="0">
                  <a:latin typeface="Bookman Old Style" pitchFamily="18" charset="0"/>
                </a:rPr>
                <a:t>ABCD).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9956" y="1836793"/>
              <a:ext cx="336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2225626" y="2186872"/>
              <a:ext cx="2654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2189956" y="2179138"/>
              <a:ext cx="336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77210" y="3761058"/>
            <a:ext cx="3379010" cy="711019"/>
            <a:chOff x="318988" y="2301736"/>
            <a:chExt cx="3379010" cy="711677"/>
          </a:xfrm>
        </p:grpSpPr>
        <p:sp>
          <p:nvSpPr>
            <p:cNvPr id="66" name="Rectangle 65"/>
            <p:cNvSpPr/>
            <p:nvPr/>
          </p:nvSpPr>
          <p:spPr>
            <a:xfrm>
              <a:off x="1763264" y="2301736"/>
              <a:ext cx="336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  <a:endParaRPr lang="en-US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1771058" y="2661543"/>
              <a:ext cx="32124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1763264" y="2644081"/>
              <a:ext cx="336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8988" y="2457561"/>
              <a:ext cx="3379010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APB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) =     </a:t>
              </a:r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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ABCD)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08513" y="1131783"/>
            <a:ext cx="72968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Soln.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6992" y="2044207"/>
            <a:ext cx="40001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6696701" y="1610735"/>
            <a:ext cx="1587634" cy="6909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716906" y="1028506"/>
            <a:ext cx="1995447" cy="58140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281473" y="1021165"/>
            <a:ext cx="437745" cy="12800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loud Callout 81"/>
          <p:cNvSpPr/>
          <p:nvPr/>
        </p:nvSpPr>
        <p:spPr>
          <a:xfrm>
            <a:off x="5151120" y="3822017"/>
            <a:ext cx="2405956" cy="1108123"/>
          </a:xfrm>
          <a:prstGeom prst="cloudCallout">
            <a:avLst>
              <a:gd name="adj1" fmla="val 67683"/>
              <a:gd name="adj2" fmla="val -22877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149568" y="3980957"/>
            <a:ext cx="2401185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Consider BC as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base 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BQC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8313795" y="1034596"/>
            <a:ext cx="437745" cy="12800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6455577" y="1026919"/>
            <a:ext cx="437745" cy="128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903166" y="1031358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454188" y="2301922"/>
            <a:ext cx="18277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281078" y="1015817"/>
            <a:ext cx="437745" cy="12800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464777" y="1035260"/>
            <a:ext cx="437745" cy="12800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8280550" y="1024158"/>
            <a:ext cx="437745" cy="12800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766449" y="3226536"/>
            <a:ext cx="3281067" cy="711019"/>
            <a:chOff x="766448" y="1836793"/>
            <a:chExt cx="3281067" cy="711677"/>
          </a:xfrm>
        </p:grpSpPr>
        <p:sp>
          <p:nvSpPr>
            <p:cNvPr id="109" name="Rectangle 108"/>
            <p:cNvSpPr/>
            <p:nvPr/>
          </p:nvSpPr>
          <p:spPr>
            <a:xfrm>
              <a:off x="766448" y="1992618"/>
              <a:ext cx="3281067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BQC) =      </a:t>
              </a:r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</a:t>
              </a:r>
              <a:r>
                <a:rPr lang="en-US" dirty="0" smtClean="0">
                  <a:latin typeface="Bookman Old Style" pitchFamily="18" charset="0"/>
                </a:rPr>
                <a:t>ABCD).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01063" y="1836793"/>
              <a:ext cx="336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>
              <a:off x="2236733" y="2186872"/>
              <a:ext cx="2654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2201063" y="2179138"/>
              <a:ext cx="336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66992" y="3397549"/>
            <a:ext cx="40001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79911" y="3883820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From </a:t>
            </a:r>
            <a:r>
              <a:rPr lang="en-US" dirty="0" smtClean="0">
                <a:latin typeface="Bookman Old Style" pitchFamily="18" charset="0"/>
              </a:rPr>
              <a:t>(i) </a:t>
            </a:r>
            <a:r>
              <a:rPr lang="en-US" dirty="0">
                <a:latin typeface="Bookman Old Style" pitchFamily="18" charset="0"/>
              </a:rPr>
              <a:t>and </a:t>
            </a:r>
            <a:r>
              <a:rPr lang="en-US" dirty="0" smtClean="0">
                <a:latin typeface="Bookman Old Style" pitchFamily="18" charset="0"/>
              </a:rPr>
              <a:t>(ii), </a:t>
            </a:r>
            <a:r>
              <a:rPr lang="en-US" dirty="0">
                <a:latin typeface="Bookman Old Style" pitchFamily="18" charset="0"/>
              </a:rPr>
              <a:t>we have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66992" y="4272849"/>
            <a:ext cx="40001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5" name="Cloud Callout 54"/>
          <p:cNvSpPr/>
          <p:nvPr/>
        </p:nvSpPr>
        <p:spPr>
          <a:xfrm>
            <a:off x="1549454" y="3135558"/>
            <a:ext cx="3140473" cy="1580103"/>
          </a:xfrm>
          <a:prstGeom prst="cloudCallout">
            <a:avLst>
              <a:gd name="adj1" fmla="val 126435"/>
              <a:gd name="adj2" fmla="val -11640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09042" y="3361629"/>
            <a:ext cx="2729608" cy="1199688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APB and ABCD lie between same parallel lines AB and CD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Cloud Callout 84"/>
          <p:cNvSpPr/>
          <p:nvPr/>
        </p:nvSpPr>
        <p:spPr>
          <a:xfrm>
            <a:off x="2667000" y="3632495"/>
            <a:ext cx="3140473" cy="1187155"/>
          </a:xfrm>
          <a:prstGeom prst="cloudCallout">
            <a:avLst>
              <a:gd name="adj1" fmla="val 115938"/>
              <a:gd name="adj2" fmla="val -200930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880962" y="3745060"/>
            <a:ext cx="2725035" cy="92380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parallelogram ABCD lie on the same base AB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4" name="Cloud Callout 93"/>
          <p:cNvSpPr/>
          <p:nvPr/>
        </p:nvSpPr>
        <p:spPr>
          <a:xfrm>
            <a:off x="3804184" y="3477319"/>
            <a:ext cx="3140473" cy="1490922"/>
          </a:xfrm>
          <a:prstGeom prst="cloudCallout">
            <a:avLst>
              <a:gd name="adj1" fmla="val 77140"/>
              <a:gd name="adj2" fmla="val -153746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963772" y="3650049"/>
            <a:ext cx="2729608" cy="1199688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Also,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QCB and ABCD lie between same parallel lines BC and BC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8" name="Cloud Callout 97"/>
          <p:cNvSpPr/>
          <p:nvPr/>
        </p:nvSpPr>
        <p:spPr>
          <a:xfrm>
            <a:off x="5479130" y="3632495"/>
            <a:ext cx="3436270" cy="1335745"/>
          </a:xfrm>
          <a:prstGeom prst="cloudCallout">
            <a:avLst>
              <a:gd name="adj1" fmla="val 22096"/>
              <a:gd name="adj2" fmla="val -17901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67159" y="3808585"/>
            <a:ext cx="2729608" cy="92294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what can we say about areas of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BQC and ABCD ?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539285" y="3984475"/>
            <a:ext cx="3350715" cy="711019"/>
            <a:chOff x="211038" y="2301736"/>
            <a:chExt cx="3350715" cy="711677"/>
          </a:xfrm>
        </p:grpSpPr>
        <p:sp>
          <p:nvSpPr>
            <p:cNvPr id="101" name="Rectangle 100"/>
            <p:cNvSpPr/>
            <p:nvPr/>
          </p:nvSpPr>
          <p:spPr>
            <a:xfrm>
              <a:off x="1763264" y="2301736"/>
              <a:ext cx="336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  <a:endParaRPr lang="en-US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1771058" y="2661543"/>
              <a:ext cx="321241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763264" y="2644081"/>
              <a:ext cx="336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1038" y="2457561"/>
              <a:ext cx="3350715" cy="369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BQC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) =     </a:t>
              </a:r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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ABCD)</a:t>
              </a:r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H="1">
            <a:off x="6452587" y="2323694"/>
            <a:ext cx="1827756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000"/>
                            </p:stCondLst>
                            <p:childTnLst>
                              <p:par>
                                <p:cTn id="2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500"/>
                            </p:stCondLst>
                            <p:childTnLst>
                              <p:par>
                                <p:cTn id="2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0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500"/>
                            </p:stCondLst>
                            <p:childTnLst>
                              <p:par>
                                <p:cTn id="3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4151 0.37192 " pathEditMode="relative" rAng="0" ptsTypes="AA">
                                      <p:cBhvr>
                                        <p:cTn id="378" dur="2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1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500"/>
                            </p:stCondLst>
                            <p:childTnLst>
                              <p:par>
                                <p:cTn id="4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000"/>
                            </p:stCondLst>
                            <p:childTnLst>
                              <p:par>
                                <p:cTn id="4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2000"/>
                            </p:stCondLst>
                            <p:childTnLst>
                              <p:par>
                                <p:cTn id="4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2500"/>
                            </p:stCondLst>
                            <p:childTnLst>
                              <p:par>
                                <p:cTn id="4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3000"/>
                            </p:stCondLst>
                            <p:childTnLst>
                              <p:par>
                                <p:cTn id="4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000"/>
                            </p:stCondLst>
                            <p:childTnLst>
                              <p:par>
                                <p:cTn id="5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500"/>
                            </p:stCondLst>
                            <p:childTnLst>
                              <p:par>
                                <p:cTn id="5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53369 0.14814 " pathEditMode="relative" rAng="0" ptsTypes="AA">
                                      <p:cBhvr>
                                        <p:cTn id="573" dur="200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84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500"/>
                            </p:stCondLst>
                            <p:childTnLst>
                              <p:par>
                                <p:cTn id="5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00"/>
                            </p:stCondLst>
                            <p:childTnLst>
                              <p:par>
                                <p:cTn id="6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110" grpId="0"/>
      <p:bldP spid="111" grpId="0"/>
      <p:bldP spid="112" grpId="0"/>
      <p:bldP spid="120" grpId="0" animBg="1"/>
      <p:bldP spid="120" grpId="1" animBg="1"/>
      <p:bldP spid="119" grpId="0" animBg="1"/>
      <p:bldP spid="119" grpId="1" animBg="1"/>
      <p:bldP spid="121" grpId="2" animBg="1"/>
      <p:bldP spid="121" grpId="3" animBg="1"/>
      <p:bldP spid="122" grpId="2" animBg="1"/>
      <p:bldP spid="122" grpId="3" animBg="1"/>
      <p:bldP spid="77" grpId="0"/>
      <p:bldP spid="114" grpId="0"/>
      <p:bldP spid="117" grpId="0"/>
      <p:bldP spid="91" grpId="0" animBg="1"/>
      <p:bldP spid="91" grpId="1" animBg="1"/>
      <p:bldP spid="78" grpId="0" animBg="1"/>
      <p:bldP spid="78" grpId="1" animBg="1"/>
      <p:bldP spid="13" grpId="0" animBg="1"/>
      <p:bldP spid="13" grpId="1" animBg="1"/>
      <p:bldP spid="42" grpId="0" animBg="1"/>
      <p:bldP spid="42" grpId="1" animBg="1"/>
      <p:bldP spid="32" grpId="0" animBg="1"/>
      <p:bldP spid="32" grpId="1" animBg="1"/>
      <p:bldP spid="27" grpId="0" animBg="1"/>
      <p:bldP spid="27" grpId="1" animBg="1"/>
      <p:bldP spid="12" grpId="0" animBg="1"/>
      <p:bldP spid="12" grpId="1" animBg="1"/>
      <p:bldP spid="4" grpId="0"/>
      <p:bldP spid="5" grpId="0"/>
      <p:bldP spid="6" grpId="0"/>
      <p:bldP spid="14" grpId="0"/>
      <p:bldP spid="15" grpId="0"/>
      <p:bldP spid="16" grpId="0"/>
      <p:bldP spid="17" grpId="0"/>
      <p:bldP spid="34" grpId="0"/>
      <p:bldP spid="35" grpId="0"/>
      <p:bldP spid="2" grpId="0"/>
      <p:bldP spid="2" grpId="1"/>
      <p:bldP spid="3" grpId="0"/>
      <p:bldP spid="3" grpId="1"/>
      <p:bldP spid="28" grpId="0"/>
      <p:bldP spid="28" grpId="1"/>
      <p:bldP spid="29" grpId="0"/>
      <p:bldP spid="29" grpId="1"/>
      <p:bldP spid="33" grpId="0"/>
      <p:bldP spid="33" grpId="1"/>
      <p:bldP spid="46" grpId="0" animBg="1"/>
      <p:bldP spid="47" grpId="0" uiExpand="1" build="allAtOnce"/>
      <p:bldP spid="49" grpId="0" animBg="1"/>
      <p:bldP spid="50" grpId="0" build="allAtOnce"/>
      <p:bldP spid="59" grpId="0" animBg="1"/>
      <p:bldP spid="60" grpId="0" build="allAtOnce"/>
      <p:bldP spid="71" grpId="0"/>
      <p:bldP spid="75" grpId="0"/>
      <p:bldP spid="82" grpId="0" animBg="1"/>
      <p:bldP spid="83" grpId="0" uiExpand="1" build="allAtOnce"/>
      <p:bldP spid="113" grpId="0"/>
      <p:bldP spid="115" grpId="0"/>
      <p:bldP spid="116" grpId="0"/>
      <p:bldP spid="55" grpId="0" animBg="1"/>
      <p:bldP spid="56" grpId="0" build="allAtOnce"/>
      <p:bldP spid="85" grpId="0" animBg="1"/>
      <p:bldP spid="86" grpId="0" build="allAtOnce"/>
      <p:bldP spid="94" grpId="0" animBg="1"/>
      <p:bldP spid="95" grpId="0" build="allAtOnce"/>
      <p:bldP spid="98" grpId="0" animBg="1"/>
      <p:bldP spid="9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9</a:t>
            </a:r>
          </a:p>
        </p:txBody>
      </p:sp>
    </p:spTree>
    <p:extLst>
      <p:ext uri="{BB962C8B-B14F-4D97-AF65-F5344CB8AC3E}">
        <p14:creationId xmlns:p14="http://schemas.microsoft.com/office/powerpoint/2010/main" val="28516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1631751" y="2145076"/>
            <a:ext cx="2633862" cy="3139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1631751" y="1586276"/>
            <a:ext cx="2633862" cy="3139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"/>
          <p:cNvSpPr/>
          <p:nvPr/>
        </p:nvSpPr>
        <p:spPr>
          <a:xfrm>
            <a:off x="7738325" y="1344117"/>
            <a:ext cx="897733" cy="1313283"/>
          </a:xfrm>
          <a:custGeom>
            <a:avLst/>
            <a:gdLst>
              <a:gd name="connsiteX0" fmla="*/ 0 w 833440"/>
              <a:gd name="connsiteY0" fmla="*/ 1300583 h 1300583"/>
              <a:gd name="connsiteX1" fmla="*/ 416720 w 833440"/>
              <a:gd name="connsiteY1" fmla="*/ 0 h 1300583"/>
              <a:gd name="connsiteX2" fmla="*/ 833440 w 833440"/>
              <a:gd name="connsiteY2" fmla="*/ 1300583 h 1300583"/>
              <a:gd name="connsiteX3" fmla="*/ 0 w 833440"/>
              <a:gd name="connsiteY3" fmla="*/ 1300583 h 1300583"/>
              <a:gd name="connsiteX0" fmla="*/ 0 w 833440"/>
              <a:gd name="connsiteY0" fmla="*/ 1310108 h 1310108"/>
              <a:gd name="connsiteX1" fmla="*/ 604045 w 833440"/>
              <a:gd name="connsiteY1" fmla="*/ 0 h 1310108"/>
              <a:gd name="connsiteX2" fmla="*/ 833440 w 833440"/>
              <a:gd name="connsiteY2" fmla="*/ 1310108 h 1310108"/>
              <a:gd name="connsiteX3" fmla="*/ 0 w 833440"/>
              <a:gd name="connsiteY3" fmla="*/ 1310108 h 1310108"/>
              <a:gd name="connsiteX0" fmla="*/ 0 w 604045"/>
              <a:gd name="connsiteY0" fmla="*/ 1310108 h 1310108"/>
              <a:gd name="connsiteX1" fmla="*/ 604045 w 604045"/>
              <a:gd name="connsiteY1" fmla="*/ 0 h 1310108"/>
              <a:gd name="connsiteX2" fmla="*/ 554040 w 604045"/>
              <a:gd name="connsiteY2" fmla="*/ 1310108 h 1310108"/>
              <a:gd name="connsiteX3" fmla="*/ 0 w 604045"/>
              <a:gd name="connsiteY3" fmla="*/ 1310108 h 1310108"/>
              <a:gd name="connsiteX0" fmla="*/ 0 w 701678"/>
              <a:gd name="connsiteY0" fmla="*/ 1310108 h 1314871"/>
              <a:gd name="connsiteX1" fmla="*/ 604045 w 701678"/>
              <a:gd name="connsiteY1" fmla="*/ 0 h 1314871"/>
              <a:gd name="connsiteX2" fmla="*/ 701678 w 701678"/>
              <a:gd name="connsiteY2" fmla="*/ 1314871 h 1314871"/>
              <a:gd name="connsiteX3" fmla="*/ 0 w 701678"/>
              <a:gd name="connsiteY3" fmla="*/ 1310108 h 1314871"/>
              <a:gd name="connsiteX0" fmla="*/ 0 w 803278"/>
              <a:gd name="connsiteY0" fmla="*/ 1310108 h 1314871"/>
              <a:gd name="connsiteX1" fmla="*/ 705645 w 803278"/>
              <a:gd name="connsiteY1" fmla="*/ 0 h 1314871"/>
              <a:gd name="connsiteX2" fmla="*/ 803278 w 803278"/>
              <a:gd name="connsiteY2" fmla="*/ 1314871 h 1314871"/>
              <a:gd name="connsiteX3" fmla="*/ 0 w 803278"/>
              <a:gd name="connsiteY3" fmla="*/ 1310108 h 1314871"/>
              <a:gd name="connsiteX0" fmla="*/ 94455 w 897733"/>
              <a:gd name="connsiteY0" fmla="*/ 1313283 h 1318046"/>
              <a:gd name="connsiteX1" fmla="*/ 0 w 897733"/>
              <a:gd name="connsiteY1" fmla="*/ 0 h 1318046"/>
              <a:gd name="connsiteX2" fmla="*/ 897733 w 897733"/>
              <a:gd name="connsiteY2" fmla="*/ 1318046 h 1318046"/>
              <a:gd name="connsiteX3" fmla="*/ 94455 w 897733"/>
              <a:gd name="connsiteY3" fmla="*/ 1313283 h 1318046"/>
              <a:gd name="connsiteX0" fmla="*/ 94455 w 897733"/>
              <a:gd name="connsiteY0" fmla="*/ 1313283 h 1313283"/>
              <a:gd name="connsiteX1" fmla="*/ 0 w 897733"/>
              <a:gd name="connsiteY1" fmla="*/ 0 h 1313283"/>
              <a:gd name="connsiteX2" fmla="*/ 897733 w 897733"/>
              <a:gd name="connsiteY2" fmla="*/ 1308521 h 1313283"/>
              <a:gd name="connsiteX3" fmla="*/ 94455 w 897733"/>
              <a:gd name="connsiteY3" fmla="*/ 1313283 h 1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733" h="1313283">
                <a:moveTo>
                  <a:pt x="94455" y="1313283"/>
                </a:moveTo>
                <a:lnTo>
                  <a:pt x="0" y="0"/>
                </a:lnTo>
                <a:lnTo>
                  <a:pt x="897733" y="1308521"/>
                </a:lnTo>
                <a:lnTo>
                  <a:pt x="94455" y="131328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Isosceles Triangle 1"/>
          <p:cNvSpPr/>
          <p:nvPr/>
        </p:nvSpPr>
        <p:spPr>
          <a:xfrm>
            <a:off x="7129518" y="1347293"/>
            <a:ext cx="701678" cy="1314871"/>
          </a:xfrm>
          <a:custGeom>
            <a:avLst/>
            <a:gdLst>
              <a:gd name="connsiteX0" fmla="*/ 0 w 833440"/>
              <a:gd name="connsiteY0" fmla="*/ 1300583 h 1300583"/>
              <a:gd name="connsiteX1" fmla="*/ 416720 w 833440"/>
              <a:gd name="connsiteY1" fmla="*/ 0 h 1300583"/>
              <a:gd name="connsiteX2" fmla="*/ 833440 w 833440"/>
              <a:gd name="connsiteY2" fmla="*/ 1300583 h 1300583"/>
              <a:gd name="connsiteX3" fmla="*/ 0 w 833440"/>
              <a:gd name="connsiteY3" fmla="*/ 1300583 h 1300583"/>
              <a:gd name="connsiteX0" fmla="*/ 0 w 833440"/>
              <a:gd name="connsiteY0" fmla="*/ 1310108 h 1310108"/>
              <a:gd name="connsiteX1" fmla="*/ 604045 w 833440"/>
              <a:gd name="connsiteY1" fmla="*/ 0 h 1310108"/>
              <a:gd name="connsiteX2" fmla="*/ 833440 w 833440"/>
              <a:gd name="connsiteY2" fmla="*/ 1310108 h 1310108"/>
              <a:gd name="connsiteX3" fmla="*/ 0 w 833440"/>
              <a:gd name="connsiteY3" fmla="*/ 1310108 h 1310108"/>
              <a:gd name="connsiteX0" fmla="*/ 0 w 604045"/>
              <a:gd name="connsiteY0" fmla="*/ 1310108 h 1310108"/>
              <a:gd name="connsiteX1" fmla="*/ 604045 w 604045"/>
              <a:gd name="connsiteY1" fmla="*/ 0 h 1310108"/>
              <a:gd name="connsiteX2" fmla="*/ 554040 w 604045"/>
              <a:gd name="connsiteY2" fmla="*/ 1310108 h 1310108"/>
              <a:gd name="connsiteX3" fmla="*/ 0 w 604045"/>
              <a:gd name="connsiteY3" fmla="*/ 1310108 h 1310108"/>
              <a:gd name="connsiteX0" fmla="*/ 0 w 701678"/>
              <a:gd name="connsiteY0" fmla="*/ 1310108 h 1314871"/>
              <a:gd name="connsiteX1" fmla="*/ 604045 w 701678"/>
              <a:gd name="connsiteY1" fmla="*/ 0 h 1314871"/>
              <a:gd name="connsiteX2" fmla="*/ 701678 w 701678"/>
              <a:gd name="connsiteY2" fmla="*/ 1314871 h 1314871"/>
              <a:gd name="connsiteX3" fmla="*/ 0 w 701678"/>
              <a:gd name="connsiteY3" fmla="*/ 1310108 h 131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678" h="1314871">
                <a:moveTo>
                  <a:pt x="0" y="1310108"/>
                </a:moveTo>
                <a:lnTo>
                  <a:pt x="604045" y="0"/>
                </a:lnTo>
                <a:lnTo>
                  <a:pt x="701678" y="1314871"/>
                </a:lnTo>
                <a:lnTo>
                  <a:pt x="0" y="131010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Isosceles Triangle 1"/>
          <p:cNvSpPr/>
          <p:nvPr/>
        </p:nvSpPr>
        <p:spPr>
          <a:xfrm>
            <a:off x="7793888" y="2090243"/>
            <a:ext cx="846933" cy="567158"/>
          </a:xfrm>
          <a:custGeom>
            <a:avLst/>
            <a:gdLst>
              <a:gd name="connsiteX0" fmla="*/ 0 w 833440"/>
              <a:gd name="connsiteY0" fmla="*/ 1300583 h 1300583"/>
              <a:gd name="connsiteX1" fmla="*/ 416720 w 833440"/>
              <a:gd name="connsiteY1" fmla="*/ 0 h 1300583"/>
              <a:gd name="connsiteX2" fmla="*/ 833440 w 833440"/>
              <a:gd name="connsiteY2" fmla="*/ 1300583 h 1300583"/>
              <a:gd name="connsiteX3" fmla="*/ 0 w 833440"/>
              <a:gd name="connsiteY3" fmla="*/ 1300583 h 1300583"/>
              <a:gd name="connsiteX0" fmla="*/ 0 w 833440"/>
              <a:gd name="connsiteY0" fmla="*/ 1310108 h 1310108"/>
              <a:gd name="connsiteX1" fmla="*/ 604045 w 833440"/>
              <a:gd name="connsiteY1" fmla="*/ 0 h 1310108"/>
              <a:gd name="connsiteX2" fmla="*/ 833440 w 833440"/>
              <a:gd name="connsiteY2" fmla="*/ 1310108 h 1310108"/>
              <a:gd name="connsiteX3" fmla="*/ 0 w 833440"/>
              <a:gd name="connsiteY3" fmla="*/ 1310108 h 1310108"/>
              <a:gd name="connsiteX0" fmla="*/ 0 w 604045"/>
              <a:gd name="connsiteY0" fmla="*/ 1310108 h 1310108"/>
              <a:gd name="connsiteX1" fmla="*/ 604045 w 604045"/>
              <a:gd name="connsiteY1" fmla="*/ 0 h 1310108"/>
              <a:gd name="connsiteX2" fmla="*/ 554040 w 604045"/>
              <a:gd name="connsiteY2" fmla="*/ 1310108 h 1310108"/>
              <a:gd name="connsiteX3" fmla="*/ 0 w 604045"/>
              <a:gd name="connsiteY3" fmla="*/ 1310108 h 1310108"/>
              <a:gd name="connsiteX0" fmla="*/ 0 w 701678"/>
              <a:gd name="connsiteY0" fmla="*/ 1310108 h 1314871"/>
              <a:gd name="connsiteX1" fmla="*/ 604045 w 701678"/>
              <a:gd name="connsiteY1" fmla="*/ 0 h 1314871"/>
              <a:gd name="connsiteX2" fmla="*/ 701678 w 701678"/>
              <a:gd name="connsiteY2" fmla="*/ 1314871 h 1314871"/>
              <a:gd name="connsiteX3" fmla="*/ 0 w 701678"/>
              <a:gd name="connsiteY3" fmla="*/ 1310108 h 1314871"/>
              <a:gd name="connsiteX0" fmla="*/ 0 w 803278"/>
              <a:gd name="connsiteY0" fmla="*/ 1310108 h 1314871"/>
              <a:gd name="connsiteX1" fmla="*/ 705645 w 803278"/>
              <a:gd name="connsiteY1" fmla="*/ 0 h 1314871"/>
              <a:gd name="connsiteX2" fmla="*/ 803278 w 803278"/>
              <a:gd name="connsiteY2" fmla="*/ 1314871 h 1314871"/>
              <a:gd name="connsiteX3" fmla="*/ 0 w 803278"/>
              <a:gd name="connsiteY3" fmla="*/ 1310108 h 1314871"/>
              <a:gd name="connsiteX0" fmla="*/ 94455 w 897733"/>
              <a:gd name="connsiteY0" fmla="*/ 1313283 h 1318046"/>
              <a:gd name="connsiteX1" fmla="*/ 0 w 897733"/>
              <a:gd name="connsiteY1" fmla="*/ 0 h 1318046"/>
              <a:gd name="connsiteX2" fmla="*/ 897733 w 897733"/>
              <a:gd name="connsiteY2" fmla="*/ 1318046 h 1318046"/>
              <a:gd name="connsiteX3" fmla="*/ 94455 w 897733"/>
              <a:gd name="connsiteY3" fmla="*/ 1313283 h 1318046"/>
              <a:gd name="connsiteX0" fmla="*/ 94455 w 897733"/>
              <a:gd name="connsiteY0" fmla="*/ 1313283 h 1313283"/>
              <a:gd name="connsiteX1" fmla="*/ 0 w 897733"/>
              <a:gd name="connsiteY1" fmla="*/ 0 h 1313283"/>
              <a:gd name="connsiteX2" fmla="*/ 897733 w 897733"/>
              <a:gd name="connsiteY2" fmla="*/ 1308521 h 1313283"/>
              <a:gd name="connsiteX3" fmla="*/ 94455 w 897733"/>
              <a:gd name="connsiteY3" fmla="*/ 1313283 h 1313283"/>
              <a:gd name="connsiteX0" fmla="*/ 46830 w 850108"/>
              <a:gd name="connsiteY0" fmla="*/ 630658 h 630658"/>
              <a:gd name="connsiteX1" fmla="*/ 0 w 850108"/>
              <a:gd name="connsiteY1" fmla="*/ 0 h 630658"/>
              <a:gd name="connsiteX2" fmla="*/ 850108 w 850108"/>
              <a:gd name="connsiteY2" fmla="*/ 625896 h 630658"/>
              <a:gd name="connsiteX3" fmla="*/ 46830 w 850108"/>
              <a:gd name="connsiteY3" fmla="*/ 630658 h 630658"/>
              <a:gd name="connsiteX0" fmla="*/ 34130 w 837408"/>
              <a:gd name="connsiteY0" fmla="*/ 497308 h 497308"/>
              <a:gd name="connsiteX1" fmla="*/ 0 w 837408"/>
              <a:gd name="connsiteY1" fmla="*/ 0 h 497308"/>
              <a:gd name="connsiteX2" fmla="*/ 837408 w 837408"/>
              <a:gd name="connsiteY2" fmla="*/ 492546 h 497308"/>
              <a:gd name="connsiteX3" fmla="*/ 34130 w 837408"/>
              <a:gd name="connsiteY3" fmla="*/ 497308 h 497308"/>
              <a:gd name="connsiteX0" fmla="*/ 43655 w 846933"/>
              <a:gd name="connsiteY0" fmla="*/ 567158 h 567158"/>
              <a:gd name="connsiteX1" fmla="*/ 0 w 846933"/>
              <a:gd name="connsiteY1" fmla="*/ 0 h 567158"/>
              <a:gd name="connsiteX2" fmla="*/ 846933 w 846933"/>
              <a:gd name="connsiteY2" fmla="*/ 562396 h 567158"/>
              <a:gd name="connsiteX3" fmla="*/ 43655 w 846933"/>
              <a:gd name="connsiteY3" fmla="*/ 567158 h 56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933" h="567158">
                <a:moveTo>
                  <a:pt x="43655" y="567158"/>
                </a:moveTo>
                <a:lnTo>
                  <a:pt x="0" y="0"/>
                </a:lnTo>
                <a:lnTo>
                  <a:pt x="846933" y="562396"/>
                </a:lnTo>
                <a:lnTo>
                  <a:pt x="43655" y="5671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Isosceles Triangle 1"/>
          <p:cNvSpPr/>
          <p:nvPr/>
        </p:nvSpPr>
        <p:spPr>
          <a:xfrm>
            <a:off x="7134281" y="2096593"/>
            <a:ext cx="701678" cy="565571"/>
          </a:xfrm>
          <a:custGeom>
            <a:avLst/>
            <a:gdLst>
              <a:gd name="connsiteX0" fmla="*/ 0 w 833440"/>
              <a:gd name="connsiteY0" fmla="*/ 1300583 h 1300583"/>
              <a:gd name="connsiteX1" fmla="*/ 416720 w 833440"/>
              <a:gd name="connsiteY1" fmla="*/ 0 h 1300583"/>
              <a:gd name="connsiteX2" fmla="*/ 833440 w 833440"/>
              <a:gd name="connsiteY2" fmla="*/ 1300583 h 1300583"/>
              <a:gd name="connsiteX3" fmla="*/ 0 w 833440"/>
              <a:gd name="connsiteY3" fmla="*/ 1300583 h 1300583"/>
              <a:gd name="connsiteX0" fmla="*/ 0 w 833440"/>
              <a:gd name="connsiteY0" fmla="*/ 1310108 h 1310108"/>
              <a:gd name="connsiteX1" fmla="*/ 604045 w 833440"/>
              <a:gd name="connsiteY1" fmla="*/ 0 h 1310108"/>
              <a:gd name="connsiteX2" fmla="*/ 833440 w 833440"/>
              <a:gd name="connsiteY2" fmla="*/ 1310108 h 1310108"/>
              <a:gd name="connsiteX3" fmla="*/ 0 w 833440"/>
              <a:gd name="connsiteY3" fmla="*/ 1310108 h 1310108"/>
              <a:gd name="connsiteX0" fmla="*/ 0 w 604045"/>
              <a:gd name="connsiteY0" fmla="*/ 1310108 h 1310108"/>
              <a:gd name="connsiteX1" fmla="*/ 604045 w 604045"/>
              <a:gd name="connsiteY1" fmla="*/ 0 h 1310108"/>
              <a:gd name="connsiteX2" fmla="*/ 554040 w 604045"/>
              <a:gd name="connsiteY2" fmla="*/ 1310108 h 1310108"/>
              <a:gd name="connsiteX3" fmla="*/ 0 w 604045"/>
              <a:gd name="connsiteY3" fmla="*/ 1310108 h 1310108"/>
              <a:gd name="connsiteX0" fmla="*/ 0 w 701678"/>
              <a:gd name="connsiteY0" fmla="*/ 1310108 h 1314871"/>
              <a:gd name="connsiteX1" fmla="*/ 604045 w 701678"/>
              <a:gd name="connsiteY1" fmla="*/ 0 h 1314871"/>
              <a:gd name="connsiteX2" fmla="*/ 701678 w 701678"/>
              <a:gd name="connsiteY2" fmla="*/ 1314871 h 1314871"/>
              <a:gd name="connsiteX3" fmla="*/ 0 w 701678"/>
              <a:gd name="connsiteY3" fmla="*/ 1310108 h 1314871"/>
              <a:gd name="connsiteX0" fmla="*/ 0 w 701678"/>
              <a:gd name="connsiteY0" fmla="*/ 551283 h 556046"/>
              <a:gd name="connsiteX1" fmla="*/ 658020 w 701678"/>
              <a:gd name="connsiteY1" fmla="*/ 0 h 556046"/>
              <a:gd name="connsiteX2" fmla="*/ 701678 w 701678"/>
              <a:gd name="connsiteY2" fmla="*/ 556046 h 556046"/>
              <a:gd name="connsiteX3" fmla="*/ 0 w 701678"/>
              <a:gd name="connsiteY3" fmla="*/ 551283 h 556046"/>
              <a:gd name="connsiteX0" fmla="*/ 0 w 701678"/>
              <a:gd name="connsiteY0" fmla="*/ 560808 h 565571"/>
              <a:gd name="connsiteX1" fmla="*/ 655638 w 701678"/>
              <a:gd name="connsiteY1" fmla="*/ 0 h 565571"/>
              <a:gd name="connsiteX2" fmla="*/ 701678 w 701678"/>
              <a:gd name="connsiteY2" fmla="*/ 565571 h 565571"/>
              <a:gd name="connsiteX3" fmla="*/ 0 w 701678"/>
              <a:gd name="connsiteY3" fmla="*/ 560808 h 56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678" h="565571">
                <a:moveTo>
                  <a:pt x="0" y="560808"/>
                </a:moveTo>
                <a:lnTo>
                  <a:pt x="655638" y="0"/>
                </a:lnTo>
                <a:lnTo>
                  <a:pt x="701678" y="565571"/>
                </a:lnTo>
                <a:lnTo>
                  <a:pt x="0" y="56080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ounded Rectangle 93"/>
          <p:cNvSpPr/>
          <p:nvPr/>
        </p:nvSpPr>
        <p:spPr>
          <a:xfrm>
            <a:off x="1733551" y="125776"/>
            <a:ext cx="4803458" cy="28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737859" y="125776"/>
            <a:ext cx="799149" cy="28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09590" y="3094384"/>
            <a:ext cx="40001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619321" y="3094384"/>
            <a:ext cx="292459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Bookman Old Style" pitchFamily="18" charset="0"/>
              </a:rPr>
              <a:t>ar (</a:t>
            </a:r>
            <a:r>
              <a:rPr lang="en-US" b="1" dirty="0" smtClean="0"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latin typeface="Bookman Old Style" pitchFamily="18" charset="0"/>
              </a:rPr>
              <a:t>ABE) = ar (</a:t>
            </a:r>
            <a:r>
              <a:rPr lang="en-US" b="1" dirty="0" smtClean="0"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latin typeface="Bookman Old Style" pitchFamily="18" charset="0"/>
              </a:rPr>
              <a:t>ACE)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7960" y="1541146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Bookman Old Style" pitchFamily="18" charset="0"/>
              </a:rPr>
              <a:t>..... </a:t>
            </a:r>
            <a:r>
              <a:rPr lang="en-US" dirty="0">
                <a:latin typeface="Bookman Old Style" pitchFamily="18" charset="0"/>
              </a:rPr>
              <a:t>(i)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707960" y="2106905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Bookman Old Style" pitchFamily="18" charset="0"/>
              </a:rPr>
              <a:t>..... </a:t>
            </a:r>
            <a:r>
              <a:rPr lang="en-US" dirty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</a:rPr>
              <a:t>ii)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53001" y="3505196"/>
            <a:ext cx="4034444" cy="370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53001" y="3104657"/>
            <a:ext cx="4029076" cy="370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7768378" y="3546384"/>
            <a:ext cx="1205750" cy="3005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7768378" y="3142721"/>
            <a:ext cx="1205750" cy="3005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330954" y="3537507"/>
            <a:ext cx="1205750" cy="3005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6330954" y="3130649"/>
            <a:ext cx="1205750" cy="3005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898236" y="3501718"/>
            <a:ext cx="1538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Bookman Old Style" pitchFamily="18" charset="0"/>
              </a:rPr>
              <a:t>ar (</a:t>
            </a:r>
            <a:r>
              <a:rPr lang="pt-BR" b="1" dirty="0" smtClean="0"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latin typeface="Bookman Old Style" pitchFamily="18" charset="0"/>
              </a:rPr>
              <a:t>ACE) 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98289" y="3501718"/>
            <a:ext cx="1312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Bookman Old Style" pitchFamily="18" charset="0"/>
              </a:rPr>
              <a:t>ar (</a:t>
            </a:r>
            <a:r>
              <a:rPr lang="pt-BR" b="1" dirty="0">
                <a:latin typeface="Bookman Old Style" pitchFamily="18" charset="0"/>
                <a:sym typeface="Symbol"/>
              </a:rPr>
              <a:t></a:t>
            </a:r>
            <a:r>
              <a:rPr lang="pt-BR" b="1" dirty="0">
                <a:latin typeface="Bookman Old Style" pitchFamily="18" charset="0"/>
              </a:rPr>
              <a:t>ACD) 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36510" y="3501718"/>
            <a:ext cx="163129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Bookman Old Style" pitchFamily="18" charset="0"/>
              </a:rPr>
              <a:t>– </a:t>
            </a:r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pt-BR" b="1" dirty="0" smtClean="0">
                <a:latin typeface="Bookman Old Style" pitchFamily="18" charset="0"/>
              </a:rPr>
              <a:t>ar </a:t>
            </a:r>
            <a:r>
              <a:rPr lang="pt-BR" b="1" dirty="0">
                <a:latin typeface="Bookman Old Style" pitchFamily="18" charset="0"/>
              </a:rPr>
              <a:t>(</a:t>
            </a:r>
            <a:r>
              <a:rPr lang="pt-BR" b="1" dirty="0">
                <a:latin typeface="Bookman Old Style" pitchFamily="18" charset="0"/>
                <a:sym typeface="Symbol"/>
              </a:rPr>
              <a:t>C</a:t>
            </a:r>
            <a:r>
              <a:rPr lang="pt-BR" b="1" dirty="0">
                <a:latin typeface="Bookman Old Style" pitchFamily="18" charset="0"/>
              </a:rPr>
              <a:t>ED)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76800" y="3101801"/>
            <a:ext cx="161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Bookman Old Style" pitchFamily="18" charset="0"/>
              </a:rPr>
              <a:t>ar (</a:t>
            </a:r>
            <a:r>
              <a:rPr lang="pt-BR" b="1" dirty="0" smtClean="0"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latin typeface="Bookman Old Style" pitchFamily="18" charset="0"/>
              </a:rPr>
              <a:t>ABE) 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88764" y="3101801"/>
            <a:ext cx="1312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Bookman Old Style" pitchFamily="18" charset="0"/>
              </a:rPr>
              <a:t>ar (</a:t>
            </a:r>
            <a:r>
              <a:rPr lang="pt-BR" b="1" dirty="0">
                <a:latin typeface="Bookman Old Style" pitchFamily="18" charset="0"/>
                <a:sym typeface="Symbol"/>
              </a:rPr>
              <a:t></a:t>
            </a:r>
            <a:r>
              <a:rPr lang="pt-BR" b="1" dirty="0" smtClean="0">
                <a:latin typeface="Bookman Old Style" pitchFamily="18" charset="0"/>
              </a:rPr>
              <a:t>ABD</a:t>
            </a:r>
            <a:r>
              <a:rPr lang="pt-BR" b="1" dirty="0">
                <a:latin typeface="Bookman Old Style" pitchFamily="18" charset="0"/>
              </a:rPr>
              <a:t>) </a:t>
            </a:r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pt-BR" b="1" dirty="0" smtClean="0">
                <a:latin typeface="Bookman Old Style" pitchFamily="18" charset="0"/>
              </a:rPr>
              <a:t>  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36509" y="3101801"/>
            <a:ext cx="162176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Bookman Old Style" pitchFamily="18" charset="0"/>
              </a:rPr>
              <a:t>– </a:t>
            </a:r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pt-BR" b="1" dirty="0" smtClean="0">
                <a:latin typeface="Bookman Old Style" pitchFamily="18" charset="0"/>
              </a:rPr>
              <a:t>ar </a:t>
            </a:r>
            <a:r>
              <a:rPr lang="pt-BR" b="1" dirty="0">
                <a:latin typeface="Bookman Old Style" pitchFamily="18" charset="0"/>
              </a:rPr>
              <a:t>(</a:t>
            </a:r>
            <a:r>
              <a:rPr lang="pt-BR" b="1" dirty="0" smtClean="0">
                <a:latin typeface="Bookman Old Style" pitchFamily="18" charset="0"/>
                <a:sym typeface="Symbol"/>
              </a:rPr>
              <a:t>B</a:t>
            </a:r>
            <a:r>
              <a:rPr lang="pt-BR" b="1" dirty="0" smtClean="0">
                <a:latin typeface="Bookman Old Style" pitchFamily="18" charset="0"/>
              </a:rPr>
              <a:t>ED</a:t>
            </a:r>
            <a:r>
              <a:rPr lang="pt-BR" b="1" dirty="0">
                <a:latin typeface="Bookman Old Style" pitchFamily="18" charset="0"/>
              </a:rPr>
              <a:t>)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110983" y="401366"/>
            <a:ext cx="1016517" cy="28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855927" y="401366"/>
            <a:ext cx="1016517" cy="2888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949" y="78508"/>
            <a:ext cx="689259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.  In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figure, E is any point on median AD of a 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ABC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526" y="356619"/>
            <a:ext cx="412908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Show </a:t>
            </a:r>
            <a:r>
              <a:rPr lang="pt-BR" b="1" dirty="0" smtClean="0">
                <a:solidFill>
                  <a:srgbClr val="0000FF"/>
                </a:solidFill>
                <a:latin typeface="Bookman Old Style" pitchFamily="18" charset="0"/>
              </a:rPr>
              <a:t>that </a:t>
            </a:r>
            <a:r>
              <a:rPr lang="pt-BR" b="1" dirty="0">
                <a:solidFill>
                  <a:srgbClr val="0000FF"/>
                </a:solidFill>
                <a:latin typeface="Bookman Old Style" pitchFamily="18" charset="0"/>
              </a:rPr>
              <a:t>ar (ABE) = ar (ACE).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121629" y="2654778"/>
            <a:ext cx="15105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736075" y="1341783"/>
            <a:ext cx="901834" cy="1313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2155" y="2609281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6352" y="2609281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C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126477" y="1341783"/>
            <a:ext cx="613385" cy="131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34475" y="1000080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A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736075" y="1351299"/>
            <a:ext cx="95250" cy="1302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793225" y="2084045"/>
            <a:ext cx="847726" cy="573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129518" y="2103078"/>
            <a:ext cx="654183" cy="5543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701211" y="2609281"/>
            <a:ext cx="36420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D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71000" y="1792509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</a:rPr>
              <a:t>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00213" y="83274"/>
            <a:ext cx="487680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E is any point on median AD of a 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115891" y="2654896"/>
            <a:ext cx="151054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730337" y="1341901"/>
            <a:ext cx="901834" cy="13132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20738" y="1332385"/>
            <a:ext cx="619124" cy="13227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765262" y="1795802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990099"/>
                </a:solidFill>
                <a:latin typeface="Bookman Old Style" pitchFamily="18" charset="0"/>
              </a:rPr>
              <a:t>E</a:t>
            </a:r>
            <a:endParaRPr lang="en-US" dirty="0">
              <a:solidFill>
                <a:srgbClr val="990099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225" y="730664"/>
            <a:ext cx="702945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Given : </a:t>
            </a:r>
            <a:r>
              <a:rPr lang="en-US" dirty="0">
                <a:latin typeface="Bookman Old Style" pitchFamily="18" charset="0"/>
              </a:rPr>
              <a:t>AD is a median of 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ABC </a:t>
            </a:r>
            <a:r>
              <a:rPr lang="en-US" dirty="0">
                <a:latin typeface="Bookman Old Style" pitchFamily="18" charset="0"/>
              </a:rPr>
              <a:t>and E is any point on AD.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7525" y="356619"/>
            <a:ext cx="412908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Show </a:t>
            </a:r>
            <a:r>
              <a:rPr lang="pt-BR" b="1" dirty="0" smtClean="0">
                <a:solidFill>
                  <a:srgbClr val="C00000"/>
                </a:solidFill>
                <a:latin typeface="Bookman Old Style" pitchFamily="18" charset="0"/>
              </a:rPr>
              <a:t>that </a:t>
            </a:r>
            <a:r>
              <a:rPr lang="pt-BR" b="1" dirty="0">
                <a:solidFill>
                  <a:srgbClr val="C00000"/>
                </a:solidFill>
                <a:latin typeface="Bookman Old Style" pitchFamily="18" charset="0"/>
              </a:rPr>
              <a:t>ar </a:t>
            </a:r>
            <a:r>
              <a:rPr lang="pt-BR" b="1" dirty="0" smtClean="0">
                <a:solidFill>
                  <a:srgbClr val="C00000"/>
                </a:solidFill>
                <a:latin typeface="Bookman Old Style" pitchFamily="18" charset="0"/>
              </a:rPr>
              <a:t>(ABE</a:t>
            </a:r>
            <a:r>
              <a:rPr lang="pt-BR" b="1" dirty="0">
                <a:solidFill>
                  <a:srgbClr val="C00000"/>
                </a:solidFill>
                <a:latin typeface="Bookman Old Style" pitchFamily="18" charset="0"/>
              </a:rPr>
              <a:t>) = ar (ACE).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801" y="1003720"/>
            <a:ext cx="3986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Bookman Old Style" pitchFamily="18" charset="0"/>
              </a:rPr>
              <a:t>To prove : </a:t>
            </a:r>
            <a:r>
              <a:rPr lang="pt-BR" b="1" dirty="0" smtClean="0">
                <a:latin typeface="Bookman Old Style" pitchFamily="18" charset="0"/>
              </a:rPr>
              <a:t> </a:t>
            </a:r>
            <a:r>
              <a:rPr lang="pt-BR" dirty="0" smtClean="0">
                <a:latin typeface="Bookman Old Style" pitchFamily="18" charset="0"/>
              </a:rPr>
              <a:t>ar 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pt-BR" dirty="0" smtClean="0">
                <a:latin typeface="Bookman Old Style" pitchFamily="18" charset="0"/>
              </a:rPr>
              <a:t>ABE</a:t>
            </a:r>
            <a:r>
              <a:rPr lang="pt-BR" dirty="0">
                <a:latin typeface="Bookman Old Style" pitchFamily="18" charset="0"/>
              </a:rPr>
              <a:t>) = ar </a:t>
            </a:r>
            <a:r>
              <a:rPr lang="pt-BR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pt-BR" dirty="0" smtClean="0">
                <a:latin typeface="Bookman Old Style" pitchFamily="18" charset="0"/>
              </a:rPr>
              <a:t>ACE</a:t>
            </a:r>
            <a:r>
              <a:rPr lang="pt-BR" dirty="0">
                <a:latin typeface="Bookman Old Style" pitchFamily="18" charset="0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7135726" y="2089874"/>
            <a:ext cx="654183" cy="55431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126946" y="1328697"/>
            <a:ext cx="619124" cy="132275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736546" y="1338213"/>
            <a:ext cx="54769" cy="76486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Callout 40"/>
          <p:cNvSpPr/>
          <p:nvPr/>
        </p:nvSpPr>
        <p:spPr>
          <a:xfrm>
            <a:off x="3204976" y="3282329"/>
            <a:ext cx="2595432" cy="1079232"/>
          </a:xfrm>
          <a:prstGeom prst="cloudCallout">
            <a:avLst>
              <a:gd name="adj1" fmla="val 105794"/>
              <a:gd name="adj2" fmla="val -15544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59187" y="3475714"/>
            <a:ext cx="2729608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ABE is a part of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7123779" y="2103083"/>
            <a:ext cx="654183" cy="55431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115000" y="1341906"/>
            <a:ext cx="619124" cy="132275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724600" y="1351422"/>
            <a:ext cx="54769" cy="76486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115983" y="2655660"/>
            <a:ext cx="7128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743825" y="1352182"/>
            <a:ext cx="95250" cy="130295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126873" y="1329461"/>
            <a:ext cx="619124" cy="13227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789373" y="2112717"/>
            <a:ext cx="42841" cy="549319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136002" y="2097535"/>
            <a:ext cx="654183" cy="554318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120126" y="2645508"/>
            <a:ext cx="71284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799438" y="2093443"/>
            <a:ext cx="847726" cy="573355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7736550" y="1351299"/>
            <a:ext cx="901834" cy="1313237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30128" y="1361580"/>
            <a:ext cx="58169" cy="73767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loud Callout 60"/>
          <p:cNvSpPr/>
          <p:nvPr/>
        </p:nvSpPr>
        <p:spPr>
          <a:xfrm>
            <a:off x="1888876" y="3299949"/>
            <a:ext cx="2595432" cy="1079232"/>
          </a:xfrm>
          <a:prstGeom prst="cloudCallout">
            <a:avLst>
              <a:gd name="adj1" fmla="val 179486"/>
              <a:gd name="adj2" fmla="val -17130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43087" y="3493334"/>
            <a:ext cx="2729608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ACE is a part of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ACD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7797012" y="2088682"/>
            <a:ext cx="847726" cy="57335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7734124" y="1346538"/>
            <a:ext cx="901834" cy="13132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737227" y="1356818"/>
            <a:ext cx="58169" cy="7376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24067" y="2652651"/>
            <a:ext cx="811278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7724775" y="1344164"/>
            <a:ext cx="901834" cy="1313237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34297" y="1354444"/>
            <a:ext cx="97635" cy="1310089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793855" y="2084544"/>
            <a:ext cx="42841" cy="549319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7800974" y="2084045"/>
            <a:ext cx="847726" cy="573355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823267" y="2647402"/>
            <a:ext cx="811278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loud Callout 80"/>
          <p:cNvSpPr/>
          <p:nvPr/>
        </p:nvSpPr>
        <p:spPr>
          <a:xfrm>
            <a:off x="1504931" y="3368235"/>
            <a:ext cx="4179969" cy="1622865"/>
          </a:xfrm>
          <a:prstGeom prst="cloudCallout">
            <a:avLst>
              <a:gd name="adj1" fmla="val 102522"/>
              <a:gd name="adj2" fmla="val -12960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057400" y="3551917"/>
            <a:ext cx="3276600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In ABC, AD is the median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02922" y="4084628"/>
            <a:ext cx="4038600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So, what can we say about areas of ABD and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ACD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57325" y="4256115"/>
            <a:ext cx="4038600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(ABD) =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(ACD)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376" y="1277548"/>
            <a:ext cx="406553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Proof : </a:t>
            </a:r>
            <a:r>
              <a:rPr lang="en-US" dirty="0">
                <a:latin typeface="Bookman Old Style" pitchFamily="18" charset="0"/>
              </a:rPr>
              <a:t>AD is the median of 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40278" y="1540911"/>
            <a:ext cx="4038600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err="1" smtClean="0">
                <a:latin typeface="Bookman Old Style" pitchFamily="18" charset="0"/>
                <a:sym typeface="Symbol"/>
              </a:rPr>
              <a:t>ar</a:t>
            </a:r>
            <a:r>
              <a:rPr lang="en-US" dirty="0" smtClean="0">
                <a:latin typeface="Bookman Old Style" pitchFamily="18" charset="0"/>
                <a:sym typeface="Symbol"/>
              </a:rPr>
              <a:t> (ABD) = 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ar</a:t>
            </a:r>
            <a:r>
              <a:rPr lang="en-US" dirty="0" smtClean="0">
                <a:latin typeface="Bookman Old Style" pitchFamily="18" charset="0"/>
                <a:sym typeface="Symbol"/>
              </a:rPr>
              <a:t> (ACD)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9" name="Cloud Callout 88"/>
          <p:cNvSpPr/>
          <p:nvPr/>
        </p:nvSpPr>
        <p:spPr>
          <a:xfrm>
            <a:off x="1964927" y="3623050"/>
            <a:ext cx="3140473" cy="1079232"/>
          </a:xfrm>
          <a:prstGeom prst="cloudCallout">
            <a:avLst>
              <a:gd name="adj1" fmla="val 136954"/>
              <a:gd name="adj2" fmla="val -20906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91658" y="3724995"/>
            <a:ext cx="2729608" cy="92380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BED and CED are the two parts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EBC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1" name="Cloud Callout 100"/>
          <p:cNvSpPr/>
          <p:nvPr/>
        </p:nvSpPr>
        <p:spPr>
          <a:xfrm>
            <a:off x="1420732" y="3312727"/>
            <a:ext cx="4179969" cy="1436457"/>
          </a:xfrm>
          <a:prstGeom prst="cloudCallout">
            <a:avLst>
              <a:gd name="adj1" fmla="val 106949"/>
              <a:gd name="adj2" fmla="val -13139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5101" y="3516800"/>
            <a:ext cx="3276600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In EBC,  ED the median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84374" y="3799338"/>
            <a:ext cx="4038600" cy="646203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So, what can we say about areas of BED and CED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8543" y="4070220"/>
            <a:ext cx="2884714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(BED) = 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ar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(CED)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42689" y="1835711"/>
            <a:ext cx="377218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Also,</a:t>
            </a:r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ED </a:t>
            </a:r>
            <a:r>
              <a:rPr lang="en-US" dirty="0">
                <a:latin typeface="Bookman Old Style" pitchFamily="18" charset="0"/>
              </a:rPr>
              <a:t>is the median of </a:t>
            </a:r>
            <a:r>
              <a:rPr lang="en-US" dirty="0" smtClean="0">
                <a:latin typeface="Bookman Old Style" pitchFamily="18" charset="0"/>
                <a:sym typeface="Symbol"/>
              </a:rPr>
              <a:t>E</a:t>
            </a:r>
            <a:r>
              <a:rPr lang="en-US" dirty="0" smtClean="0">
                <a:latin typeface="Bookman Old Style" pitchFamily="18" charset="0"/>
              </a:rPr>
              <a:t>BC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0278" y="2106841"/>
            <a:ext cx="4038600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err="1" smtClean="0">
                <a:latin typeface="Bookman Old Style" pitchFamily="18" charset="0"/>
                <a:sym typeface="Symbol"/>
              </a:rPr>
              <a:t>ar</a:t>
            </a:r>
            <a:r>
              <a:rPr lang="en-US" dirty="0" smtClean="0">
                <a:latin typeface="Bookman Old Style" pitchFamily="18" charset="0"/>
                <a:sym typeface="Symbol"/>
              </a:rPr>
              <a:t> (BED) = 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ar</a:t>
            </a:r>
            <a:r>
              <a:rPr lang="en-US" dirty="0" smtClean="0">
                <a:latin typeface="Bookman Old Style" pitchFamily="18" charset="0"/>
                <a:sym typeface="Symbol"/>
              </a:rPr>
              <a:t> (CED)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9590" y="2107076"/>
            <a:ext cx="40001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3925" y="2402167"/>
            <a:ext cx="359425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Subtracting (ii) from (i), we get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529" y="2730253"/>
            <a:ext cx="294503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ookman Old Style" pitchFamily="18" charset="0"/>
              </a:rPr>
              <a:t>ar </a:t>
            </a:r>
            <a:r>
              <a:rPr lang="pt-BR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pt-BR" dirty="0" smtClean="0">
                <a:latin typeface="Bookman Old Style" pitchFamily="18" charset="0"/>
              </a:rPr>
              <a:t>ABD</a:t>
            </a:r>
            <a:r>
              <a:rPr lang="pt-BR" dirty="0">
                <a:latin typeface="Bookman Old Style" pitchFamily="18" charset="0"/>
              </a:rPr>
              <a:t>) – ar </a:t>
            </a:r>
            <a:r>
              <a:rPr lang="pt-BR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pt-BR" dirty="0" smtClean="0">
                <a:latin typeface="Bookman Old Style" pitchFamily="18" charset="0"/>
              </a:rPr>
              <a:t>BED</a:t>
            </a:r>
            <a:r>
              <a:rPr lang="pt-BR" dirty="0">
                <a:latin typeface="Bookman Old Style" pitchFamily="18" charset="0"/>
              </a:rPr>
              <a:t>) </a:t>
            </a:r>
            <a:r>
              <a:rPr lang="pt-BR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10880" y="2730253"/>
            <a:ext cx="273344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ookman Old Style" pitchFamily="18" charset="0"/>
              </a:rPr>
              <a:t>ar </a:t>
            </a:r>
            <a:r>
              <a:rPr lang="pt-BR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pt-BR" dirty="0" smtClean="0">
                <a:latin typeface="Bookman Old Style" pitchFamily="18" charset="0"/>
              </a:rPr>
              <a:t>ACD</a:t>
            </a:r>
            <a:r>
              <a:rPr lang="pt-BR" dirty="0">
                <a:latin typeface="Bookman Old Style" pitchFamily="18" charset="0"/>
              </a:rPr>
              <a:t>) – ar </a:t>
            </a:r>
            <a:r>
              <a:rPr lang="pt-BR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pt-BR" dirty="0" smtClean="0">
                <a:latin typeface="Bookman Old Style" pitchFamily="18" charset="0"/>
              </a:rPr>
              <a:t>CED</a:t>
            </a:r>
            <a:r>
              <a:rPr lang="pt-BR" dirty="0">
                <a:latin typeface="Bookman Old Style" pitchFamily="18" charset="0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7" name="Cloud Callout 76"/>
          <p:cNvSpPr/>
          <p:nvPr/>
        </p:nvSpPr>
        <p:spPr>
          <a:xfrm>
            <a:off x="3793727" y="1733550"/>
            <a:ext cx="3140473" cy="1079232"/>
          </a:xfrm>
          <a:prstGeom prst="cloudCallout">
            <a:avLst>
              <a:gd name="adj1" fmla="val 60849"/>
              <a:gd name="adj2" fmla="val -2013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20457" y="1858355"/>
            <a:ext cx="2729608" cy="92380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ABD and ACD are the two parts </a:t>
            </a:r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ABC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739861" y="1351417"/>
            <a:ext cx="95250" cy="13029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794333" y="2107406"/>
            <a:ext cx="39985" cy="5469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755596" y="2061206"/>
            <a:ext cx="69059" cy="737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50974" y="2061670"/>
            <a:ext cx="78576" cy="77816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500"/>
                            </p:stCondLst>
                            <p:childTnLst>
                              <p:par>
                                <p:cTn id="3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500"/>
                            </p:stCondLst>
                            <p:childTnLst>
                              <p:par>
                                <p:cTn id="3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500"/>
                            </p:stCondLst>
                            <p:childTnLst>
                              <p:par>
                                <p:cTn id="3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000"/>
                            </p:stCondLst>
                            <p:childTnLst>
                              <p:par>
                                <p:cTn id="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6907E-6 L 0.05625 0.53235 " pathEditMode="relative" rAng="0" ptsTypes="AA">
                                      <p:cBhvr>
                                        <p:cTn id="483" dur="2000" spd="-100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26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2000"/>
                            </p:stCondLst>
                            <p:childTnLst>
                              <p:par>
                                <p:cTn id="4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0"/>
                            </p:stCondLst>
                            <p:childTnLst>
                              <p:par>
                                <p:cTn id="4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"/>
                            </p:stCondLst>
                            <p:childTnLst>
                              <p:par>
                                <p:cTn id="5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000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6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00"/>
                            </p:stCondLst>
                            <p:childTnLst>
                              <p:par>
                                <p:cTn id="5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86506E-6 L 0.04636 0.38416 " pathEditMode="relative" rAng="0" ptsTypes="AA">
                                      <p:cBhvr>
                                        <p:cTn id="583" dur="2000" spd="-100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19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000"/>
                            </p:stCondLst>
                            <p:childTnLst>
                              <p:par>
                                <p:cTn id="5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2500"/>
                            </p:stCondLst>
                            <p:childTnLst>
                              <p:par>
                                <p:cTn id="5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500"/>
                            </p:stCondLst>
                            <p:childTnLst>
                              <p:par>
                                <p:cTn id="6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500"/>
                            </p:stCondLst>
                            <p:childTnLst>
                              <p:par>
                                <p:cTn id="63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2000"/>
                            </p:stCondLst>
                            <p:childTnLst>
                              <p:par>
                                <p:cTn id="6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00" grpId="0" animBg="1"/>
      <p:bldP spid="100" grpId="1" animBg="1"/>
      <p:bldP spid="110" grpId="0" animBg="1"/>
      <p:bldP spid="110" grpId="1" animBg="1"/>
      <p:bldP spid="2" grpId="0" animBg="1"/>
      <p:bldP spid="2" grpId="1" animBg="1"/>
      <p:bldP spid="111" grpId="0" animBg="1"/>
      <p:bldP spid="111" grpId="1" animBg="1"/>
      <p:bldP spid="113" grpId="0" animBg="1"/>
      <p:bldP spid="113" grpId="1" animBg="1"/>
      <p:bldP spid="94" grpId="0" animBg="1"/>
      <p:bldP spid="94" grpId="1" animBg="1"/>
      <p:bldP spid="93" grpId="0" animBg="1"/>
      <p:bldP spid="93" grpId="1" animBg="1"/>
      <p:bldP spid="112" grpId="0"/>
      <p:bldP spid="114" grpId="0"/>
      <p:bldP spid="14" grpId="0"/>
      <p:bldP spid="107" grpId="0"/>
      <p:bldP spid="63" grpId="0" animBg="1"/>
      <p:bldP spid="63" grpId="1" animBg="1"/>
      <p:bldP spid="43" grpId="0" animBg="1"/>
      <p:bldP spid="43" grpId="1" animBg="1"/>
      <p:bldP spid="88" grpId="0" animBg="1"/>
      <p:bldP spid="88" grpId="1" animBg="1"/>
      <p:bldP spid="87" grpId="0" animBg="1"/>
      <p:bldP spid="87" grpId="1" animBg="1"/>
      <p:bldP spid="80" grpId="0" animBg="1"/>
      <p:bldP spid="80" grpId="1" animBg="1"/>
      <p:bldP spid="79" grpId="0" animBg="1"/>
      <p:bldP spid="79" grpId="1" animBg="1"/>
      <p:bldP spid="64" grpId="0"/>
      <p:bldP spid="65" grpId="0"/>
      <p:bldP spid="66" grpId="0"/>
      <p:bldP spid="54" grpId="0"/>
      <p:bldP spid="60" grpId="0"/>
      <p:bldP spid="67" grpId="0"/>
      <p:bldP spid="56" grpId="0" animBg="1"/>
      <p:bldP spid="36" grpId="0" animBg="1"/>
      <p:bldP spid="36" grpId="1" animBg="1"/>
      <p:bldP spid="5" grpId="0"/>
      <p:bldP spid="6" grpId="0"/>
      <p:bldP spid="9" grpId="0"/>
      <p:bldP spid="10" grpId="0"/>
      <p:bldP spid="12" grpId="0"/>
      <p:bldP spid="26" grpId="0"/>
      <p:bldP spid="27" grpId="0"/>
      <p:bldP spid="19" grpId="0"/>
      <p:bldP spid="19" grpId="1"/>
      <p:bldP spid="33" grpId="0"/>
      <p:bldP spid="33" grpId="1"/>
      <p:bldP spid="22" grpId="0"/>
      <p:bldP spid="34" grpId="0"/>
      <p:bldP spid="35" grpId="0"/>
      <p:bldP spid="41" grpId="0" animBg="1"/>
      <p:bldP spid="42" grpId="0" build="allAtOnce"/>
      <p:bldP spid="61" grpId="0" animBg="1"/>
      <p:bldP spid="62" grpId="0" build="allAtOnce"/>
      <p:bldP spid="81" grpId="0" animBg="1"/>
      <p:bldP spid="82" grpId="0" build="allAtOnce"/>
      <p:bldP spid="83" grpId="0" build="allAtOnce"/>
      <p:bldP spid="85" grpId="0" build="allAtOnce"/>
      <p:bldP spid="13" grpId="0"/>
      <p:bldP spid="86" grpId="0" build="allAtOnce"/>
      <p:bldP spid="89" grpId="0" animBg="1"/>
      <p:bldP spid="90" grpId="0" build="allAtOnce"/>
      <p:bldP spid="101" grpId="0" animBg="1"/>
      <p:bldP spid="102" grpId="0" build="allAtOnce"/>
      <p:bldP spid="103" grpId="0" build="allAtOnce"/>
      <p:bldP spid="104" grpId="0" build="allAtOnce"/>
      <p:bldP spid="105" grpId="0"/>
      <p:bldP spid="106" grpId="0" build="allAtOnce"/>
      <p:bldP spid="108" grpId="0"/>
      <p:bldP spid="15" grpId="0"/>
      <p:bldP spid="16" grpId="0"/>
      <p:bldP spid="109" grpId="0"/>
      <p:bldP spid="77" grpId="0" animBg="1"/>
      <p:bldP spid="78" grpId="0" build="allAtOnce"/>
      <p:bldP spid="25" grpId="0" animBg="1"/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630382" y="2114550"/>
            <a:ext cx="7772400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algn="ctr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2200" b="1" dirty="0" smtClean="0">
                <a:solidFill>
                  <a:srgbClr val="002060"/>
                </a:solidFill>
                <a:latin typeface="Bookman Old Style" pitchFamily="18" charset="0"/>
              </a:rPr>
              <a:t>Module 10</a:t>
            </a:r>
          </a:p>
        </p:txBody>
      </p:sp>
    </p:spTree>
    <p:extLst>
      <p:ext uri="{BB962C8B-B14F-4D97-AF65-F5344CB8AC3E}">
        <p14:creationId xmlns:p14="http://schemas.microsoft.com/office/powerpoint/2010/main" val="38183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3147060" y="3324246"/>
            <a:ext cx="3786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      [Median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divides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a triangle</a:t>
            </a:r>
          </a:p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into two triangles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of equal area]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3147060" y="2341266"/>
            <a:ext cx="3786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      [Median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divides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a triangle</a:t>
            </a:r>
          </a:p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into two triangles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of equal area]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685801" y="2237838"/>
            <a:ext cx="2971800" cy="6044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475071" y="3380839"/>
            <a:ext cx="1182529" cy="31133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>
            <a:off x="6950344" y="912762"/>
            <a:ext cx="1968232" cy="1837107"/>
          </a:xfrm>
          <a:prstGeom prst="triangle">
            <a:avLst>
              <a:gd name="adj" fmla="val 340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Isosceles Triangle 97"/>
          <p:cNvSpPr/>
          <p:nvPr/>
        </p:nvSpPr>
        <p:spPr>
          <a:xfrm>
            <a:off x="6950344" y="912762"/>
            <a:ext cx="1042070" cy="1837107"/>
          </a:xfrm>
          <a:prstGeom prst="triangle">
            <a:avLst>
              <a:gd name="adj" fmla="val 6376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Isosceles Triangle 135"/>
          <p:cNvSpPr/>
          <p:nvPr/>
        </p:nvSpPr>
        <p:spPr>
          <a:xfrm>
            <a:off x="6950344" y="1875054"/>
            <a:ext cx="1042070" cy="874815"/>
          </a:xfrm>
          <a:prstGeom prst="triangle">
            <a:avLst>
              <a:gd name="adj" fmla="val 8318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ounded Rectangle 95"/>
          <p:cNvSpPr/>
          <p:nvPr/>
        </p:nvSpPr>
        <p:spPr>
          <a:xfrm>
            <a:off x="3218021" y="1528226"/>
            <a:ext cx="1196340" cy="31133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/>
          <p:cNvSpPr/>
          <p:nvPr/>
        </p:nvSpPr>
        <p:spPr>
          <a:xfrm>
            <a:off x="5286292" y="4123940"/>
            <a:ext cx="3096687" cy="6155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0" name="Rounded Rectangle 89"/>
          <p:cNvSpPr/>
          <p:nvPr/>
        </p:nvSpPr>
        <p:spPr>
          <a:xfrm>
            <a:off x="1480898" y="1528226"/>
            <a:ext cx="1184832" cy="31133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981325" y="171280"/>
            <a:ext cx="3990975" cy="2986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562601" y="164936"/>
            <a:ext cx="1358900" cy="31133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05392" y="176023"/>
            <a:ext cx="2141009" cy="2891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35606"/>
            <a:ext cx="70866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In a triangle ABC, E is the mid-point of median AD.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0468" y="429816"/>
            <a:ext cx="4397358" cy="667442"/>
            <a:chOff x="2247685" y="2243931"/>
            <a:chExt cx="4397358" cy="668060"/>
          </a:xfrm>
        </p:grpSpPr>
        <p:grpSp>
          <p:nvGrpSpPr>
            <p:cNvPr id="9" name="Group 8"/>
            <p:cNvGrpSpPr/>
            <p:nvPr/>
          </p:nvGrpSpPr>
          <p:grpSpPr>
            <a:xfrm>
              <a:off x="4989791" y="2243931"/>
              <a:ext cx="336952" cy="668060"/>
              <a:chOff x="5175449" y="3107531"/>
              <a:chExt cx="336952" cy="66806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175449" y="3107531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</a:t>
                </a:r>
                <a:endParaRPr lang="en-US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5187086" y="3438763"/>
                <a:ext cx="284945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175449" y="3406259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4</a:t>
                </a:r>
                <a:endParaRPr lang="en-US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247685" y="2388672"/>
              <a:ext cx="4397358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Show</a:t>
              </a:r>
              <a:r>
                <a:rPr lang="en-US" dirty="0" smtClean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that </a:t>
              </a:r>
              <a:r>
                <a:rPr lang="en-US" b="1" dirty="0" err="1">
                  <a:solidFill>
                    <a:srgbClr val="0000FF"/>
                  </a:solidFill>
                  <a:latin typeface="Bookman Old Style" pitchFamily="18" charset="0"/>
                </a:rPr>
                <a:t>ar</a:t>
              </a: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(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BED</a:t>
              </a: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) =   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   </a:t>
              </a:r>
              <a:r>
                <a:rPr lang="en-US" b="1" dirty="0" err="1" smtClean="0">
                  <a:solidFill>
                    <a:srgbClr val="0000FF"/>
                  </a:solidFill>
                  <a:latin typeface="Bookman Old Style" pitchFamily="18" charset="0"/>
                </a:rPr>
                <a:t>ar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(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ABC</a:t>
              </a: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).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14442" y="135606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" y="139977"/>
            <a:ext cx="62865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In a triangle ABC, E is the mid-point of median AD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946901" y="913006"/>
            <a:ext cx="668767" cy="1840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15668" y="913006"/>
            <a:ext cx="1302908" cy="1840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901" y="2750179"/>
            <a:ext cx="19716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946901" y="1871518"/>
            <a:ext cx="869949" cy="881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810500" y="1875054"/>
            <a:ext cx="1098550" cy="875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15668" y="913006"/>
            <a:ext cx="376746" cy="1842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449597" y="587152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A</a:t>
            </a:r>
            <a:endParaRPr lang="en-US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6781165" y="2710904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B</a:t>
            </a:r>
            <a:endParaRPr lang="en-US" sz="1600" b="1" dirty="0"/>
          </a:p>
        </p:txBody>
      </p:sp>
      <p:sp>
        <p:nvSpPr>
          <p:cNvPr id="54" name="Rectangle 53"/>
          <p:cNvSpPr/>
          <p:nvPr/>
        </p:nvSpPr>
        <p:spPr>
          <a:xfrm>
            <a:off x="7842250" y="2719134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</a:t>
            </a:r>
            <a:endParaRPr lang="en-US" sz="1600" b="1" dirty="0"/>
          </a:p>
        </p:txBody>
      </p:sp>
      <p:sp>
        <p:nvSpPr>
          <p:cNvPr id="55" name="Rectangle 54"/>
          <p:cNvSpPr/>
          <p:nvPr/>
        </p:nvSpPr>
        <p:spPr>
          <a:xfrm>
            <a:off x="8762288" y="2705420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C</a:t>
            </a:r>
            <a:endParaRPr lang="en-US" sz="1600" b="1" dirty="0"/>
          </a:p>
        </p:txBody>
      </p:sp>
      <p:sp>
        <p:nvSpPr>
          <p:cNvPr id="56" name="Rectangle 55"/>
          <p:cNvSpPr/>
          <p:nvPr/>
        </p:nvSpPr>
        <p:spPr>
          <a:xfrm>
            <a:off x="7781656" y="158429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E</a:t>
            </a:r>
            <a:endParaRPr lang="en-US" sz="1600" b="1" dirty="0"/>
          </a:p>
        </p:txBody>
      </p:sp>
      <p:cxnSp>
        <p:nvCxnSpPr>
          <p:cNvPr id="62" name="Straight Connector 61"/>
          <p:cNvCxnSpPr>
            <a:stCxn id="51" idx="2"/>
          </p:cNvCxnSpPr>
          <p:nvPr/>
        </p:nvCxnSpPr>
        <p:spPr>
          <a:xfrm flipH="1">
            <a:off x="6957884" y="925706"/>
            <a:ext cx="657784" cy="18421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940551" y="2754494"/>
            <a:ext cx="197167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1" idx="2"/>
          </p:cNvCxnSpPr>
          <p:nvPr/>
        </p:nvCxnSpPr>
        <p:spPr>
          <a:xfrm flipH="1" flipV="1">
            <a:off x="7615668" y="925706"/>
            <a:ext cx="1302908" cy="183386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1" idx="2"/>
          </p:cNvCxnSpPr>
          <p:nvPr/>
        </p:nvCxnSpPr>
        <p:spPr>
          <a:xfrm>
            <a:off x="7615668" y="925706"/>
            <a:ext cx="374220" cy="18444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1" idx="2"/>
          </p:cNvCxnSpPr>
          <p:nvPr/>
        </p:nvCxnSpPr>
        <p:spPr>
          <a:xfrm>
            <a:off x="7615668" y="925706"/>
            <a:ext cx="379971" cy="1839719"/>
          </a:xfrm>
          <a:prstGeom prst="line">
            <a:avLst/>
          </a:prstGeom>
          <a:ln w="38100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57480" y="1013192"/>
            <a:ext cx="6238359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Given : </a:t>
            </a:r>
            <a:r>
              <a:rPr lang="en-US" dirty="0" smtClean="0">
                <a:latin typeface="Bookman Old Style" pitchFamily="18" charset="0"/>
              </a:rPr>
              <a:t>In 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ABC</a:t>
            </a:r>
            <a:r>
              <a:rPr lang="en-US" dirty="0">
                <a:latin typeface="Bookman Old Style" pitchFamily="18" charset="0"/>
              </a:rPr>
              <a:t>, E is the mid-point of the median AD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71332" y="570183"/>
            <a:ext cx="82105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Show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71839" y="431273"/>
            <a:ext cx="3719288" cy="667443"/>
            <a:chOff x="1204577" y="2155072"/>
            <a:chExt cx="3719288" cy="668061"/>
          </a:xfrm>
        </p:grpSpPr>
        <p:sp>
          <p:nvSpPr>
            <p:cNvPr id="80" name="TextBox 79"/>
            <p:cNvSpPr txBox="1"/>
            <p:nvPr/>
          </p:nvSpPr>
          <p:spPr>
            <a:xfrm>
              <a:off x="3246873" y="2155072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1</a:t>
              </a:r>
              <a:endParaRPr lang="en-US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3258510" y="2486304"/>
              <a:ext cx="28494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246873" y="245380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4</a:t>
              </a:r>
              <a:endParaRPr lang="en-US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04577" y="2297430"/>
              <a:ext cx="3719288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that </a:t>
              </a:r>
              <a:r>
                <a:rPr lang="en-US" b="1" dirty="0" err="1">
                  <a:solidFill>
                    <a:srgbClr val="C00000"/>
                  </a:solidFill>
                  <a:latin typeface="Bookman Old Style" pitchFamily="18" charset="0"/>
                </a:rPr>
                <a:t>ar</a:t>
              </a:r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(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BED</a:t>
              </a:r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) =   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ar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(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ABC</a:t>
              </a:r>
              <a:r>
                <a:rPr lang="en-US" b="1" dirty="0">
                  <a:solidFill>
                    <a:srgbClr val="C00000"/>
                  </a:solidFill>
                  <a:latin typeface="Bookman Old Style" pitchFamily="18" charset="0"/>
                </a:rPr>
                <a:t>).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57480" y="1345206"/>
            <a:ext cx="4572000" cy="667795"/>
            <a:chOff x="2286000" y="1833578"/>
            <a:chExt cx="4572000" cy="668413"/>
          </a:xfrm>
        </p:grpSpPr>
        <p:sp>
          <p:nvSpPr>
            <p:cNvPr id="83" name="Rectangle 82"/>
            <p:cNvSpPr/>
            <p:nvPr/>
          </p:nvSpPr>
          <p:spPr>
            <a:xfrm>
              <a:off x="2286000" y="1973174"/>
              <a:ext cx="4572000" cy="3693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To prove : </a:t>
              </a:r>
              <a:r>
                <a:rPr lang="en-US" dirty="0" err="1">
                  <a:latin typeface="Bookman Old Style" pitchFamily="18" charset="0"/>
                </a:rPr>
                <a:t>ar</a:t>
              </a:r>
              <a:r>
                <a:rPr lang="en-US" dirty="0">
                  <a:latin typeface="Bookman Old Style" pitchFamily="18" charset="0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BED</a:t>
              </a:r>
              <a:r>
                <a:rPr lang="en-US" dirty="0">
                  <a:latin typeface="Bookman Old Style" pitchFamily="18" charset="0"/>
                </a:rPr>
                <a:t>) </a:t>
              </a:r>
              <a:r>
                <a:rPr lang="en-US" dirty="0" smtClean="0">
                  <a:latin typeface="Bookman Old Style" pitchFamily="18" charset="0"/>
                </a:rPr>
                <a:t>=      </a:t>
              </a:r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ABC)</a:t>
              </a:r>
              <a:endParaRPr lang="en-US" dirty="0">
                <a:latin typeface="Bookman Old Style" pitchFamily="18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039898" y="1833578"/>
              <a:ext cx="327334" cy="668413"/>
              <a:chOff x="3731837" y="3077235"/>
              <a:chExt cx="327334" cy="668413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3731837" y="3077235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3783662" y="3408476"/>
                <a:ext cx="2140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3731837" y="3375974"/>
                <a:ext cx="327334" cy="36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4</a:t>
                </a:r>
                <a:endParaRPr lang="en-US" dirty="0">
                  <a:latin typeface="Bookman Old Style" pitchFamily="18" charset="0"/>
                </a:endParaRPr>
              </a:p>
            </p:txBody>
          </p:sp>
        </p:grpSp>
      </p:grpSp>
      <p:sp>
        <p:nvSpPr>
          <p:cNvPr id="1025" name="Rectangle 1024"/>
          <p:cNvSpPr/>
          <p:nvPr/>
        </p:nvSpPr>
        <p:spPr>
          <a:xfrm>
            <a:off x="1112591" y="1918659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AD </a:t>
            </a:r>
            <a:r>
              <a:rPr lang="en-US" dirty="0">
                <a:latin typeface="Bookman Old Style" pitchFamily="18" charset="0"/>
              </a:rPr>
              <a:t>is a median of 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30" name="Rectangle 1029"/>
          <p:cNvSpPr/>
          <p:nvPr/>
        </p:nvSpPr>
        <p:spPr>
          <a:xfrm>
            <a:off x="699611" y="4244113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BE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) =</a:t>
            </a:r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2122536" y="4095058"/>
            <a:ext cx="336952" cy="667442"/>
            <a:chOff x="3599555" y="3055788"/>
            <a:chExt cx="336952" cy="668060"/>
          </a:xfrm>
        </p:grpSpPr>
        <p:sp>
          <p:nvSpPr>
            <p:cNvPr id="149" name="TextBox 148"/>
            <p:cNvSpPr txBox="1"/>
            <p:nvPr/>
          </p:nvSpPr>
          <p:spPr>
            <a:xfrm>
              <a:off x="3599555" y="3354516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604364" y="30557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3625559" y="3387020"/>
              <a:ext cx="284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2452833" y="4244284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×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59246" y="4095058"/>
            <a:ext cx="336952" cy="667442"/>
            <a:chOff x="3599555" y="3055788"/>
            <a:chExt cx="336952" cy="668060"/>
          </a:xfrm>
        </p:grpSpPr>
        <p:sp>
          <p:nvSpPr>
            <p:cNvPr id="155" name="TextBox 154"/>
            <p:cNvSpPr txBox="1"/>
            <p:nvPr/>
          </p:nvSpPr>
          <p:spPr>
            <a:xfrm>
              <a:off x="3599555" y="3354516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604364" y="30557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3625559" y="3387020"/>
              <a:ext cx="284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3" name="Rectangle 1032"/>
          <p:cNvSpPr/>
          <p:nvPr/>
        </p:nvSpPr>
        <p:spPr>
          <a:xfrm>
            <a:off x="3061712" y="4244113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ookman Old Style" pitchFamily="18" charset="0"/>
              </a:rPr>
              <a:t>ar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ABC</a:t>
            </a:r>
            <a:r>
              <a:rPr lang="en-US" dirty="0">
                <a:latin typeface="Bookman Old Style" pitchFamily="18" charset="0"/>
              </a:rPr>
              <a:t>)</a:t>
            </a:r>
          </a:p>
        </p:txBody>
      </p:sp>
      <p:sp>
        <p:nvSpPr>
          <p:cNvPr id="100" name="Cloud Callout 99"/>
          <p:cNvSpPr/>
          <p:nvPr/>
        </p:nvSpPr>
        <p:spPr>
          <a:xfrm>
            <a:off x="5151210" y="3171586"/>
            <a:ext cx="3840390" cy="1140064"/>
          </a:xfrm>
          <a:prstGeom prst="cloudCallout">
            <a:avLst>
              <a:gd name="adj1" fmla="val 18262"/>
              <a:gd name="adj2" fmla="val -12132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63540" y="3512096"/>
            <a:ext cx="33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ABC, AD is the median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82781" y="3389060"/>
            <a:ext cx="334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So, what can we say about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areas of ABD and ABC ?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7610475" y="917575"/>
            <a:ext cx="379971" cy="183971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5473251" y="3400386"/>
            <a:ext cx="3276601" cy="667442"/>
            <a:chOff x="1447800" y="3353871"/>
            <a:chExt cx="3276601" cy="668060"/>
          </a:xfrm>
        </p:grpSpPr>
        <p:sp>
          <p:nvSpPr>
            <p:cNvPr id="108" name="Rectangle 107"/>
            <p:cNvSpPr/>
            <p:nvPr/>
          </p:nvSpPr>
          <p:spPr>
            <a:xfrm>
              <a:off x="1447800" y="3506183"/>
              <a:ext cx="32766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ABD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) =      </a:t>
              </a:r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ABC)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2978681" y="3353871"/>
              <a:ext cx="341761" cy="668060"/>
              <a:chOff x="3821805" y="3055788"/>
              <a:chExt cx="341761" cy="668060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3821805" y="3354516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2</a:t>
                </a:r>
                <a:endParaRPr lang="en-US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826614" y="3055788"/>
                <a:ext cx="336952" cy="36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1</a:t>
                </a:r>
                <a:endParaRPr lang="en-US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3847809" y="3387020"/>
                <a:ext cx="284945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Rectangle 113"/>
          <p:cNvSpPr/>
          <p:nvPr/>
        </p:nvSpPr>
        <p:spPr>
          <a:xfrm>
            <a:off x="157480" y="19186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Proof :</a:t>
            </a:r>
            <a:endParaRPr lang="en-US" i="1" dirty="0">
              <a:latin typeface="Book Antiqua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85800" y="2204046"/>
            <a:ext cx="3276601" cy="667442"/>
            <a:chOff x="1447800" y="3353871"/>
            <a:chExt cx="3276601" cy="668060"/>
          </a:xfrm>
        </p:grpSpPr>
        <p:sp>
          <p:nvSpPr>
            <p:cNvPr id="116" name="Rectangle 115"/>
            <p:cNvSpPr/>
            <p:nvPr/>
          </p:nvSpPr>
          <p:spPr>
            <a:xfrm>
              <a:off x="1447800" y="3506183"/>
              <a:ext cx="32766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Bookman Old Style" pitchFamily="18" charset="0"/>
                </a:rPr>
                <a:t>ar</a:t>
              </a:r>
              <a:r>
                <a:rPr lang="en-US" dirty="0">
                  <a:latin typeface="Bookman Old Style" pitchFamily="18" charset="0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ABD</a:t>
              </a:r>
              <a:r>
                <a:rPr lang="en-US" dirty="0" smtClean="0">
                  <a:latin typeface="Bookman Old Style" pitchFamily="18" charset="0"/>
                </a:rPr>
                <a:t>) =      </a:t>
              </a:r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ABC)</a:t>
              </a:r>
              <a:endParaRPr lang="en-US" dirty="0">
                <a:latin typeface="Bookman Old Style" pitchFamily="18" charset="0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2896131" y="3353871"/>
              <a:ext cx="336952" cy="668060"/>
              <a:chOff x="3739255" y="3055788"/>
              <a:chExt cx="336952" cy="66806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739255" y="3354516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US" dirty="0">
                  <a:latin typeface="Bookman Old Style" pitchFamily="18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744064" y="3055788"/>
                <a:ext cx="327334" cy="36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3765259" y="3387020"/>
                <a:ext cx="2849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Rectangle 134"/>
          <p:cNvSpPr/>
          <p:nvPr/>
        </p:nvSpPr>
        <p:spPr>
          <a:xfrm>
            <a:off x="221051" y="2353101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1" name="Cloud 90"/>
          <p:cNvSpPr/>
          <p:nvPr/>
        </p:nvSpPr>
        <p:spPr>
          <a:xfrm>
            <a:off x="5444491" y="3265808"/>
            <a:ext cx="3235961" cy="951619"/>
          </a:xfrm>
          <a:prstGeom prst="cloud">
            <a:avLst/>
          </a:prstGeom>
          <a:solidFill>
            <a:srgbClr val="482D7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649041" y="3543537"/>
            <a:ext cx="2964021" cy="36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BED is a part of BAD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5751911" y="3532107"/>
            <a:ext cx="3026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E is the midpoint of AD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5740481" y="3554967"/>
            <a:ext cx="2786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So, BE is _________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7479030" y="3486387"/>
            <a:ext cx="408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?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7090410" y="3520440"/>
            <a:ext cx="1197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Median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6946901" y="1871518"/>
            <a:ext cx="869949" cy="88183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loud Callout 163"/>
          <p:cNvSpPr/>
          <p:nvPr/>
        </p:nvSpPr>
        <p:spPr>
          <a:xfrm>
            <a:off x="5151210" y="3176666"/>
            <a:ext cx="3840390" cy="1140064"/>
          </a:xfrm>
          <a:prstGeom prst="cloudCallout">
            <a:avLst>
              <a:gd name="adj1" fmla="val 11119"/>
              <a:gd name="adj2" fmla="val -12031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454729" y="3394140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can we say about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areas of BED and ABD ?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5473251" y="3405466"/>
            <a:ext cx="3276601" cy="667442"/>
            <a:chOff x="1447800" y="3353871"/>
            <a:chExt cx="3276601" cy="668060"/>
          </a:xfrm>
        </p:grpSpPr>
        <p:sp>
          <p:nvSpPr>
            <p:cNvPr id="168" name="Rectangle 167"/>
            <p:cNvSpPr/>
            <p:nvPr/>
          </p:nvSpPr>
          <p:spPr>
            <a:xfrm>
              <a:off x="1447800" y="3506183"/>
              <a:ext cx="32766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BED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) =      </a:t>
              </a:r>
              <a:r>
                <a:rPr lang="en-US" b="1" dirty="0" err="1" smtClean="0">
                  <a:solidFill>
                    <a:srgbClr val="FFFF00"/>
                  </a:solidFill>
                  <a:latin typeface="Comic Sans MS" pitchFamily="66" charset="0"/>
                </a:rPr>
                <a:t>ar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(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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ABD)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3000895" y="3353871"/>
              <a:ext cx="341761" cy="668060"/>
              <a:chOff x="3844019" y="3055788"/>
              <a:chExt cx="341761" cy="668060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3844019" y="3354516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2</a:t>
                </a:r>
                <a:endParaRPr lang="en-US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848828" y="3055788"/>
                <a:ext cx="336952" cy="36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1</a:t>
                </a:r>
                <a:endParaRPr lang="en-US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70023" y="3387020"/>
                <a:ext cx="284945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Rectangle 172"/>
          <p:cNvSpPr/>
          <p:nvPr/>
        </p:nvSpPr>
        <p:spPr>
          <a:xfrm>
            <a:off x="1112591" y="2912928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BE </a:t>
            </a:r>
            <a:r>
              <a:rPr lang="en-US" dirty="0">
                <a:latin typeface="Bookman Old Style" pitchFamily="18" charset="0"/>
              </a:rPr>
              <a:t>is a median of </a:t>
            </a:r>
            <a:r>
              <a:rPr lang="en-US" dirty="0" smtClean="0">
                <a:latin typeface="Bookman Old Style" pitchFamily="18" charset="0"/>
                <a:sym typeface="Symbol"/>
              </a:rPr>
              <a:t></a:t>
            </a:r>
            <a:r>
              <a:rPr lang="en-US" dirty="0" smtClean="0">
                <a:latin typeface="Bookman Old Style" pitchFamily="18" charset="0"/>
              </a:rPr>
              <a:t>ABD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685800" y="3187026"/>
            <a:ext cx="3276601" cy="667442"/>
            <a:chOff x="1447800" y="3353871"/>
            <a:chExt cx="3276601" cy="668060"/>
          </a:xfrm>
        </p:grpSpPr>
        <p:sp>
          <p:nvSpPr>
            <p:cNvPr id="176" name="Rectangle 175"/>
            <p:cNvSpPr/>
            <p:nvPr/>
          </p:nvSpPr>
          <p:spPr>
            <a:xfrm>
              <a:off x="1447800" y="3506183"/>
              <a:ext cx="32766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Bookman Old Style" pitchFamily="18" charset="0"/>
                </a:rPr>
                <a:t>ar</a:t>
              </a:r>
              <a:r>
                <a:rPr lang="en-US" dirty="0">
                  <a:latin typeface="Bookman Old Style" pitchFamily="18" charset="0"/>
                </a:rPr>
                <a:t> </a:t>
              </a:r>
              <a:r>
                <a:rPr lang="en-US" dirty="0" smtClean="0">
                  <a:latin typeface="Bookman Old Style" pitchFamily="18" charset="0"/>
                </a:rPr>
                <a:t>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BED</a:t>
              </a:r>
              <a:r>
                <a:rPr lang="en-US" dirty="0" smtClean="0">
                  <a:latin typeface="Bookman Old Style" pitchFamily="18" charset="0"/>
                </a:rPr>
                <a:t>) =      </a:t>
              </a:r>
              <a:r>
                <a:rPr lang="en-US" dirty="0" err="1" smtClean="0">
                  <a:latin typeface="Bookman Old Style" pitchFamily="18" charset="0"/>
                </a:rPr>
                <a:t>ar</a:t>
              </a:r>
              <a:r>
                <a:rPr lang="en-US" dirty="0" smtClean="0">
                  <a:latin typeface="Bookman Old Style" pitchFamily="18" charset="0"/>
                </a:rPr>
                <a:t> (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dirty="0" smtClean="0">
                  <a:latin typeface="Bookman Old Style" pitchFamily="18" charset="0"/>
                </a:rPr>
                <a:t>ABD)</a:t>
              </a:r>
              <a:endParaRPr lang="en-US" dirty="0">
                <a:latin typeface="Bookman Old Style" pitchFamily="18" charset="0"/>
              </a:endParaRP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2896131" y="3353871"/>
              <a:ext cx="336952" cy="668060"/>
              <a:chOff x="3739255" y="3055788"/>
              <a:chExt cx="336952" cy="668060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3739255" y="3354516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US" dirty="0">
                  <a:latin typeface="Bookman Old Style" pitchFamily="18" charset="0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744064" y="3055788"/>
                <a:ext cx="327334" cy="36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ookman Old Style" pitchFamily="18" charset="0"/>
                  </a:rPr>
                  <a:t>1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3765259" y="3387020"/>
                <a:ext cx="2849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Rectangle 180"/>
          <p:cNvSpPr/>
          <p:nvPr/>
        </p:nvSpPr>
        <p:spPr>
          <a:xfrm>
            <a:off x="221051" y="3336081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7761602" y="1837270"/>
            <a:ext cx="93662" cy="899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33900" y="3943951"/>
            <a:ext cx="0" cy="974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314950" y="4089996"/>
            <a:ext cx="3276601" cy="667442"/>
            <a:chOff x="1447800" y="3353871"/>
            <a:chExt cx="3276601" cy="668060"/>
          </a:xfrm>
        </p:grpSpPr>
        <p:sp>
          <p:nvSpPr>
            <p:cNvPr id="185" name="Rectangle 184"/>
            <p:cNvSpPr/>
            <p:nvPr/>
          </p:nvSpPr>
          <p:spPr>
            <a:xfrm>
              <a:off x="1447800" y="3506183"/>
              <a:ext cx="32766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Bookman Old Style" pitchFamily="18" charset="0"/>
                </a:rPr>
                <a:t>ar</a:t>
              </a:r>
              <a:r>
                <a:rPr lang="en-US" b="1" dirty="0">
                  <a:latin typeface="Bookman Old Style" pitchFamily="18" charset="0"/>
                </a:rPr>
                <a:t> </a:t>
              </a:r>
              <a:r>
                <a:rPr lang="en-US" b="1" dirty="0" smtClean="0">
                  <a:latin typeface="Bookman Old Style" pitchFamily="18" charset="0"/>
                </a:rPr>
                <a:t>(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BED</a:t>
              </a:r>
              <a:r>
                <a:rPr lang="en-US" b="1" dirty="0" smtClean="0">
                  <a:latin typeface="Bookman Old Style" pitchFamily="18" charset="0"/>
                </a:rPr>
                <a:t>) =      </a:t>
              </a:r>
              <a:r>
                <a:rPr lang="en-US" b="1" dirty="0" err="1" smtClean="0">
                  <a:latin typeface="Bookman Old Style" pitchFamily="18" charset="0"/>
                </a:rPr>
                <a:t>ar</a:t>
              </a:r>
              <a:r>
                <a:rPr lang="en-US" b="1" dirty="0" smtClean="0">
                  <a:latin typeface="Bookman Old Style" pitchFamily="18" charset="0"/>
                </a:rPr>
                <a:t> (</a:t>
              </a:r>
              <a:r>
                <a:rPr lang="en-US" b="1" dirty="0" smtClean="0">
                  <a:latin typeface="Bookman Old Style" pitchFamily="18" charset="0"/>
                  <a:sym typeface="Symbol"/>
                </a:rPr>
                <a:t></a:t>
              </a:r>
              <a:r>
                <a:rPr lang="en-US" b="1" dirty="0" smtClean="0">
                  <a:latin typeface="Bookman Old Style" pitchFamily="18" charset="0"/>
                </a:rPr>
                <a:t>ABC)</a:t>
              </a:r>
              <a:endParaRPr lang="en-US" b="1" dirty="0">
                <a:latin typeface="Bookman Old Style" pitchFamily="18" charset="0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921395" y="3353871"/>
              <a:ext cx="336952" cy="668060"/>
              <a:chOff x="3764519" y="3055788"/>
              <a:chExt cx="336952" cy="668060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3764519" y="3354516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Bookman Old Style" pitchFamily="18" charset="0"/>
                  </a:rPr>
                  <a:t>4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764519" y="3055788"/>
                <a:ext cx="336952" cy="36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Bookman Old Style" pitchFamily="18" charset="0"/>
                  </a:rPr>
                  <a:t>1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  <p:cxnSp>
            <p:nvCxnSpPr>
              <p:cNvPr id="189" name="Straight Connector 188"/>
              <p:cNvCxnSpPr/>
              <p:nvPr/>
            </p:nvCxnSpPr>
            <p:spPr>
              <a:xfrm>
                <a:off x="3788119" y="3387020"/>
                <a:ext cx="2849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Rectangle 189"/>
          <p:cNvSpPr/>
          <p:nvPr/>
        </p:nvSpPr>
        <p:spPr>
          <a:xfrm>
            <a:off x="4850201" y="4239051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2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00"/>
                            </p:stCondLst>
                            <p:childTnLst>
                              <p:par>
                                <p:cTn id="3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0"/>
                            </p:stCondLst>
                            <p:childTnLst>
                              <p:par>
                                <p:cTn id="4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500"/>
                            </p:stCondLst>
                            <p:childTnLst>
                              <p:par>
                                <p:cTn id="4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000"/>
                            </p:stCondLst>
                            <p:childTnLst>
                              <p:par>
                                <p:cTn id="4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3" grpId="1" animBg="1"/>
      <p:bldP spid="182" grpId="0" animBg="1"/>
      <p:bldP spid="182" grpId="1" animBg="1"/>
      <p:bldP spid="2" grpId="0" animBg="1"/>
      <p:bldP spid="2" grpId="1" animBg="1"/>
      <p:bldP spid="98" grpId="0" animBg="1"/>
      <p:bldP spid="98" grpId="1" animBg="1"/>
      <p:bldP spid="98" grpId="2" animBg="1"/>
      <p:bldP spid="98" grpId="3" animBg="1"/>
      <p:bldP spid="136" grpId="0" animBg="1"/>
      <p:bldP spid="136" grpId="1" animBg="1"/>
      <p:bldP spid="96" grpId="0" animBg="1"/>
      <p:bldP spid="96" grpId="1" animBg="1"/>
      <p:bldP spid="1034" grpId="0" animBg="1"/>
      <p:bldP spid="90" grpId="0" animBg="1"/>
      <p:bldP spid="90" grpId="1" animBg="1"/>
      <p:bldP spid="71" grpId="0" animBg="1"/>
      <p:bldP spid="71" grpId="1" animBg="1"/>
      <p:bldP spid="33" grpId="0" animBg="1"/>
      <p:bldP spid="33" grpId="1" animBg="1"/>
      <p:bldP spid="32" grpId="0" animBg="1"/>
      <p:bldP spid="32" grpId="1" animBg="1"/>
      <p:bldP spid="3" grpId="0"/>
      <p:bldP spid="15" grpId="0"/>
      <p:bldP spid="17" grpId="0"/>
      <p:bldP spid="17" grpId="1"/>
      <p:bldP spid="51" grpId="0"/>
      <p:bldP spid="53" grpId="0"/>
      <p:bldP spid="54" grpId="0"/>
      <p:bldP spid="55" grpId="0"/>
      <p:bldP spid="56" grpId="0"/>
      <p:bldP spid="74" grpId="0"/>
      <p:bldP spid="75" grpId="0"/>
      <p:bldP spid="75" grpId="1"/>
      <p:bldP spid="1025" grpId="0"/>
      <p:bldP spid="1030" grpId="0"/>
      <p:bldP spid="151" grpId="0"/>
      <p:bldP spid="1033" grpId="0"/>
      <p:bldP spid="100" grpId="0" animBg="1"/>
      <p:bldP spid="100" grpId="1" animBg="1"/>
      <p:bldP spid="101" grpId="0"/>
      <p:bldP spid="101" grpId="1"/>
      <p:bldP spid="103" grpId="0"/>
      <p:bldP spid="103" grpId="1"/>
      <p:bldP spid="114" grpId="0"/>
      <p:bldP spid="135" grpId="0"/>
      <p:bldP spid="91" grpId="0" animBg="1"/>
      <p:bldP spid="91" grpId="1" animBg="1"/>
      <p:bldP spid="92" grpId="0"/>
      <p:bldP spid="92" grpId="1"/>
      <p:bldP spid="137" grpId="0"/>
      <p:bldP spid="137" grpId="1"/>
      <p:bldP spid="144" grpId="0"/>
      <p:bldP spid="144" grpId="1"/>
      <p:bldP spid="145" grpId="0"/>
      <p:bldP spid="145" grpId="1"/>
      <p:bldP spid="156" grpId="0"/>
      <p:bldP spid="156" grpId="1"/>
      <p:bldP spid="164" grpId="0" animBg="1"/>
      <p:bldP spid="164" grpId="1" animBg="1"/>
      <p:bldP spid="166" grpId="0"/>
      <p:bldP spid="166" grpId="1"/>
      <p:bldP spid="173" grpId="0"/>
      <p:bldP spid="181" grpId="0"/>
      <p:bldP spid="73" grpId="0" animBg="1"/>
      <p:bldP spid="73" grpId="1" animBg="1"/>
      <p:bldP spid="1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432190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1157</Words>
  <Application>Microsoft Office PowerPoint</Application>
  <PresentationFormat>On-screen Show (16:9)</PresentationFormat>
  <Paragraphs>271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Bookman Old Style</vt:lpstr>
      <vt:lpstr>Calibri</vt:lpstr>
      <vt:lpstr>Comic Sans MS</vt:lpstr>
      <vt:lpstr>Symbol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1184</cp:revision>
  <dcterms:created xsi:type="dcterms:W3CDTF">2014-05-14T23:59:27Z</dcterms:created>
  <dcterms:modified xsi:type="dcterms:W3CDTF">2022-04-23T04:01:52Z</dcterms:modified>
</cp:coreProperties>
</file>