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"/>
  </p:notesMasterIdLst>
  <p:sldIdLst>
    <p:sldId id="322" r:id="rId2"/>
    <p:sldId id="265" r:id="rId3"/>
    <p:sldId id="323" r:id="rId4"/>
    <p:sldId id="270" r:id="rId5"/>
    <p:sldId id="301" r:id="rId6"/>
    <p:sldId id="275" r:id="rId7"/>
    <p:sldId id="324" r:id="rId8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660066"/>
    <a:srgbClr val="93CDDD"/>
    <a:srgbClr val="482D70"/>
    <a:srgbClr val="FAC090"/>
    <a:srgbClr val="0000FF"/>
    <a:srgbClr val="FFFF00"/>
    <a:srgbClr val="31859C"/>
    <a:srgbClr val="0080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035" autoAdjust="0"/>
    <p:restoredTop sz="83126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0E82C-023C-4989-B882-FC5AA1ADA3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4EC4D-8CE8-4330-8EA3-F0273357F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07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3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9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429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20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54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68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710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68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72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3" r:id="rId4"/>
    <p:sldLayoutId id="2147483649" r:id="rId5"/>
    <p:sldLayoutId id="2147483650" r:id="rId6"/>
    <p:sldLayoutId id="2147483663" r:id="rId7"/>
    <p:sldLayoutId id="2147483664" r:id="rId8"/>
    <p:sldLayoutId id="2147483665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Bookman Old Style" pitchFamily="18" charset="0"/>
              </a:rPr>
              <a:t>MODULE 18</a:t>
            </a:r>
          </a:p>
        </p:txBody>
      </p:sp>
    </p:spTree>
    <p:extLst>
      <p:ext uri="{BB962C8B-B14F-4D97-AF65-F5344CB8AC3E}">
        <p14:creationId xmlns:p14="http://schemas.microsoft.com/office/powerpoint/2010/main" val="7661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/>
          <p:cNvSpPr/>
          <p:nvPr/>
        </p:nvSpPr>
        <p:spPr>
          <a:xfrm>
            <a:off x="3499546" y="3846694"/>
            <a:ext cx="1353063" cy="49372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492750" y="800100"/>
            <a:ext cx="2076450" cy="1295400"/>
          </a:xfrm>
          <a:custGeom>
            <a:avLst/>
            <a:gdLst>
              <a:gd name="connsiteX0" fmla="*/ 1079500 w 2076450"/>
              <a:gd name="connsiteY0" fmla="*/ 0 h 1295400"/>
              <a:gd name="connsiteX1" fmla="*/ 2076450 w 2076450"/>
              <a:gd name="connsiteY1" fmla="*/ 889000 h 1295400"/>
              <a:gd name="connsiteX2" fmla="*/ 0 w 2076450"/>
              <a:gd name="connsiteY2" fmla="*/ 1295400 h 1295400"/>
              <a:gd name="connsiteX3" fmla="*/ 1079500 w 2076450"/>
              <a:gd name="connsiteY3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50" h="1295400">
                <a:moveTo>
                  <a:pt x="1079500" y="0"/>
                </a:moveTo>
                <a:lnTo>
                  <a:pt x="2076450" y="889000"/>
                </a:lnTo>
                <a:lnTo>
                  <a:pt x="0" y="1295400"/>
                </a:lnTo>
                <a:lnTo>
                  <a:pt x="10795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499100" y="800100"/>
            <a:ext cx="2844800" cy="1289050"/>
          </a:xfrm>
          <a:custGeom>
            <a:avLst/>
            <a:gdLst>
              <a:gd name="connsiteX0" fmla="*/ 1079500 w 2844800"/>
              <a:gd name="connsiteY0" fmla="*/ 0 h 1289050"/>
              <a:gd name="connsiteX1" fmla="*/ 2844800 w 2844800"/>
              <a:gd name="connsiteY1" fmla="*/ 6350 h 1289050"/>
              <a:gd name="connsiteX2" fmla="*/ 1727200 w 2844800"/>
              <a:gd name="connsiteY2" fmla="*/ 1289050 h 1289050"/>
              <a:gd name="connsiteX3" fmla="*/ 0 w 2844800"/>
              <a:gd name="connsiteY3" fmla="*/ 1282700 h 1289050"/>
              <a:gd name="connsiteX4" fmla="*/ 1079500 w 2844800"/>
              <a:gd name="connsiteY4" fmla="*/ 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4800" h="1289050">
                <a:moveTo>
                  <a:pt x="1079500" y="0"/>
                </a:moveTo>
                <a:lnTo>
                  <a:pt x="2844800" y="6350"/>
                </a:lnTo>
                <a:lnTo>
                  <a:pt x="1727200" y="1289050"/>
                </a:lnTo>
                <a:lnTo>
                  <a:pt x="0" y="1282700"/>
                </a:lnTo>
                <a:lnTo>
                  <a:pt x="1079500" y="0"/>
                </a:lnTo>
                <a:close/>
              </a:path>
            </a:pathLst>
          </a:custGeom>
          <a:solidFill>
            <a:srgbClr val="FFC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1979740" y="2913750"/>
            <a:ext cx="2909764" cy="3580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991544" y="2895769"/>
            <a:ext cx="2912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dirty="0" smtClean="0">
                <a:latin typeface="Bookman Old Style" pitchFamily="18" charset="0"/>
              </a:rPr>
              <a:t>PQRS</a:t>
            </a:r>
            <a:r>
              <a:rPr lang="en-US" dirty="0">
                <a:latin typeface="Bookman Old Style" pitchFamily="18" charset="0"/>
              </a:rPr>
              <a:t>) = </a:t>
            </a:r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dirty="0" smtClean="0">
                <a:latin typeface="Bookman Old Style" pitchFamily="18" charset="0"/>
              </a:rPr>
              <a:t>ABRS</a:t>
            </a:r>
            <a:r>
              <a:rPr lang="en-US" dirty="0">
                <a:latin typeface="Bookman Old Style" pitchFamily="18" charset="0"/>
              </a:rPr>
              <a:t>)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4997634" y="2895769"/>
            <a:ext cx="637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…(i)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5491676" y="811342"/>
            <a:ext cx="2316480" cy="1280160"/>
          </a:xfrm>
          <a:custGeom>
            <a:avLst/>
            <a:gdLst>
              <a:gd name="connsiteX0" fmla="*/ 0 w 2316480"/>
              <a:gd name="connsiteY0" fmla="*/ 1264920 h 1280160"/>
              <a:gd name="connsiteX1" fmla="*/ 1760220 w 2316480"/>
              <a:gd name="connsiteY1" fmla="*/ 1280160 h 1280160"/>
              <a:gd name="connsiteX2" fmla="*/ 2316480 w 2316480"/>
              <a:gd name="connsiteY2" fmla="*/ 0 h 1280160"/>
              <a:gd name="connsiteX3" fmla="*/ 594360 w 2316480"/>
              <a:gd name="connsiteY3" fmla="*/ 0 h 1280160"/>
              <a:gd name="connsiteX4" fmla="*/ 0 w 2316480"/>
              <a:gd name="connsiteY4" fmla="*/ 126492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6480" h="1280160">
                <a:moveTo>
                  <a:pt x="0" y="1264920"/>
                </a:moveTo>
                <a:lnTo>
                  <a:pt x="1760220" y="1280160"/>
                </a:lnTo>
                <a:lnTo>
                  <a:pt x="2316480" y="0"/>
                </a:lnTo>
                <a:lnTo>
                  <a:pt x="594360" y="0"/>
                </a:lnTo>
                <a:lnTo>
                  <a:pt x="0" y="126492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489136" y="808802"/>
            <a:ext cx="2863850" cy="1282700"/>
          </a:xfrm>
          <a:custGeom>
            <a:avLst/>
            <a:gdLst>
              <a:gd name="connsiteX0" fmla="*/ 0 w 2863850"/>
              <a:gd name="connsiteY0" fmla="*/ 1282700 h 1282700"/>
              <a:gd name="connsiteX1" fmla="*/ 1104900 w 2863850"/>
              <a:gd name="connsiteY1" fmla="*/ 0 h 1282700"/>
              <a:gd name="connsiteX2" fmla="*/ 2863850 w 2863850"/>
              <a:gd name="connsiteY2" fmla="*/ 0 h 1282700"/>
              <a:gd name="connsiteX3" fmla="*/ 1746250 w 2863850"/>
              <a:gd name="connsiteY3" fmla="*/ 1263650 h 1282700"/>
              <a:gd name="connsiteX4" fmla="*/ 0 w 2863850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3850" h="1282700">
                <a:moveTo>
                  <a:pt x="0" y="1282700"/>
                </a:moveTo>
                <a:lnTo>
                  <a:pt x="1104900" y="0"/>
                </a:lnTo>
                <a:lnTo>
                  <a:pt x="2863850" y="0"/>
                </a:lnTo>
                <a:lnTo>
                  <a:pt x="1746250" y="1263650"/>
                </a:lnTo>
                <a:lnTo>
                  <a:pt x="0" y="1282700"/>
                </a:lnTo>
                <a:close/>
              </a:path>
            </a:pathLst>
          </a:custGeom>
          <a:solidFill>
            <a:srgbClr val="FFC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36805" y="2278716"/>
                <a:ext cx="7516595" cy="1661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00050" indent="-400050">
                  <a:buAutoNum type="romanLcParenBoth"/>
                </a:pPr>
                <a:r>
                  <a:rPr lang="en-US" dirty="0" smtClean="0">
                    <a:latin typeface="Adobe Fangsong Std R"/>
                    <a:ea typeface="Adobe Fangsong Std R"/>
                    <a:sym typeface="Symbol"/>
                  </a:rPr>
                  <a:t></a:t>
                </a:r>
                <a:r>
                  <a:rPr lang="en-US" dirty="0" smtClean="0">
                    <a:latin typeface="Bookman Old Style" pitchFamily="18" charset="0"/>
                  </a:rPr>
                  <a:t>PQRS </a:t>
                </a:r>
                <a:r>
                  <a:rPr lang="en-US" dirty="0">
                    <a:latin typeface="Bookman Old Style" pitchFamily="18" charset="0"/>
                  </a:rPr>
                  <a:t>and </a:t>
                </a:r>
                <a:r>
                  <a:rPr lang="en-US" dirty="0" smtClean="0">
                    <a:latin typeface="Adobe Fangsong Std R"/>
                    <a:ea typeface="Adobe Fangsong Std R"/>
                    <a:sym typeface="Symbol"/>
                  </a:rPr>
                  <a:t></a:t>
                </a:r>
                <a:r>
                  <a:rPr lang="en-US" dirty="0" smtClean="0">
                    <a:latin typeface="Bookman Old Style" pitchFamily="18" charset="0"/>
                  </a:rPr>
                  <a:t>ABRS </a:t>
                </a:r>
                <a:r>
                  <a:rPr lang="en-US" dirty="0">
                    <a:latin typeface="Bookman Old Style" pitchFamily="18" charset="0"/>
                  </a:rPr>
                  <a:t>stand on the same base RS and </a:t>
                </a:r>
                <a:r>
                  <a:rPr lang="en-US" dirty="0" smtClean="0">
                    <a:latin typeface="Bookman Old Style" pitchFamily="18" charset="0"/>
                  </a:rPr>
                  <a:t>lie</a:t>
                </a:r>
              </a:p>
              <a:p>
                <a:r>
                  <a:rPr lang="en-US" dirty="0">
                    <a:latin typeface="Bookman Old Style" pitchFamily="18" charset="0"/>
                  </a:rPr>
                  <a:t> </a:t>
                </a:r>
                <a:r>
                  <a:rPr lang="en-US" dirty="0" smtClean="0">
                    <a:latin typeface="Bookman Old Style" pitchFamily="18" charset="0"/>
                  </a:rPr>
                  <a:t>   between </a:t>
                </a:r>
                <a:r>
                  <a:rPr lang="en-US" dirty="0">
                    <a:latin typeface="Bookman Old Style" pitchFamily="18" charset="0"/>
                  </a:rPr>
                  <a:t>the </a:t>
                </a:r>
                <a:r>
                  <a:rPr lang="en-US" dirty="0" smtClean="0">
                    <a:latin typeface="Bookman Old Style" pitchFamily="18" charset="0"/>
                  </a:rPr>
                  <a:t>same parallels </a:t>
                </a:r>
                <a:r>
                  <a:rPr lang="en-US" dirty="0">
                    <a:latin typeface="Bookman Old Style" pitchFamily="18" charset="0"/>
                  </a:rPr>
                  <a:t>SR and </a:t>
                </a:r>
                <a:r>
                  <a:rPr lang="en-US" dirty="0" smtClean="0">
                    <a:latin typeface="Bookman Old Style" pitchFamily="18" charset="0"/>
                  </a:rPr>
                  <a:t>PB.</a:t>
                </a:r>
                <a:endParaRPr lang="en-US" sz="900" dirty="0" smtClean="0">
                  <a:latin typeface="Bookman Old Style" pitchFamily="18" charset="0"/>
                </a:endParaRPr>
              </a:p>
              <a:p>
                <a:endParaRPr lang="en-US" dirty="0">
                  <a:latin typeface="Bookman Old Style" pitchFamily="18" charset="0"/>
                </a:endParaRPr>
              </a:p>
              <a:p>
                <a:r>
                  <a:rPr lang="en-US" sz="1000" dirty="0" smtClean="0">
                    <a:latin typeface="Bookman Old Style" pitchFamily="18" charset="0"/>
                  </a:rPr>
                  <a:t>		</a:t>
                </a:r>
                <a:endParaRPr lang="en-US" sz="1000" dirty="0">
                  <a:latin typeface="Bookman Old Style" pitchFamily="18" charset="0"/>
                </a:endParaRPr>
              </a:p>
              <a:p>
                <a:r>
                  <a:rPr lang="en-US" dirty="0">
                    <a:latin typeface="Bookman Old Style" pitchFamily="18" charset="0"/>
                  </a:rPr>
                  <a:t>(ii)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/>
                      </a:rPr>
                      <m:t></m:t>
                    </m:r>
                  </m:oMath>
                </a14:m>
                <a:r>
                  <a:rPr lang="en-US" dirty="0">
                    <a:latin typeface="Bookman Old Style" pitchFamily="18" charset="0"/>
                  </a:rPr>
                  <a:t>AXS and </a:t>
                </a:r>
                <a:r>
                  <a:rPr lang="en-US" dirty="0" smtClean="0">
                    <a:latin typeface="Adobe Fangsong Std R"/>
                    <a:ea typeface="Adobe Fangsong Std R"/>
                    <a:sym typeface="Symbol"/>
                  </a:rPr>
                  <a:t></a:t>
                </a:r>
                <a:r>
                  <a:rPr lang="en-US" dirty="0" smtClean="0">
                    <a:latin typeface="Bookman Old Style" pitchFamily="18" charset="0"/>
                  </a:rPr>
                  <a:t>ABRS </a:t>
                </a:r>
                <a:r>
                  <a:rPr lang="en-US" dirty="0">
                    <a:latin typeface="Bookman Old Style" pitchFamily="18" charset="0"/>
                  </a:rPr>
                  <a:t>stand on the same base AS and lie </a:t>
                </a:r>
                <a:r>
                  <a:rPr lang="en-US" dirty="0" smtClean="0">
                    <a:latin typeface="Bookman Old Style" pitchFamily="18" charset="0"/>
                  </a:rPr>
                  <a:t>between</a:t>
                </a:r>
              </a:p>
              <a:p>
                <a:r>
                  <a:rPr lang="en-US" dirty="0">
                    <a:latin typeface="Bookman Old Style" pitchFamily="18" charset="0"/>
                  </a:rPr>
                  <a:t> </a:t>
                </a:r>
                <a:r>
                  <a:rPr lang="en-US" dirty="0" smtClean="0">
                    <a:latin typeface="Bookman Old Style" pitchFamily="18" charset="0"/>
                  </a:rPr>
                  <a:t>    the </a:t>
                </a:r>
                <a:r>
                  <a:rPr lang="en-US" dirty="0">
                    <a:latin typeface="Bookman Old Style" pitchFamily="18" charset="0"/>
                  </a:rPr>
                  <a:t>same </a:t>
                </a:r>
                <a:r>
                  <a:rPr lang="en-US" dirty="0" smtClean="0">
                    <a:latin typeface="Bookman Old Style" pitchFamily="18" charset="0"/>
                  </a:rPr>
                  <a:t>parallels AS </a:t>
                </a:r>
                <a:r>
                  <a:rPr lang="en-US" dirty="0">
                    <a:latin typeface="Bookman Old Style" pitchFamily="18" charset="0"/>
                  </a:rPr>
                  <a:t>and RB.</a:t>
                </a: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05" y="2278716"/>
                <a:ext cx="7516595" cy="1661993"/>
              </a:xfrm>
              <a:prstGeom prst="rect">
                <a:avLst/>
              </a:prstGeom>
              <a:blipFill rotWithShape="1">
                <a:blip r:embed="rId2"/>
                <a:stretch>
                  <a:fillRect l="-648"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1757375" y="3791635"/>
            <a:ext cx="3109134" cy="646331"/>
            <a:chOff x="1757375" y="3124200"/>
            <a:chExt cx="3109134" cy="646331"/>
          </a:xfrm>
        </p:grpSpPr>
        <p:sp>
          <p:nvSpPr>
            <p:cNvPr id="36" name="Rectangle 35"/>
            <p:cNvSpPr/>
            <p:nvPr/>
          </p:nvSpPr>
          <p:spPr>
            <a:xfrm>
              <a:off x="1757375" y="3258466"/>
              <a:ext cx="14818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latin typeface="Bookman Old Style" pitchFamily="18" charset="0"/>
                </a:rPr>
                <a:t>ar</a:t>
              </a:r>
              <a:r>
                <a:rPr lang="en-US" dirty="0" smtClean="0">
                  <a:latin typeface="Bookman Old Style" pitchFamily="18" charset="0"/>
                </a:rPr>
                <a:t> (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</a:t>
              </a:r>
              <a:r>
                <a:rPr lang="en-US" dirty="0" smtClean="0">
                  <a:latin typeface="Bookman Old Style" pitchFamily="18" charset="0"/>
                </a:rPr>
                <a:t>AXS</a:t>
              </a:r>
              <a:r>
                <a:rPr lang="en-US" dirty="0">
                  <a:latin typeface="Bookman Old Style" pitchFamily="18" charset="0"/>
                </a:rPr>
                <a:t>) </a:t>
              </a:r>
              <a:r>
                <a:rPr lang="en-US" dirty="0" smtClean="0">
                  <a:latin typeface="Bookman Old Style" pitchFamily="18" charset="0"/>
                </a:rPr>
                <a:t>=</a:t>
              </a:r>
              <a:endParaRPr lang="en-US" dirty="0">
                <a:latin typeface="Bookman Old Style" pitchFamily="18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137692" y="3124200"/>
              <a:ext cx="1728817" cy="646331"/>
              <a:chOff x="3137692" y="3048000"/>
              <a:chExt cx="1728817" cy="646331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137692" y="3048000"/>
                <a:ext cx="404815" cy="646331"/>
                <a:chOff x="2207417" y="3814405"/>
                <a:chExt cx="404815" cy="64633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207417" y="3814405"/>
                  <a:ext cx="40481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latin typeface="Bookman Old Style" pitchFamily="18" charset="0"/>
                    </a:rPr>
                    <a:t>1</a:t>
                  </a:r>
                </a:p>
                <a:p>
                  <a:pPr algn="ctr"/>
                  <a:r>
                    <a:rPr lang="en-US" dirty="0">
                      <a:latin typeface="Bookman Old Style" pitchFamily="18" charset="0"/>
                    </a:rPr>
                    <a:t>2</a:t>
                  </a:r>
                </a:p>
              </p:txBody>
            </p: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262795" y="4133337"/>
                  <a:ext cx="27432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Rectangle 44"/>
              <p:cNvSpPr/>
              <p:nvPr/>
            </p:nvSpPr>
            <p:spPr>
              <a:xfrm>
                <a:off x="3449133" y="3182266"/>
                <a:ext cx="1417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latin typeface="Bookman Old Style" pitchFamily="18" charset="0"/>
                  </a:rPr>
                  <a:t>ar</a:t>
                </a:r>
                <a:r>
                  <a:rPr lang="en-US" dirty="0">
                    <a:latin typeface="Bookman Old Style" pitchFamily="18" charset="0"/>
                  </a:rPr>
                  <a:t> </a:t>
                </a:r>
                <a:r>
                  <a:rPr lang="en-US" dirty="0" smtClean="0">
                    <a:latin typeface="Bookman Old Style" pitchFamily="18" charset="0"/>
                  </a:rPr>
                  <a:t>(</a:t>
                </a:r>
                <a:r>
                  <a:rPr lang="en-US" dirty="0" smtClean="0">
                    <a:latin typeface="Adobe Fangsong Std R"/>
                    <a:ea typeface="Adobe Fangsong Std R"/>
                    <a:sym typeface="Symbol"/>
                  </a:rPr>
                  <a:t></a:t>
                </a:r>
                <a:r>
                  <a:rPr lang="en-US" dirty="0" smtClean="0">
                    <a:latin typeface="Bookman Old Style" pitchFamily="18" charset="0"/>
                  </a:rPr>
                  <a:t>ABRS</a:t>
                </a:r>
                <a:r>
                  <a:rPr lang="en-US" dirty="0">
                    <a:latin typeface="Bookman Old Style" pitchFamily="18" charset="0"/>
                  </a:rPr>
                  <a:t>)</a:t>
                </a:r>
                <a:endParaRPr lang="en-US" dirty="0"/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5476436" y="800610"/>
            <a:ext cx="2330824" cy="1288161"/>
          </a:xfrm>
          <a:custGeom>
            <a:avLst/>
            <a:gdLst>
              <a:gd name="connsiteX0" fmla="*/ 0 w 1752600"/>
              <a:gd name="connsiteY0" fmla="*/ 0 h 1297126"/>
              <a:gd name="connsiteX1" fmla="*/ 1752600 w 1752600"/>
              <a:gd name="connsiteY1" fmla="*/ 0 h 1297126"/>
              <a:gd name="connsiteX2" fmla="*/ 1752600 w 1752600"/>
              <a:gd name="connsiteY2" fmla="*/ 1297126 h 1297126"/>
              <a:gd name="connsiteX3" fmla="*/ 0 w 1752600"/>
              <a:gd name="connsiteY3" fmla="*/ 1297126 h 1297126"/>
              <a:gd name="connsiteX4" fmla="*/ 0 w 1752600"/>
              <a:gd name="connsiteY4" fmla="*/ 0 h 1297126"/>
              <a:gd name="connsiteX0" fmla="*/ 0 w 2330824"/>
              <a:gd name="connsiteY0" fmla="*/ 0 h 1297126"/>
              <a:gd name="connsiteX1" fmla="*/ 2330824 w 2330824"/>
              <a:gd name="connsiteY1" fmla="*/ 0 h 1297126"/>
              <a:gd name="connsiteX2" fmla="*/ 1752600 w 2330824"/>
              <a:gd name="connsiteY2" fmla="*/ 1297126 h 1297126"/>
              <a:gd name="connsiteX3" fmla="*/ 0 w 2330824"/>
              <a:gd name="connsiteY3" fmla="*/ 1297126 h 1297126"/>
              <a:gd name="connsiteX4" fmla="*/ 0 w 2330824"/>
              <a:gd name="connsiteY4" fmla="*/ 0 h 1297126"/>
              <a:gd name="connsiteX0" fmla="*/ 605118 w 2330824"/>
              <a:gd name="connsiteY0" fmla="*/ 0 h 1297126"/>
              <a:gd name="connsiteX1" fmla="*/ 2330824 w 2330824"/>
              <a:gd name="connsiteY1" fmla="*/ 0 h 1297126"/>
              <a:gd name="connsiteX2" fmla="*/ 1752600 w 2330824"/>
              <a:gd name="connsiteY2" fmla="*/ 1297126 h 1297126"/>
              <a:gd name="connsiteX3" fmla="*/ 0 w 2330824"/>
              <a:gd name="connsiteY3" fmla="*/ 1297126 h 1297126"/>
              <a:gd name="connsiteX4" fmla="*/ 605118 w 2330824"/>
              <a:gd name="connsiteY4" fmla="*/ 0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0824" h="1297126">
                <a:moveTo>
                  <a:pt x="605118" y="0"/>
                </a:moveTo>
                <a:lnTo>
                  <a:pt x="2330824" y="0"/>
                </a:lnTo>
                <a:lnTo>
                  <a:pt x="1752600" y="1297126"/>
                </a:lnTo>
                <a:lnTo>
                  <a:pt x="0" y="1297126"/>
                </a:lnTo>
                <a:lnTo>
                  <a:pt x="605118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4300" y="82550"/>
            <a:ext cx="741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UcPeriod" startAt="17"/>
              <a:tabLst>
                <a:tab pos="4572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In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figure, PQRS and ABRS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are parallelograms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and X is</a:t>
            </a:r>
          </a:p>
          <a:p>
            <a:pPr>
              <a:tabLst>
                <a:tab pos="4572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	any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point on side BR. Show that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:</a:t>
            </a:r>
          </a:p>
          <a:p>
            <a:pPr>
              <a:tabLst>
                <a:tab pos="457200" algn="l"/>
              </a:tabLst>
            </a:pP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  <a:p>
            <a:pPr>
              <a:tabLst>
                <a:tab pos="457200" algn="l"/>
              </a:tabLst>
            </a:pPr>
            <a:r>
              <a:rPr lang="pt-BR" b="1" dirty="0" smtClean="0">
                <a:solidFill>
                  <a:srgbClr val="0000FF"/>
                </a:solidFill>
                <a:latin typeface="Bookman Old Style" pitchFamily="18" charset="0"/>
              </a:rPr>
              <a:t>	(</a:t>
            </a:r>
            <a:r>
              <a:rPr lang="pt-BR" b="1" dirty="0">
                <a:solidFill>
                  <a:srgbClr val="0000FF"/>
                </a:solidFill>
                <a:latin typeface="Bookman Old Style" pitchFamily="18" charset="0"/>
              </a:rPr>
              <a:t>i) ar (PQRS) = ar (ABRS)</a:t>
            </a:r>
          </a:p>
          <a:p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	(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ii) </a:t>
            </a:r>
            <a:r>
              <a:rPr lang="en-US" b="1" dirty="0" err="1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(AXS)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=   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(PQRS)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209800" y="1315819"/>
            <a:ext cx="381000" cy="646331"/>
            <a:chOff x="685800" y="2433250"/>
            <a:chExt cx="381000" cy="646331"/>
          </a:xfrm>
        </p:grpSpPr>
        <p:sp>
          <p:nvSpPr>
            <p:cNvPr id="16" name="Rectangle 15"/>
            <p:cNvSpPr/>
            <p:nvPr/>
          </p:nvSpPr>
          <p:spPr>
            <a:xfrm>
              <a:off x="685800" y="2433250"/>
              <a:ext cx="381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  <a:latin typeface="Bookman Old Style" pitchFamily="18" charset="0"/>
                </a:rPr>
                <a:t>12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738185" y="2751652"/>
              <a:ext cx="2286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-57455" y="2294761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Proof.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45628" y="4490144"/>
            <a:ext cx="3360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    </a:t>
            </a:r>
            <a:r>
              <a:rPr lang="en-US" dirty="0" smtClean="0">
                <a:latin typeface="Bookman Old Style" pitchFamily="18" charset="0"/>
              </a:rPr>
              <a:t>               </a:t>
            </a:r>
            <a:r>
              <a:rPr lang="en-US" dirty="0" err="1" smtClean="0">
                <a:latin typeface="Bookman Old Style" pitchFamily="18" charset="0"/>
              </a:rPr>
              <a:t>ar</a:t>
            </a:r>
            <a:r>
              <a:rPr lang="en-US" dirty="0" smtClean="0">
                <a:latin typeface="Bookman Old Style" pitchFamily="18" charset="0"/>
              </a:rPr>
              <a:t> 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AXS</a:t>
            </a:r>
            <a:r>
              <a:rPr lang="en-US" dirty="0">
                <a:latin typeface="Bookman Old Style" pitchFamily="18" charset="0"/>
              </a:rPr>
              <a:t>) </a:t>
            </a:r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3133637" y="4344670"/>
            <a:ext cx="3457663" cy="646331"/>
            <a:chOff x="3176585" y="3048000"/>
            <a:chExt cx="3457663" cy="646331"/>
          </a:xfrm>
        </p:grpSpPr>
        <p:grpSp>
          <p:nvGrpSpPr>
            <p:cNvPr id="144" name="Group 143"/>
            <p:cNvGrpSpPr/>
            <p:nvPr/>
          </p:nvGrpSpPr>
          <p:grpSpPr>
            <a:xfrm>
              <a:off x="3176585" y="3048000"/>
              <a:ext cx="404815" cy="646331"/>
              <a:chOff x="2246310" y="3814405"/>
              <a:chExt cx="404815" cy="646331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2246310" y="3814405"/>
                <a:ext cx="4048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Bookman Old Style" pitchFamily="18" charset="0"/>
                  </a:rPr>
                  <a:t>1</a:t>
                </a:r>
              </a:p>
              <a:p>
                <a:pPr algn="ctr"/>
                <a:r>
                  <a:rPr lang="en-US" dirty="0">
                    <a:latin typeface="Bookman Old Style" pitchFamily="18" charset="0"/>
                  </a:rPr>
                  <a:t>2</a:t>
                </a:r>
              </a:p>
            </p:txBody>
          </p:sp>
          <p:cxnSp>
            <p:nvCxnSpPr>
              <p:cNvPr id="147" name="Straight Connector 146"/>
              <p:cNvCxnSpPr/>
              <p:nvPr/>
            </p:nvCxnSpPr>
            <p:spPr>
              <a:xfrm>
                <a:off x="2301688" y="4133337"/>
                <a:ext cx="27432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5" name="Rectangle 144"/>
            <p:cNvSpPr/>
            <p:nvPr/>
          </p:nvSpPr>
          <p:spPr>
            <a:xfrm>
              <a:off x="3487233" y="3182266"/>
              <a:ext cx="31470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Bookman Old Style" pitchFamily="18" charset="0"/>
                </a:rPr>
                <a:t>ar</a:t>
              </a:r>
              <a:r>
                <a:rPr lang="en-US" dirty="0" smtClean="0">
                  <a:latin typeface="Bookman Old Style" pitchFamily="18" charset="0"/>
                </a:rPr>
                <a:t> (</a:t>
              </a:r>
              <a:r>
                <a:rPr lang="en-US" dirty="0" smtClean="0">
                  <a:latin typeface="Adobe Fangsong Std R"/>
                  <a:ea typeface="Adobe Fangsong Std R"/>
                  <a:sym typeface="Symbol"/>
                </a:rPr>
                <a:t></a:t>
              </a:r>
              <a:r>
                <a:rPr lang="en-US" dirty="0" smtClean="0">
                  <a:latin typeface="Bookman Old Style" pitchFamily="18" charset="0"/>
                </a:rPr>
                <a:t>PQRS)	</a:t>
              </a:r>
              <a:r>
                <a:rPr lang="en-US" dirty="0" smtClean="0">
                  <a:solidFill>
                    <a:srgbClr val="660066"/>
                  </a:solidFill>
                  <a:latin typeface="Bookman Old Style" pitchFamily="18" charset="0"/>
                </a:rPr>
                <a:t>[using (i)]</a:t>
              </a:r>
              <a:endParaRPr lang="en-US" dirty="0">
                <a:solidFill>
                  <a:srgbClr val="660066"/>
                </a:solidFill>
              </a:endParaRPr>
            </a:p>
          </p:txBody>
        </p:sp>
      </p:grpSp>
      <p:sp>
        <p:nvSpPr>
          <p:cNvPr id="149" name="Rectangle 47"/>
          <p:cNvSpPr/>
          <p:nvPr/>
        </p:nvSpPr>
        <p:spPr>
          <a:xfrm>
            <a:off x="5476435" y="805093"/>
            <a:ext cx="2894899" cy="1283679"/>
          </a:xfrm>
          <a:custGeom>
            <a:avLst/>
            <a:gdLst>
              <a:gd name="connsiteX0" fmla="*/ 0 w 1752600"/>
              <a:gd name="connsiteY0" fmla="*/ 0 h 1297126"/>
              <a:gd name="connsiteX1" fmla="*/ 1752600 w 1752600"/>
              <a:gd name="connsiteY1" fmla="*/ 0 h 1297126"/>
              <a:gd name="connsiteX2" fmla="*/ 1752600 w 1752600"/>
              <a:gd name="connsiteY2" fmla="*/ 1297126 h 1297126"/>
              <a:gd name="connsiteX3" fmla="*/ 0 w 1752600"/>
              <a:gd name="connsiteY3" fmla="*/ 1297126 h 1297126"/>
              <a:gd name="connsiteX4" fmla="*/ 0 w 1752600"/>
              <a:gd name="connsiteY4" fmla="*/ 0 h 1297126"/>
              <a:gd name="connsiteX0" fmla="*/ 0 w 2330824"/>
              <a:gd name="connsiteY0" fmla="*/ 0 h 1297126"/>
              <a:gd name="connsiteX1" fmla="*/ 2330824 w 2330824"/>
              <a:gd name="connsiteY1" fmla="*/ 0 h 1297126"/>
              <a:gd name="connsiteX2" fmla="*/ 1752600 w 2330824"/>
              <a:gd name="connsiteY2" fmla="*/ 1297126 h 1297126"/>
              <a:gd name="connsiteX3" fmla="*/ 0 w 2330824"/>
              <a:gd name="connsiteY3" fmla="*/ 1297126 h 1297126"/>
              <a:gd name="connsiteX4" fmla="*/ 0 w 2330824"/>
              <a:gd name="connsiteY4" fmla="*/ 0 h 1297126"/>
              <a:gd name="connsiteX0" fmla="*/ 605118 w 2330824"/>
              <a:gd name="connsiteY0" fmla="*/ 0 h 1297126"/>
              <a:gd name="connsiteX1" fmla="*/ 2330824 w 2330824"/>
              <a:gd name="connsiteY1" fmla="*/ 0 h 1297126"/>
              <a:gd name="connsiteX2" fmla="*/ 1752600 w 2330824"/>
              <a:gd name="connsiteY2" fmla="*/ 1297126 h 1297126"/>
              <a:gd name="connsiteX3" fmla="*/ 0 w 2330824"/>
              <a:gd name="connsiteY3" fmla="*/ 1297126 h 1297126"/>
              <a:gd name="connsiteX4" fmla="*/ 605118 w 2330824"/>
              <a:gd name="connsiteY4" fmla="*/ 0 h 1297126"/>
              <a:gd name="connsiteX0" fmla="*/ 1102660 w 2330824"/>
              <a:gd name="connsiteY0" fmla="*/ 13447 h 1297126"/>
              <a:gd name="connsiteX1" fmla="*/ 2330824 w 2330824"/>
              <a:gd name="connsiteY1" fmla="*/ 0 h 1297126"/>
              <a:gd name="connsiteX2" fmla="*/ 1752600 w 2330824"/>
              <a:gd name="connsiteY2" fmla="*/ 1297126 h 1297126"/>
              <a:gd name="connsiteX3" fmla="*/ 0 w 2330824"/>
              <a:gd name="connsiteY3" fmla="*/ 1297126 h 1297126"/>
              <a:gd name="connsiteX4" fmla="*/ 1102660 w 2330824"/>
              <a:gd name="connsiteY4" fmla="*/ 13447 h 1297126"/>
              <a:gd name="connsiteX0" fmla="*/ 1102660 w 3097306"/>
              <a:gd name="connsiteY0" fmla="*/ 13447 h 1297126"/>
              <a:gd name="connsiteX1" fmla="*/ 3097306 w 3097306"/>
              <a:gd name="connsiteY1" fmla="*/ 0 h 1297126"/>
              <a:gd name="connsiteX2" fmla="*/ 1752600 w 3097306"/>
              <a:gd name="connsiteY2" fmla="*/ 1297126 h 1297126"/>
              <a:gd name="connsiteX3" fmla="*/ 0 w 3097306"/>
              <a:gd name="connsiteY3" fmla="*/ 1297126 h 1297126"/>
              <a:gd name="connsiteX4" fmla="*/ 1102660 w 3097306"/>
              <a:gd name="connsiteY4" fmla="*/ 13447 h 1297126"/>
              <a:gd name="connsiteX0" fmla="*/ 1102660 w 3090162"/>
              <a:gd name="connsiteY0" fmla="*/ 6303 h 1289982"/>
              <a:gd name="connsiteX1" fmla="*/ 3090162 w 3090162"/>
              <a:gd name="connsiteY1" fmla="*/ 0 h 1289982"/>
              <a:gd name="connsiteX2" fmla="*/ 1752600 w 3090162"/>
              <a:gd name="connsiteY2" fmla="*/ 1289982 h 1289982"/>
              <a:gd name="connsiteX3" fmla="*/ 0 w 3090162"/>
              <a:gd name="connsiteY3" fmla="*/ 1289982 h 1289982"/>
              <a:gd name="connsiteX4" fmla="*/ 1102660 w 3090162"/>
              <a:gd name="connsiteY4" fmla="*/ 6303 h 1289982"/>
              <a:gd name="connsiteX0" fmla="*/ 1102660 w 3087781"/>
              <a:gd name="connsiteY0" fmla="*/ 13447 h 1297126"/>
              <a:gd name="connsiteX1" fmla="*/ 3087781 w 3087781"/>
              <a:gd name="connsiteY1" fmla="*/ 0 h 1297126"/>
              <a:gd name="connsiteX2" fmla="*/ 1752600 w 3087781"/>
              <a:gd name="connsiteY2" fmla="*/ 1297126 h 1297126"/>
              <a:gd name="connsiteX3" fmla="*/ 0 w 3087781"/>
              <a:gd name="connsiteY3" fmla="*/ 1297126 h 1297126"/>
              <a:gd name="connsiteX4" fmla="*/ 1102660 w 3087781"/>
              <a:gd name="connsiteY4" fmla="*/ 13447 h 1297126"/>
              <a:gd name="connsiteX0" fmla="*/ 1102660 w 3080637"/>
              <a:gd name="connsiteY0" fmla="*/ 3922 h 1287601"/>
              <a:gd name="connsiteX1" fmla="*/ 3080637 w 3080637"/>
              <a:gd name="connsiteY1" fmla="*/ 0 h 1287601"/>
              <a:gd name="connsiteX2" fmla="*/ 1752600 w 3080637"/>
              <a:gd name="connsiteY2" fmla="*/ 1287601 h 1287601"/>
              <a:gd name="connsiteX3" fmla="*/ 0 w 3080637"/>
              <a:gd name="connsiteY3" fmla="*/ 1287601 h 1287601"/>
              <a:gd name="connsiteX4" fmla="*/ 1102660 w 3080637"/>
              <a:gd name="connsiteY4" fmla="*/ 3922 h 1287601"/>
              <a:gd name="connsiteX0" fmla="*/ 1102660 w 2894899"/>
              <a:gd name="connsiteY0" fmla="*/ 0 h 1283679"/>
              <a:gd name="connsiteX1" fmla="*/ 2894899 w 2894899"/>
              <a:gd name="connsiteY1" fmla="*/ 840 h 1283679"/>
              <a:gd name="connsiteX2" fmla="*/ 1752600 w 2894899"/>
              <a:gd name="connsiteY2" fmla="*/ 1283679 h 1283679"/>
              <a:gd name="connsiteX3" fmla="*/ 0 w 2894899"/>
              <a:gd name="connsiteY3" fmla="*/ 1283679 h 1283679"/>
              <a:gd name="connsiteX4" fmla="*/ 1102660 w 2894899"/>
              <a:gd name="connsiteY4" fmla="*/ 0 h 128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4899" h="1283679">
                <a:moveTo>
                  <a:pt x="1102660" y="0"/>
                </a:moveTo>
                <a:lnTo>
                  <a:pt x="2894899" y="840"/>
                </a:lnTo>
                <a:lnTo>
                  <a:pt x="1752600" y="1283679"/>
                </a:lnTo>
                <a:lnTo>
                  <a:pt x="0" y="1283679"/>
                </a:lnTo>
                <a:lnTo>
                  <a:pt x="110266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/>
          <p:cNvSpPr/>
          <p:nvPr/>
        </p:nvSpPr>
        <p:spPr>
          <a:xfrm>
            <a:off x="5476436" y="803787"/>
            <a:ext cx="2097881" cy="1283260"/>
          </a:xfrm>
          <a:custGeom>
            <a:avLst/>
            <a:gdLst>
              <a:gd name="connsiteX0" fmla="*/ 0 w 1981200"/>
              <a:gd name="connsiteY0" fmla="*/ 1676400 h 1676400"/>
              <a:gd name="connsiteX1" fmla="*/ 990600 w 1981200"/>
              <a:gd name="connsiteY1" fmla="*/ 0 h 1676400"/>
              <a:gd name="connsiteX2" fmla="*/ 1981200 w 1981200"/>
              <a:gd name="connsiteY2" fmla="*/ 1676400 h 1676400"/>
              <a:gd name="connsiteX3" fmla="*/ 0 w 1981200"/>
              <a:gd name="connsiteY3" fmla="*/ 1676400 h 1676400"/>
              <a:gd name="connsiteX0" fmla="*/ 0 w 1981200"/>
              <a:gd name="connsiteY0" fmla="*/ 1286435 h 1286435"/>
              <a:gd name="connsiteX1" fmla="*/ 1098176 w 1981200"/>
              <a:gd name="connsiteY1" fmla="*/ 0 h 1286435"/>
              <a:gd name="connsiteX2" fmla="*/ 1981200 w 1981200"/>
              <a:gd name="connsiteY2" fmla="*/ 1286435 h 1286435"/>
              <a:gd name="connsiteX3" fmla="*/ 0 w 1981200"/>
              <a:gd name="connsiteY3" fmla="*/ 1286435 h 1286435"/>
              <a:gd name="connsiteX0" fmla="*/ 0 w 2085975"/>
              <a:gd name="connsiteY0" fmla="*/ 1286435 h 1286435"/>
              <a:gd name="connsiteX1" fmla="*/ 1098176 w 2085975"/>
              <a:gd name="connsiteY1" fmla="*/ 0 h 1286435"/>
              <a:gd name="connsiteX2" fmla="*/ 2085975 w 2085975"/>
              <a:gd name="connsiteY2" fmla="*/ 976872 h 1286435"/>
              <a:gd name="connsiteX3" fmla="*/ 0 w 2085975"/>
              <a:gd name="connsiteY3" fmla="*/ 1286435 h 1286435"/>
              <a:gd name="connsiteX0" fmla="*/ 0 w 2085975"/>
              <a:gd name="connsiteY0" fmla="*/ 1283260 h 1283260"/>
              <a:gd name="connsiteX1" fmla="*/ 1117402 w 2085975"/>
              <a:gd name="connsiteY1" fmla="*/ 0 h 1283260"/>
              <a:gd name="connsiteX2" fmla="*/ 2085975 w 2085975"/>
              <a:gd name="connsiteY2" fmla="*/ 973697 h 1283260"/>
              <a:gd name="connsiteX3" fmla="*/ 0 w 2085975"/>
              <a:gd name="connsiteY3" fmla="*/ 1283260 h 1283260"/>
              <a:gd name="connsiteX0" fmla="*/ 0 w 2117216"/>
              <a:gd name="connsiteY0" fmla="*/ 1283260 h 1283260"/>
              <a:gd name="connsiteX1" fmla="*/ 1117402 w 2117216"/>
              <a:gd name="connsiteY1" fmla="*/ 0 h 1283260"/>
              <a:gd name="connsiteX2" fmla="*/ 2117216 w 2117216"/>
              <a:gd name="connsiteY2" fmla="*/ 902259 h 1283260"/>
              <a:gd name="connsiteX3" fmla="*/ 0 w 2117216"/>
              <a:gd name="connsiteY3" fmla="*/ 1283260 h 128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7216" h="1283260">
                <a:moveTo>
                  <a:pt x="0" y="1283260"/>
                </a:moveTo>
                <a:lnTo>
                  <a:pt x="1117402" y="0"/>
                </a:lnTo>
                <a:lnTo>
                  <a:pt x="2117216" y="902259"/>
                </a:lnTo>
                <a:lnTo>
                  <a:pt x="0" y="128326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470398" y="42408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A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293361" y="51442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B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850497" y="51370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P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648136" y="43678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Q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221416" y="195115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R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205926" y="195115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S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588493" y="156652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X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741730" y="89693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PQRS and ABRS are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84018" y="89243"/>
            <a:ext cx="1946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parallelograms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519109" y="8372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X is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70327" y="361950"/>
            <a:ext cx="270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any point on side BR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9" name="Straight Connector 58"/>
          <p:cNvCxnSpPr>
            <a:endCxn id="149" idx="1"/>
          </p:cNvCxnSpPr>
          <p:nvPr/>
        </p:nvCxnSpPr>
        <p:spPr>
          <a:xfrm flipV="1">
            <a:off x="7230247" y="805933"/>
            <a:ext cx="1141087" cy="12828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217254" y="361950"/>
            <a:ext cx="148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Show that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74766" y="905212"/>
            <a:ext cx="2746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</a:tabLst>
            </a:pPr>
            <a:r>
              <a:rPr lang="pt-BR" b="1" dirty="0">
                <a:solidFill>
                  <a:srgbClr val="C00000"/>
                </a:solidFill>
                <a:latin typeface="Bookman Old Style" pitchFamily="18" charset="0"/>
              </a:rPr>
              <a:t>ar (PQRS) = ar (ABRS)</a:t>
            </a:r>
          </a:p>
        </p:txBody>
      </p:sp>
      <p:sp>
        <p:nvSpPr>
          <p:cNvPr id="63" name="Cloud Callout 62"/>
          <p:cNvSpPr/>
          <p:nvPr/>
        </p:nvSpPr>
        <p:spPr>
          <a:xfrm>
            <a:off x="3145798" y="3171825"/>
            <a:ext cx="3788402" cy="1175436"/>
          </a:xfrm>
          <a:prstGeom prst="cloudCallout">
            <a:avLst>
              <a:gd name="adj1" fmla="val 46718"/>
              <a:gd name="adj2" fmla="val -164244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561566" y="3428316"/>
            <a:ext cx="307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Does </a:t>
            </a:r>
            <a:r>
              <a:rPr lang="en-US" b="1" dirty="0" smtClean="0">
                <a:solidFill>
                  <a:schemeClr val="bg1"/>
                </a:solidFill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ea typeface="Adobe Fangsong Std R"/>
              </a:rPr>
              <a:t>PQRS and </a:t>
            </a:r>
            <a:r>
              <a:rPr lang="en-US" b="1" dirty="0" smtClean="0">
                <a:solidFill>
                  <a:schemeClr val="bg1"/>
                </a:solidFill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ea typeface="Adobe Fangsong Std R"/>
              </a:rPr>
              <a:t>ABRS have a common base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209746" y="3562350"/>
            <a:ext cx="177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Yes, base RS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229792" y="3302683"/>
            <a:ext cx="37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ea typeface="Adobe Fangsong Std R"/>
                <a:sym typeface="Symbol"/>
              </a:rPr>
              <a:t>Does, </a:t>
            </a:r>
            <a:r>
              <a:rPr lang="en-US" b="1" dirty="0" smtClean="0">
                <a:solidFill>
                  <a:schemeClr val="bg1"/>
                </a:solidFill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ea typeface="Adobe Fangsong Std R"/>
              </a:rPr>
              <a:t>PQRS and </a:t>
            </a:r>
            <a:r>
              <a:rPr lang="en-US" b="1" dirty="0" smtClean="0">
                <a:solidFill>
                  <a:schemeClr val="bg1"/>
                </a:solidFill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ea typeface="Adobe Fangsong Std R"/>
              </a:rPr>
              <a:t>ABRS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ea typeface="Adobe Fangsong Std R"/>
              </a:rPr>
              <a:t>lie between the same two parallels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037815" y="3551464"/>
            <a:ext cx="207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Yes, PB and SR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64" name="Cloud Callout 163"/>
          <p:cNvSpPr/>
          <p:nvPr/>
        </p:nvSpPr>
        <p:spPr>
          <a:xfrm>
            <a:off x="4510215" y="3695700"/>
            <a:ext cx="4043236" cy="1206044"/>
          </a:xfrm>
          <a:prstGeom prst="cloudCallout">
            <a:avLst>
              <a:gd name="adj1" fmla="val -2625"/>
              <a:gd name="adj2" fmla="val -22336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4579620" y="3924756"/>
            <a:ext cx="393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 what can we say about areas of </a:t>
            </a:r>
            <a:r>
              <a:rPr lang="en-US" b="1" dirty="0" smtClean="0">
                <a:solidFill>
                  <a:schemeClr val="bg1"/>
                </a:solidFill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ea typeface="Adobe Fangsong Std R"/>
              </a:rPr>
              <a:t>PQRS and </a:t>
            </a:r>
            <a:r>
              <a:rPr lang="en-US" b="1" dirty="0" smtClean="0">
                <a:solidFill>
                  <a:schemeClr val="bg1"/>
                </a:solidFill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ea typeface="Adobe Fangsong Std R"/>
              </a:rPr>
              <a:t>ABRS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090253" y="4111079"/>
            <a:ext cx="29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  <a:ea typeface="Adobe Fangsong Std R"/>
              </a:rPr>
              <a:t>ar</a:t>
            </a:r>
            <a:r>
              <a:rPr lang="en-US" b="1" dirty="0" smtClean="0">
                <a:solidFill>
                  <a:srgbClr val="FFFF00"/>
                </a:solidFill>
                <a:latin typeface="Adobe Fangsong Std R"/>
                <a:ea typeface="Adobe Fangsong Std R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ea typeface="Adobe Fangsong Std R"/>
              </a:rPr>
              <a:t>PQRS) = </a:t>
            </a:r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  <a:ea typeface="Adobe Fangsong Std R"/>
              </a:rPr>
              <a:t>ar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ea typeface="Adobe Fangsong Std R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ea typeface="Adobe Fangsong Std R"/>
              </a:rPr>
              <a:t>ABRS)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58215" y="1454319"/>
            <a:ext cx="2888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(AXS) =    </a:t>
            </a:r>
            <a:r>
              <a:rPr lang="en-US" b="1" dirty="0" err="1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(PQRS)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2209795" y="1315819"/>
            <a:ext cx="381000" cy="646331"/>
            <a:chOff x="685800" y="2433250"/>
            <a:chExt cx="381000" cy="646331"/>
          </a:xfrm>
        </p:grpSpPr>
        <p:sp>
          <p:nvSpPr>
            <p:cNvPr id="167" name="Rectangle 166"/>
            <p:cNvSpPr/>
            <p:nvPr/>
          </p:nvSpPr>
          <p:spPr>
            <a:xfrm>
              <a:off x="685800" y="2433250"/>
              <a:ext cx="381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Bookman Old Style" pitchFamily="18" charset="0"/>
                </a:rPr>
                <a:t>12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738185" y="2751652"/>
              <a:ext cx="2286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Cloud Callout 169"/>
          <p:cNvSpPr/>
          <p:nvPr/>
        </p:nvSpPr>
        <p:spPr>
          <a:xfrm>
            <a:off x="914400" y="1910894"/>
            <a:ext cx="4372689" cy="1270456"/>
          </a:xfrm>
          <a:prstGeom prst="cloudCallout">
            <a:avLst>
              <a:gd name="adj1" fmla="val 70038"/>
              <a:gd name="adj2" fmla="val -10427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1628919" y="2161004"/>
            <a:ext cx="322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For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AXS,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consider AS as the base.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948110" y="2185190"/>
            <a:ext cx="2589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ea typeface="Adobe Fangsong Std R"/>
              </a:rPr>
              <a:t>ABRS lie on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ea typeface="Adobe Fangsong Std R"/>
              </a:rPr>
              <a:t>same base AS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151684" y="2215647"/>
            <a:ext cx="404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ea typeface="Adobe Fangsong Std R"/>
              </a:rPr>
              <a:t>Does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AXS and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  <a:ea typeface="Adobe Fangsong Std R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ea typeface="Adobe Fangsong Std R"/>
              </a:rPr>
              <a:t>ABRS lie between same parallels?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127427" y="2323689"/>
            <a:ext cx="205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Yes, AS and BR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333013" y="2186097"/>
            <a:ext cx="355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ea typeface="Adobe Fangsong Std R"/>
              </a:rPr>
              <a:t>What can we say about areas of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AXS and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  <a:ea typeface="Adobe Fangsong Std R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ea typeface="Adobe Fangsong Std R"/>
              </a:rPr>
              <a:t>ABRS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633458" y="2369820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ar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(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AXS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) =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   </a:t>
            </a:r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ar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(</a:t>
            </a:r>
            <a:r>
              <a:rPr lang="en-US" b="1" dirty="0" smtClean="0">
                <a:solidFill>
                  <a:srgbClr val="FFFF00"/>
                </a:solidFill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ABRS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)</a:t>
            </a:r>
            <a:endParaRPr lang="en-US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3052533" y="2215694"/>
            <a:ext cx="381000" cy="646331"/>
            <a:chOff x="685800" y="2433250"/>
            <a:chExt cx="381000" cy="646331"/>
          </a:xfrm>
        </p:grpSpPr>
        <p:sp>
          <p:nvSpPr>
            <p:cNvPr id="178" name="Rectangle 177"/>
            <p:cNvSpPr/>
            <p:nvPr/>
          </p:nvSpPr>
          <p:spPr>
            <a:xfrm>
              <a:off x="685800" y="2433250"/>
              <a:ext cx="381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latin typeface="Comic Sans MS" pitchFamily="66" charset="0"/>
                </a:rPr>
                <a:t>12</a:t>
              </a:r>
              <a:endParaRPr lang="en-US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cxnSp>
          <p:nvCxnSpPr>
            <p:cNvPr id="179" name="Straight Connector 178"/>
            <p:cNvCxnSpPr/>
            <p:nvPr/>
          </p:nvCxnSpPr>
          <p:spPr>
            <a:xfrm>
              <a:off x="738185" y="2751652"/>
              <a:ext cx="228600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/>
          <p:cNvSpPr/>
          <p:nvPr/>
        </p:nvSpPr>
        <p:spPr>
          <a:xfrm>
            <a:off x="137886" y="3930134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  <a:sym typeface="Symbol"/>
              </a:rPr>
              <a:t>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093880" y="800069"/>
            <a:ext cx="1725706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5012" y="793719"/>
            <a:ext cx="578224" cy="1297126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488762" y="2084495"/>
            <a:ext cx="1752600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482412" y="793719"/>
            <a:ext cx="605118" cy="1297126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49" idx="1"/>
          </p:cNvCxnSpPr>
          <p:nvPr/>
        </p:nvCxnSpPr>
        <p:spPr>
          <a:xfrm>
            <a:off x="6579843" y="800458"/>
            <a:ext cx="1791491" cy="547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9" idx="1"/>
          </p:cNvCxnSpPr>
          <p:nvPr/>
        </p:nvCxnSpPr>
        <p:spPr>
          <a:xfrm flipH="1">
            <a:off x="7229783" y="805933"/>
            <a:ext cx="1141551" cy="127820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77183" y="2084136"/>
            <a:ext cx="17526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477183" y="800457"/>
            <a:ext cx="1102660" cy="128367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093880" y="800069"/>
            <a:ext cx="1725706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235012" y="793719"/>
            <a:ext cx="578224" cy="1297126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5488762" y="2084495"/>
            <a:ext cx="1752600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5482412" y="793719"/>
            <a:ext cx="605118" cy="1297126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149" idx="1"/>
          </p:cNvCxnSpPr>
          <p:nvPr/>
        </p:nvCxnSpPr>
        <p:spPr>
          <a:xfrm>
            <a:off x="6579843" y="800454"/>
            <a:ext cx="1791491" cy="547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49" idx="1"/>
          </p:cNvCxnSpPr>
          <p:nvPr/>
        </p:nvCxnSpPr>
        <p:spPr>
          <a:xfrm flipH="1">
            <a:off x="7229783" y="805933"/>
            <a:ext cx="1141551" cy="127819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5477183" y="2084132"/>
            <a:ext cx="17526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477183" y="800453"/>
            <a:ext cx="1102660" cy="128367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49" idx="2"/>
          </p:cNvCxnSpPr>
          <p:nvPr/>
        </p:nvCxnSpPr>
        <p:spPr>
          <a:xfrm>
            <a:off x="6575449" y="802935"/>
            <a:ext cx="998868" cy="90311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49" idx="2"/>
          </p:cNvCxnSpPr>
          <p:nvPr/>
        </p:nvCxnSpPr>
        <p:spPr>
          <a:xfrm flipV="1">
            <a:off x="5477273" y="1706046"/>
            <a:ext cx="2097044" cy="3833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471673" y="793846"/>
            <a:ext cx="1108170" cy="129692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488762" y="2103539"/>
            <a:ext cx="1752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094959" y="776842"/>
            <a:ext cx="229136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579843" y="800804"/>
            <a:ext cx="1791491" cy="547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229783" y="806283"/>
            <a:ext cx="1141551" cy="127819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5477183" y="2084482"/>
            <a:ext cx="17526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499408" y="800803"/>
            <a:ext cx="1102660" cy="128367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481196" y="793846"/>
            <a:ext cx="1108170" cy="1296926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7258358" y="806283"/>
            <a:ext cx="1141551" cy="12781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523816" y="1664362"/>
            <a:ext cx="89886" cy="86280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39652" y="2862025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  <a:sym typeface="Symbol"/>
              </a:rPr>
              <a:t>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7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000"/>
                            </p:stCondLst>
                            <p:childTnLst>
                              <p:par>
                                <p:cTn id="18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000"/>
                            </p:stCondLst>
                            <p:childTnLst>
                              <p:par>
                                <p:cTn id="20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000"/>
                            </p:stCondLst>
                            <p:childTnLst>
                              <p:par>
                                <p:cTn id="3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5679E-6 L 0.32552 0.2395 " pathEditMode="relative" rAng="0" ptsTypes="AA">
                                      <p:cBhvr>
                                        <p:cTn id="322" dur="2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67" y="11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500"/>
                            </p:stCondLst>
                            <p:childTnLst>
                              <p:par>
                                <p:cTn id="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3000"/>
                            </p:stCondLst>
                            <p:childTnLst>
                              <p:par>
                                <p:cTn id="3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"/>
                            </p:stCondLst>
                            <p:childTnLst>
                              <p:par>
                                <p:cTn id="3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000"/>
                            </p:stCondLst>
                            <p:childTnLst>
                              <p:par>
                                <p:cTn id="3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500"/>
                            </p:stCondLst>
                            <p:childTnLst>
                              <p:par>
                                <p:cTn id="3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2000"/>
                            </p:stCondLst>
                            <p:childTnLst>
                              <p:par>
                                <p:cTn id="3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1000"/>
                            </p:stCondLst>
                            <p:childTnLst>
                              <p:par>
                                <p:cTn id="4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500"/>
                            </p:stCondLst>
                            <p:childTnLst>
                              <p:par>
                                <p:cTn id="4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2000"/>
                            </p:stCondLst>
                            <p:childTnLst>
                              <p:par>
                                <p:cTn id="4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2500"/>
                            </p:stCondLst>
                            <p:childTnLst>
                              <p:par>
                                <p:cTn id="4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500"/>
                            </p:stCondLst>
                            <p:childTnLst>
                              <p:par>
                                <p:cTn id="4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022E-16 L -0.0783 -0.38426 " pathEditMode="relative" rAng="0" ptsTypes="AA">
                                      <p:cBhvr>
                                        <p:cTn id="514" dur="200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19228"/>
                                    </p:animMotion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500"/>
                            </p:stCondLst>
                            <p:childTnLst>
                              <p:par>
                                <p:cTn id="5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7" grpId="1" animBg="1"/>
      <p:bldP spid="8" grpId="0" animBg="1"/>
      <p:bldP spid="8" grpId="1" animBg="1"/>
      <p:bldP spid="10" grpId="0" animBg="1"/>
      <p:bldP spid="10" grpId="1" animBg="1"/>
      <p:bldP spid="69" grpId="0" animBg="1"/>
      <p:bldP spid="69" grpId="1" animBg="1"/>
      <p:bldP spid="65" grpId="0"/>
      <p:bldP spid="65" grpId="1"/>
      <p:bldP spid="94" grpId="0"/>
      <p:bldP spid="4" grpId="0" animBg="1"/>
      <p:bldP spid="4" grpId="1" animBg="1"/>
      <p:bldP spid="4" grpId="2" animBg="1"/>
      <p:bldP spid="4" grpId="3" animBg="1"/>
      <p:bldP spid="6" grpId="0" animBg="1"/>
      <p:bldP spid="6" grpId="1" animBg="1"/>
      <p:bldP spid="6" grpId="2" animBg="1"/>
      <p:bldP spid="6" grpId="3" animBg="1"/>
      <p:bldP spid="48" grpId="0" animBg="1"/>
      <p:bldP spid="27" grpId="0"/>
      <p:bldP spid="142" grpId="0"/>
      <p:bldP spid="149" grpId="0" animBg="1"/>
      <p:bldP spid="49" grpId="0" animBg="1"/>
      <p:bldP spid="50" grpId="0"/>
      <p:bldP spid="150" grpId="0"/>
      <p:bldP spid="152" grpId="0"/>
      <p:bldP spid="153" grpId="0"/>
      <p:bldP spid="154" grpId="0"/>
      <p:bldP spid="155" grpId="0"/>
      <p:bldP spid="156" grpId="0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61" grpId="0"/>
      <p:bldP spid="61" grpId="1"/>
      <p:bldP spid="62" grpId="0"/>
      <p:bldP spid="62" grpId="1"/>
      <p:bldP spid="63" grpId="0" animBg="1"/>
      <p:bldP spid="63" grpId="1" animBg="1"/>
      <p:bldP spid="64" grpId="0"/>
      <p:bldP spid="64" grpId="1"/>
      <p:bldP spid="160" grpId="0"/>
      <p:bldP spid="160" grpId="1"/>
      <p:bldP spid="161" grpId="0"/>
      <p:bldP spid="161" grpId="1"/>
      <p:bldP spid="162" grpId="0"/>
      <p:bldP spid="162" grpId="1"/>
      <p:bldP spid="164" grpId="0" animBg="1"/>
      <p:bldP spid="164" grpId="1" animBg="1"/>
      <p:bldP spid="163" grpId="0"/>
      <p:bldP spid="163" grpId="1"/>
      <p:bldP spid="165" grpId="0"/>
      <p:bldP spid="165" grpId="1"/>
      <p:bldP spid="66" grpId="0"/>
      <p:bldP spid="66" grpId="1"/>
      <p:bldP spid="170" grpId="0" animBg="1"/>
      <p:bldP spid="170" grpId="1" animBg="1"/>
      <p:bldP spid="171" grpId="0"/>
      <p:bldP spid="171" grpId="1"/>
      <p:bldP spid="172" grpId="0"/>
      <p:bldP spid="172" grpId="1"/>
      <p:bldP spid="173" grpId="0"/>
      <p:bldP spid="173" grpId="1"/>
      <p:bldP spid="174" grpId="0"/>
      <p:bldP spid="174" grpId="1"/>
      <p:bldP spid="175" grpId="0"/>
      <p:bldP spid="175" grpId="1"/>
      <p:bldP spid="176" grpId="0"/>
      <p:bldP spid="176" grpId="1"/>
      <p:bldP spid="67" grpId="0"/>
      <p:bldP spid="98" grpId="0" animBg="1"/>
      <p:bldP spid="98" grpId="1" animBg="1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Bookman Old Style" pitchFamily="18" charset="0"/>
              </a:rPr>
              <a:t>MODULE 19</a:t>
            </a:r>
          </a:p>
        </p:txBody>
      </p:sp>
    </p:spTree>
    <p:extLst>
      <p:ext uri="{BB962C8B-B14F-4D97-AF65-F5344CB8AC3E}">
        <p14:creationId xmlns:p14="http://schemas.microsoft.com/office/powerpoint/2010/main" val="33096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ounded Rectangle 215"/>
          <p:cNvSpPr/>
          <p:nvPr/>
        </p:nvSpPr>
        <p:spPr>
          <a:xfrm>
            <a:off x="3115536" y="3110221"/>
            <a:ext cx="2585849" cy="34541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ounded Rectangle 209"/>
          <p:cNvSpPr/>
          <p:nvPr/>
        </p:nvSpPr>
        <p:spPr>
          <a:xfrm>
            <a:off x="184000" y="3130801"/>
            <a:ext cx="2571506" cy="32230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1146105" y="2031954"/>
            <a:ext cx="1148400" cy="34541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>
            <a:off x="1146561" y="1649074"/>
            <a:ext cx="1147488" cy="34411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410547" y="2714565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… (iv)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860800" y="2714565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[ </a:t>
            </a:r>
            <a:r>
              <a:rPr lang="en-US" sz="1800" dirty="0" smtClean="0">
                <a:solidFill>
                  <a:srgbClr val="660066"/>
                </a:solidFill>
                <a:latin typeface="Cambria"/>
              </a:rPr>
              <a:t>∵  </a:t>
            </a:r>
            <a:r>
              <a:rPr lang="en-US" sz="1800" dirty="0" smtClean="0">
                <a:solidFill>
                  <a:srgbClr val="660066"/>
                </a:solidFill>
                <a:latin typeface="Bookman Old Style" pitchFamily="18" charset="0"/>
              </a:rPr>
              <a:t>BO is the median</a:t>
            </a:r>
            <a:r>
              <a:rPr lang="en-US" sz="1800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]</a:t>
            </a:r>
            <a:endParaRPr lang="en-US" sz="18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3778461" y="2021068"/>
            <a:ext cx="1148400" cy="34541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ounded Rectangle 185"/>
          <p:cNvSpPr/>
          <p:nvPr/>
        </p:nvSpPr>
        <p:spPr>
          <a:xfrm>
            <a:off x="3783348" y="1638188"/>
            <a:ext cx="1147488" cy="34411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6410547" y="2355337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… (iii)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860800" y="2355337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[ </a:t>
            </a:r>
            <a:r>
              <a:rPr lang="en-US" sz="1800" dirty="0" smtClean="0">
                <a:solidFill>
                  <a:srgbClr val="660066"/>
                </a:solidFill>
                <a:latin typeface="Cambria"/>
              </a:rPr>
              <a:t>∵  </a:t>
            </a:r>
            <a:r>
              <a:rPr lang="en-US" sz="1800" dirty="0" smtClean="0">
                <a:solidFill>
                  <a:srgbClr val="660066"/>
                </a:solidFill>
                <a:latin typeface="Bookman Old Style" pitchFamily="18" charset="0"/>
              </a:rPr>
              <a:t>AO is the median</a:t>
            </a:r>
            <a:r>
              <a:rPr lang="en-US" sz="1800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]</a:t>
            </a:r>
            <a:endParaRPr lang="en-US" sz="18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28" name="Isosceles Triangle 2"/>
          <p:cNvSpPr/>
          <p:nvPr/>
        </p:nvSpPr>
        <p:spPr>
          <a:xfrm flipV="1">
            <a:off x="6940132" y="1736061"/>
            <a:ext cx="1865790" cy="872155"/>
          </a:xfrm>
          <a:custGeom>
            <a:avLst/>
            <a:gdLst>
              <a:gd name="connsiteX0" fmla="*/ 0 w 1730058"/>
              <a:gd name="connsiteY0" fmla="*/ 772936 h 772936"/>
              <a:gd name="connsiteX1" fmla="*/ 865029 w 1730058"/>
              <a:gd name="connsiteY1" fmla="*/ 0 h 772936"/>
              <a:gd name="connsiteX2" fmla="*/ 1730058 w 1730058"/>
              <a:gd name="connsiteY2" fmla="*/ 772936 h 772936"/>
              <a:gd name="connsiteX3" fmla="*/ 0 w 1730058"/>
              <a:gd name="connsiteY3" fmla="*/ 772936 h 772936"/>
              <a:gd name="connsiteX0" fmla="*/ 0 w 1865790"/>
              <a:gd name="connsiteY0" fmla="*/ 772936 h 772936"/>
              <a:gd name="connsiteX1" fmla="*/ 865029 w 1865790"/>
              <a:gd name="connsiteY1" fmla="*/ 0 h 772936"/>
              <a:gd name="connsiteX2" fmla="*/ 1865790 w 1865790"/>
              <a:gd name="connsiteY2" fmla="*/ 772936 h 772936"/>
              <a:gd name="connsiteX3" fmla="*/ 0 w 1865790"/>
              <a:gd name="connsiteY3" fmla="*/ 772936 h 772936"/>
              <a:gd name="connsiteX0" fmla="*/ 0 w 1865790"/>
              <a:gd name="connsiteY0" fmla="*/ 799130 h 799130"/>
              <a:gd name="connsiteX1" fmla="*/ 303054 w 1865790"/>
              <a:gd name="connsiteY1" fmla="*/ 0 h 799130"/>
              <a:gd name="connsiteX2" fmla="*/ 1865790 w 1865790"/>
              <a:gd name="connsiteY2" fmla="*/ 799130 h 799130"/>
              <a:gd name="connsiteX3" fmla="*/ 0 w 1865790"/>
              <a:gd name="connsiteY3" fmla="*/ 799130 h 799130"/>
              <a:gd name="connsiteX0" fmla="*/ 0 w 1865790"/>
              <a:gd name="connsiteY0" fmla="*/ 872155 h 872155"/>
              <a:gd name="connsiteX1" fmla="*/ 1258729 w 1865790"/>
              <a:gd name="connsiteY1" fmla="*/ 0 h 872155"/>
              <a:gd name="connsiteX2" fmla="*/ 1865790 w 1865790"/>
              <a:gd name="connsiteY2" fmla="*/ 872155 h 872155"/>
              <a:gd name="connsiteX3" fmla="*/ 0 w 1865790"/>
              <a:gd name="connsiteY3" fmla="*/ 872155 h 87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5790" h="872155">
                <a:moveTo>
                  <a:pt x="0" y="872155"/>
                </a:moveTo>
                <a:lnTo>
                  <a:pt x="1258729" y="0"/>
                </a:lnTo>
                <a:lnTo>
                  <a:pt x="1865790" y="872155"/>
                </a:lnTo>
                <a:lnTo>
                  <a:pt x="0" y="87215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Isosceles Triangle 2"/>
          <p:cNvSpPr/>
          <p:nvPr/>
        </p:nvSpPr>
        <p:spPr>
          <a:xfrm flipV="1">
            <a:off x="6940131" y="1736061"/>
            <a:ext cx="1258729" cy="877711"/>
          </a:xfrm>
          <a:custGeom>
            <a:avLst/>
            <a:gdLst>
              <a:gd name="connsiteX0" fmla="*/ 0 w 1730058"/>
              <a:gd name="connsiteY0" fmla="*/ 772936 h 772936"/>
              <a:gd name="connsiteX1" fmla="*/ 865029 w 1730058"/>
              <a:gd name="connsiteY1" fmla="*/ 0 h 772936"/>
              <a:gd name="connsiteX2" fmla="*/ 1730058 w 1730058"/>
              <a:gd name="connsiteY2" fmla="*/ 772936 h 772936"/>
              <a:gd name="connsiteX3" fmla="*/ 0 w 1730058"/>
              <a:gd name="connsiteY3" fmla="*/ 772936 h 772936"/>
              <a:gd name="connsiteX0" fmla="*/ 0 w 1865790"/>
              <a:gd name="connsiteY0" fmla="*/ 772936 h 772936"/>
              <a:gd name="connsiteX1" fmla="*/ 865029 w 1865790"/>
              <a:gd name="connsiteY1" fmla="*/ 0 h 772936"/>
              <a:gd name="connsiteX2" fmla="*/ 1865790 w 1865790"/>
              <a:gd name="connsiteY2" fmla="*/ 772936 h 772936"/>
              <a:gd name="connsiteX3" fmla="*/ 0 w 1865790"/>
              <a:gd name="connsiteY3" fmla="*/ 772936 h 772936"/>
              <a:gd name="connsiteX0" fmla="*/ 0 w 1865790"/>
              <a:gd name="connsiteY0" fmla="*/ 799130 h 799130"/>
              <a:gd name="connsiteX1" fmla="*/ 303054 w 1865790"/>
              <a:gd name="connsiteY1" fmla="*/ 0 h 799130"/>
              <a:gd name="connsiteX2" fmla="*/ 1865790 w 1865790"/>
              <a:gd name="connsiteY2" fmla="*/ 799130 h 799130"/>
              <a:gd name="connsiteX3" fmla="*/ 0 w 1865790"/>
              <a:gd name="connsiteY3" fmla="*/ 799130 h 799130"/>
              <a:gd name="connsiteX0" fmla="*/ 0 w 756127"/>
              <a:gd name="connsiteY0" fmla="*/ 799130 h 801511"/>
              <a:gd name="connsiteX1" fmla="*/ 303054 w 756127"/>
              <a:gd name="connsiteY1" fmla="*/ 0 h 801511"/>
              <a:gd name="connsiteX2" fmla="*/ 756127 w 756127"/>
              <a:gd name="connsiteY2" fmla="*/ 801511 h 801511"/>
              <a:gd name="connsiteX3" fmla="*/ 0 w 756127"/>
              <a:gd name="connsiteY3" fmla="*/ 799130 h 801511"/>
              <a:gd name="connsiteX0" fmla="*/ 0 w 763271"/>
              <a:gd name="connsiteY0" fmla="*/ 799130 h 801511"/>
              <a:gd name="connsiteX1" fmla="*/ 303054 w 763271"/>
              <a:gd name="connsiteY1" fmla="*/ 0 h 801511"/>
              <a:gd name="connsiteX2" fmla="*/ 763271 w 763271"/>
              <a:gd name="connsiteY2" fmla="*/ 801511 h 801511"/>
              <a:gd name="connsiteX3" fmla="*/ 0 w 763271"/>
              <a:gd name="connsiteY3" fmla="*/ 799130 h 801511"/>
              <a:gd name="connsiteX0" fmla="*/ 0 w 1258729"/>
              <a:gd name="connsiteY0" fmla="*/ 875330 h 877711"/>
              <a:gd name="connsiteX1" fmla="*/ 1258729 w 1258729"/>
              <a:gd name="connsiteY1" fmla="*/ 0 h 877711"/>
              <a:gd name="connsiteX2" fmla="*/ 763271 w 1258729"/>
              <a:gd name="connsiteY2" fmla="*/ 877711 h 877711"/>
              <a:gd name="connsiteX3" fmla="*/ 0 w 1258729"/>
              <a:gd name="connsiteY3" fmla="*/ 875330 h 87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8729" h="877711">
                <a:moveTo>
                  <a:pt x="0" y="875330"/>
                </a:moveTo>
                <a:lnTo>
                  <a:pt x="1258729" y="0"/>
                </a:lnTo>
                <a:lnTo>
                  <a:pt x="763271" y="877711"/>
                </a:lnTo>
                <a:lnTo>
                  <a:pt x="0" y="8753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Isosceles Triangle 2"/>
          <p:cNvSpPr/>
          <p:nvPr/>
        </p:nvSpPr>
        <p:spPr>
          <a:xfrm flipV="1">
            <a:off x="7702132" y="1736061"/>
            <a:ext cx="1103790" cy="867393"/>
          </a:xfrm>
          <a:custGeom>
            <a:avLst/>
            <a:gdLst>
              <a:gd name="connsiteX0" fmla="*/ 0 w 1730058"/>
              <a:gd name="connsiteY0" fmla="*/ 772936 h 772936"/>
              <a:gd name="connsiteX1" fmla="*/ 865029 w 1730058"/>
              <a:gd name="connsiteY1" fmla="*/ 0 h 772936"/>
              <a:gd name="connsiteX2" fmla="*/ 1730058 w 1730058"/>
              <a:gd name="connsiteY2" fmla="*/ 772936 h 772936"/>
              <a:gd name="connsiteX3" fmla="*/ 0 w 1730058"/>
              <a:gd name="connsiteY3" fmla="*/ 772936 h 772936"/>
              <a:gd name="connsiteX0" fmla="*/ 0 w 1865790"/>
              <a:gd name="connsiteY0" fmla="*/ 772936 h 772936"/>
              <a:gd name="connsiteX1" fmla="*/ 865029 w 1865790"/>
              <a:gd name="connsiteY1" fmla="*/ 0 h 772936"/>
              <a:gd name="connsiteX2" fmla="*/ 1865790 w 1865790"/>
              <a:gd name="connsiteY2" fmla="*/ 772936 h 772936"/>
              <a:gd name="connsiteX3" fmla="*/ 0 w 1865790"/>
              <a:gd name="connsiteY3" fmla="*/ 772936 h 772936"/>
              <a:gd name="connsiteX0" fmla="*/ 0 w 1865790"/>
              <a:gd name="connsiteY0" fmla="*/ 799130 h 799130"/>
              <a:gd name="connsiteX1" fmla="*/ 303054 w 1865790"/>
              <a:gd name="connsiteY1" fmla="*/ 0 h 799130"/>
              <a:gd name="connsiteX2" fmla="*/ 1865790 w 1865790"/>
              <a:gd name="connsiteY2" fmla="*/ 799130 h 799130"/>
              <a:gd name="connsiteX3" fmla="*/ 0 w 1865790"/>
              <a:gd name="connsiteY3" fmla="*/ 799130 h 799130"/>
              <a:gd name="connsiteX0" fmla="*/ 458946 w 1562736"/>
              <a:gd name="connsiteY0" fmla="*/ 803893 h 803893"/>
              <a:gd name="connsiteX1" fmla="*/ 0 w 1562736"/>
              <a:gd name="connsiteY1" fmla="*/ 0 h 803893"/>
              <a:gd name="connsiteX2" fmla="*/ 1562736 w 1562736"/>
              <a:gd name="connsiteY2" fmla="*/ 799130 h 803893"/>
              <a:gd name="connsiteX3" fmla="*/ 458946 w 1562736"/>
              <a:gd name="connsiteY3" fmla="*/ 803893 h 803893"/>
              <a:gd name="connsiteX0" fmla="*/ 0 w 1103790"/>
              <a:gd name="connsiteY0" fmla="*/ 867393 h 867393"/>
              <a:gd name="connsiteX1" fmla="*/ 499904 w 1103790"/>
              <a:gd name="connsiteY1" fmla="*/ 0 h 867393"/>
              <a:gd name="connsiteX2" fmla="*/ 1103790 w 1103790"/>
              <a:gd name="connsiteY2" fmla="*/ 862630 h 867393"/>
              <a:gd name="connsiteX3" fmla="*/ 0 w 1103790"/>
              <a:gd name="connsiteY3" fmla="*/ 867393 h 8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3790" h="867393">
                <a:moveTo>
                  <a:pt x="0" y="867393"/>
                </a:moveTo>
                <a:lnTo>
                  <a:pt x="499904" y="0"/>
                </a:lnTo>
                <a:lnTo>
                  <a:pt x="1103790" y="862630"/>
                </a:lnTo>
                <a:lnTo>
                  <a:pt x="0" y="867393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Rectangle 126"/>
          <p:cNvSpPr/>
          <p:nvPr/>
        </p:nvSpPr>
        <p:spPr>
          <a:xfrm>
            <a:off x="4989233" y="1997184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… (ii)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6940132" y="937231"/>
            <a:ext cx="1865790" cy="799130"/>
          </a:xfrm>
          <a:custGeom>
            <a:avLst/>
            <a:gdLst>
              <a:gd name="connsiteX0" fmla="*/ 0 w 1730058"/>
              <a:gd name="connsiteY0" fmla="*/ 772936 h 772936"/>
              <a:gd name="connsiteX1" fmla="*/ 865029 w 1730058"/>
              <a:gd name="connsiteY1" fmla="*/ 0 h 772936"/>
              <a:gd name="connsiteX2" fmla="*/ 1730058 w 1730058"/>
              <a:gd name="connsiteY2" fmla="*/ 772936 h 772936"/>
              <a:gd name="connsiteX3" fmla="*/ 0 w 1730058"/>
              <a:gd name="connsiteY3" fmla="*/ 772936 h 772936"/>
              <a:gd name="connsiteX0" fmla="*/ 0 w 1865790"/>
              <a:gd name="connsiteY0" fmla="*/ 772936 h 772936"/>
              <a:gd name="connsiteX1" fmla="*/ 865029 w 1865790"/>
              <a:gd name="connsiteY1" fmla="*/ 0 h 772936"/>
              <a:gd name="connsiteX2" fmla="*/ 1865790 w 1865790"/>
              <a:gd name="connsiteY2" fmla="*/ 772936 h 772936"/>
              <a:gd name="connsiteX3" fmla="*/ 0 w 1865790"/>
              <a:gd name="connsiteY3" fmla="*/ 772936 h 772936"/>
              <a:gd name="connsiteX0" fmla="*/ 0 w 1865790"/>
              <a:gd name="connsiteY0" fmla="*/ 799130 h 799130"/>
              <a:gd name="connsiteX1" fmla="*/ 303054 w 1865790"/>
              <a:gd name="connsiteY1" fmla="*/ 0 h 799130"/>
              <a:gd name="connsiteX2" fmla="*/ 1865790 w 1865790"/>
              <a:gd name="connsiteY2" fmla="*/ 799130 h 799130"/>
              <a:gd name="connsiteX3" fmla="*/ 0 w 1865790"/>
              <a:gd name="connsiteY3" fmla="*/ 799130 h 79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5790" h="799130">
                <a:moveTo>
                  <a:pt x="0" y="799130"/>
                </a:moveTo>
                <a:lnTo>
                  <a:pt x="303054" y="0"/>
                </a:lnTo>
                <a:lnTo>
                  <a:pt x="1865790" y="799130"/>
                </a:lnTo>
                <a:lnTo>
                  <a:pt x="0" y="7991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Isosceles Triangle 2"/>
          <p:cNvSpPr/>
          <p:nvPr/>
        </p:nvSpPr>
        <p:spPr>
          <a:xfrm>
            <a:off x="6940131" y="937231"/>
            <a:ext cx="763271" cy="801511"/>
          </a:xfrm>
          <a:custGeom>
            <a:avLst/>
            <a:gdLst>
              <a:gd name="connsiteX0" fmla="*/ 0 w 1730058"/>
              <a:gd name="connsiteY0" fmla="*/ 772936 h 772936"/>
              <a:gd name="connsiteX1" fmla="*/ 865029 w 1730058"/>
              <a:gd name="connsiteY1" fmla="*/ 0 h 772936"/>
              <a:gd name="connsiteX2" fmla="*/ 1730058 w 1730058"/>
              <a:gd name="connsiteY2" fmla="*/ 772936 h 772936"/>
              <a:gd name="connsiteX3" fmla="*/ 0 w 1730058"/>
              <a:gd name="connsiteY3" fmla="*/ 772936 h 772936"/>
              <a:gd name="connsiteX0" fmla="*/ 0 w 1865790"/>
              <a:gd name="connsiteY0" fmla="*/ 772936 h 772936"/>
              <a:gd name="connsiteX1" fmla="*/ 865029 w 1865790"/>
              <a:gd name="connsiteY1" fmla="*/ 0 h 772936"/>
              <a:gd name="connsiteX2" fmla="*/ 1865790 w 1865790"/>
              <a:gd name="connsiteY2" fmla="*/ 772936 h 772936"/>
              <a:gd name="connsiteX3" fmla="*/ 0 w 1865790"/>
              <a:gd name="connsiteY3" fmla="*/ 772936 h 772936"/>
              <a:gd name="connsiteX0" fmla="*/ 0 w 1865790"/>
              <a:gd name="connsiteY0" fmla="*/ 799130 h 799130"/>
              <a:gd name="connsiteX1" fmla="*/ 303054 w 1865790"/>
              <a:gd name="connsiteY1" fmla="*/ 0 h 799130"/>
              <a:gd name="connsiteX2" fmla="*/ 1865790 w 1865790"/>
              <a:gd name="connsiteY2" fmla="*/ 799130 h 799130"/>
              <a:gd name="connsiteX3" fmla="*/ 0 w 1865790"/>
              <a:gd name="connsiteY3" fmla="*/ 799130 h 799130"/>
              <a:gd name="connsiteX0" fmla="*/ 0 w 756127"/>
              <a:gd name="connsiteY0" fmla="*/ 799130 h 801511"/>
              <a:gd name="connsiteX1" fmla="*/ 303054 w 756127"/>
              <a:gd name="connsiteY1" fmla="*/ 0 h 801511"/>
              <a:gd name="connsiteX2" fmla="*/ 756127 w 756127"/>
              <a:gd name="connsiteY2" fmla="*/ 801511 h 801511"/>
              <a:gd name="connsiteX3" fmla="*/ 0 w 756127"/>
              <a:gd name="connsiteY3" fmla="*/ 799130 h 801511"/>
              <a:gd name="connsiteX0" fmla="*/ 0 w 763271"/>
              <a:gd name="connsiteY0" fmla="*/ 799130 h 801511"/>
              <a:gd name="connsiteX1" fmla="*/ 303054 w 763271"/>
              <a:gd name="connsiteY1" fmla="*/ 0 h 801511"/>
              <a:gd name="connsiteX2" fmla="*/ 763271 w 763271"/>
              <a:gd name="connsiteY2" fmla="*/ 801511 h 801511"/>
              <a:gd name="connsiteX3" fmla="*/ 0 w 763271"/>
              <a:gd name="connsiteY3" fmla="*/ 799130 h 80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3271" h="801511">
                <a:moveTo>
                  <a:pt x="0" y="799130"/>
                </a:moveTo>
                <a:lnTo>
                  <a:pt x="303054" y="0"/>
                </a:lnTo>
                <a:lnTo>
                  <a:pt x="763271" y="801511"/>
                </a:lnTo>
                <a:lnTo>
                  <a:pt x="0" y="79913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Isosceles Triangle 2"/>
          <p:cNvSpPr/>
          <p:nvPr/>
        </p:nvSpPr>
        <p:spPr>
          <a:xfrm>
            <a:off x="7243186" y="937231"/>
            <a:ext cx="1562736" cy="803893"/>
          </a:xfrm>
          <a:custGeom>
            <a:avLst/>
            <a:gdLst>
              <a:gd name="connsiteX0" fmla="*/ 0 w 1730058"/>
              <a:gd name="connsiteY0" fmla="*/ 772936 h 772936"/>
              <a:gd name="connsiteX1" fmla="*/ 865029 w 1730058"/>
              <a:gd name="connsiteY1" fmla="*/ 0 h 772936"/>
              <a:gd name="connsiteX2" fmla="*/ 1730058 w 1730058"/>
              <a:gd name="connsiteY2" fmla="*/ 772936 h 772936"/>
              <a:gd name="connsiteX3" fmla="*/ 0 w 1730058"/>
              <a:gd name="connsiteY3" fmla="*/ 772936 h 772936"/>
              <a:gd name="connsiteX0" fmla="*/ 0 w 1865790"/>
              <a:gd name="connsiteY0" fmla="*/ 772936 h 772936"/>
              <a:gd name="connsiteX1" fmla="*/ 865029 w 1865790"/>
              <a:gd name="connsiteY1" fmla="*/ 0 h 772936"/>
              <a:gd name="connsiteX2" fmla="*/ 1865790 w 1865790"/>
              <a:gd name="connsiteY2" fmla="*/ 772936 h 772936"/>
              <a:gd name="connsiteX3" fmla="*/ 0 w 1865790"/>
              <a:gd name="connsiteY3" fmla="*/ 772936 h 772936"/>
              <a:gd name="connsiteX0" fmla="*/ 0 w 1865790"/>
              <a:gd name="connsiteY0" fmla="*/ 799130 h 799130"/>
              <a:gd name="connsiteX1" fmla="*/ 303054 w 1865790"/>
              <a:gd name="connsiteY1" fmla="*/ 0 h 799130"/>
              <a:gd name="connsiteX2" fmla="*/ 1865790 w 1865790"/>
              <a:gd name="connsiteY2" fmla="*/ 799130 h 799130"/>
              <a:gd name="connsiteX3" fmla="*/ 0 w 1865790"/>
              <a:gd name="connsiteY3" fmla="*/ 799130 h 799130"/>
              <a:gd name="connsiteX0" fmla="*/ 458946 w 1562736"/>
              <a:gd name="connsiteY0" fmla="*/ 803893 h 803893"/>
              <a:gd name="connsiteX1" fmla="*/ 0 w 1562736"/>
              <a:gd name="connsiteY1" fmla="*/ 0 h 803893"/>
              <a:gd name="connsiteX2" fmla="*/ 1562736 w 1562736"/>
              <a:gd name="connsiteY2" fmla="*/ 799130 h 803893"/>
              <a:gd name="connsiteX3" fmla="*/ 458946 w 1562736"/>
              <a:gd name="connsiteY3" fmla="*/ 803893 h 80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736" h="803893">
                <a:moveTo>
                  <a:pt x="458946" y="803893"/>
                </a:moveTo>
                <a:lnTo>
                  <a:pt x="0" y="0"/>
                </a:lnTo>
                <a:lnTo>
                  <a:pt x="1562736" y="799130"/>
                </a:lnTo>
                <a:lnTo>
                  <a:pt x="458946" y="80389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7136812" y="647010"/>
            <a:ext cx="35618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 pitchFamily="18" charset="0"/>
              </a:rPr>
              <a:t>C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2487824" y="2021068"/>
            <a:ext cx="1148400" cy="34541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>
            <a:off x="2884563" y="1208770"/>
            <a:ext cx="1184136" cy="32230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>
            <a:off x="2492711" y="1638188"/>
            <a:ext cx="1147488" cy="34411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>
            <a:off x="1550830" y="1238071"/>
            <a:ext cx="1188823" cy="2930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5894" y="162155"/>
            <a:ext cx="5261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8061" y="163429"/>
            <a:ext cx="6579989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 pitchFamily="18" charset="0"/>
              </a:rPr>
              <a:t>In figure, ABC</a:t>
            </a:r>
            <a:r>
              <a:rPr lang="en-US" b="1" i="0" u="none" strike="noStrike" dirty="0" smtClean="0">
                <a:solidFill>
                  <a:srgbClr val="0000FF"/>
                </a:solidFill>
                <a:latin typeface="Bookman Old Style" pitchFamily="18" charset="0"/>
              </a:rPr>
              <a:t> and ABD are two triangles on the same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061" y="499372"/>
            <a:ext cx="6256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base AB.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 pitchFamily="18" charset="0"/>
              </a:rPr>
              <a:t>If line segment</a:t>
            </a:r>
            <a:r>
              <a:rPr lang="en-US" b="1" i="0" u="none" strike="noStrike" dirty="0" smtClean="0">
                <a:solidFill>
                  <a:srgbClr val="0000FF"/>
                </a:solidFill>
                <a:latin typeface="Bookman Old Style" pitchFamily="18" charset="0"/>
              </a:rPr>
              <a:t> CD is bisected by AB at O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061" y="818335"/>
            <a:ext cx="4154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show that </a:t>
            </a:r>
            <a:r>
              <a:rPr lang="en-US" b="1" dirty="0" err="1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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ABC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i="0" u="none" strike="noStrike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ABD. 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6936170" y="935093"/>
            <a:ext cx="305418" cy="810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243763" y="936288"/>
            <a:ext cx="1566862" cy="7983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939439" y="1736078"/>
            <a:ext cx="1262037" cy="8772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201477" y="1738259"/>
            <a:ext cx="606478" cy="8707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241587" y="943811"/>
            <a:ext cx="959889" cy="1665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944895" y="1737167"/>
            <a:ext cx="186305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416113" y="1288147"/>
            <a:ext cx="100352" cy="78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7922235" y="2158451"/>
            <a:ext cx="87263" cy="75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717124" y="1675710"/>
            <a:ext cx="35618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 pitchFamily="18" charset="0"/>
              </a:rPr>
              <a:t>A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763000" y="1581516"/>
            <a:ext cx="35618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 pitchFamily="18" charset="0"/>
              </a:rPr>
              <a:t>B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166562" y="2539310"/>
            <a:ext cx="36420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 pitchFamily="18" charset="0"/>
              </a:rPr>
              <a:t>D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764236" y="1703670"/>
            <a:ext cx="36901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O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852137" y="163429"/>
            <a:ext cx="543687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ABC and ABD are two triangles on the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same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020802" y="499543"/>
            <a:ext cx="4941974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line segment CD is bisected by AB at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7232862" y="930734"/>
            <a:ext cx="968615" cy="16775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932358" y="1733684"/>
            <a:ext cx="187559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7416806" y="1288148"/>
            <a:ext cx="99659" cy="7849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7922235" y="2159384"/>
            <a:ext cx="87263" cy="7471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678061" y="818335"/>
            <a:ext cx="406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show that </a:t>
            </a:r>
            <a:r>
              <a:rPr lang="en-US" b="1" dirty="0" err="1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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ABC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= </a:t>
            </a:r>
            <a:r>
              <a:rPr lang="en-US" b="1" dirty="0" err="1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ABD.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76150" y="1182660"/>
            <a:ext cx="139333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To prove 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522350" y="1190036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ABC</a:t>
            </a:r>
            <a:r>
              <a:rPr lang="en-US" dirty="0">
                <a:latin typeface="Bookman Old Style" pitchFamily="18" charset="0"/>
              </a:rPr>
              <a:t>)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2658783" y="119955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=</a:t>
            </a:r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2866624" y="1178378"/>
            <a:ext cx="128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ABD)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093787" y="1614991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ABC</a:t>
            </a:r>
            <a:r>
              <a:rPr lang="en-US" dirty="0">
                <a:latin typeface="Bookman Old Style" pitchFamily="18" charset="0"/>
              </a:rPr>
              <a:t>)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234982" y="161516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=</a:t>
            </a:r>
            <a:endParaRPr lang="en-US" dirty="0"/>
          </a:p>
        </p:txBody>
      </p:sp>
      <p:sp>
        <p:nvSpPr>
          <p:cNvPr id="151" name="Rectangle 150"/>
          <p:cNvSpPr/>
          <p:nvPr/>
        </p:nvSpPr>
        <p:spPr>
          <a:xfrm>
            <a:off x="2442823" y="1614991"/>
            <a:ext cx="128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AOC)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3562239" y="161516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+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3719233" y="1614991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BOC)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080963" y="1997184"/>
            <a:ext cx="128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ABD)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234982" y="199735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=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2442823" y="1997184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AOD)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562239" y="199735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+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3719233" y="1997184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BOD)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02" name="Cloud 201"/>
          <p:cNvSpPr/>
          <p:nvPr/>
        </p:nvSpPr>
        <p:spPr>
          <a:xfrm>
            <a:off x="4669011" y="2319036"/>
            <a:ext cx="3164350" cy="117854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5701386" y="2876969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of ACD</a:t>
            </a:r>
            <a:endParaRPr lang="en-US" sz="18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5205257" y="2552548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AO is the median</a:t>
            </a:r>
            <a:endParaRPr lang="en-US" sz="18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048902" y="2355337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AOC)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234982" y="235533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/>
          </a:p>
        </p:txBody>
      </p:sp>
      <p:sp>
        <p:nvSpPr>
          <p:cNvPr id="214" name="Rectangle 213"/>
          <p:cNvSpPr/>
          <p:nvPr/>
        </p:nvSpPr>
        <p:spPr>
          <a:xfrm>
            <a:off x="2442823" y="2355337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AOD)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176150" y="1614991"/>
            <a:ext cx="97334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Proof 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8657" y="499372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base AB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5" name="Cloud 154"/>
          <p:cNvSpPr/>
          <p:nvPr/>
        </p:nvSpPr>
        <p:spPr>
          <a:xfrm>
            <a:off x="4898264" y="3256916"/>
            <a:ext cx="4082452" cy="104925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41715" y="3461989"/>
            <a:ext cx="3841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ABD is made up of which two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parts ?</a:t>
            </a:r>
            <a:endParaRPr lang="en-US" b="1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51487" y="3575204"/>
            <a:ext cx="2278081" cy="369332"/>
            <a:chOff x="1981201" y="3218627"/>
            <a:chExt cx="2278081" cy="369332"/>
          </a:xfrm>
        </p:grpSpPr>
        <p:sp>
          <p:nvSpPr>
            <p:cNvPr id="157" name="Rectangle 156"/>
            <p:cNvSpPr/>
            <p:nvPr/>
          </p:nvSpPr>
          <p:spPr>
            <a:xfrm>
              <a:off x="1981201" y="3218627"/>
              <a:ext cx="944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 </a:t>
              </a:r>
              <a:r>
                <a:rPr lang="en-US" b="1" dirty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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AOD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896462" y="3218627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and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436621" y="3218627"/>
              <a:ext cx="8226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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BOD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45" name="Cloud 144"/>
          <p:cNvSpPr/>
          <p:nvPr/>
        </p:nvSpPr>
        <p:spPr>
          <a:xfrm>
            <a:off x="1091245" y="3272406"/>
            <a:ext cx="4082452" cy="112814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500797" y="3509282"/>
            <a:ext cx="3454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</a:t>
            </a:r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ABC is made of which two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parts ?</a:t>
            </a:r>
            <a:endParaRPr lang="en-US" b="1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004950" y="3649614"/>
            <a:ext cx="201850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AOC and BOC</a:t>
            </a:r>
            <a:endParaRPr lang="en-US" sz="1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20" name="Cloud 119"/>
          <p:cNvSpPr/>
          <p:nvPr/>
        </p:nvSpPr>
        <p:spPr>
          <a:xfrm>
            <a:off x="968828" y="3259098"/>
            <a:ext cx="4372736" cy="111333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39389" y="3571629"/>
            <a:ext cx="1471688" cy="369503"/>
            <a:chOff x="1522350" y="4629150"/>
            <a:chExt cx="1471688" cy="369503"/>
          </a:xfrm>
        </p:grpSpPr>
        <p:sp>
          <p:nvSpPr>
            <p:cNvPr id="102" name="Rectangle 101"/>
            <p:cNvSpPr/>
            <p:nvPr/>
          </p:nvSpPr>
          <p:spPr>
            <a:xfrm>
              <a:off x="1522350" y="4629150"/>
              <a:ext cx="12971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FFFF00"/>
                  </a:solidFill>
                  <a:latin typeface="Comic Sans MS" pitchFamily="66" charset="0"/>
                </a:rPr>
                <a:t>ar</a:t>
              </a:r>
              <a:r>
                <a:rPr lang="en-US" b="1" dirty="0">
                  <a:solidFill>
                    <a:srgbClr val="FFFF00"/>
                  </a:solidFill>
                  <a:latin typeface="Comic Sans MS" pitchFamily="66" charset="0"/>
                </a:rPr>
                <a:t> 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(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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ABC</a:t>
              </a:r>
              <a:r>
                <a:rPr lang="en-US" b="1" dirty="0">
                  <a:solidFill>
                    <a:srgbClr val="FFFF00"/>
                  </a:solidFill>
                  <a:latin typeface="Comic Sans MS" pitchFamily="66" charset="0"/>
                </a:rPr>
                <a:t>)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668308" y="4629321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latin typeface="Comic Sans MS" pitchFamily="66" charset="0"/>
                </a:rPr>
                <a:t>=</a:t>
              </a:r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2478900" y="3571714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Comic Sans MS" pitchFamily="66" charset="0"/>
              </a:rPr>
              <a:t>ar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AOC)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670008" y="357171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+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864848" y="3571714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Comic Sans MS" pitchFamily="66" charset="0"/>
              </a:rPr>
              <a:t>ar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BOC)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521240" y="3921759"/>
            <a:ext cx="1244531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899975" y="3931284"/>
            <a:ext cx="1244531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4989233" y="1614991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… (i)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36" name="Cloud 135"/>
          <p:cNvSpPr/>
          <p:nvPr/>
        </p:nvSpPr>
        <p:spPr>
          <a:xfrm>
            <a:off x="4626423" y="3226440"/>
            <a:ext cx="4372736" cy="111333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4796984" y="3538971"/>
            <a:ext cx="1471688" cy="369503"/>
            <a:chOff x="1522350" y="4629150"/>
            <a:chExt cx="1471688" cy="369503"/>
          </a:xfrm>
        </p:grpSpPr>
        <p:sp>
          <p:nvSpPr>
            <p:cNvPr id="139" name="Rectangle 138"/>
            <p:cNvSpPr/>
            <p:nvPr/>
          </p:nvSpPr>
          <p:spPr>
            <a:xfrm>
              <a:off x="1522350" y="4629150"/>
              <a:ext cx="1314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FFFF00"/>
                  </a:solidFill>
                  <a:latin typeface="Comic Sans MS" pitchFamily="66" charset="0"/>
                </a:rPr>
                <a:t>ar</a:t>
              </a:r>
              <a:r>
                <a:rPr lang="en-US" b="1" dirty="0">
                  <a:solidFill>
                    <a:srgbClr val="FFFF00"/>
                  </a:solidFill>
                  <a:latin typeface="Comic Sans MS" pitchFamily="66" charset="0"/>
                </a:rPr>
                <a:t> 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(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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ABD)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668308" y="4629321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latin typeface="Comic Sans MS" pitchFamily="66" charset="0"/>
                </a:rPr>
                <a:t>=</a:t>
              </a:r>
            </a:p>
          </p:txBody>
        </p:sp>
      </p:grpSp>
      <p:sp>
        <p:nvSpPr>
          <p:cNvPr id="167" name="Rectangle 166"/>
          <p:cNvSpPr/>
          <p:nvPr/>
        </p:nvSpPr>
        <p:spPr>
          <a:xfrm>
            <a:off x="6136495" y="3539056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Comic Sans MS" pitchFamily="66" charset="0"/>
              </a:rPr>
              <a:t>ar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AOD)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327603" y="3539056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+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522443" y="3539056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Comic Sans MS" pitchFamily="66" charset="0"/>
              </a:rPr>
              <a:t>ar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BOD)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6178835" y="3889101"/>
            <a:ext cx="1244531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7557570" y="3898626"/>
            <a:ext cx="1244531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6932358" y="1734623"/>
            <a:ext cx="7805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5053161" y="2413555"/>
            <a:ext cx="25186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So what can we say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about areas of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AOC and AOD ?</a:t>
            </a:r>
            <a:endParaRPr lang="en-US" sz="18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016086" y="2696652"/>
            <a:ext cx="2528248" cy="369332"/>
            <a:chOff x="5001797" y="2672837"/>
            <a:chExt cx="2528248" cy="369332"/>
          </a:xfrm>
        </p:grpSpPr>
        <p:sp>
          <p:nvSpPr>
            <p:cNvPr id="180" name="Rectangle 179"/>
            <p:cNvSpPr/>
            <p:nvPr/>
          </p:nvSpPr>
          <p:spPr>
            <a:xfrm>
              <a:off x="5001797" y="2672837"/>
              <a:ext cx="1188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FFFF00"/>
                  </a:solidFill>
                  <a:latin typeface="Comic Sans MS" pitchFamily="66" charset="0"/>
                </a:rPr>
                <a:t>ar</a:t>
              </a:r>
              <a:r>
                <a:rPr lang="en-US" b="1" dirty="0">
                  <a:solidFill>
                    <a:srgbClr val="FFFF00"/>
                  </a:solidFill>
                  <a:latin typeface="Comic Sans MS" pitchFamily="66" charset="0"/>
                </a:rPr>
                <a:t> (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AOC)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091034" y="2672837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=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317854" y="2672837"/>
              <a:ext cx="12121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FFFF00"/>
                  </a:solidFill>
                  <a:latin typeface="Comic Sans MS" pitchFamily="66" charset="0"/>
                </a:rPr>
                <a:t>ar</a:t>
              </a:r>
              <a:r>
                <a:rPr lang="en-US" b="1" dirty="0">
                  <a:solidFill>
                    <a:srgbClr val="FFFF00"/>
                  </a:solidFill>
                  <a:latin typeface="Comic Sans MS" pitchFamily="66" charset="0"/>
                </a:rPr>
                <a:t> (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AOD)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87" name="Cloud 186"/>
          <p:cNvSpPr/>
          <p:nvPr/>
        </p:nvSpPr>
        <p:spPr>
          <a:xfrm>
            <a:off x="4669011" y="2677176"/>
            <a:ext cx="3164350" cy="117854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5701386" y="3235109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of BCD</a:t>
            </a:r>
            <a:endParaRPr lang="en-US" sz="18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5205257" y="2910688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BO is the median</a:t>
            </a:r>
            <a:endParaRPr lang="en-US" sz="18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>
            <a:off x="7684357" y="1732719"/>
            <a:ext cx="112150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5016086" y="2784636"/>
            <a:ext cx="25186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So what can we say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about areas of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BOC and BOD ?</a:t>
            </a:r>
            <a:endParaRPr lang="en-US" sz="18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5016086" y="3054792"/>
            <a:ext cx="2505806" cy="369332"/>
            <a:chOff x="5001797" y="2672837"/>
            <a:chExt cx="2505806" cy="369332"/>
          </a:xfrm>
        </p:grpSpPr>
        <p:sp>
          <p:nvSpPr>
            <p:cNvPr id="193" name="Rectangle 192"/>
            <p:cNvSpPr/>
            <p:nvPr/>
          </p:nvSpPr>
          <p:spPr>
            <a:xfrm>
              <a:off x="5001797" y="2672837"/>
              <a:ext cx="1165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FFFF00"/>
                  </a:solidFill>
                  <a:latin typeface="Comic Sans MS" pitchFamily="66" charset="0"/>
                </a:rPr>
                <a:t>ar</a:t>
              </a:r>
              <a:r>
                <a:rPr lang="en-US" b="1" dirty="0">
                  <a:solidFill>
                    <a:srgbClr val="FFFF00"/>
                  </a:solidFill>
                  <a:latin typeface="Comic Sans MS" pitchFamily="66" charset="0"/>
                </a:rPr>
                <a:t> 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(BOC)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091034" y="2672837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=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317854" y="2672837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FFFF00"/>
                  </a:solidFill>
                  <a:latin typeface="Comic Sans MS" pitchFamily="66" charset="0"/>
                </a:rPr>
                <a:t>ar</a:t>
              </a:r>
              <a:r>
                <a:rPr lang="en-US" b="1" dirty="0">
                  <a:solidFill>
                    <a:srgbClr val="FFFF00"/>
                  </a:solidFill>
                  <a:latin typeface="Comic Sans MS" pitchFamily="66" charset="0"/>
                </a:rPr>
                <a:t> 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(BOD)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1048902" y="2714565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BOC)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234982" y="271456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2442823" y="2714565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BOD)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02362" y="3652726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</a:t>
            </a:r>
            <a:endParaRPr lang="en-US" dirty="0"/>
          </a:p>
        </p:txBody>
      </p:sp>
      <p:grpSp>
        <p:nvGrpSpPr>
          <p:cNvPr id="198" name="Group 197"/>
          <p:cNvGrpSpPr/>
          <p:nvPr/>
        </p:nvGrpSpPr>
        <p:grpSpPr>
          <a:xfrm>
            <a:off x="1072414" y="3638550"/>
            <a:ext cx="2681894" cy="369332"/>
            <a:chOff x="790576" y="3996659"/>
            <a:chExt cx="2681894" cy="369332"/>
          </a:xfrm>
        </p:grpSpPr>
        <p:sp>
          <p:nvSpPr>
            <p:cNvPr id="199" name="Rectangle 198"/>
            <p:cNvSpPr/>
            <p:nvPr/>
          </p:nvSpPr>
          <p:spPr>
            <a:xfrm>
              <a:off x="790576" y="3996659"/>
              <a:ext cx="12971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Bookman Old Style" pitchFamily="18" charset="0"/>
                </a:rPr>
                <a:t>ar</a:t>
              </a:r>
              <a:r>
                <a:rPr lang="en-US" b="1" dirty="0">
                  <a:latin typeface="Bookman Old Style" pitchFamily="18" charset="0"/>
                </a:rPr>
                <a:t> </a:t>
              </a:r>
              <a:r>
                <a:rPr lang="en-US" b="1" dirty="0" smtClean="0">
                  <a:latin typeface="Bookman Old Style" pitchFamily="18" charset="0"/>
                </a:rPr>
                <a:t>(</a:t>
              </a:r>
              <a:r>
                <a:rPr lang="en-US" b="1" dirty="0" smtClean="0">
                  <a:latin typeface="Bookman Old Style" pitchFamily="18" charset="0"/>
                  <a:sym typeface="Symbol"/>
                </a:rPr>
                <a:t></a:t>
              </a:r>
              <a:r>
                <a:rPr lang="en-US" b="1" dirty="0" smtClean="0">
                  <a:latin typeface="Bookman Old Style" pitchFamily="18" charset="0"/>
                </a:rPr>
                <a:t>ABC)</a:t>
              </a:r>
              <a:endParaRPr lang="en-US" b="1" dirty="0">
                <a:latin typeface="Bookman Old Style" pitchFamily="18" charset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53091" y="3996830"/>
              <a:ext cx="322524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Bookman Old Style" pitchFamily="18" charset="0"/>
                </a:rPr>
                <a:t>=</a:t>
              </a:r>
              <a:endParaRPr lang="en-US" b="1" dirty="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167305" y="3996659"/>
              <a:ext cx="13051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Bookman Old Style" pitchFamily="18" charset="0"/>
                </a:rPr>
                <a:t>ar</a:t>
              </a:r>
              <a:r>
                <a:rPr lang="en-US" b="1" dirty="0">
                  <a:latin typeface="Bookman Old Style" pitchFamily="18" charset="0"/>
                </a:rPr>
                <a:t> </a:t>
              </a:r>
              <a:r>
                <a:rPr lang="en-US" b="1" dirty="0" smtClean="0">
                  <a:latin typeface="Bookman Old Style" pitchFamily="18" charset="0"/>
                </a:rPr>
                <a:t>(</a:t>
              </a:r>
              <a:r>
                <a:rPr lang="en-US" b="1" dirty="0" smtClean="0">
                  <a:latin typeface="Bookman Old Style" pitchFamily="18" charset="0"/>
                  <a:sym typeface="Symbol"/>
                </a:rPr>
                <a:t></a:t>
              </a:r>
              <a:r>
                <a:rPr lang="en-US" b="1" dirty="0" smtClean="0">
                  <a:latin typeface="Bookman Old Style" pitchFamily="18" charset="0"/>
                </a:rPr>
                <a:t>ABD)</a:t>
              </a:r>
              <a:endParaRPr lang="en-US" b="1" dirty="0">
                <a:latin typeface="Bookman Old Style" pitchFamily="18" charset="0"/>
              </a:endParaRPr>
            </a:p>
          </p:txBody>
        </p:sp>
      </p:grpSp>
      <p:sp>
        <p:nvSpPr>
          <p:cNvPr id="205" name="Rectangle 204"/>
          <p:cNvSpPr/>
          <p:nvPr/>
        </p:nvSpPr>
        <p:spPr>
          <a:xfrm>
            <a:off x="3860800" y="3671416"/>
            <a:ext cx="2100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[From (i), (ii), (v)]</a:t>
            </a:r>
            <a:endParaRPr lang="en-US" sz="18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>
            <a:off x="6934739" y="1733428"/>
            <a:ext cx="1875595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7646799" y="1688172"/>
            <a:ext cx="89886" cy="86280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Cloud 177"/>
          <p:cNvSpPr/>
          <p:nvPr/>
        </p:nvSpPr>
        <p:spPr>
          <a:xfrm>
            <a:off x="4952912" y="2188807"/>
            <a:ext cx="1922008" cy="95623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5035205" y="2283326"/>
            <a:ext cx="18016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Adding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(iii) and (iv)</a:t>
            </a:r>
            <a:endParaRPr lang="en-US" sz="18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20875" y="3088243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AOC</a:t>
            </a:r>
            <a:r>
              <a:rPr lang="en-US" dirty="0">
                <a:latin typeface="Bookman Old Style" pitchFamily="18" charset="0"/>
              </a:rPr>
              <a:t>) + </a:t>
            </a:r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(</a:t>
            </a:r>
            <a:r>
              <a:rPr lang="en-US" dirty="0">
                <a:latin typeface="Bookman Old Style" pitchFamily="18" charset="0"/>
                <a:sym typeface="Symbol"/>
              </a:rPr>
              <a:t></a:t>
            </a:r>
            <a:r>
              <a:rPr lang="en-US" dirty="0">
                <a:latin typeface="Bookman Old Style" pitchFamily="18" charset="0"/>
              </a:rPr>
              <a:t>BOC</a:t>
            </a:r>
            <a:r>
              <a:rPr lang="en-US" dirty="0" smtClean="0">
                <a:latin typeface="Bookman Old Style" pitchFamily="18" charset="0"/>
              </a:rPr>
              <a:t>) 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3078134" y="3086100"/>
            <a:ext cx="2760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AOD) </a:t>
            </a:r>
            <a:r>
              <a:rPr lang="en-US" dirty="0">
                <a:latin typeface="Bookman Old Style" pitchFamily="18" charset="0"/>
              </a:rPr>
              <a:t>+ </a:t>
            </a:r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(</a:t>
            </a:r>
            <a:r>
              <a:rPr lang="en-US" dirty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BOD)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719720" y="3082528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[Adding (iii) and (iv)]</a:t>
            </a:r>
            <a:endParaRPr lang="en-US" sz="18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8089418" y="3115162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…(v)</a:t>
            </a:r>
            <a:endParaRPr lang="en-US" sz="18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40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50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0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500"/>
                            </p:stCondLst>
                            <p:childTnLst>
                              <p:par>
                                <p:cTn id="2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3000"/>
                            </p:stCondLst>
                            <p:childTnLst>
                              <p:par>
                                <p:cTn id="2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000"/>
                            </p:stCondLst>
                            <p:childTnLst>
                              <p:par>
                                <p:cTn id="3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500"/>
                            </p:stCondLst>
                            <p:childTnLst>
                              <p:par>
                                <p:cTn id="3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2500"/>
                            </p:stCondLst>
                            <p:childTnLst>
                              <p:par>
                                <p:cTn id="4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3000"/>
                            </p:stCondLst>
                            <p:childTnLst>
                              <p:par>
                                <p:cTn id="4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500"/>
                            </p:stCondLst>
                            <p:childTnLst>
                              <p:par>
                                <p:cTn id="4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1000"/>
                            </p:stCondLst>
                            <p:childTnLst>
                              <p:par>
                                <p:cTn id="5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1500"/>
                            </p:stCondLst>
                            <p:childTnLst>
                              <p:par>
                                <p:cTn id="5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500"/>
                            </p:stCondLst>
                            <p:childTnLst>
                              <p:par>
                                <p:cTn id="5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500"/>
                            </p:stCondLst>
                            <p:childTnLst>
                              <p:par>
                                <p:cTn id="5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1000"/>
                            </p:stCondLst>
                            <p:childTnLst>
                              <p:par>
                                <p:cTn id="6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1500"/>
                            </p:stCondLst>
                            <p:childTnLst>
                              <p:par>
                                <p:cTn id="6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500"/>
                            </p:stCondLst>
                            <p:childTnLst>
                              <p:par>
                                <p:cTn id="6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500"/>
                            </p:stCondLst>
                            <p:childTnLst>
                              <p:par>
                                <p:cTn id="6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500"/>
                            </p:stCondLst>
                            <p:childTnLst>
                              <p:par>
                                <p:cTn id="6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1000"/>
                            </p:stCondLst>
                            <p:childTnLst>
                              <p:par>
                                <p:cTn id="7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1500"/>
                            </p:stCondLst>
                            <p:childTnLst>
                              <p:par>
                                <p:cTn id="7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6" grpId="1" animBg="1"/>
      <p:bldP spid="210" grpId="0" animBg="1"/>
      <p:bldP spid="210" grpId="1" animBg="1"/>
      <p:bldP spid="135" grpId="0" animBg="1"/>
      <p:bldP spid="135" grpId="1" animBg="1"/>
      <p:bldP spid="166" grpId="0" animBg="1"/>
      <p:bldP spid="166" grpId="1" animBg="1"/>
      <p:bldP spid="125" grpId="0"/>
      <p:bldP spid="126" grpId="0"/>
      <p:bldP spid="185" grpId="0" animBg="1"/>
      <p:bldP spid="185" grpId="1" animBg="1"/>
      <p:bldP spid="186" grpId="0" animBg="1"/>
      <p:bldP spid="186" grpId="1" animBg="1"/>
      <p:bldP spid="184" grpId="0"/>
      <p:bldP spid="183" grpId="0"/>
      <p:bldP spid="128" grpId="0" animBg="1"/>
      <p:bldP spid="128" grpId="1" animBg="1"/>
      <p:bldP spid="128" grpId="2" animBg="1"/>
      <p:bldP spid="128" grpId="3" animBg="1"/>
      <p:bldP spid="130" grpId="0" animBg="1"/>
      <p:bldP spid="130" grpId="1" animBg="1"/>
      <p:bldP spid="130" grpId="2" animBg="1"/>
      <p:bldP spid="130" grpId="3" animBg="1"/>
      <p:bldP spid="131" grpId="0" animBg="1"/>
      <p:bldP spid="131" grpId="1" animBg="1"/>
      <p:bldP spid="131" grpId="2" animBg="1"/>
      <p:bldP spid="131" grpId="3" animBg="1"/>
      <p:bldP spid="127" grpId="0"/>
      <p:bldP spid="3" grpId="0" animBg="1"/>
      <p:bldP spid="3" grpId="1" animBg="1"/>
      <p:bldP spid="3" grpId="2" animBg="1"/>
      <p:bldP spid="3" grpId="3" animBg="1"/>
      <p:bldP spid="100" grpId="0" animBg="1"/>
      <p:bldP spid="100" grpId="1" animBg="1"/>
      <p:bldP spid="100" grpId="2" animBg="1"/>
      <p:bldP spid="100" grpId="3" animBg="1"/>
      <p:bldP spid="101" grpId="0" animBg="1"/>
      <p:bldP spid="101" grpId="1" animBg="1"/>
      <p:bldP spid="101" grpId="2" animBg="1"/>
      <p:bldP spid="101" grpId="3" animBg="1"/>
      <p:bldP spid="92" grpId="0"/>
      <p:bldP spid="165" grpId="0" animBg="1"/>
      <p:bldP spid="165" grpId="1" animBg="1"/>
      <p:bldP spid="154" grpId="0" animBg="1"/>
      <p:bldP spid="154" grpId="1" animBg="1"/>
      <p:bldP spid="148" grpId="0" animBg="1"/>
      <p:bldP spid="148" grpId="1" animBg="1"/>
      <p:bldP spid="144" grpId="0" animBg="1"/>
      <p:bldP spid="144" grpId="1" animBg="1"/>
      <p:bldP spid="5" grpId="0"/>
      <p:bldP spid="6" grpId="0"/>
      <p:bldP spid="7" grpId="0"/>
      <p:bldP spid="8" grpId="0"/>
      <p:bldP spid="90" grpId="0"/>
      <p:bldP spid="91" grpId="0"/>
      <p:bldP spid="93" grpId="0"/>
      <p:bldP spid="97" grpId="0"/>
      <p:bldP spid="99" grpId="0"/>
      <p:bldP spid="99" grpId="1"/>
      <p:bldP spid="111" grpId="0"/>
      <p:bldP spid="111" grpId="1"/>
      <p:bldP spid="129" grpId="0"/>
      <p:bldP spid="129" grpId="1"/>
      <p:bldP spid="137" grpId="0"/>
      <p:bldP spid="141" grpId="0"/>
      <p:bldP spid="142" grpId="0"/>
      <p:bldP spid="143" grpId="0"/>
      <p:bldP spid="149" grpId="0"/>
      <p:bldP spid="150" grpId="0"/>
      <p:bldP spid="151" grpId="0"/>
      <p:bldP spid="152" grpId="0"/>
      <p:bldP spid="153" grpId="0"/>
      <p:bldP spid="160" grpId="0"/>
      <p:bldP spid="161" grpId="0"/>
      <p:bldP spid="162" grpId="0"/>
      <p:bldP spid="163" grpId="0"/>
      <p:bldP spid="164" grpId="0"/>
      <p:bldP spid="202" grpId="0" animBg="1"/>
      <p:bldP spid="202" grpId="1" animBg="1"/>
      <p:bldP spid="203" grpId="0"/>
      <p:bldP spid="203" grpId="1"/>
      <p:bldP spid="204" grpId="0"/>
      <p:bldP spid="204" grpId="1"/>
      <p:bldP spid="212" grpId="0"/>
      <p:bldP spid="213" grpId="0"/>
      <p:bldP spid="214" grpId="0"/>
      <p:bldP spid="215" grpId="0"/>
      <p:bldP spid="4" grpId="0"/>
      <p:bldP spid="4" grpId="1"/>
      <p:bldP spid="155" grpId="0" animBg="1"/>
      <p:bldP spid="155" grpId="1" animBg="1"/>
      <p:bldP spid="156" grpId="0"/>
      <p:bldP spid="156" grpId="1"/>
      <p:bldP spid="145" grpId="0" animBg="1"/>
      <p:bldP spid="145" grpId="1" animBg="1"/>
      <p:bldP spid="146" grpId="0"/>
      <p:bldP spid="146" grpId="1"/>
      <p:bldP spid="147" grpId="0"/>
      <p:bldP spid="147" grpId="1"/>
      <p:bldP spid="120" grpId="0" animBg="1"/>
      <p:bldP spid="120" grpId="1" animBg="1"/>
      <p:bldP spid="117" grpId="0"/>
      <p:bldP spid="117" grpId="1"/>
      <p:bldP spid="118" grpId="0"/>
      <p:bldP spid="118" grpId="1"/>
      <p:bldP spid="119" grpId="0"/>
      <p:bldP spid="119" grpId="1"/>
      <p:bldP spid="124" grpId="0"/>
      <p:bldP spid="136" grpId="0" animBg="1"/>
      <p:bldP spid="136" grpId="1" animBg="1"/>
      <p:bldP spid="167" grpId="0"/>
      <p:bldP spid="167" grpId="1"/>
      <p:bldP spid="171" grpId="0"/>
      <p:bldP spid="171" grpId="1"/>
      <p:bldP spid="172" grpId="0"/>
      <p:bldP spid="172" grpId="1"/>
      <p:bldP spid="176" grpId="0"/>
      <p:bldP spid="176" grpId="1"/>
      <p:bldP spid="187" grpId="0" animBg="1"/>
      <p:bldP spid="187" grpId="1" animBg="1"/>
      <p:bldP spid="188" grpId="0"/>
      <p:bldP spid="188" grpId="1"/>
      <p:bldP spid="189" grpId="0"/>
      <p:bldP spid="189" grpId="1"/>
      <p:bldP spid="191" grpId="0"/>
      <p:bldP spid="191" grpId="1"/>
      <p:bldP spid="132" grpId="0"/>
      <p:bldP spid="133" grpId="0"/>
      <p:bldP spid="134" grpId="0"/>
      <p:bldP spid="197" grpId="0"/>
      <p:bldP spid="205" grpId="0"/>
      <p:bldP spid="177" grpId="0" animBg="1"/>
      <p:bldP spid="177" grpId="1" animBg="1"/>
      <p:bldP spid="178" grpId="0" animBg="1"/>
      <p:bldP spid="178" grpId="1" animBg="1"/>
      <p:bldP spid="206" grpId="0"/>
      <p:bldP spid="206" grpId="1"/>
      <p:bldP spid="207" grpId="0"/>
      <p:bldP spid="208" grpId="0"/>
      <p:bldP spid="209" grpId="0"/>
      <p:bldP spid="2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smtClean="0">
                <a:solidFill>
                  <a:srgbClr val="002060"/>
                </a:solidFill>
                <a:latin typeface="Bookman Old Style" pitchFamily="18" charset="0"/>
              </a:rPr>
              <a:t>MODULE 20</a:t>
            </a:r>
            <a:endParaRPr lang="en-US" sz="2200" b="1" dirty="0" smtClean="0">
              <a:solidFill>
                <a:srgbClr val="00206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8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ounded Rectangle 168"/>
          <p:cNvSpPr/>
          <p:nvPr/>
        </p:nvSpPr>
        <p:spPr>
          <a:xfrm>
            <a:off x="1000827" y="3264487"/>
            <a:ext cx="935376" cy="291922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8" name="Rounded Rectangle 167"/>
          <p:cNvSpPr/>
          <p:nvPr/>
        </p:nvSpPr>
        <p:spPr>
          <a:xfrm>
            <a:off x="929093" y="1885950"/>
            <a:ext cx="935376" cy="291922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6" name="Parallelogram 9"/>
          <p:cNvSpPr/>
          <p:nvPr/>
        </p:nvSpPr>
        <p:spPr>
          <a:xfrm>
            <a:off x="6877050" y="1916527"/>
            <a:ext cx="1973586" cy="479700"/>
          </a:xfrm>
          <a:custGeom>
            <a:avLst/>
            <a:gdLst>
              <a:gd name="connsiteX0" fmla="*/ 0 w 1971308"/>
              <a:gd name="connsiteY0" fmla="*/ 469199 h 469199"/>
              <a:gd name="connsiteX1" fmla="*/ 253823 w 1971308"/>
              <a:gd name="connsiteY1" fmla="*/ 0 h 469199"/>
              <a:gd name="connsiteX2" fmla="*/ 1971308 w 1971308"/>
              <a:gd name="connsiteY2" fmla="*/ 0 h 469199"/>
              <a:gd name="connsiteX3" fmla="*/ 1717485 w 1971308"/>
              <a:gd name="connsiteY3" fmla="*/ 469199 h 469199"/>
              <a:gd name="connsiteX4" fmla="*/ 0 w 1971308"/>
              <a:gd name="connsiteY4" fmla="*/ 469199 h 469199"/>
              <a:gd name="connsiteX0" fmla="*/ 0 w 1971308"/>
              <a:gd name="connsiteY0" fmla="*/ 469199 h 472374"/>
              <a:gd name="connsiteX1" fmla="*/ 253823 w 1971308"/>
              <a:gd name="connsiteY1" fmla="*/ 0 h 472374"/>
              <a:gd name="connsiteX2" fmla="*/ 1971308 w 1971308"/>
              <a:gd name="connsiteY2" fmla="*/ 0 h 472374"/>
              <a:gd name="connsiteX3" fmla="*/ 1565085 w 1971308"/>
              <a:gd name="connsiteY3" fmla="*/ 472374 h 472374"/>
              <a:gd name="connsiteX4" fmla="*/ 0 w 1971308"/>
              <a:gd name="connsiteY4" fmla="*/ 469199 h 472374"/>
              <a:gd name="connsiteX0" fmla="*/ 0 w 1971308"/>
              <a:gd name="connsiteY0" fmla="*/ 469199 h 474730"/>
              <a:gd name="connsiteX1" fmla="*/ 253823 w 1971308"/>
              <a:gd name="connsiteY1" fmla="*/ 0 h 474730"/>
              <a:gd name="connsiteX2" fmla="*/ 1971308 w 1971308"/>
              <a:gd name="connsiteY2" fmla="*/ 0 h 474730"/>
              <a:gd name="connsiteX3" fmla="*/ 1553193 w 1971308"/>
              <a:gd name="connsiteY3" fmla="*/ 474730 h 474730"/>
              <a:gd name="connsiteX4" fmla="*/ 0 w 1971308"/>
              <a:gd name="connsiteY4" fmla="*/ 469199 h 47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1308" h="474730">
                <a:moveTo>
                  <a:pt x="0" y="469199"/>
                </a:moveTo>
                <a:lnTo>
                  <a:pt x="253823" y="0"/>
                </a:lnTo>
                <a:lnTo>
                  <a:pt x="1971308" y="0"/>
                </a:lnTo>
                <a:lnTo>
                  <a:pt x="1553193" y="474730"/>
                </a:lnTo>
                <a:lnTo>
                  <a:pt x="0" y="469199"/>
                </a:lnTo>
                <a:close/>
              </a:path>
            </a:pathLst>
          </a:custGeom>
          <a:solidFill>
            <a:srgbClr val="92D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Parallelogram 9"/>
          <p:cNvSpPr/>
          <p:nvPr/>
        </p:nvSpPr>
        <p:spPr>
          <a:xfrm flipH="1">
            <a:off x="6457950" y="1916527"/>
            <a:ext cx="1973586" cy="479700"/>
          </a:xfrm>
          <a:custGeom>
            <a:avLst/>
            <a:gdLst>
              <a:gd name="connsiteX0" fmla="*/ 0 w 1971308"/>
              <a:gd name="connsiteY0" fmla="*/ 469199 h 469199"/>
              <a:gd name="connsiteX1" fmla="*/ 253823 w 1971308"/>
              <a:gd name="connsiteY1" fmla="*/ 0 h 469199"/>
              <a:gd name="connsiteX2" fmla="*/ 1971308 w 1971308"/>
              <a:gd name="connsiteY2" fmla="*/ 0 h 469199"/>
              <a:gd name="connsiteX3" fmla="*/ 1717485 w 1971308"/>
              <a:gd name="connsiteY3" fmla="*/ 469199 h 469199"/>
              <a:gd name="connsiteX4" fmla="*/ 0 w 1971308"/>
              <a:gd name="connsiteY4" fmla="*/ 469199 h 469199"/>
              <a:gd name="connsiteX0" fmla="*/ 0 w 1971308"/>
              <a:gd name="connsiteY0" fmla="*/ 469199 h 472374"/>
              <a:gd name="connsiteX1" fmla="*/ 253823 w 1971308"/>
              <a:gd name="connsiteY1" fmla="*/ 0 h 472374"/>
              <a:gd name="connsiteX2" fmla="*/ 1971308 w 1971308"/>
              <a:gd name="connsiteY2" fmla="*/ 0 h 472374"/>
              <a:gd name="connsiteX3" fmla="*/ 1565085 w 1971308"/>
              <a:gd name="connsiteY3" fmla="*/ 472374 h 472374"/>
              <a:gd name="connsiteX4" fmla="*/ 0 w 1971308"/>
              <a:gd name="connsiteY4" fmla="*/ 469199 h 472374"/>
              <a:gd name="connsiteX0" fmla="*/ 0 w 1971308"/>
              <a:gd name="connsiteY0" fmla="*/ 469199 h 474730"/>
              <a:gd name="connsiteX1" fmla="*/ 253823 w 1971308"/>
              <a:gd name="connsiteY1" fmla="*/ 0 h 474730"/>
              <a:gd name="connsiteX2" fmla="*/ 1971308 w 1971308"/>
              <a:gd name="connsiteY2" fmla="*/ 0 h 474730"/>
              <a:gd name="connsiteX3" fmla="*/ 1553193 w 1971308"/>
              <a:gd name="connsiteY3" fmla="*/ 474730 h 474730"/>
              <a:gd name="connsiteX4" fmla="*/ 0 w 1971308"/>
              <a:gd name="connsiteY4" fmla="*/ 469199 h 47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1308" h="474730">
                <a:moveTo>
                  <a:pt x="0" y="469199"/>
                </a:moveTo>
                <a:lnTo>
                  <a:pt x="253823" y="0"/>
                </a:lnTo>
                <a:lnTo>
                  <a:pt x="1971308" y="0"/>
                </a:lnTo>
                <a:lnTo>
                  <a:pt x="1553193" y="474730"/>
                </a:lnTo>
                <a:lnTo>
                  <a:pt x="0" y="469199"/>
                </a:lnTo>
                <a:close/>
              </a:path>
            </a:pathLst>
          </a:cu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3" name="Parallelogram 9"/>
          <p:cNvSpPr/>
          <p:nvPr/>
        </p:nvSpPr>
        <p:spPr>
          <a:xfrm>
            <a:off x="6877050" y="1916527"/>
            <a:ext cx="1973586" cy="479700"/>
          </a:xfrm>
          <a:custGeom>
            <a:avLst/>
            <a:gdLst>
              <a:gd name="connsiteX0" fmla="*/ 0 w 1971308"/>
              <a:gd name="connsiteY0" fmla="*/ 469199 h 469199"/>
              <a:gd name="connsiteX1" fmla="*/ 253823 w 1971308"/>
              <a:gd name="connsiteY1" fmla="*/ 0 h 469199"/>
              <a:gd name="connsiteX2" fmla="*/ 1971308 w 1971308"/>
              <a:gd name="connsiteY2" fmla="*/ 0 h 469199"/>
              <a:gd name="connsiteX3" fmla="*/ 1717485 w 1971308"/>
              <a:gd name="connsiteY3" fmla="*/ 469199 h 469199"/>
              <a:gd name="connsiteX4" fmla="*/ 0 w 1971308"/>
              <a:gd name="connsiteY4" fmla="*/ 469199 h 469199"/>
              <a:gd name="connsiteX0" fmla="*/ 0 w 1971308"/>
              <a:gd name="connsiteY0" fmla="*/ 469199 h 472374"/>
              <a:gd name="connsiteX1" fmla="*/ 253823 w 1971308"/>
              <a:gd name="connsiteY1" fmla="*/ 0 h 472374"/>
              <a:gd name="connsiteX2" fmla="*/ 1971308 w 1971308"/>
              <a:gd name="connsiteY2" fmla="*/ 0 h 472374"/>
              <a:gd name="connsiteX3" fmla="*/ 1565085 w 1971308"/>
              <a:gd name="connsiteY3" fmla="*/ 472374 h 472374"/>
              <a:gd name="connsiteX4" fmla="*/ 0 w 1971308"/>
              <a:gd name="connsiteY4" fmla="*/ 469199 h 472374"/>
              <a:gd name="connsiteX0" fmla="*/ 0 w 1971308"/>
              <a:gd name="connsiteY0" fmla="*/ 469199 h 474730"/>
              <a:gd name="connsiteX1" fmla="*/ 253823 w 1971308"/>
              <a:gd name="connsiteY1" fmla="*/ 0 h 474730"/>
              <a:gd name="connsiteX2" fmla="*/ 1971308 w 1971308"/>
              <a:gd name="connsiteY2" fmla="*/ 0 h 474730"/>
              <a:gd name="connsiteX3" fmla="*/ 1553193 w 1971308"/>
              <a:gd name="connsiteY3" fmla="*/ 474730 h 474730"/>
              <a:gd name="connsiteX4" fmla="*/ 0 w 1971308"/>
              <a:gd name="connsiteY4" fmla="*/ 469199 h 47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1308" h="474730">
                <a:moveTo>
                  <a:pt x="0" y="469199"/>
                </a:moveTo>
                <a:lnTo>
                  <a:pt x="253823" y="0"/>
                </a:lnTo>
                <a:lnTo>
                  <a:pt x="1971308" y="0"/>
                </a:lnTo>
                <a:lnTo>
                  <a:pt x="1553193" y="474730"/>
                </a:lnTo>
                <a:lnTo>
                  <a:pt x="0" y="469199"/>
                </a:lnTo>
                <a:close/>
              </a:path>
            </a:pathLst>
          </a:custGeom>
          <a:solidFill>
            <a:srgbClr val="4BACC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/>
          <p:cNvSpPr/>
          <p:nvPr/>
        </p:nvSpPr>
        <p:spPr>
          <a:xfrm>
            <a:off x="6877243" y="956192"/>
            <a:ext cx="1556360" cy="1430178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Isosceles Triangle 136"/>
          <p:cNvSpPr/>
          <p:nvPr/>
        </p:nvSpPr>
        <p:spPr>
          <a:xfrm rot="18609308" flipH="1">
            <a:off x="7737980" y="893912"/>
            <a:ext cx="638794" cy="1545409"/>
          </a:xfrm>
          <a:custGeom>
            <a:avLst/>
            <a:gdLst>
              <a:gd name="connsiteX0" fmla="*/ 0 w 660065"/>
              <a:gd name="connsiteY0" fmla="*/ 1532271 h 1532271"/>
              <a:gd name="connsiteX1" fmla="*/ 40020 w 660065"/>
              <a:gd name="connsiteY1" fmla="*/ 0 h 1532271"/>
              <a:gd name="connsiteX2" fmla="*/ 660065 w 660065"/>
              <a:gd name="connsiteY2" fmla="*/ 1532271 h 1532271"/>
              <a:gd name="connsiteX3" fmla="*/ 0 w 660065"/>
              <a:gd name="connsiteY3" fmla="*/ 1532271 h 1532271"/>
              <a:gd name="connsiteX0" fmla="*/ 0 w 643287"/>
              <a:gd name="connsiteY0" fmla="*/ 1532271 h 1533693"/>
              <a:gd name="connsiteX1" fmla="*/ 40020 w 643287"/>
              <a:gd name="connsiteY1" fmla="*/ 0 h 1533693"/>
              <a:gd name="connsiteX2" fmla="*/ 643287 w 643287"/>
              <a:gd name="connsiteY2" fmla="*/ 1533693 h 1533693"/>
              <a:gd name="connsiteX3" fmla="*/ 0 w 643287"/>
              <a:gd name="connsiteY3" fmla="*/ 1532271 h 1533693"/>
              <a:gd name="connsiteX0" fmla="*/ 0 w 638794"/>
              <a:gd name="connsiteY0" fmla="*/ 1545409 h 1545409"/>
              <a:gd name="connsiteX1" fmla="*/ 35527 w 638794"/>
              <a:gd name="connsiteY1" fmla="*/ 0 h 1545409"/>
              <a:gd name="connsiteX2" fmla="*/ 638794 w 638794"/>
              <a:gd name="connsiteY2" fmla="*/ 1533693 h 1545409"/>
              <a:gd name="connsiteX3" fmla="*/ 0 w 638794"/>
              <a:gd name="connsiteY3" fmla="*/ 1545409 h 154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794" h="1545409">
                <a:moveTo>
                  <a:pt x="0" y="1545409"/>
                </a:moveTo>
                <a:lnTo>
                  <a:pt x="35527" y="0"/>
                </a:lnTo>
                <a:lnTo>
                  <a:pt x="638794" y="1533693"/>
                </a:lnTo>
                <a:lnTo>
                  <a:pt x="0" y="1545409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/>
          <p:cNvSpPr/>
          <p:nvPr/>
        </p:nvSpPr>
        <p:spPr>
          <a:xfrm rot="18609308" flipH="1">
            <a:off x="7742893" y="895771"/>
            <a:ext cx="641411" cy="1532271"/>
          </a:xfrm>
          <a:custGeom>
            <a:avLst/>
            <a:gdLst>
              <a:gd name="connsiteX0" fmla="*/ 0 w 660065"/>
              <a:gd name="connsiteY0" fmla="*/ 1532271 h 1532271"/>
              <a:gd name="connsiteX1" fmla="*/ 40020 w 660065"/>
              <a:gd name="connsiteY1" fmla="*/ 0 h 1532271"/>
              <a:gd name="connsiteX2" fmla="*/ 660065 w 660065"/>
              <a:gd name="connsiteY2" fmla="*/ 1532271 h 1532271"/>
              <a:gd name="connsiteX3" fmla="*/ 0 w 660065"/>
              <a:gd name="connsiteY3" fmla="*/ 1532271 h 1532271"/>
              <a:gd name="connsiteX0" fmla="*/ 0 w 641411"/>
              <a:gd name="connsiteY0" fmla="*/ 1532271 h 1532271"/>
              <a:gd name="connsiteX1" fmla="*/ 40020 w 641411"/>
              <a:gd name="connsiteY1" fmla="*/ 0 h 1532271"/>
              <a:gd name="connsiteX2" fmla="*/ 641411 w 641411"/>
              <a:gd name="connsiteY2" fmla="*/ 1524839 h 1532271"/>
              <a:gd name="connsiteX3" fmla="*/ 0 w 641411"/>
              <a:gd name="connsiteY3" fmla="*/ 1532271 h 1532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411" h="1532271">
                <a:moveTo>
                  <a:pt x="0" y="1532271"/>
                </a:moveTo>
                <a:lnTo>
                  <a:pt x="40020" y="0"/>
                </a:lnTo>
                <a:lnTo>
                  <a:pt x="641411" y="1524839"/>
                </a:lnTo>
                <a:lnTo>
                  <a:pt x="0" y="1532271"/>
                </a:lnTo>
                <a:close/>
              </a:path>
            </a:pathLst>
          </a:custGeom>
          <a:solidFill>
            <a:srgbClr val="FAC09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/>
          <p:cNvSpPr/>
          <p:nvPr/>
        </p:nvSpPr>
        <p:spPr>
          <a:xfrm rot="2990692">
            <a:off x="6932140" y="899485"/>
            <a:ext cx="634509" cy="1532271"/>
          </a:xfrm>
          <a:custGeom>
            <a:avLst/>
            <a:gdLst>
              <a:gd name="connsiteX0" fmla="*/ 0 w 660065"/>
              <a:gd name="connsiteY0" fmla="*/ 1532271 h 1532271"/>
              <a:gd name="connsiteX1" fmla="*/ 40020 w 660065"/>
              <a:gd name="connsiteY1" fmla="*/ 0 h 1532271"/>
              <a:gd name="connsiteX2" fmla="*/ 660065 w 660065"/>
              <a:gd name="connsiteY2" fmla="*/ 1532271 h 1532271"/>
              <a:gd name="connsiteX3" fmla="*/ 0 w 660065"/>
              <a:gd name="connsiteY3" fmla="*/ 1532271 h 1532271"/>
              <a:gd name="connsiteX0" fmla="*/ 0 w 634509"/>
              <a:gd name="connsiteY0" fmla="*/ 1532271 h 1532271"/>
              <a:gd name="connsiteX1" fmla="*/ 40020 w 634509"/>
              <a:gd name="connsiteY1" fmla="*/ 0 h 1532271"/>
              <a:gd name="connsiteX2" fmla="*/ 634509 w 634509"/>
              <a:gd name="connsiteY2" fmla="*/ 1523172 h 1532271"/>
              <a:gd name="connsiteX3" fmla="*/ 0 w 634509"/>
              <a:gd name="connsiteY3" fmla="*/ 1532271 h 1532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509" h="1532271">
                <a:moveTo>
                  <a:pt x="0" y="1532271"/>
                </a:moveTo>
                <a:lnTo>
                  <a:pt x="40020" y="0"/>
                </a:lnTo>
                <a:lnTo>
                  <a:pt x="634509" y="1523172"/>
                </a:lnTo>
                <a:lnTo>
                  <a:pt x="0" y="153227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 flipH="1">
            <a:off x="6457950" y="1916527"/>
            <a:ext cx="1973586" cy="479700"/>
          </a:xfrm>
          <a:custGeom>
            <a:avLst/>
            <a:gdLst>
              <a:gd name="connsiteX0" fmla="*/ 0 w 1971308"/>
              <a:gd name="connsiteY0" fmla="*/ 469199 h 469199"/>
              <a:gd name="connsiteX1" fmla="*/ 253823 w 1971308"/>
              <a:gd name="connsiteY1" fmla="*/ 0 h 469199"/>
              <a:gd name="connsiteX2" fmla="*/ 1971308 w 1971308"/>
              <a:gd name="connsiteY2" fmla="*/ 0 h 469199"/>
              <a:gd name="connsiteX3" fmla="*/ 1717485 w 1971308"/>
              <a:gd name="connsiteY3" fmla="*/ 469199 h 469199"/>
              <a:gd name="connsiteX4" fmla="*/ 0 w 1971308"/>
              <a:gd name="connsiteY4" fmla="*/ 469199 h 469199"/>
              <a:gd name="connsiteX0" fmla="*/ 0 w 1971308"/>
              <a:gd name="connsiteY0" fmla="*/ 469199 h 472374"/>
              <a:gd name="connsiteX1" fmla="*/ 253823 w 1971308"/>
              <a:gd name="connsiteY1" fmla="*/ 0 h 472374"/>
              <a:gd name="connsiteX2" fmla="*/ 1971308 w 1971308"/>
              <a:gd name="connsiteY2" fmla="*/ 0 h 472374"/>
              <a:gd name="connsiteX3" fmla="*/ 1565085 w 1971308"/>
              <a:gd name="connsiteY3" fmla="*/ 472374 h 472374"/>
              <a:gd name="connsiteX4" fmla="*/ 0 w 1971308"/>
              <a:gd name="connsiteY4" fmla="*/ 469199 h 472374"/>
              <a:gd name="connsiteX0" fmla="*/ 0 w 1971308"/>
              <a:gd name="connsiteY0" fmla="*/ 469199 h 474730"/>
              <a:gd name="connsiteX1" fmla="*/ 253823 w 1971308"/>
              <a:gd name="connsiteY1" fmla="*/ 0 h 474730"/>
              <a:gd name="connsiteX2" fmla="*/ 1971308 w 1971308"/>
              <a:gd name="connsiteY2" fmla="*/ 0 h 474730"/>
              <a:gd name="connsiteX3" fmla="*/ 1553193 w 1971308"/>
              <a:gd name="connsiteY3" fmla="*/ 474730 h 474730"/>
              <a:gd name="connsiteX4" fmla="*/ 0 w 1971308"/>
              <a:gd name="connsiteY4" fmla="*/ 469199 h 47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1308" h="474730">
                <a:moveTo>
                  <a:pt x="0" y="469199"/>
                </a:moveTo>
                <a:lnTo>
                  <a:pt x="253823" y="0"/>
                </a:lnTo>
                <a:lnTo>
                  <a:pt x="1971308" y="0"/>
                </a:lnTo>
                <a:lnTo>
                  <a:pt x="1553193" y="474730"/>
                </a:lnTo>
                <a:lnTo>
                  <a:pt x="0" y="469199"/>
                </a:lnTo>
                <a:close/>
              </a:path>
            </a:pathLst>
          </a:cu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9" name="Rectangle 218"/>
          <p:cNvSpPr/>
          <p:nvPr/>
        </p:nvSpPr>
        <p:spPr>
          <a:xfrm>
            <a:off x="4016434" y="4299421"/>
            <a:ext cx="950240" cy="339025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...... (iii)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085364" y="3169967"/>
            <a:ext cx="889326" cy="339025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...... (ii)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4154292" y="1854121"/>
            <a:ext cx="828412" cy="339025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...... (i)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2224488" y="3143249"/>
            <a:ext cx="1622498" cy="5308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1" name="Rounded Rectangle 220"/>
          <p:cNvSpPr/>
          <p:nvPr/>
        </p:nvSpPr>
        <p:spPr>
          <a:xfrm>
            <a:off x="2197250" y="1764726"/>
            <a:ext cx="1596340" cy="5116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2" name="Rounded Rectangle 221"/>
          <p:cNvSpPr/>
          <p:nvPr/>
        </p:nvSpPr>
        <p:spPr>
          <a:xfrm>
            <a:off x="800100" y="4340989"/>
            <a:ext cx="2217904" cy="3034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1" name="Rounded Rectangle 200"/>
          <p:cNvSpPr/>
          <p:nvPr/>
        </p:nvSpPr>
        <p:spPr>
          <a:xfrm>
            <a:off x="2699976" y="3267953"/>
            <a:ext cx="1133588" cy="30681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0" name="Rounded Rectangle 199"/>
          <p:cNvSpPr/>
          <p:nvPr/>
        </p:nvSpPr>
        <p:spPr>
          <a:xfrm>
            <a:off x="2615579" y="1897182"/>
            <a:ext cx="1152749" cy="29192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0" name="Rounded Rectangle 139"/>
          <p:cNvSpPr/>
          <p:nvPr/>
        </p:nvSpPr>
        <p:spPr>
          <a:xfrm>
            <a:off x="2203451" y="458424"/>
            <a:ext cx="977810" cy="28452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>
            <a:off x="3367087" y="726673"/>
            <a:ext cx="1182953" cy="30492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63313" y="470616"/>
            <a:ext cx="977810" cy="28452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1985436" y="725188"/>
            <a:ext cx="1161075" cy="3078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216216" y="440287"/>
            <a:ext cx="3888419" cy="30742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2203451" y="458424"/>
            <a:ext cx="434251" cy="28452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743459" y="470616"/>
            <a:ext cx="434251" cy="28452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724647" y="154196"/>
            <a:ext cx="3727474" cy="344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736922" y="139584"/>
            <a:ext cx="1649062" cy="344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2251" y="126662"/>
            <a:ext cx="7092949" cy="923800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Q.   XY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is a line parallel to side BC of triangle ABC. If </a:t>
            </a:r>
            <a:endParaRPr lang="en-US" sz="18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</a:t>
            </a:r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BE </a:t>
            </a:r>
            <a:r>
              <a:rPr lang="en-US" sz="1800" dirty="0">
                <a:solidFill>
                  <a:srgbClr val="0000FF"/>
                </a:solidFill>
                <a:latin typeface="Symbol" pitchFamily="18" charset="2"/>
              </a:rPr>
              <a:t>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AC and CF </a:t>
            </a:r>
            <a:r>
              <a:rPr lang="en-US" sz="1800" dirty="0">
                <a:solidFill>
                  <a:srgbClr val="0000FF"/>
                </a:solidFill>
                <a:latin typeface="Symbol" pitchFamily="18" charset="2"/>
              </a:rPr>
              <a:t></a:t>
            </a:r>
            <a:r>
              <a:rPr lang="en-US" sz="180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AB meet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XY </a:t>
            </a:r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at E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and F respectively, </a:t>
            </a:r>
            <a:endParaRPr lang="en-US" sz="18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</a:t>
            </a:r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show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that </a:t>
            </a:r>
            <a:r>
              <a:rPr lang="en-US" sz="1800" b="1" dirty="0" err="1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b="1" dirty="0" smtClean="0">
                <a:solidFill>
                  <a:srgbClr val="3701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ABE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) = </a:t>
            </a:r>
            <a:r>
              <a:rPr lang="en-US" sz="1800" b="1" dirty="0" err="1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b="1" dirty="0" smtClean="0">
                <a:solidFill>
                  <a:srgbClr val="3701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ACF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).</a:t>
            </a:r>
            <a:endParaRPr lang="en-US" sz="1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170795" y="666750"/>
            <a:ext cx="2909876" cy="2058000"/>
            <a:chOff x="5526793" y="783655"/>
            <a:chExt cx="3497935" cy="2473904"/>
          </a:xfrm>
        </p:grpSpPr>
        <p:sp>
          <p:nvSpPr>
            <p:cNvPr id="3" name="Isosceles Triangle 2"/>
            <p:cNvSpPr/>
            <p:nvPr/>
          </p:nvSpPr>
          <p:spPr>
            <a:xfrm>
              <a:off x="6372200" y="1131590"/>
              <a:ext cx="1872208" cy="1728192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5868144" y="2283619"/>
              <a:ext cx="2887712" cy="1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3" idx="2"/>
            </p:cNvCxnSpPr>
            <p:nvPr/>
          </p:nvCxnSpPr>
          <p:spPr>
            <a:xfrm>
              <a:off x="5874544" y="2286000"/>
              <a:ext cx="497656" cy="573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8250808" y="2286000"/>
              <a:ext cx="497656" cy="573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" idx="0"/>
            </p:cNvCxnSpPr>
            <p:nvPr/>
          </p:nvCxnSpPr>
          <p:spPr>
            <a:xfrm flipH="1">
              <a:off x="5874544" y="1131590"/>
              <a:ext cx="1433760" cy="11544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" idx="0"/>
            </p:cNvCxnSpPr>
            <p:nvPr/>
          </p:nvCxnSpPr>
          <p:spPr>
            <a:xfrm>
              <a:off x="7308305" y="1131590"/>
              <a:ext cx="1440160" cy="11520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7135027" y="783655"/>
              <a:ext cx="400396" cy="407539"/>
            </a:xfrm>
            <a:prstGeom prst="rect">
              <a:avLst/>
            </a:prstGeom>
            <a:ln w="12700">
              <a:noFill/>
            </a:ln>
          </p:spPr>
          <p:txBody>
            <a:bodyPr wrap="none" lIns="91906" tIns="45953" rIns="91906" bIns="45953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600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33966" y="2224593"/>
              <a:ext cx="390762" cy="407539"/>
            </a:xfrm>
            <a:prstGeom prst="rect">
              <a:avLst/>
            </a:prstGeom>
            <a:ln w="12700">
              <a:noFill/>
            </a:ln>
          </p:spPr>
          <p:txBody>
            <a:bodyPr wrap="none" lIns="91906" tIns="45953" rIns="91906" bIns="45953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F</a:t>
              </a:r>
              <a:endParaRPr lang="en-US" sz="16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100392" y="2850020"/>
              <a:ext cx="406178" cy="407539"/>
            </a:xfrm>
            <a:prstGeom prst="rect">
              <a:avLst/>
            </a:prstGeom>
            <a:ln w="12700">
              <a:noFill/>
            </a:ln>
          </p:spPr>
          <p:txBody>
            <a:bodyPr wrap="none" lIns="91906" tIns="45953" rIns="91906" bIns="45953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600" b="1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26793" y="2132994"/>
              <a:ext cx="400396" cy="407539"/>
            </a:xfrm>
            <a:prstGeom prst="rect">
              <a:avLst/>
            </a:prstGeom>
            <a:ln w="12700">
              <a:noFill/>
            </a:ln>
          </p:spPr>
          <p:txBody>
            <a:bodyPr wrap="none" lIns="91906" tIns="45953" rIns="91906" bIns="45953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E</a:t>
              </a:r>
              <a:endParaRPr lang="en-US" sz="16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63897" y="2850020"/>
              <a:ext cx="400396" cy="407539"/>
            </a:xfrm>
            <a:prstGeom prst="rect">
              <a:avLst/>
            </a:prstGeom>
            <a:ln w="12700">
              <a:noFill/>
            </a:ln>
          </p:spPr>
          <p:txBody>
            <a:bodyPr wrap="none" lIns="91906" tIns="45953" rIns="91906" bIns="45953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6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98430" y="2274650"/>
              <a:ext cx="415812" cy="407539"/>
            </a:xfrm>
            <a:prstGeom prst="rect">
              <a:avLst/>
            </a:prstGeom>
            <a:ln w="12700">
              <a:noFill/>
            </a:ln>
          </p:spPr>
          <p:txBody>
            <a:bodyPr wrap="none" lIns="91906" tIns="45953" rIns="91906" bIns="45953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endParaRPr lang="en-US" sz="16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15331" y="2274650"/>
              <a:ext cx="396542" cy="407539"/>
            </a:xfrm>
            <a:prstGeom prst="rect">
              <a:avLst/>
            </a:prstGeom>
            <a:ln w="12700">
              <a:noFill/>
            </a:ln>
          </p:spPr>
          <p:txBody>
            <a:bodyPr wrap="none" lIns="91906" tIns="45953" rIns="91906" bIns="45953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Y</a:t>
              </a:r>
              <a:endParaRPr lang="en-US" sz="1600" b="1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88692" y="998433"/>
            <a:ext cx="749864" cy="339025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sz="1600" b="1" i="1" dirty="0" smtClean="0">
                <a:latin typeface="Book Antiqua" pitchFamily="18" charset="0"/>
              </a:rPr>
              <a:t>Proof.</a:t>
            </a:r>
            <a:endParaRPr lang="en-US" sz="1600" i="1" dirty="0">
              <a:latin typeface="Book Antiqu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71284" y="998433"/>
            <a:ext cx="2402561" cy="339025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[EY </a:t>
            </a:r>
            <a:r>
              <a:rPr lang="en-US" sz="1600" dirty="0">
                <a:solidFill>
                  <a:srgbClr val="660066"/>
                </a:solidFill>
                <a:latin typeface="Symbol" pitchFamily="18" charset="2"/>
              </a:rPr>
              <a:t>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BC and BE </a:t>
            </a:r>
            <a:r>
              <a:rPr lang="en-US" sz="1600" dirty="0">
                <a:solidFill>
                  <a:srgbClr val="660066"/>
                </a:solidFill>
                <a:latin typeface="Symbol" pitchFamily="18" charset="2"/>
              </a:rPr>
              <a:t>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CY]</a:t>
            </a:r>
            <a:endParaRPr lang="en-US" sz="16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9300" y="996030"/>
            <a:ext cx="2747206" cy="339025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sz="1600" dirty="0" smtClean="0"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sz="1600" dirty="0" smtClean="0">
                <a:latin typeface="Bookman Old Style" pitchFamily="18" charset="0"/>
              </a:rPr>
              <a:t>BCYE </a:t>
            </a:r>
            <a:r>
              <a:rPr lang="en-US" sz="1600" dirty="0">
                <a:latin typeface="Bookman Old Style" pitchFamily="18" charset="0"/>
              </a:rPr>
              <a:t>is a parallelogram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7476" y="1240058"/>
            <a:ext cx="6370275" cy="585246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r>
              <a:rPr lang="en-US" sz="1600" dirty="0">
                <a:latin typeface="Bookman Old Style" pitchFamily="18" charset="0"/>
              </a:rPr>
              <a:t>Since </a:t>
            </a:r>
            <a:r>
              <a:rPr lang="en-US" sz="1600" dirty="0">
                <a:latin typeface="Symbol" pitchFamily="18" charset="2"/>
              </a:rPr>
              <a:t></a:t>
            </a:r>
            <a:r>
              <a:rPr lang="en-US" sz="1600" dirty="0">
                <a:latin typeface="Bookman Old Style" pitchFamily="18" charset="0"/>
              </a:rPr>
              <a:t>ABE </a:t>
            </a:r>
            <a:r>
              <a:rPr lang="en-US" sz="1600" dirty="0" smtClean="0">
                <a:latin typeface="Bookman Old Style" pitchFamily="18" charset="0"/>
              </a:rPr>
              <a:t>and</a:t>
            </a:r>
            <a:r>
              <a:rPr lang="en-US" sz="1600" dirty="0">
                <a:latin typeface="Adobe Fangsong Std R"/>
                <a:ea typeface="Adobe Fangsong Std R"/>
              </a:rPr>
              <a:t> </a:t>
            </a:r>
            <a:r>
              <a:rPr lang="en-US" sz="1600" dirty="0" smtClean="0"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sz="1600" dirty="0" smtClean="0">
                <a:latin typeface="Bookman Old Style" pitchFamily="18" charset="0"/>
              </a:rPr>
              <a:t>BCYE </a:t>
            </a:r>
            <a:r>
              <a:rPr lang="en-US" sz="1600" dirty="0">
                <a:latin typeface="Bookman Old Style" pitchFamily="18" charset="0"/>
              </a:rPr>
              <a:t>are on the same base BE </a:t>
            </a:r>
            <a:r>
              <a:rPr lang="en-US" sz="1600" dirty="0" smtClean="0">
                <a:latin typeface="Bookman Old Style" pitchFamily="18" charset="0"/>
              </a:rPr>
              <a:t>and</a:t>
            </a:r>
          </a:p>
          <a:p>
            <a:r>
              <a:rPr lang="en-US" sz="1600" dirty="0" smtClean="0">
                <a:latin typeface="Bookman Old Style" pitchFamily="18" charset="0"/>
              </a:rPr>
              <a:t>between </a:t>
            </a:r>
            <a:r>
              <a:rPr lang="en-US" sz="1600" dirty="0">
                <a:latin typeface="Bookman Old Style" pitchFamily="18" charset="0"/>
              </a:rPr>
              <a:t>the same parallel lines BE and AC.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771284" y="2276350"/>
            <a:ext cx="3481784" cy="339025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[</a:t>
            </a:r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CF </a:t>
            </a:r>
            <a:r>
              <a:rPr lang="en-US" sz="1600" dirty="0" smtClean="0">
                <a:solidFill>
                  <a:srgbClr val="660066"/>
                </a:solidFill>
                <a:latin typeface="Symbol" pitchFamily="18" charset="2"/>
              </a:rPr>
              <a:t>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XB 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and XF </a:t>
            </a:r>
            <a:r>
              <a:rPr lang="en-US" sz="1600" dirty="0" smtClean="0">
                <a:solidFill>
                  <a:srgbClr val="660066"/>
                </a:solidFill>
                <a:latin typeface="Symbol" pitchFamily="18" charset="2"/>
              </a:rPr>
              <a:t></a:t>
            </a:r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BC]</a:t>
            </a:r>
            <a:endParaRPr lang="en-US" sz="16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17476" y="2276350"/>
            <a:ext cx="3432279" cy="339025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r>
              <a:rPr lang="en-US" sz="1600" dirty="0" smtClean="0"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sz="1600" dirty="0" smtClean="0">
                <a:latin typeface="Bookman Old Style" pitchFamily="18" charset="0"/>
              </a:rPr>
              <a:t>BCFX </a:t>
            </a:r>
            <a:r>
              <a:rPr lang="en-US" sz="1600" dirty="0">
                <a:latin typeface="Bookman Old Style" pitchFamily="18" charset="0"/>
              </a:rPr>
              <a:t>is a parallelogram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17476" y="2601184"/>
            <a:ext cx="7816924" cy="585246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r>
              <a:rPr lang="en-US" sz="1600" dirty="0">
                <a:latin typeface="Bookman Old Style" pitchFamily="18" charset="0"/>
              </a:rPr>
              <a:t>Since </a:t>
            </a:r>
            <a:r>
              <a:rPr lang="en-US" sz="1600" dirty="0">
                <a:latin typeface="Symbol" pitchFamily="18" charset="2"/>
              </a:rPr>
              <a:t></a:t>
            </a:r>
            <a:r>
              <a:rPr lang="en-US" sz="1600" dirty="0">
                <a:latin typeface="Bookman Old Style" pitchFamily="18" charset="0"/>
              </a:rPr>
              <a:t>ACF </a:t>
            </a:r>
            <a:r>
              <a:rPr lang="en-US" sz="1600" dirty="0" smtClean="0">
                <a:latin typeface="Bookman Old Style" pitchFamily="18" charset="0"/>
              </a:rPr>
              <a:t>and</a:t>
            </a:r>
            <a:r>
              <a:rPr lang="en-US" sz="1600" dirty="0">
                <a:latin typeface="Adobe Fangsong Std R"/>
                <a:ea typeface="Adobe Fangsong Std R"/>
              </a:rPr>
              <a:t> </a:t>
            </a:r>
            <a:r>
              <a:rPr lang="en-US" sz="1600" dirty="0" smtClean="0"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sz="1600" dirty="0" smtClean="0">
                <a:latin typeface="Bookman Old Style" pitchFamily="18" charset="0"/>
              </a:rPr>
              <a:t>BCFX </a:t>
            </a:r>
            <a:r>
              <a:rPr lang="en-US" sz="1600" dirty="0">
                <a:latin typeface="Bookman Old Style" pitchFamily="18" charset="0"/>
              </a:rPr>
              <a:t>are on the same base CF and between </a:t>
            </a:r>
            <a:r>
              <a:rPr lang="en-US" sz="1600" dirty="0" smtClean="0">
                <a:latin typeface="Bookman Old Style" pitchFamily="18" charset="0"/>
              </a:rPr>
              <a:t>the</a:t>
            </a:r>
          </a:p>
          <a:p>
            <a:r>
              <a:rPr lang="en-US" sz="1600" dirty="0" smtClean="0">
                <a:latin typeface="Bookman Old Style" pitchFamily="18" charset="0"/>
              </a:rPr>
              <a:t>same parallel </a:t>
            </a:r>
            <a:r>
              <a:rPr lang="en-US" sz="1600" dirty="0">
                <a:latin typeface="Bookman Old Style" pitchFamily="18" charset="0"/>
              </a:rPr>
              <a:t>AB and FC.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7476" y="3704590"/>
            <a:ext cx="8280920" cy="585246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r>
              <a:rPr lang="en-US" sz="1600" dirty="0">
                <a:latin typeface="Bookman Old Style" pitchFamily="18" charset="0"/>
              </a:rPr>
              <a:t>But </a:t>
            </a:r>
            <a:r>
              <a:rPr lang="en-US" sz="1600" dirty="0" smtClean="0"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sz="1600" dirty="0" smtClean="0">
                <a:latin typeface="Bookman Old Style" pitchFamily="18" charset="0"/>
              </a:rPr>
              <a:t>BCFX </a:t>
            </a:r>
            <a:r>
              <a:rPr lang="en-US" sz="1600" dirty="0">
                <a:latin typeface="Bookman Old Style" pitchFamily="18" charset="0"/>
              </a:rPr>
              <a:t>and </a:t>
            </a:r>
            <a:r>
              <a:rPr lang="en-US" sz="1600" dirty="0" smtClean="0"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sz="1600" dirty="0" smtClean="0">
                <a:latin typeface="Bookman Old Style" pitchFamily="18" charset="0"/>
              </a:rPr>
              <a:t>BCYE </a:t>
            </a:r>
            <a:r>
              <a:rPr lang="en-US" sz="1600" dirty="0">
                <a:latin typeface="Bookman Old Style" pitchFamily="18" charset="0"/>
              </a:rPr>
              <a:t>are on the same base BC </a:t>
            </a:r>
            <a:r>
              <a:rPr lang="en-US" sz="1600" dirty="0" smtClean="0">
                <a:latin typeface="Bookman Old Style" pitchFamily="18" charset="0"/>
              </a:rPr>
              <a:t>and between </a:t>
            </a:r>
            <a:r>
              <a:rPr lang="en-US" sz="1600" dirty="0">
                <a:latin typeface="Bookman Old Style" pitchFamily="18" charset="0"/>
              </a:rPr>
              <a:t>the </a:t>
            </a:r>
            <a:r>
              <a:rPr lang="en-US" sz="1600" dirty="0" smtClean="0">
                <a:latin typeface="Bookman Old Style" pitchFamily="18" charset="0"/>
              </a:rPr>
              <a:t>same</a:t>
            </a:r>
          </a:p>
          <a:p>
            <a:r>
              <a:rPr lang="en-US" sz="1600" dirty="0" smtClean="0">
                <a:latin typeface="Bookman Old Style" pitchFamily="18" charset="0"/>
              </a:rPr>
              <a:t>parallels BC </a:t>
            </a:r>
            <a:r>
              <a:rPr lang="en-US" sz="1600" dirty="0">
                <a:latin typeface="Bookman Old Style" pitchFamily="18" charset="0"/>
              </a:rPr>
              <a:t>and EF</a:t>
            </a:r>
            <a:r>
              <a:rPr lang="en-US" sz="1600" dirty="0" smtClean="0">
                <a:latin typeface="Bookman Old Style" pitchFamily="18" charset="0"/>
              </a:rPr>
              <a:t>.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7476" y="4312121"/>
            <a:ext cx="2399355" cy="339025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sz="1600" dirty="0" err="1">
                <a:latin typeface="Bookman Old Style" pitchFamily="18" charset="0"/>
              </a:rPr>
              <a:t>ar</a:t>
            </a:r>
            <a:r>
              <a:rPr lang="en-US" sz="1600" dirty="0">
                <a:latin typeface="Bookman Old Style" pitchFamily="18" charset="0"/>
              </a:rPr>
              <a:t> (BCFX) = </a:t>
            </a:r>
            <a:r>
              <a:rPr lang="en-US" sz="1600" dirty="0" err="1">
                <a:latin typeface="Bookman Old Style" pitchFamily="18" charset="0"/>
              </a:rPr>
              <a:t>ar</a:t>
            </a:r>
            <a:r>
              <a:rPr lang="en-US" sz="1600" dirty="0">
                <a:latin typeface="Bookman Old Style" pitchFamily="18" charset="0"/>
              </a:rPr>
              <a:t> (BCYE)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80080" y="4311497"/>
            <a:ext cx="361937" cy="339025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sz="1600" dirty="0">
                <a:latin typeface="Bookman Old Style" pitchFamily="18" charset="0"/>
                <a:sym typeface="Symbol"/>
              </a:rPr>
              <a:t>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5044566" y="4137725"/>
            <a:ext cx="2917124" cy="339025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sz="1600" dirty="0">
                <a:latin typeface="Bookman Old Style" pitchFamily="18" charset="0"/>
              </a:rPr>
              <a:t>From </a:t>
            </a:r>
            <a:r>
              <a:rPr lang="en-US" sz="1600" dirty="0" smtClean="0">
                <a:latin typeface="Bookman Old Style" pitchFamily="18" charset="0"/>
              </a:rPr>
              <a:t>(i), (ii) </a:t>
            </a:r>
            <a:r>
              <a:rPr lang="en-US" sz="1600" dirty="0">
                <a:latin typeface="Bookman Old Style" pitchFamily="18" charset="0"/>
              </a:rPr>
              <a:t>and </a:t>
            </a:r>
            <a:r>
              <a:rPr lang="en-US" sz="1600" dirty="0" smtClean="0">
                <a:latin typeface="Bookman Old Style" pitchFamily="18" charset="0"/>
              </a:rPr>
              <a:t>(iii), </a:t>
            </a:r>
            <a:r>
              <a:rPr lang="en-US" sz="1600" dirty="0">
                <a:latin typeface="Bookman Old Style" pitchFamily="18" charset="0"/>
              </a:rPr>
              <a:t>we get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101057" y="4476750"/>
            <a:ext cx="2683086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sz="1800" b="1" dirty="0" err="1">
                <a:latin typeface="Bookman Old Style" pitchFamily="18" charset="0"/>
              </a:rPr>
              <a:t>ar</a:t>
            </a:r>
            <a:r>
              <a:rPr lang="en-US" sz="1800" b="1" dirty="0">
                <a:latin typeface="Bookman Old Style" pitchFamily="18" charset="0"/>
              </a:rPr>
              <a:t> (</a:t>
            </a:r>
            <a:r>
              <a:rPr lang="en-US" sz="1800" b="1" dirty="0">
                <a:latin typeface="Symbol" pitchFamily="18" charset="2"/>
              </a:rPr>
              <a:t></a:t>
            </a:r>
            <a:r>
              <a:rPr lang="en-US" sz="1800" b="1" dirty="0">
                <a:latin typeface="Bookman Old Style" pitchFamily="18" charset="0"/>
              </a:rPr>
              <a:t>ABE) = </a:t>
            </a:r>
            <a:r>
              <a:rPr lang="en-US" sz="1800" b="1" dirty="0" err="1">
                <a:latin typeface="Bookman Old Style" pitchFamily="18" charset="0"/>
              </a:rPr>
              <a:t>ar</a:t>
            </a:r>
            <a:r>
              <a:rPr lang="en-US" sz="1800" b="1" dirty="0">
                <a:latin typeface="Bookman Old Style" pitchFamily="18" charset="0"/>
              </a:rPr>
              <a:t> (</a:t>
            </a:r>
            <a:r>
              <a:rPr lang="en-US" sz="1800" b="1" dirty="0">
                <a:latin typeface="Symbol" pitchFamily="18" charset="2"/>
              </a:rPr>
              <a:t></a:t>
            </a:r>
            <a:r>
              <a:rPr lang="en-US" sz="1800" b="1" dirty="0">
                <a:latin typeface="Bookman Old Style" pitchFamily="18" charset="0"/>
              </a:rPr>
              <a:t>ACF)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11169" y="127057"/>
            <a:ext cx="6240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XY is a line parallel to side BC of triangle ABC</a:t>
            </a:r>
            <a:endParaRPr lang="en-US" sz="18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6876148" y="2389719"/>
            <a:ext cx="1565075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7138762" y="1914788"/>
            <a:ext cx="1027029" cy="77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91643" y="410194"/>
            <a:ext cx="1122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BE </a:t>
            </a:r>
            <a:r>
              <a:rPr lang="en-US" sz="1800" dirty="0">
                <a:solidFill>
                  <a:srgbClr val="C00000"/>
                </a:solidFill>
                <a:latin typeface="Symbol" pitchFamily="18" charset="2"/>
              </a:rPr>
              <a:t></a:t>
            </a:r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AC</a:t>
            </a:r>
            <a:endParaRPr lang="en-US" sz="18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6464300" y="1910025"/>
            <a:ext cx="424127" cy="489209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658100" y="966500"/>
            <a:ext cx="787400" cy="143510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472756" y="1916526"/>
            <a:ext cx="424127" cy="489209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8423779" y="1907787"/>
            <a:ext cx="424127" cy="489209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460082" y="1921351"/>
            <a:ext cx="2377440" cy="77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79451" y="678418"/>
            <a:ext cx="4421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show that </a:t>
            </a:r>
            <a:r>
              <a:rPr lang="en-US" sz="1800" b="1" dirty="0" err="1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8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srgbClr val="C00000"/>
                </a:solidFill>
                <a:latin typeface="Bookman Old Style" pitchFamily="18" charset="0"/>
              </a:rPr>
              <a:t>ABE</a:t>
            </a:r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) = </a:t>
            </a:r>
            <a:r>
              <a:rPr lang="en-US" sz="1800" b="1" dirty="0" err="1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 smtClean="0">
                <a:solidFill>
                  <a:srgbClr val="C00000"/>
                </a:solidFill>
                <a:latin typeface="Bookman Old Style" pitchFamily="18" charset="0"/>
              </a:rPr>
              <a:t>ACF</a:t>
            </a:r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).</a:t>
            </a:r>
            <a:endParaRPr lang="en-US" sz="18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6465743" y="1910230"/>
            <a:ext cx="424127" cy="489209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loud 90"/>
          <p:cNvSpPr/>
          <p:nvPr/>
        </p:nvSpPr>
        <p:spPr>
          <a:xfrm>
            <a:off x="5135858" y="3143250"/>
            <a:ext cx="3436642" cy="91028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254270" y="3276471"/>
            <a:ext cx="3343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Consider EB as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base of 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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ABE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7645474" y="953800"/>
            <a:ext cx="787400" cy="1435100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469455" y="1916375"/>
            <a:ext cx="407789" cy="470364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loud 95"/>
          <p:cNvSpPr/>
          <p:nvPr/>
        </p:nvSpPr>
        <p:spPr>
          <a:xfrm>
            <a:off x="5317946" y="3181350"/>
            <a:ext cx="2994204" cy="95216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605752" y="3310880"/>
            <a:ext cx="255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 can be said that,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BE 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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YC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8" name="Cloud 97"/>
          <p:cNvSpPr/>
          <p:nvPr/>
        </p:nvSpPr>
        <p:spPr>
          <a:xfrm>
            <a:off x="5613078" y="3175001"/>
            <a:ext cx="2807022" cy="1219199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218497" y="3291830"/>
            <a:ext cx="172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In </a:t>
            </a:r>
            <a:r>
              <a:rPr lang="en-US" b="1" dirty="0" smtClean="0">
                <a:solidFill>
                  <a:schemeClr val="bg1"/>
                </a:solidFill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BCYE,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297698" y="3586906"/>
            <a:ext cx="1561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BE </a:t>
            </a:r>
            <a:r>
              <a:rPr lang="en-US" b="1" dirty="0">
                <a:solidFill>
                  <a:schemeClr val="bg1"/>
                </a:solidFill>
                <a:latin typeface="Symbol" pitchFamily="18" charset="2"/>
              </a:rPr>
              <a:t>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YC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022578" y="3879006"/>
            <a:ext cx="2111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and BC 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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YE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8" name="Cloud 107"/>
          <p:cNvSpPr/>
          <p:nvPr/>
        </p:nvSpPr>
        <p:spPr>
          <a:xfrm>
            <a:off x="5216001" y="3333751"/>
            <a:ext cx="3616850" cy="896626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04460" y="3567668"/>
            <a:ext cx="3700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Symbol"/>
              <a:buChar char="\"/>
            </a:pPr>
            <a:r>
              <a:rPr lang="en-US" dirty="0" smtClean="0">
                <a:solidFill>
                  <a:schemeClr val="bg1"/>
                </a:solidFill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BCYE is a parallelogram </a:t>
            </a:r>
          </a:p>
        </p:txBody>
      </p:sp>
      <p:sp>
        <p:nvSpPr>
          <p:cNvPr id="121" name="Cloud 120"/>
          <p:cNvSpPr/>
          <p:nvPr/>
        </p:nvSpPr>
        <p:spPr>
          <a:xfrm>
            <a:off x="4551460" y="3130551"/>
            <a:ext cx="4243290" cy="158626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845053" y="3282121"/>
            <a:ext cx="3813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ymbol" pitchFamily="18" charset="2"/>
              </a:rPr>
              <a:t>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ABE and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BCYE have a common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base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BE and 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718053" y="3778250"/>
            <a:ext cx="3813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lie between the same pair of parallel line EB and YC </a:t>
            </a:r>
          </a:p>
        </p:txBody>
      </p:sp>
      <p:sp>
        <p:nvSpPr>
          <p:cNvPr id="124" name="Cloud 123"/>
          <p:cNvSpPr/>
          <p:nvPr/>
        </p:nvSpPr>
        <p:spPr>
          <a:xfrm>
            <a:off x="4694536" y="3022601"/>
            <a:ext cx="3693814" cy="1110960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759448" y="3221517"/>
            <a:ext cx="3813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 what can we say about their areas?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5025523" y="3249552"/>
            <a:ext cx="3086041" cy="633324"/>
            <a:chOff x="565791" y="1806098"/>
            <a:chExt cx="3086041" cy="633324"/>
          </a:xfrm>
        </p:grpSpPr>
        <p:sp>
          <p:nvSpPr>
            <p:cNvPr id="33" name="Rectangle 32"/>
            <p:cNvSpPr/>
            <p:nvPr/>
          </p:nvSpPr>
          <p:spPr>
            <a:xfrm>
              <a:off x="565791" y="1940511"/>
              <a:ext cx="14302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00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ar(ABE)</a:t>
              </a:r>
              <a:r>
                <a:rPr lang="en-US" sz="1800" b="1" dirty="0" smtClean="0">
                  <a:solidFill>
                    <a:srgbClr val="FFFF00"/>
                  </a:solidFill>
                  <a:latin typeface="Comic Sans MS" pitchFamily="66" charset="0"/>
                </a:rPr>
                <a:t> </a:t>
              </a:r>
              <a:r>
                <a:rPr lang="en-US" sz="1800" b="1" dirty="0">
                  <a:solidFill>
                    <a:srgbClr val="FFFF00"/>
                  </a:solidFill>
                  <a:latin typeface="Comic Sans MS" pitchFamily="66" charset="0"/>
                </a:rPr>
                <a:t>=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966137" y="1806098"/>
              <a:ext cx="1685695" cy="633324"/>
              <a:chOff x="1966137" y="1806098"/>
              <a:chExt cx="1685695" cy="633324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66137" y="1806098"/>
                <a:ext cx="336952" cy="633324"/>
                <a:chOff x="3408563" y="3363838"/>
                <a:chExt cx="336952" cy="633324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3408563" y="3363838"/>
                  <a:ext cx="3369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 dirty="0">
                      <a:solidFill>
                        <a:srgbClr val="FFFF00"/>
                      </a:solidFill>
                      <a:latin typeface="Comic Sans MS" pitchFamily="66" charset="0"/>
                    </a:rPr>
                    <a:t>1</a:t>
                  </a:r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408563" y="3685045"/>
                  <a:ext cx="327334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/>
                <p:cNvSpPr/>
                <p:nvPr/>
              </p:nvSpPr>
              <p:spPr>
                <a:xfrm>
                  <a:off x="3408563" y="3627830"/>
                  <a:ext cx="3369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 dirty="0" smtClean="0">
                      <a:solidFill>
                        <a:srgbClr val="FFFF00"/>
                      </a:solidFill>
                      <a:latin typeface="Comic Sans MS" pitchFamily="66" charset="0"/>
                    </a:rPr>
                    <a:t>2</a:t>
                  </a:r>
                  <a:endParaRPr lang="en-US" sz="1800" b="1" dirty="0">
                    <a:solidFill>
                      <a:srgbClr val="FFFF00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38" name="Rectangle 37"/>
              <p:cNvSpPr/>
              <p:nvPr/>
            </p:nvSpPr>
            <p:spPr>
              <a:xfrm>
                <a:off x="2316331" y="1940511"/>
                <a:ext cx="425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FFFF00"/>
                    </a:solidFill>
                    <a:latin typeface="Comic Sans MS" pitchFamily="66" charset="0"/>
                  </a:rPr>
                  <a:t>ar</a:t>
                </a:r>
                <a:endParaRPr lang="en-US" sz="1800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580705" y="1940511"/>
                <a:ext cx="1071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FFFF00"/>
                    </a:solidFill>
                    <a:latin typeface="Comic Sans MS" pitchFamily="66" charset="0"/>
                  </a:rPr>
                  <a:t>(</a:t>
                </a:r>
                <a:r>
                  <a:rPr lang="en-US" b="1" dirty="0">
                    <a:solidFill>
                      <a:srgbClr val="FFFF00"/>
                    </a:solidFill>
                    <a:latin typeface="Comic Sans MS" pitchFamily="66" charset="0"/>
                    <a:sym typeface="Symbol"/>
                  </a:rPr>
                  <a:t></a:t>
                </a:r>
                <a:r>
                  <a:rPr lang="en-US" sz="1800" b="1" dirty="0" smtClean="0">
                    <a:solidFill>
                      <a:srgbClr val="FFFF00"/>
                    </a:solidFill>
                    <a:latin typeface="Comic Sans MS" pitchFamily="66" charset="0"/>
                  </a:rPr>
                  <a:t>BCYE)</a:t>
                </a:r>
                <a:endParaRPr lang="en-US" sz="1800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861212" y="1720285"/>
            <a:ext cx="2991262" cy="602546"/>
            <a:chOff x="602862" y="1806098"/>
            <a:chExt cx="2991262" cy="602546"/>
          </a:xfrm>
        </p:grpSpPr>
        <p:sp>
          <p:nvSpPr>
            <p:cNvPr id="128" name="Rectangle 127"/>
            <p:cNvSpPr/>
            <p:nvPr/>
          </p:nvSpPr>
          <p:spPr>
            <a:xfrm>
              <a:off x="602862" y="1940511"/>
              <a:ext cx="12682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 smtClean="0">
                  <a:latin typeface="Bookman Old Style" pitchFamily="18" charset="0"/>
                  <a:sym typeface="Symbol"/>
                </a:rPr>
                <a:t>ar(ABE)</a:t>
              </a:r>
              <a:r>
                <a:rPr lang="en-US" sz="1600" dirty="0" smtClean="0">
                  <a:latin typeface="Bookman Old Style" pitchFamily="18" charset="0"/>
                </a:rPr>
                <a:t> </a:t>
              </a:r>
              <a:r>
                <a:rPr lang="en-US" sz="1600" dirty="0">
                  <a:latin typeface="Bookman Old Style" pitchFamily="18" charset="0"/>
                </a:rPr>
                <a:t>=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1966137" y="1806098"/>
              <a:ext cx="1627987" cy="602546"/>
              <a:chOff x="1966137" y="1806098"/>
              <a:chExt cx="1627987" cy="602546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966137" y="1806098"/>
                <a:ext cx="327334" cy="602546"/>
                <a:chOff x="3408563" y="3363838"/>
                <a:chExt cx="327334" cy="60254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3408563" y="3363838"/>
                  <a:ext cx="31130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Bookman Old Style" pitchFamily="18" charset="0"/>
                    </a:rPr>
                    <a:t>1</a:t>
                  </a:r>
                </a:p>
              </p:txBody>
            </p: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3408563" y="3685045"/>
                  <a:ext cx="32733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Rectangle 134"/>
                <p:cNvSpPr/>
                <p:nvPr/>
              </p:nvSpPr>
              <p:spPr>
                <a:xfrm>
                  <a:off x="3408563" y="3627830"/>
                  <a:ext cx="31130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latin typeface="Bookman Old Style" pitchFamily="18" charset="0"/>
                    </a:rPr>
                    <a:t>2</a:t>
                  </a:r>
                  <a:endParaRPr lang="en-US" sz="1600" dirty="0">
                    <a:latin typeface="Bookman Old Style" pitchFamily="18" charset="0"/>
                  </a:endParaRPr>
                </a:p>
              </p:txBody>
            </p:sp>
          </p:grpSp>
          <p:sp>
            <p:nvSpPr>
              <p:cNvPr id="131" name="Rectangle 130"/>
              <p:cNvSpPr/>
              <p:nvPr/>
            </p:nvSpPr>
            <p:spPr>
              <a:xfrm>
                <a:off x="2316331" y="1940511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latin typeface="Bookman Old Style" pitchFamily="18" charset="0"/>
                  </a:rPr>
                  <a:t>ar</a:t>
                </a:r>
                <a:endParaRPr lang="en-US" sz="1600" dirty="0">
                  <a:latin typeface="Bookman Old Style" pitchFamily="18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580705" y="1940511"/>
                <a:ext cx="10134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latin typeface="Bookman Old Style" pitchFamily="18" charset="0"/>
                  </a:rPr>
                  <a:t>(</a:t>
                </a:r>
                <a:r>
                  <a:rPr lang="en-US" sz="1600" b="1" dirty="0">
                    <a:latin typeface="Bookman Old Style" pitchFamily="18" charset="0"/>
                    <a:sym typeface="Symbol"/>
                  </a:rPr>
                  <a:t></a:t>
                </a:r>
                <a:r>
                  <a:rPr lang="en-US" sz="1600" dirty="0" smtClean="0">
                    <a:latin typeface="Bookman Old Style" pitchFamily="18" charset="0"/>
                  </a:rPr>
                  <a:t>BCYE)</a:t>
                </a:r>
                <a:endParaRPr lang="en-US" sz="1600" dirty="0">
                  <a:latin typeface="Bookman Old Style" pitchFamily="18" charset="0"/>
                </a:endParaRPr>
              </a:p>
            </p:txBody>
          </p:sp>
        </p:grpSp>
      </p:grpSp>
      <p:sp>
        <p:nvSpPr>
          <p:cNvPr id="138" name="Cloud 137"/>
          <p:cNvSpPr/>
          <p:nvPr/>
        </p:nvSpPr>
        <p:spPr>
          <a:xfrm>
            <a:off x="4853286" y="3155951"/>
            <a:ext cx="3503314" cy="973332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003644" y="3327400"/>
            <a:ext cx="3333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Consider side CF as the base of 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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ACF </a:t>
            </a:r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6883752" y="956191"/>
            <a:ext cx="778730" cy="1437655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8433456" y="1907787"/>
            <a:ext cx="424127" cy="489209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loud 142"/>
          <p:cNvSpPr/>
          <p:nvPr/>
        </p:nvSpPr>
        <p:spPr>
          <a:xfrm>
            <a:off x="4808042" y="3092451"/>
            <a:ext cx="3726358" cy="102868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ookman Old Style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047300" y="3379002"/>
            <a:ext cx="3404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It can be said that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CF </a:t>
            </a:r>
            <a:r>
              <a:rPr lang="en-US" dirty="0">
                <a:solidFill>
                  <a:schemeClr val="bg1"/>
                </a:solidFill>
                <a:latin typeface="Symbol" pitchFamily="18" charset="2"/>
              </a:rPr>
              <a:t></a:t>
            </a:r>
            <a:r>
              <a:rPr lang="en-US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BX </a:t>
            </a:r>
          </a:p>
        </p:txBody>
      </p:sp>
      <p:sp>
        <p:nvSpPr>
          <p:cNvPr id="150" name="Cloud 149"/>
          <p:cNvSpPr/>
          <p:nvPr/>
        </p:nvSpPr>
        <p:spPr>
          <a:xfrm>
            <a:off x="5474852" y="3171827"/>
            <a:ext cx="2840474" cy="1255780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ookman Old Style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978693" y="3304720"/>
            <a:ext cx="1785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In </a:t>
            </a:r>
            <a:r>
              <a:rPr lang="en-US" b="1" dirty="0" smtClean="0">
                <a:solidFill>
                  <a:schemeClr val="bg1"/>
                </a:solidFill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BCFX,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090494" y="3612496"/>
            <a:ext cx="1561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CF 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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BX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815374" y="3904596"/>
            <a:ext cx="2111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and BC </a:t>
            </a:r>
            <a:r>
              <a:rPr lang="en-US" b="1" dirty="0" smtClean="0">
                <a:solidFill>
                  <a:schemeClr val="bg1"/>
                </a:solidFill>
                <a:latin typeface="Symbol" pitchFamily="18" charset="2"/>
              </a:rPr>
              <a:t>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XF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0" name="Cloud 169"/>
          <p:cNvSpPr/>
          <p:nvPr/>
        </p:nvSpPr>
        <p:spPr>
          <a:xfrm>
            <a:off x="5228855" y="3276598"/>
            <a:ext cx="3343646" cy="979556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288099" y="3556205"/>
            <a:ext cx="330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BCFX is a parallelogram</a:t>
            </a:r>
          </a:p>
        </p:txBody>
      </p:sp>
      <p:sp>
        <p:nvSpPr>
          <p:cNvPr id="172" name="Rectangle 171"/>
          <p:cNvSpPr/>
          <p:nvPr/>
        </p:nvSpPr>
        <p:spPr>
          <a:xfrm rot="10800000">
            <a:off x="5291126" y="3315402"/>
            <a:ext cx="411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77" name="Cloud 176"/>
          <p:cNvSpPr/>
          <p:nvPr/>
        </p:nvSpPr>
        <p:spPr>
          <a:xfrm>
            <a:off x="4736374" y="3040381"/>
            <a:ext cx="3973286" cy="166881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ookman Old Style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849125" y="3254816"/>
            <a:ext cx="3813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ymbol" pitchFamily="18" charset="2"/>
              </a:rPr>
              <a:t>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ACF and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BCFX have a common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base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CF and  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4722366" y="3751947"/>
            <a:ext cx="3813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lie between the same pair of parallel line CF and BX </a:t>
            </a:r>
          </a:p>
        </p:txBody>
      </p:sp>
      <p:sp>
        <p:nvSpPr>
          <p:cNvPr id="180" name="Cloud 179"/>
          <p:cNvSpPr/>
          <p:nvPr/>
        </p:nvSpPr>
        <p:spPr>
          <a:xfrm>
            <a:off x="1618056" y="1286934"/>
            <a:ext cx="3969944" cy="108961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ookman Old Style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782227" y="1498774"/>
            <a:ext cx="3813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 what can we say about their areas?</a:t>
            </a:r>
          </a:p>
        </p:txBody>
      </p:sp>
      <p:grpSp>
        <p:nvGrpSpPr>
          <p:cNvPr id="182" name="Group 181"/>
          <p:cNvGrpSpPr/>
          <p:nvPr/>
        </p:nvGrpSpPr>
        <p:grpSpPr>
          <a:xfrm>
            <a:off x="1980257" y="1500733"/>
            <a:ext cx="3138294" cy="633324"/>
            <a:chOff x="560025" y="1806098"/>
            <a:chExt cx="3138294" cy="633324"/>
          </a:xfrm>
        </p:grpSpPr>
        <p:sp>
          <p:nvSpPr>
            <p:cNvPr id="183" name="Rectangle 182"/>
            <p:cNvSpPr/>
            <p:nvPr/>
          </p:nvSpPr>
          <p:spPr>
            <a:xfrm>
              <a:off x="560025" y="1940511"/>
              <a:ext cx="1425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00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ar(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</a:t>
              </a:r>
              <a:r>
                <a:rPr lang="de-DE" sz="1800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ACF)</a:t>
              </a:r>
              <a:r>
                <a:rPr lang="en-US" sz="1800" b="1" dirty="0" smtClean="0">
                  <a:solidFill>
                    <a:srgbClr val="FFFF00"/>
                  </a:solidFill>
                  <a:latin typeface="Comic Sans MS" pitchFamily="66" charset="0"/>
                </a:rPr>
                <a:t> </a:t>
              </a:r>
              <a:r>
                <a:rPr lang="en-US" sz="1800" b="1" dirty="0">
                  <a:solidFill>
                    <a:srgbClr val="FFFF00"/>
                  </a:solidFill>
                  <a:latin typeface="Comic Sans MS" pitchFamily="66" charset="0"/>
                </a:rPr>
                <a:t>=</a:t>
              </a: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1966137" y="1806098"/>
              <a:ext cx="1732182" cy="633324"/>
              <a:chOff x="1966137" y="1806098"/>
              <a:chExt cx="1732182" cy="633324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1966137" y="1806098"/>
                <a:ext cx="327334" cy="633324"/>
                <a:chOff x="3408563" y="3363838"/>
                <a:chExt cx="327334" cy="633324"/>
              </a:xfrm>
            </p:grpSpPr>
            <p:sp>
              <p:nvSpPr>
                <p:cNvPr id="188" name="Rectangle 187"/>
                <p:cNvSpPr/>
                <p:nvPr/>
              </p:nvSpPr>
              <p:spPr>
                <a:xfrm>
                  <a:off x="3408563" y="3363838"/>
                  <a:ext cx="3257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 dirty="0">
                      <a:solidFill>
                        <a:srgbClr val="FFFF00"/>
                      </a:solidFill>
                      <a:latin typeface="Comic Sans MS" pitchFamily="66" charset="0"/>
                    </a:rPr>
                    <a:t>1</a:t>
                  </a:r>
                </a:p>
              </p:txBody>
            </p: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3408563" y="3685045"/>
                  <a:ext cx="327334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Rectangle 189"/>
                <p:cNvSpPr/>
                <p:nvPr/>
              </p:nvSpPr>
              <p:spPr>
                <a:xfrm>
                  <a:off x="3408563" y="3627830"/>
                  <a:ext cx="3273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 dirty="0" smtClean="0">
                      <a:solidFill>
                        <a:srgbClr val="FFFF00"/>
                      </a:solidFill>
                      <a:latin typeface="Comic Sans MS" pitchFamily="66" charset="0"/>
                    </a:rPr>
                    <a:t>2</a:t>
                  </a:r>
                  <a:endParaRPr lang="en-US" sz="1800" b="1" dirty="0">
                    <a:solidFill>
                      <a:srgbClr val="FFFF00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186" name="Rectangle 185"/>
              <p:cNvSpPr/>
              <p:nvPr/>
            </p:nvSpPr>
            <p:spPr>
              <a:xfrm>
                <a:off x="2316331" y="1940511"/>
                <a:ext cx="420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FFFF00"/>
                    </a:solidFill>
                    <a:latin typeface="Comic Sans MS" pitchFamily="66" charset="0"/>
                  </a:rPr>
                  <a:t>ar</a:t>
                </a:r>
                <a:endParaRPr lang="en-US" sz="1800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2580705" y="1940511"/>
                <a:ext cx="1117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FFFF00"/>
                    </a:solidFill>
                    <a:latin typeface="Comic Sans MS" pitchFamily="66" charset="0"/>
                  </a:rPr>
                  <a:t>(</a:t>
                </a:r>
                <a:r>
                  <a:rPr lang="en-US" b="1" dirty="0" smtClean="0">
                    <a:solidFill>
                      <a:srgbClr val="FFFF00"/>
                    </a:solidFill>
                    <a:latin typeface="Comic Sans MS" pitchFamily="66" charset="0"/>
                    <a:ea typeface="Adobe Fangsong Std R"/>
                    <a:sym typeface="Symbol"/>
                  </a:rPr>
                  <a:t></a:t>
                </a:r>
                <a:r>
                  <a:rPr lang="en-US" sz="1800" b="1" dirty="0" smtClean="0">
                    <a:solidFill>
                      <a:srgbClr val="FFFF00"/>
                    </a:solidFill>
                    <a:latin typeface="Comic Sans MS" pitchFamily="66" charset="0"/>
                  </a:rPr>
                  <a:t>BCFX)</a:t>
                </a:r>
                <a:endParaRPr lang="en-US" sz="1800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191" name="Group 190"/>
          <p:cNvGrpSpPr/>
          <p:nvPr/>
        </p:nvGrpSpPr>
        <p:grpSpPr>
          <a:xfrm>
            <a:off x="944983" y="3110230"/>
            <a:ext cx="2978905" cy="602546"/>
            <a:chOff x="615219" y="1806098"/>
            <a:chExt cx="2978905" cy="602546"/>
          </a:xfrm>
        </p:grpSpPr>
        <p:sp>
          <p:nvSpPr>
            <p:cNvPr id="192" name="Rectangle 191"/>
            <p:cNvSpPr/>
            <p:nvPr/>
          </p:nvSpPr>
          <p:spPr>
            <a:xfrm>
              <a:off x="615219" y="1940511"/>
              <a:ext cx="12522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 smtClean="0">
                  <a:latin typeface="Bookman Old Style" pitchFamily="18" charset="0"/>
                  <a:sym typeface="Symbol"/>
                </a:rPr>
                <a:t>ar(ACF)</a:t>
              </a:r>
              <a:r>
                <a:rPr lang="en-US" sz="1600" dirty="0" smtClean="0">
                  <a:latin typeface="Bookman Old Style" pitchFamily="18" charset="0"/>
                </a:rPr>
                <a:t> </a:t>
              </a:r>
              <a:r>
                <a:rPr lang="en-US" sz="1600" dirty="0">
                  <a:latin typeface="Bookman Old Style" pitchFamily="18" charset="0"/>
                </a:rPr>
                <a:t>=</a:t>
              </a:r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1966137" y="1806098"/>
              <a:ext cx="1627987" cy="602546"/>
              <a:chOff x="1966137" y="1806098"/>
              <a:chExt cx="1627987" cy="602546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1966137" y="1806098"/>
                <a:ext cx="327334" cy="602546"/>
                <a:chOff x="3408563" y="3363838"/>
                <a:chExt cx="327334" cy="60254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3408563" y="3363838"/>
                  <a:ext cx="31130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Bookman Old Style" pitchFamily="18" charset="0"/>
                    </a:rPr>
                    <a:t>1</a:t>
                  </a:r>
                </a:p>
              </p:txBody>
            </p: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3408563" y="3685045"/>
                  <a:ext cx="32733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Rectangle 198"/>
                <p:cNvSpPr/>
                <p:nvPr/>
              </p:nvSpPr>
              <p:spPr>
                <a:xfrm>
                  <a:off x="3408563" y="3627830"/>
                  <a:ext cx="31130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latin typeface="Bookman Old Style" pitchFamily="18" charset="0"/>
                    </a:rPr>
                    <a:t>2</a:t>
                  </a:r>
                  <a:endParaRPr lang="en-US" sz="1600" dirty="0">
                    <a:latin typeface="Bookman Old Style" pitchFamily="18" charset="0"/>
                  </a:endParaRPr>
                </a:p>
              </p:txBody>
            </p:sp>
          </p:grpSp>
          <p:sp>
            <p:nvSpPr>
              <p:cNvPr id="195" name="Rectangle 194"/>
              <p:cNvSpPr/>
              <p:nvPr/>
            </p:nvSpPr>
            <p:spPr>
              <a:xfrm>
                <a:off x="2316331" y="1940511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latin typeface="Bookman Old Style" pitchFamily="18" charset="0"/>
                  </a:rPr>
                  <a:t>ar</a:t>
                </a:r>
                <a:endParaRPr lang="en-US" sz="1600" dirty="0">
                  <a:latin typeface="Bookman Old Style" pitchFamily="18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2580705" y="1940511"/>
                <a:ext cx="10134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latin typeface="Bookman Old Style" pitchFamily="18" charset="0"/>
                  </a:rPr>
                  <a:t>(</a:t>
                </a:r>
                <a:r>
                  <a:rPr lang="en-US" sz="1600" dirty="0" smtClean="0">
                    <a:latin typeface="Bookman Old Style" pitchFamily="18" charset="0"/>
                    <a:sym typeface="Symbol"/>
                  </a:rPr>
                  <a:t></a:t>
                </a:r>
                <a:r>
                  <a:rPr lang="en-US" sz="1600" dirty="0" smtClean="0">
                    <a:latin typeface="Bookman Old Style" pitchFamily="18" charset="0"/>
                  </a:rPr>
                  <a:t>BCFX)</a:t>
                </a:r>
                <a:endParaRPr lang="en-US" sz="1600" dirty="0">
                  <a:latin typeface="Bookman Old Style" pitchFamily="18" charset="0"/>
                </a:endParaRPr>
              </a:p>
            </p:txBody>
          </p:sp>
        </p:grpSp>
      </p:grpSp>
      <p:sp>
        <p:nvSpPr>
          <p:cNvPr id="210" name="Cloud 209"/>
          <p:cNvSpPr/>
          <p:nvPr/>
        </p:nvSpPr>
        <p:spPr>
          <a:xfrm>
            <a:off x="4748755" y="2769165"/>
            <a:ext cx="4095206" cy="119807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ookman Old Style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950229" y="3004163"/>
            <a:ext cx="3813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Is there any relation between areas of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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BCYE and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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BCFX?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4953297" y="3142662"/>
            <a:ext cx="3806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Yes, </a:t>
            </a:r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</a:rPr>
              <a:t>ar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 (</a:t>
            </a:r>
            <a:r>
              <a:rPr lang="en-US" b="1" dirty="0" smtClean="0">
                <a:solidFill>
                  <a:srgbClr val="FFFF00"/>
                </a:solidFill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BCFX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) = </a:t>
            </a:r>
            <a:r>
              <a:rPr lang="en-US" b="1" dirty="0" err="1">
                <a:solidFill>
                  <a:srgbClr val="FFFF00"/>
                </a:solidFill>
                <a:latin typeface="Comic Sans MS" pitchFamily="66" charset="0"/>
              </a:rPr>
              <a:t>ar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Adobe Fangsong Std R"/>
                <a:ea typeface="Adobe Fangsong Std R"/>
                <a:sym typeface="Symbol"/>
              </a:rPr>
              <a:t>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BCYE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)</a:t>
            </a:r>
          </a:p>
        </p:txBody>
      </p:sp>
      <p:grpSp>
        <p:nvGrpSpPr>
          <p:cNvPr id="213" name="Group 212"/>
          <p:cNvGrpSpPr/>
          <p:nvPr/>
        </p:nvGrpSpPr>
        <p:grpSpPr>
          <a:xfrm>
            <a:off x="1159657" y="2564490"/>
            <a:ext cx="2959999" cy="1200329"/>
            <a:chOff x="2495820" y="3082846"/>
            <a:chExt cx="2959999" cy="1200329"/>
          </a:xfrm>
        </p:grpSpPr>
        <p:sp>
          <p:nvSpPr>
            <p:cNvPr id="214" name="Rounded Rectangular Callout 213"/>
            <p:cNvSpPr/>
            <p:nvPr/>
          </p:nvSpPr>
          <p:spPr>
            <a:xfrm>
              <a:off x="2513873" y="3112508"/>
              <a:ext cx="2941946" cy="1166882"/>
            </a:xfrm>
            <a:prstGeom prst="wedgeRoundRectCallout">
              <a:avLst>
                <a:gd name="adj1" fmla="val 82051"/>
                <a:gd name="adj2" fmla="val 17669"/>
                <a:gd name="adj3" fmla="val 16667"/>
              </a:avLst>
            </a:prstGeom>
            <a:solidFill>
              <a:srgbClr val="D9969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0800000">
              <a:off x="2495820" y="3129985"/>
              <a:ext cx="4111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Symbol" pitchFamily="18" charset="2"/>
                </a:rPr>
                <a:t>\</a:t>
              </a:r>
              <a:endParaRPr lang="en-US" dirty="0">
                <a:latin typeface="Symbol" pitchFamily="18" charset="2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550586" y="3082846"/>
              <a:ext cx="28937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atin typeface="Comic Sans MS" pitchFamily="66" charset="0"/>
                </a:rPr>
                <a:t>They have a common base BC and lie between same pair of parallel lines </a:t>
              </a:r>
              <a:endParaRPr lang="en-US" b="1" dirty="0">
                <a:latin typeface="Comic Sans MS" pitchFamily="66" charset="0"/>
              </a:endParaRPr>
            </a:p>
          </p:txBody>
        </p:sp>
      </p:grpSp>
      <p:cxnSp>
        <p:nvCxnSpPr>
          <p:cNvPr id="224" name="Straight Connector 223"/>
          <p:cNvCxnSpPr/>
          <p:nvPr/>
        </p:nvCxnSpPr>
        <p:spPr>
          <a:xfrm>
            <a:off x="8165791" y="1907084"/>
            <a:ext cx="267666" cy="489912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6877244" y="1910025"/>
            <a:ext cx="268326" cy="476714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loud 157"/>
          <p:cNvSpPr/>
          <p:nvPr/>
        </p:nvSpPr>
        <p:spPr>
          <a:xfrm>
            <a:off x="5317946" y="3257647"/>
            <a:ext cx="2994204" cy="95216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ookman Old Style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605752" y="3387177"/>
            <a:ext cx="255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Also,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 panose="05050102010706020507" pitchFamily="18" charset="2"/>
              </a:rPr>
              <a:t>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BCYE lie on the sa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m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e base EB 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6460082" y="1922121"/>
            <a:ext cx="1731418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8165791" y="1907084"/>
            <a:ext cx="267666" cy="489912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loud 153"/>
          <p:cNvSpPr/>
          <p:nvPr/>
        </p:nvSpPr>
        <p:spPr>
          <a:xfrm>
            <a:off x="5636257" y="3291830"/>
            <a:ext cx="2994204" cy="952168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  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890196" y="3421360"/>
            <a:ext cx="255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Also,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 panose="05050102010706020507" pitchFamily="18" charset="2"/>
              </a:rPr>
              <a:t>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BCFX lie on the sa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m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e base CF 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7125243" y="1922121"/>
            <a:ext cx="1731418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endCxn id="3" idx="4"/>
          </p:cNvCxnSpPr>
          <p:nvPr/>
        </p:nvCxnSpPr>
        <p:spPr>
          <a:xfrm flipH="1">
            <a:off x="8431536" y="1910025"/>
            <a:ext cx="422387" cy="483820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72052" y="4017433"/>
            <a:ext cx="0" cy="966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loud 163"/>
          <p:cNvSpPr/>
          <p:nvPr/>
        </p:nvSpPr>
        <p:spPr>
          <a:xfrm>
            <a:off x="3391980" y="2306829"/>
            <a:ext cx="2906145" cy="609600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  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563789" y="2423659"/>
            <a:ext cx="2558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R.H.S. are equal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6" name="Cloud 165"/>
          <p:cNvSpPr/>
          <p:nvPr/>
        </p:nvSpPr>
        <p:spPr>
          <a:xfrm>
            <a:off x="318950" y="2405735"/>
            <a:ext cx="2906145" cy="609600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  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90759" y="2522565"/>
            <a:ext cx="2558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L.H.S. are equal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500"/>
                            </p:stCondLst>
                            <p:childTnLst>
                              <p:par>
                                <p:cTn id="3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34568E-6 L 0.46163 0.2966 " pathEditMode="relative" rAng="0" ptsTypes="AA">
                                      <p:cBhvr>
                                        <p:cTn id="423" dur="2000" spd="-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73" y="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2000"/>
                            </p:stCondLst>
                            <p:childTnLst>
                              <p:par>
                                <p:cTn id="4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2500"/>
                            </p:stCondLst>
                            <p:childTnLst>
                              <p:par>
                                <p:cTn id="4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00"/>
                            </p:stCondLst>
                            <p:childTnLst>
                              <p:par>
                                <p:cTn id="4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500"/>
                            </p:stCondLst>
                            <p:childTnLst>
                              <p:par>
                                <p:cTn id="5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1000"/>
                            </p:stCondLst>
                            <p:childTnLst>
                              <p:par>
                                <p:cTn id="5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500"/>
                            </p:stCondLst>
                            <p:childTnLst>
                              <p:par>
                                <p:cTn id="6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1000"/>
                            </p:stCondLst>
                            <p:childTnLst>
                              <p:par>
                                <p:cTn id="6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500"/>
                            </p:stCondLst>
                            <p:childTnLst>
                              <p:par>
                                <p:cTn id="6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6" fill="hold">
                            <p:stCondLst>
                              <p:cond delay="500"/>
                            </p:stCondLst>
                            <p:childTnLst>
                              <p:par>
                                <p:cTn id="6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6.17284E-7 L 0.11789 -0.3142 " pathEditMode="relative" rAng="0" ptsTypes="AA">
                                      <p:cBhvr>
                                        <p:cTn id="702" dur="2000" spd="-100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15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2000"/>
                            </p:stCondLst>
                            <p:childTnLst>
                              <p:par>
                                <p:cTn id="7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4" fill="hold">
                      <p:stCondLst>
                        <p:cond delay="indefinite"/>
                      </p:stCondLst>
                      <p:childTnLst>
                        <p:par>
                          <p:cTn id="745" fill="hold">
                            <p:stCondLst>
                              <p:cond delay="0"/>
                            </p:stCondLst>
                            <p:childTnLst>
                              <p:par>
                                <p:cTn id="7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500"/>
                            </p:stCondLst>
                            <p:childTnLst>
                              <p:par>
                                <p:cTn id="7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1000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1000"/>
                            </p:stCondLst>
                            <p:childTnLst>
                              <p:par>
                                <p:cTn id="7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3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500"/>
                            </p:stCondLst>
                            <p:childTnLst>
                              <p:par>
                                <p:cTn id="7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1000"/>
                            </p:stCondLst>
                            <p:childTnLst>
                              <p:par>
                                <p:cTn id="7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1500"/>
                            </p:stCondLst>
                            <p:childTnLst>
                              <p:par>
                                <p:cTn id="7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2000"/>
                            </p:stCondLst>
                            <p:childTnLst>
                              <p:par>
                                <p:cTn id="8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6" fill="hold">
                      <p:stCondLst>
                        <p:cond delay="indefinite"/>
                      </p:stCondLst>
                      <p:childTnLst>
                        <p:par>
                          <p:cTn id="847" fill="hold">
                            <p:stCondLst>
                              <p:cond delay="0"/>
                            </p:stCondLst>
                            <p:childTnLst>
                              <p:par>
                                <p:cTn id="8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fill="hold">
                      <p:stCondLst>
                        <p:cond delay="indefinite"/>
                      </p:stCondLst>
                      <p:childTnLst>
                        <p:par>
                          <p:cTn id="857" fill="hold">
                            <p:stCondLst>
                              <p:cond delay="0"/>
                            </p:stCondLst>
                            <p:childTnLst>
                              <p:par>
                                <p:cTn id="8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4" fill="hold">
                      <p:stCondLst>
                        <p:cond delay="indefinite"/>
                      </p:stCondLst>
                      <p:childTnLst>
                        <p:par>
                          <p:cTn id="865" fill="hold">
                            <p:stCondLst>
                              <p:cond delay="0"/>
                            </p:stCondLst>
                            <p:childTnLst>
                              <p:par>
                                <p:cTn id="8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1" fill="hold">
                            <p:stCondLst>
                              <p:cond delay="1000"/>
                            </p:stCondLst>
                            <p:childTnLst>
                              <p:par>
                                <p:cTn id="8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5" fill="hold">
                      <p:stCondLst>
                        <p:cond delay="indefinite"/>
                      </p:stCondLst>
                      <p:childTnLst>
                        <p:par>
                          <p:cTn id="896" fill="hold">
                            <p:stCondLst>
                              <p:cond delay="0"/>
                            </p:stCondLst>
                            <p:childTnLst>
                              <p:par>
                                <p:cTn id="8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69" grpId="1" animBg="1"/>
      <p:bldP spid="168" grpId="0" animBg="1"/>
      <p:bldP spid="168" grpId="1" animBg="1"/>
      <p:bldP spid="226" grpId="0" animBg="1"/>
      <p:bldP spid="226" grpId="1" animBg="1"/>
      <p:bldP spid="159" grpId="0" animBg="1"/>
      <p:bldP spid="159" grpId="1" animBg="1"/>
      <p:bldP spid="163" grpId="0" animBg="1"/>
      <p:bldP spid="163" grpId="1" animBg="1"/>
      <p:bldP spid="9" grpId="0" animBg="1"/>
      <p:bldP spid="9" grpId="1" animBg="1"/>
      <p:bldP spid="137" grpId="0" animBg="1"/>
      <p:bldP spid="137" grpId="1" animBg="1"/>
      <p:bldP spid="137" grpId="3" animBg="1"/>
      <p:bldP spid="88" grpId="0" animBg="1"/>
      <p:bldP spid="88" grpId="1" animBg="1"/>
      <p:bldP spid="88" grpId="2" animBg="1"/>
      <p:bldP spid="88" grpId="3" animBg="1"/>
      <p:bldP spid="87" grpId="0" animBg="1"/>
      <p:bldP spid="87" grpId="1" animBg="1"/>
      <p:bldP spid="87" grpId="2" animBg="1"/>
      <p:bldP spid="87" grpId="4" animBg="1"/>
      <p:bldP spid="87" grpId="5" animBg="1"/>
      <p:bldP spid="87" grpId="6" animBg="1"/>
      <p:bldP spid="10" grpId="0" animBg="1"/>
      <p:bldP spid="10" grpId="1" animBg="1"/>
      <p:bldP spid="219" grpId="0"/>
      <p:bldP spid="218" grpId="0"/>
      <p:bldP spid="217" grpId="0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01" grpId="0" animBg="1"/>
      <p:bldP spid="201" grpId="1" animBg="1"/>
      <p:bldP spid="200" grpId="0" animBg="1"/>
      <p:bldP spid="200" grpId="1" animBg="1"/>
      <p:bldP spid="140" grpId="0" animBg="1"/>
      <p:bldP spid="140" grpId="1" animBg="1"/>
      <p:bldP spid="136" grpId="0" animBg="1"/>
      <p:bldP spid="136" grpId="1" animBg="1"/>
      <p:bldP spid="93" grpId="0" animBg="1"/>
      <p:bldP spid="93" grpId="1" animBg="1"/>
      <p:bldP spid="89" grpId="0" animBg="1"/>
      <p:bldP spid="89" grpId="1" animBg="1"/>
      <p:bldP spid="82" grpId="0" animBg="1"/>
      <p:bldP spid="82" grpId="1" animBg="1"/>
      <p:bldP spid="81" grpId="0" animBg="1"/>
      <p:bldP spid="81" grpId="1" animBg="1"/>
      <p:bldP spid="80" grpId="0" animBg="1"/>
      <p:bldP spid="80" grpId="1" animBg="1"/>
      <p:bldP spid="68" grpId="0" animBg="1"/>
      <p:bldP spid="68" grpId="1" animBg="1"/>
      <p:bldP spid="58" grpId="0" animBg="1"/>
      <p:bldP spid="58" grpId="1" animBg="1"/>
      <p:bldP spid="28" grpId="0"/>
      <p:bldP spid="29" grpId="0"/>
      <p:bldP spid="30" grpId="0"/>
      <p:bldP spid="41" grpId="0"/>
      <p:bldP spid="42" grpId="0"/>
      <p:bldP spid="53" grpId="0"/>
      <p:bldP spid="54" grpId="0"/>
      <p:bldP spid="55" grpId="0"/>
      <p:bldP spid="56" grpId="0"/>
      <p:bldP spid="57" grpId="0"/>
      <p:bldP spid="57" grpId="1"/>
      <p:bldP spid="72" grpId="0"/>
      <p:bldP spid="72" grpId="1"/>
      <p:bldP spid="86" grpId="0"/>
      <p:bldP spid="86" grpId="1"/>
      <p:bldP spid="91" grpId="0" animBg="1"/>
      <p:bldP spid="91" grpId="1" animBg="1"/>
      <p:bldP spid="92" grpId="0"/>
      <p:bldP spid="92" grpId="1"/>
      <p:bldP spid="96" grpId="0" animBg="1"/>
      <p:bldP spid="96" grpId="1" animBg="1"/>
      <p:bldP spid="97" grpId="0"/>
      <p:bldP spid="97" grpId="1"/>
      <p:bldP spid="98" grpId="0" animBg="1"/>
      <p:bldP spid="98" grpId="1" animBg="1"/>
      <p:bldP spid="99" grpId="0"/>
      <p:bldP spid="99" grpId="1"/>
      <p:bldP spid="100" grpId="0"/>
      <p:bldP spid="100" grpId="1"/>
      <p:bldP spid="101" grpId="0"/>
      <p:bldP spid="101" grpId="1"/>
      <p:bldP spid="108" grpId="0" animBg="1"/>
      <p:bldP spid="108" grpId="1" animBg="1"/>
      <p:bldP spid="109" grpId="0"/>
      <p:bldP spid="109" grpId="1"/>
      <p:bldP spid="121" grpId="0" animBg="1"/>
      <p:bldP spid="121" grpId="1" animBg="1"/>
      <p:bldP spid="122" grpId="0"/>
      <p:bldP spid="122" grpId="1"/>
      <p:bldP spid="123" grpId="0"/>
      <p:bldP spid="123" grpId="1"/>
      <p:bldP spid="124" grpId="0" animBg="1"/>
      <p:bldP spid="124" grpId="1" animBg="1"/>
      <p:bldP spid="125" grpId="0"/>
      <p:bldP spid="125" grpId="1"/>
      <p:bldP spid="138" grpId="0" animBg="1"/>
      <p:bldP spid="138" grpId="1" animBg="1"/>
      <p:bldP spid="139" grpId="0"/>
      <p:bldP spid="139" grpId="1"/>
      <p:bldP spid="143" grpId="0" animBg="1"/>
      <p:bldP spid="143" grpId="1" animBg="1"/>
      <p:bldP spid="144" grpId="0"/>
      <p:bldP spid="144" grpId="1"/>
      <p:bldP spid="150" grpId="0" animBg="1"/>
      <p:bldP spid="150" grpId="1" animBg="1"/>
      <p:bldP spid="151" grpId="0"/>
      <p:bldP spid="151" grpId="1"/>
      <p:bldP spid="152" grpId="0"/>
      <p:bldP spid="152" grpId="1"/>
      <p:bldP spid="153" grpId="0"/>
      <p:bldP spid="153" grpId="1"/>
      <p:bldP spid="170" grpId="0" animBg="1"/>
      <p:bldP spid="170" grpId="1" animBg="1"/>
      <p:bldP spid="171" grpId="0"/>
      <p:bldP spid="171" grpId="1"/>
      <p:bldP spid="172" grpId="0"/>
      <p:bldP spid="172" grpId="1"/>
      <p:bldP spid="177" grpId="0" animBg="1"/>
      <p:bldP spid="177" grpId="1" animBg="1"/>
      <p:bldP spid="178" grpId="0"/>
      <p:bldP spid="178" grpId="1"/>
      <p:bldP spid="179" grpId="0"/>
      <p:bldP spid="179" grpId="1"/>
      <p:bldP spid="180" grpId="0" animBg="1"/>
      <p:bldP spid="180" grpId="1" animBg="1"/>
      <p:bldP spid="181" grpId="0"/>
      <p:bldP spid="181" grpId="1"/>
      <p:bldP spid="210" grpId="0" animBg="1"/>
      <p:bldP spid="210" grpId="1" animBg="1"/>
      <p:bldP spid="211" grpId="0"/>
      <p:bldP spid="211" grpId="1"/>
      <p:bldP spid="212" grpId="0"/>
      <p:bldP spid="212" grpId="1"/>
      <p:bldP spid="158" grpId="0" animBg="1"/>
      <p:bldP spid="158" grpId="1" animBg="1"/>
      <p:bldP spid="160" grpId="0"/>
      <p:bldP spid="160" grpId="1"/>
      <p:bldP spid="154" grpId="0" animBg="1"/>
      <p:bldP spid="154" grpId="1" animBg="1"/>
      <p:bldP spid="155" grpId="0"/>
      <p:bldP spid="155" grpId="1"/>
      <p:bldP spid="164" grpId="0" animBg="1"/>
      <p:bldP spid="164" grpId="1" animBg="1"/>
      <p:bldP spid="165" grpId="0"/>
      <p:bldP spid="165" grpId="1"/>
      <p:bldP spid="166" grpId="0" animBg="1"/>
      <p:bldP spid="166" grpId="1" animBg="1"/>
      <p:bldP spid="167" grpId="0"/>
      <p:bldP spid="16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394516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6867</TotalTime>
  <Words>1154</Words>
  <Application>Microsoft Office PowerPoint</Application>
  <PresentationFormat>On-screen Show (16:9)</PresentationFormat>
  <Paragraphs>229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Adobe Fangsong Std R</vt:lpstr>
      <vt:lpstr>Arial</vt:lpstr>
      <vt:lpstr>Book Antiqua</vt:lpstr>
      <vt:lpstr>Bookman Old Style</vt:lpstr>
      <vt:lpstr>Calibri</vt:lpstr>
      <vt:lpstr>Cambria</vt:lpstr>
      <vt:lpstr>Cambria Math</vt:lpstr>
      <vt:lpstr>Comic Sans MS</vt:lpstr>
      <vt:lpstr>Symbol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1184</cp:revision>
  <dcterms:created xsi:type="dcterms:W3CDTF">2014-05-14T23:59:27Z</dcterms:created>
  <dcterms:modified xsi:type="dcterms:W3CDTF">2022-04-23T04:02:33Z</dcterms:modified>
</cp:coreProperties>
</file>